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638508"/>
            <a:ext cx="9603275" cy="81277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1579" y="1452345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47331" y="1559705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2132FF5D-DC46-45E8-80A7-B23AB6103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632241"/>
            <a:ext cx="9603275" cy="856831"/>
          </a:xfrm>
        </p:spPr>
        <p:txBody>
          <a:bodyPr>
            <a:normAutofit/>
          </a:bodyPr>
          <a:lstStyle/>
          <a:p>
            <a:r>
              <a:rPr lang="en-US" b="1" dirty="0"/>
              <a:t>Dot NET Framework introduction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0D4D263A-9268-40D8-851C-D786B3B7B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89071"/>
            <a:ext cx="9603275" cy="4654151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.</a:t>
            </a:r>
            <a:r>
              <a:rPr lang="en-US" sz="2400" dirty="0"/>
              <a:t>NET Framework is a technology that supports building and running the </a:t>
            </a:r>
            <a:r>
              <a:rPr lang="en-US" sz="2400" dirty="0" smtClean="0"/>
              <a:t>applications. </a:t>
            </a:r>
            <a:endParaRPr lang="en-US" sz="2400" dirty="0"/>
          </a:p>
          <a:p>
            <a:r>
              <a:rPr lang="en-US" sz="2400" dirty="0"/>
              <a:t>The .NET Framework is designed to fulfill the following objectives: </a:t>
            </a:r>
          </a:p>
          <a:p>
            <a:pPr lvl="1"/>
            <a:r>
              <a:rPr lang="en-US" sz="2400" dirty="0"/>
              <a:t>Provide a runtime environment that minimizes software deployment and versioning conflicts.</a:t>
            </a:r>
          </a:p>
          <a:p>
            <a:pPr lvl="1"/>
            <a:r>
              <a:rPr lang="en-US" sz="2400" dirty="0"/>
              <a:t>Enable the safe execution of code.</a:t>
            </a:r>
          </a:p>
          <a:p>
            <a:pPr lvl="1"/>
            <a:r>
              <a:rPr lang="en-US" sz="2400" dirty="0" smtClean="0"/>
              <a:t>Provide </a:t>
            </a:r>
            <a:r>
              <a:rPr lang="en-US" sz="2400" dirty="0"/>
              <a:t>a consistent developer experience across all types of applications in a way that is language- and platform-independent.</a:t>
            </a:r>
          </a:p>
          <a:p>
            <a:pPr lvl="1"/>
            <a:r>
              <a:rPr lang="en-US" sz="2400" dirty="0"/>
              <a:t>Provide a runtime environment that minimizes or eliminates the performance problems of scripted or interpreted environment.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5350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CF2C77-C488-4398-AC49-2620F8193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672" y="628672"/>
            <a:ext cx="9603275" cy="856831"/>
          </a:xfrm>
        </p:spPr>
        <p:txBody>
          <a:bodyPr>
            <a:normAutofit fontScale="90000"/>
          </a:bodyPr>
          <a:lstStyle/>
          <a:p>
            <a:r>
              <a:rPr lang="en-US" sz="3100" b="1" dirty="0"/>
              <a:t>The Framework Class Library(FCL) or Base class Library(BCL)</a:t>
            </a:r>
            <a:r>
              <a:rPr lang="en-US" dirty="0"/>
              <a:t/>
            </a:r>
            <a:br>
              <a:rPr lang="en-US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85503"/>
            <a:ext cx="9603275" cy="4541810"/>
          </a:xfrm>
        </p:spPr>
        <p:txBody>
          <a:bodyPr>
            <a:normAutofit/>
          </a:bodyPr>
          <a:lstStyle/>
          <a:p>
            <a:r>
              <a:rPr lang="en-US" sz="2200" dirty="0"/>
              <a:t>The </a:t>
            </a:r>
            <a:r>
              <a:rPr lang="en-US" sz="2200" dirty="0" err="1"/>
              <a:t>.Net</a:t>
            </a:r>
            <a:r>
              <a:rPr lang="en-US" sz="2200" dirty="0"/>
              <a:t> Framework class library (FCL) provides the core functionality of </a:t>
            </a:r>
            <a:r>
              <a:rPr lang="en-US" sz="2200" dirty="0" err="1"/>
              <a:t>.Net</a:t>
            </a:r>
            <a:r>
              <a:rPr lang="en-US" sz="2200" dirty="0"/>
              <a:t> Framework architecture. </a:t>
            </a:r>
            <a:endParaRPr lang="en-US" sz="2200" dirty="0" smtClean="0"/>
          </a:p>
          <a:p>
            <a:r>
              <a:rPr lang="en-US" sz="2200" dirty="0" smtClean="0"/>
              <a:t>The </a:t>
            </a:r>
            <a:r>
              <a:rPr lang="en-US" sz="2200" dirty="0" err="1"/>
              <a:t>.Net</a:t>
            </a:r>
            <a:r>
              <a:rPr lang="en-US" sz="2200" dirty="0"/>
              <a:t> Framework Class Library (FCL) includes a huge collection of reusable classes, interfaces, and value types that ease and optimize the development process and provide access to system functionality.</a:t>
            </a:r>
          </a:p>
          <a:p>
            <a:r>
              <a:rPr lang="en-US" sz="2200" dirty="0"/>
              <a:t>The </a:t>
            </a:r>
            <a:r>
              <a:rPr lang="en-US" sz="2200" dirty="0" err="1"/>
              <a:t>.Net</a:t>
            </a:r>
            <a:r>
              <a:rPr lang="en-US" sz="2200" dirty="0"/>
              <a:t> Framework provides a huge Framework(or Base) Class Library for common, usual tasks. </a:t>
            </a:r>
            <a:endParaRPr lang="en-US" sz="2200" dirty="0" smtClean="0"/>
          </a:p>
          <a:p>
            <a:r>
              <a:rPr lang="en-US" sz="2200" dirty="0"/>
              <a:t>BCL contains thousands of classes to provide access to </a:t>
            </a:r>
            <a:r>
              <a:rPr lang="en-US" sz="2200" dirty="0" smtClean="0"/>
              <a:t>Common </a:t>
            </a:r>
            <a:r>
              <a:rPr lang="en-US" sz="2200" dirty="0"/>
              <a:t>Data Structures, IO, Stream, Thread, Security, Network Programming, Windows Programming, Web  Programming, Data Access, etc.</a:t>
            </a:r>
          </a:p>
        </p:txBody>
      </p:sp>
    </p:spTree>
    <p:extLst>
      <p:ext uri="{BB962C8B-B14F-4D97-AF65-F5344CB8AC3E}">
        <p14:creationId xmlns:p14="http://schemas.microsoft.com/office/powerpoint/2010/main" val="1898944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7D35B2-FA9F-487E-8F4B-4D89D037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Contd</a:t>
            </a:r>
            <a:r>
              <a:rPr lang="en-US" b="1" dirty="0" smtClean="0"/>
              <a:t>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3C88D3-BB2F-48F5-954D-6EF7D8365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51282"/>
            <a:ext cx="9603275" cy="4671222"/>
          </a:xfrm>
        </p:spPr>
        <p:txBody>
          <a:bodyPr>
            <a:normAutofit/>
          </a:bodyPr>
          <a:lstStyle/>
          <a:p>
            <a:r>
              <a:rPr lang="en-US" sz="2400" dirty="0"/>
              <a:t> It is simply the largest standard library ever shipped with any development environment or programming language. 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0770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C24EDF-8DED-4160-89B9-9A2C59B4F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Microsoft Intermediate Language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9C9316-3BB3-40D7-A306-4008F8728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51283"/>
            <a:ext cx="9603275" cy="4632994"/>
          </a:xfrm>
        </p:spPr>
        <p:txBody>
          <a:bodyPr>
            <a:normAutofit/>
          </a:bodyPr>
          <a:lstStyle/>
          <a:p>
            <a:r>
              <a:rPr lang="en-US" sz="2400" dirty="0"/>
              <a:t>When All .NET source code compile it is converted to an intermediate code known as MSIL which is interpreted by the CLR. </a:t>
            </a:r>
          </a:p>
          <a:p>
            <a:r>
              <a:rPr lang="en-US" sz="2400" dirty="0" smtClean="0"/>
              <a:t>MSIL </a:t>
            </a:r>
            <a:r>
              <a:rPr lang="en-US" sz="2400" dirty="0"/>
              <a:t>is OS and hardware independent code. </a:t>
            </a:r>
          </a:p>
          <a:p>
            <a:r>
              <a:rPr lang="en-US" sz="2400" dirty="0" smtClean="0"/>
              <a:t>This </a:t>
            </a:r>
            <a:r>
              <a:rPr lang="en-US" sz="2400" dirty="0"/>
              <a:t>MSIL is converted to binary executable code(native code) at the point where the software is installed, or at run time by Just-In-Time(JIT compiler).</a:t>
            </a:r>
          </a:p>
        </p:txBody>
      </p:sp>
    </p:spTree>
    <p:extLst>
      <p:ext uri="{BB962C8B-B14F-4D97-AF65-F5344CB8AC3E}">
        <p14:creationId xmlns:p14="http://schemas.microsoft.com/office/powerpoint/2010/main" val="732408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49225" y="1378039"/>
            <a:ext cx="9936453" cy="1764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5403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BD2401-A0CC-47E7-8CB7-E54A8342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Just-In-Time compilers(</a:t>
            </a:r>
            <a:r>
              <a:rPr lang="en-US" b="1" dirty="0" err="1"/>
              <a:t>JITers</a:t>
            </a:r>
            <a:r>
              <a:rPr lang="en-US" b="1" dirty="0"/>
              <a:t>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EA8AA34-ED5F-4D51-A863-B15A05C15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51282"/>
            <a:ext cx="9908083" cy="4632995"/>
          </a:xfrm>
        </p:spPr>
        <p:txBody>
          <a:bodyPr>
            <a:normAutofit/>
          </a:bodyPr>
          <a:lstStyle/>
          <a:p>
            <a:r>
              <a:rPr lang="en-US" sz="2200" dirty="0"/>
              <a:t>When IL compiled code needs to be executed, the CLR invokes the JIT </a:t>
            </a:r>
            <a:r>
              <a:rPr lang="en-US" sz="2200" dirty="0" smtClean="0"/>
              <a:t>compiler</a:t>
            </a:r>
          </a:p>
          <a:p>
            <a:r>
              <a:rPr lang="en-US" sz="2200" dirty="0" smtClean="0"/>
              <a:t>which </a:t>
            </a:r>
            <a:r>
              <a:rPr lang="en-US" sz="2200" dirty="0"/>
              <a:t>compile the IL code to native executable code(.exe or .</a:t>
            </a:r>
            <a:r>
              <a:rPr lang="en-US" sz="2200" dirty="0" err="1"/>
              <a:t>dll</a:t>
            </a:r>
            <a:r>
              <a:rPr lang="en-US" sz="2200" dirty="0"/>
              <a:t>) that is designed for specific machine and OS. </a:t>
            </a:r>
            <a:endParaRPr lang="en-US" sz="2200" dirty="0" smtClean="0"/>
          </a:p>
          <a:p>
            <a:r>
              <a:rPr lang="en-US" sz="2200" dirty="0" err="1" smtClean="0"/>
              <a:t>JITers</a:t>
            </a:r>
            <a:r>
              <a:rPr lang="en-US" sz="2200" dirty="0" smtClean="0"/>
              <a:t> compile </a:t>
            </a:r>
            <a:r>
              <a:rPr lang="en-US" sz="2200" dirty="0"/>
              <a:t>the IL to native code only when desired. </a:t>
            </a:r>
            <a:endParaRPr lang="en-US" sz="2200" dirty="0" smtClean="0"/>
          </a:p>
          <a:p>
            <a:r>
              <a:rPr lang="en-US" sz="2200" dirty="0" err="1" smtClean="0"/>
              <a:t>Eg</a:t>
            </a:r>
            <a:r>
              <a:rPr lang="en-US" sz="2200" dirty="0" smtClean="0"/>
              <a:t> </a:t>
            </a:r>
            <a:r>
              <a:rPr lang="en-US" sz="2200" dirty="0"/>
              <a:t>when a function is called, the IL of the function’s body is converted to native code</a:t>
            </a:r>
            <a:r>
              <a:rPr lang="en-US" sz="2200" b="1" dirty="0"/>
              <a:t> just in time. </a:t>
            </a:r>
            <a:endParaRPr lang="en-US" sz="2200" b="1" dirty="0" smtClean="0"/>
          </a:p>
          <a:p>
            <a:r>
              <a:rPr lang="en-US" sz="2200" dirty="0" smtClean="0"/>
              <a:t>If </a:t>
            </a:r>
            <a:r>
              <a:rPr lang="en-US" sz="2200" dirty="0"/>
              <a:t>some IL code is converted to native code, then the next time it’s needed, the CLR reuses the same copy without re-compiling.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059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F2F48A-43EF-4B0A-8B95-A8B73BF9F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Contd</a:t>
            </a:r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77C168-50CF-47A8-A5CE-C6F1E7F59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51282"/>
            <a:ext cx="9603275" cy="4632995"/>
          </a:xfrm>
        </p:spPr>
        <p:txBody>
          <a:bodyPr>
            <a:normAutofit/>
          </a:bodyPr>
          <a:lstStyle/>
          <a:p>
            <a:r>
              <a:rPr lang="en-US" sz="2400" dirty="0"/>
              <a:t>As </a:t>
            </a:r>
            <a:r>
              <a:rPr lang="en-US" sz="2400" dirty="0" err="1"/>
              <a:t>JITers</a:t>
            </a:r>
            <a:r>
              <a:rPr lang="en-US" sz="2400" dirty="0"/>
              <a:t> are aware of the specific processor and OS at </a:t>
            </a:r>
            <a:r>
              <a:rPr lang="en-US" sz="2400" dirty="0" smtClean="0"/>
              <a:t>runtime</a:t>
            </a:r>
          </a:p>
          <a:p>
            <a:r>
              <a:rPr lang="en-US" sz="2400" dirty="0" smtClean="0"/>
              <a:t>They </a:t>
            </a:r>
            <a:r>
              <a:rPr lang="en-US" sz="2400" dirty="0"/>
              <a:t>can optimize the code efficiently resulting in very robust applications. </a:t>
            </a:r>
            <a:endParaRPr lang="en-US" sz="2400" dirty="0" smtClean="0"/>
          </a:p>
          <a:p>
            <a:r>
              <a:rPr lang="en-US" sz="2400" dirty="0" smtClean="0"/>
              <a:t>Also</a:t>
            </a:r>
            <a:r>
              <a:rPr lang="en-US" sz="2400" dirty="0"/>
              <a:t>, since a JIT compiler knows the exact current state of executable code, they can also optimize the code by in-lining small function calls.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9931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1A81CF-4049-419C-BA8C-617A59E12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Garbage Collection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B10307-244C-4AE8-AC57-05D9F2E89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51283"/>
            <a:ext cx="9603275" cy="4657970"/>
          </a:xfrm>
        </p:spPr>
        <p:txBody>
          <a:bodyPr>
            <a:normAutofit/>
          </a:bodyPr>
          <a:lstStyle/>
          <a:p>
            <a:r>
              <a:rPr lang="en-US" sz="2400" dirty="0"/>
              <a:t>CLR automatically manages memory thus eliminating memory leaks. </a:t>
            </a:r>
            <a:endParaRPr lang="en-US" sz="2400" dirty="0" smtClean="0"/>
          </a:p>
          <a:p>
            <a:r>
              <a:rPr lang="en-US" sz="2400" dirty="0" smtClean="0"/>
              <a:t>When </a:t>
            </a:r>
            <a:r>
              <a:rPr lang="en-US" sz="2400" dirty="0"/>
              <a:t>any variable and reference are not referred, GC automatically releases those memories and dynamically allocated memory space thus providing efficient memory management.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presence of a standard Garbage Collector frees the programmer from keeping track of dangling data.</a:t>
            </a:r>
          </a:p>
          <a:p>
            <a:r>
              <a:rPr lang="en-US" sz="2400" dirty="0"/>
              <a:t>Garbage collection does not happen immediately after an object. It happens periodically, although not to a fixed schedule</a:t>
            </a:r>
          </a:p>
          <a:p>
            <a:r>
              <a:rPr lang="en-US" sz="2400" dirty="0"/>
              <a:t>It is the advantage over C++ language.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08739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BAB66A-99F9-47E6-8D0B-135C1E901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Managed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478A78-BE1B-425B-8779-2F6124C12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545465"/>
            <a:ext cx="9603275" cy="4577039"/>
          </a:xfrm>
        </p:spPr>
        <p:txBody>
          <a:bodyPr>
            <a:normAutofit/>
          </a:bodyPr>
          <a:lstStyle/>
          <a:p>
            <a:r>
              <a:rPr lang="en-US" sz="2400" dirty="0"/>
              <a:t>Managed code runs inside the environment of CLR i.e. .NET runtime. </a:t>
            </a:r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short, all IL are managed code. </a:t>
            </a:r>
            <a:endParaRPr lang="en-US" sz="2400" dirty="0" smtClean="0"/>
          </a:p>
          <a:p>
            <a:r>
              <a:rPr lang="en-US" sz="2400" dirty="0" smtClean="0"/>
              <a:t>However</a:t>
            </a:r>
            <a:r>
              <a:rPr lang="en-US" sz="2400" dirty="0"/>
              <a:t>, if you are using some third party software example VB6 or VC++ component they are unmanaged code, as .NET runtime (CLR) does not have control over the source code execution of these languages. </a:t>
            </a:r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means that the CLR looks after your application by managing memory, handling security, allowing cross language debugging, and so on.</a:t>
            </a:r>
          </a:p>
        </p:txBody>
      </p:sp>
    </p:spTree>
    <p:extLst>
      <p:ext uri="{BB962C8B-B14F-4D97-AF65-F5344CB8AC3E}">
        <p14:creationId xmlns:p14="http://schemas.microsoft.com/office/powerpoint/2010/main" val="3313131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D375F7-F08F-496A-8A87-9C9F5CAA8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Assemblies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30D133-DAD0-48C7-AC91-4B9E6E40A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51282"/>
            <a:ext cx="9603275" cy="4657970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200" dirty="0"/>
              <a:t>An assembly is the basic unit of deployment in .NET and is also the container for all types. </a:t>
            </a:r>
            <a:endParaRPr lang="en-US" sz="2200" dirty="0" smtClean="0"/>
          </a:p>
          <a:p>
            <a:pPr lvl="0"/>
            <a:r>
              <a:rPr lang="en-US" sz="2200" dirty="0" smtClean="0"/>
              <a:t>An </a:t>
            </a:r>
            <a:r>
              <a:rPr lang="en-US" sz="2200" dirty="0"/>
              <a:t>assembly contains compiled types with their IL code, runtime resources, and information to assist with versioning, security, and referencing other assemblies. </a:t>
            </a:r>
            <a:endParaRPr lang="en-US" sz="2200" dirty="0" smtClean="0"/>
          </a:p>
          <a:p>
            <a:pPr lvl="0"/>
            <a:r>
              <a:rPr lang="en-US" sz="2200" dirty="0" smtClean="0"/>
              <a:t>An </a:t>
            </a:r>
            <a:r>
              <a:rPr lang="en-US" sz="2200" dirty="0"/>
              <a:t>assembly also defines a boundary for type resolution and security </a:t>
            </a:r>
            <a:r>
              <a:rPr lang="en-US" sz="2200" dirty="0" err="1"/>
              <a:t>permissioning</a:t>
            </a:r>
            <a:r>
              <a:rPr lang="en-US" sz="2200" dirty="0" smtClean="0"/>
              <a:t>.</a:t>
            </a:r>
          </a:p>
          <a:p>
            <a:pPr lvl="0"/>
            <a:r>
              <a:rPr lang="en-US" sz="2400" dirty="0"/>
              <a:t>A</a:t>
            </a:r>
            <a:r>
              <a:rPr lang="en-US" sz="2400" dirty="0" smtClean="0"/>
              <a:t>n </a:t>
            </a:r>
            <a:r>
              <a:rPr lang="en-US" sz="2400" dirty="0"/>
              <a:t>assembly comprises a single Windows Portable Executable (PE) file—with an </a:t>
            </a:r>
            <a:r>
              <a:rPr lang="en-US" sz="2400" b="1" dirty="0"/>
              <a:t>.exe</a:t>
            </a:r>
            <a:r>
              <a:rPr lang="en-US" sz="2400" dirty="0"/>
              <a:t> extension </a:t>
            </a:r>
            <a:endParaRPr lang="en-US" sz="2400" dirty="0" smtClean="0"/>
          </a:p>
          <a:p>
            <a:pPr lvl="0"/>
            <a:r>
              <a:rPr lang="en-US" sz="2400" dirty="0" smtClean="0"/>
              <a:t>in </a:t>
            </a:r>
            <a:r>
              <a:rPr lang="en-US" sz="2400" dirty="0"/>
              <a:t>the case of an application, or a </a:t>
            </a:r>
            <a:r>
              <a:rPr lang="en-US" sz="2400" b="1" dirty="0"/>
              <a:t>.</a:t>
            </a:r>
            <a:r>
              <a:rPr lang="en-US" sz="2400" b="1" dirty="0" err="1"/>
              <a:t>dll</a:t>
            </a:r>
            <a:r>
              <a:rPr lang="en-US" sz="2400" dirty="0"/>
              <a:t> extension in the case of a reusable library. 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17812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AF5D27-298F-41B9-9B7A-3978F79CF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Contd</a:t>
            </a:r>
            <a:r>
              <a:rPr lang="en-US" b="1" dirty="0" smtClean="0"/>
              <a:t>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AAC444-50EA-4A28-B219-D107EDA11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51282"/>
            <a:ext cx="9603275" cy="4657970"/>
          </a:xfrm>
        </p:spPr>
        <p:txBody>
          <a:bodyPr>
            <a:normAutofit/>
          </a:bodyPr>
          <a:lstStyle/>
          <a:p>
            <a:pPr lvl="0"/>
            <a:r>
              <a:rPr lang="en-US" sz="2200" dirty="0"/>
              <a:t>Assemblies also contain meta information which describes the program’s types, members, and attributes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r>
              <a:rPr lang="en-US" sz="2200" b="1" dirty="0"/>
              <a:t>An assembly contains four kinds of things:</a:t>
            </a:r>
          </a:p>
          <a:p>
            <a:pPr marL="0" indent="0">
              <a:buNone/>
            </a:pPr>
            <a:r>
              <a:rPr lang="en-US" sz="2200" i="1" dirty="0"/>
              <a:t>An assembly manifest:</a:t>
            </a:r>
            <a:endParaRPr lang="en-US" sz="2200" dirty="0"/>
          </a:p>
          <a:p>
            <a:pPr lvl="1"/>
            <a:r>
              <a:rPr lang="en-US" sz="2200" dirty="0" smtClean="0"/>
              <a:t>Provides </a:t>
            </a:r>
            <a:r>
              <a:rPr lang="en-US" sz="2200" dirty="0"/>
              <a:t>information to the .NET runtime, such as the assembly’s name, version, </a:t>
            </a:r>
            <a:r>
              <a:rPr lang="en-US" sz="2200" dirty="0" smtClean="0"/>
              <a:t>	requested </a:t>
            </a:r>
            <a:r>
              <a:rPr lang="en-US" sz="2200" dirty="0"/>
              <a:t>permissions, and other assemblies that it references</a:t>
            </a:r>
          </a:p>
          <a:p>
            <a:pPr marL="0" indent="0">
              <a:buNone/>
            </a:pPr>
            <a:r>
              <a:rPr lang="en-US" sz="2200" i="1" dirty="0"/>
              <a:t>An application manifest:</a:t>
            </a:r>
            <a:endParaRPr lang="en-US" sz="2200" dirty="0"/>
          </a:p>
          <a:p>
            <a:pPr lvl="1"/>
            <a:r>
              <a:rPr lang="en-US" sz="2200" dirty="0"/>
              <a:t>Provides information to the operating system, such as how the assembly should be deployed and whether administrative elevation is required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428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1579A7-2CF5-47C1-A49B-E7F2DDE8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Contd</a:t>
            </a:r>
            <a:r>
              <a:rPr lang="en-US" b="1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4225A7-F7DA-40A1-86DC-186AC0847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51281"/>
            <a:ext cx="9603275" cy="4691941"/>
          </a:xfrm>
        </p:spPr>
        <p:txBody>
          <a:bodyPr>
            <a:normAutofit/>
          </a:bodyPr>
          <a:lstStyle/>
          <a:p>
            <a:r>
              <a:rPr lang="en-US" sz="2400" dirty="0"/>
              <a:t>The .NET Framework consists of the common language runtime and the .NET Framework class library.</a:t>
            </a:r>
          </a:p>
        </p:txBody>
      </p:sp>
    </p:spTree>
    <p:extLst>
      <p:ext uri="{BB962C8B-B14F-4D97-AF65-F5344CB8AC3E}">
        <p14:creationId xmlns:p14="http://schemas.microsoft.com/office/powerpoint/2010/main" val="4132217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C93221-95CE-4014-9904-48EA5B8CE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Contd</a:t>
            </a:r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CCDF52-52E3-4A76-B591-85278ADD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661350"/>
            <a:ext cx="9603275" cy="44611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i="1" dirty="0"/>
              <a:t>Compiled types:</a:t>
            </a:r>
            <a:endParaRPr lang="en-US" sz="2200" b="1" dirty="0"/>
          </a:p>
          <a:p>
            <a:pPr lvl="1"/>
            <a:r>
              <a:rPr lang="en-US" sz="2200" dirty="0"/>
              <a:t>The compiled IL code and metadata of the types defined within the assembly.</a:t>
            </a:r>
          </a:p>
          <a:p>
            <a:pPr marL="0" indent="0">
              <a:buNone/>
            </a:pPr>
            <a:r>
              <a:rPr lang="en-US" sz="2200" i="1" dirty="0"/>
              <a:t>Resources:</a:t>
            </a:r>
            <a:endParaRPr lang="en-US" sz="2200" dirty="0"/>
          </a:p>
          <a:p>
            <a:pPr lvl="1"/>
            <a:r>
              <a:rPr lang="en-US" sz="2200" dirty="0"/>
              <a:t>Other data embedded within the assembly, such as images and localizable text Of these, only the assembly manifest is mandatory, although an assembly nearly always contains compiled types.</a:t>
            </a:r>
          </a:p>
        </p:txBody>
      </p:sp>
    </p:spTree>
    <p:extLst>
      <p:ext uri="{BB962C8B-B14F-4D97-AF65-F5344CB8AC3E}">
        <p14:creationId xmlns:p14="http://schemas.microsoft.com/office/powerpoint/2010/main" val="973245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Windows Presentation Foundation(WPF)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51281"/>
            <a:ext cx="9603275" cy="4704819"/>
          </a:xfrm>
        </p:spPr>
        <p:txBody>
          <a:bodyPr>
            <a:normAutofit/>
          </a:bodyPr>
          <a:lstStyle/>
          <a:p>
            <a:r>
              <a:rPr lang="en-US" sz="2200" dirty="0" smtClean="0"/>
              <a:t>WPF </a:t>
            </a:r>
            <a:r>
              <a:rPr lang="en-US" sz="2200" dirty="0"/>
              <a:t>provides a unified programming model for building rich Windows smart client user experiences that incorporate UI, media, and documents.</a:t>
            </a:r>
          </a:p>
          <a:p>
            <a:r>
              <a:rPr lang="en-US" sz="2200" dirty="0" smtClean="0"/>
              <a:t>WPF</a:t>
            </a:r>
            <a:r>
              <a:rPr lang="en-US" sz="2200" dirty="0"/>
              <a:t> is a next-generation presentation system for building Windows client applications with visually stunning user experiences. </a:t>
            </a:r>
            <a:endParaRPr lang="en-US" sz="2200" dirty="0" smtClean="0"/>
          </a:p>
          <a:p>
            <a:r>
              <a:rPr lang="en-US" sz="2200" dirty="0" smtClean="0"/>
              <a:t>With </a:t>
            </a:r>
            <a:r>
              <a:rPr lang="en-US" sz="2200" dirty="0"/>
              <a:t>WPF, we can create a wide range of both standalone and browser-hosted applications</a:t>
            </a:r>
            <a:r>
              <a:rPr lang="en-US" sz="2200" dirty="0" smtClean="0"/>
              <a:t>.</a:t>
            </a:r>
          </a:p>
          <a:p>
            <a:r>
              <a:rPr lang="en-US" sz="2400" dirty="0"/>
              <a:t>The core of WPF is a resolution-independent and vector-based rendering engine that is built to take advantage of modern graphics hardware. </a:t>
            </a: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2733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benefits of WPF over its predecessor, Windows </a:t>
            </a:r>
            <a:r>
              <a:rPr lang="en-US" b="1" dirty="0" smtClean="0"/>
              <a:t>Forms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51282"/>
            <a:ext cx="9603275" cy="4704819"/>
          </a:xfrm>
        </p:spPr>
        <p:txBody>
          <a:bodyPr>
            <a:normAutofit/>
          </a:bodyPr>
          <a:lstStyle/>
          <a:p>
            <a:r>
              <a:rPr lang="en-US" dirty="0" smtClean="0"/>
              <a:t>It </a:t>
            </a:r>
            <a:r>
              <a:rPr lang="en-US" dirty="0"/>
              <a:t>supports sophisticated graphics, such as arbitrary transformations, 3D rendering, and true transparency.</a:t>
            </a:r>
          </a:p>
          <a:p>
            <a:r>
              <a:rPr lang="en-US" dirty="0" smtClean="0"/>
              <a:t>Its </a:t>
            </a:r>
            <a:r>
              <a:rPr lang="en-US" dirty="0"/>
              <a:t>primary measurement unit is not pixel-based, so applications display correctly at any DPI (dots per inch) setting.</a:t>
            </a:r>
          </a:p>
          <a:p>
            <a:r>
              <a:rPr lang="en-US" dirty="0" smtClean="0"/>
              <a:t>It </a:t>
            </a:r>
            <a:r>
              <a:rPr lang="en-US" dirty="0"/>
              <a:t>has extensive dynamic layout support, which means you can localize an application without danger of elements overlapping.</a:t>
            </a:r>
          </a:p>
          <a:p>
            <a:r>
              <a:rPr lang="en-US" dirty="0" smtClean="0"/>
              <a:t>Rendering </a:t>
            </a:r>
            <a:r>
              <a:rPr lang="en-US" dirty="0"/>
              <a:t>uses DirectX and is fast, taking good advantage of graphics hardware acceleration.</a:t>
            </a:r>
          </a:p>
          <a:p>
            <a:r>
              <a:rPr lang="en-US" dirty="0" smtClean="0"/>
              <a:t>User </a:t>
            </a:r>
            <a:r>
              <a:rPr lang="en-US" dirty="0"/>
              <a:t>interfaces can be described declaratively in XAML files that can be maintained independently of the “code-behind” files—this helps to separate appearance from functionality.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214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Windows Communication Foundation (WCF)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51282"/>
            <a:ext cx="9603275" cy="4679062"/>
          </a:xfrm>
        </p:spPr>
        <p:txBody>
          <a:bodyPr>
            <a:noAutofit/>
          </a:bodyPr>
          <a:lstStyle/>
          <a:p>
            <a:r>
              <a:rPr lang="en-US" sz="2200" dirty="0" smtClean="0"/>
              <a:t>It </a:t>
            </a:r>
            <a:r>
              <a:rPr lang="en-US" sz="2200" dirty="0"/>
              <a:t>is a sophisticated communications infrastructure for building service-oriented </a:t>
            </a:r>
            <a:r>
              <a:rPr lang="en-US" sz="2200" dirty="0" smtClean="0"/>
              <a:t>applications.</a:t>
            </a:r>
          </a:p>
          <a:p>
            <a:r>
              <a:rPr lang="en-US" sz="2200" dirty="0"/>
              <a:t>The WCF client uses Simple Object Access Protocol (SOAP) to communicate with the server. Using WCF, we can send data as asynchronous messages from one service endpoint to another. </a:t>
            </a:r>
            <a:endParaRPr lang="en-US" sz="2200" dirty="0" smtClean="0"/>
          </a:p>
          <a:p>
            <a:r>
              <a:rPr lang="en-US" sz="2200" dirty="0"/>
              <a:t>A service endpoint can be part of a continuously available service hosted by IIS</a:t>
            </a:r>
            <a:r>
              <a:rPr lang="en-US" sz="2200" dirty="0" smtClean="0"/>
              <a:t>. </a:t>
            </a:r>
            <a:endParaRPr lang="en-US" sz="2200" dirty="0" smtClean="0"/>
          </a:p>
          <a:p>
            <a:r>
              <a:rPr lang="en-US" sz="2200" dirty="0" smtClean="0"/>
              <a:t>An </a:t>
            </a:r>
            <a:r>
              <a:rPr lang="en-US" sz="2200" dirty="0"/>
              <a:t>endpoint can be a client of a service that requests data from a </a:t>
            </a:r>
            <a:r>
              <a:rPr lang="en-US" sz="2200" dirty="0" smtClean="0"/>
              <a:t>service endpoint</a:t>
            </a:r>
            <a:r>
              <a:rPr lang="en-US" sz="2200" dirty="0"/>
              <a:t>. </a:t>
            </a:r>
            <a:endParaRPr lang="en-US" sz="2200" dirty="0" smtClean="0"/>
          </a:p>
          <a:p>
            <a:r>
              <a:rPr lang="en-US" sz="2200" dirty="0" smtClean="0"/>
              <a:t>The </a:t>
            </a:r>
            <a:r>
              <a:rPr lang="en-US" sz="2200" dirty="0"/>
              <a:t>messages can be as simple as a single character or word sent as XML, or as complex as a stream of binary data</a:t>
            </a:r>
            <a:r>
              <a:rPr lang="en-US" sz="2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3743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Contd</a:t>
            </a:r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51282"/>
            <a:ext cx="9603275" cy="4653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A few sample scenarios include:</a:t>
            </a:r>
          </a:p>
          <a:p>
            <a:pPr lvl="0"/>
            <a:r>
              <a:rPr lang="en-US" sz="2200" dirty="0"/>
              <a:t>A secure service to process business transactions. </a:t>
            </a:r>
          </a:p>
          <a:p>
            <a:pPr lvl="0"/>
            <a:r>
              <a:rPr lang="en-US" sz="2200" dirty="0"/>
              <a:t>A service that supplies current data to others, such as a traffic report or other monitoring service.</a:t>
            </a:r>
          </a:p>
          <a:p>
            <a:pPr lvl="0"/>
            <a:r>
              <a:rPr lang="en-US" sz="2200" dirty="0"/>
              <a:t>A chat service that allows two people to communicate or exchange data in real time.</a:t>
            </a:r>
          </a:p>
          <a:p>
            <a:pPr lvl="0"/>
            <a:r>
              <a:rPr lang="en-US" sz="2200" dirty="0"/>
              <a:t>A dashboard application that polls one or more services for data and presents it in a logical presentation. </a:t>
            </a:r>
            <a:endParaRPr lang="en-US" sz="2200" dirty="0" smtClean="0"/>
          </a:p>
          <a:p>
            <a:pPr marL="0" lvl="0" indent="0">
              <a:buNone/>
            </a:pP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88732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CONTD…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51282"/>
            <a:ext cx="9603275" cy="4614667"/>
          </a:xfrm>
        </p:spPr>
        <p:txBody>
          <a:bodyPr>
            <a:normAutofit/>
          </a:bodyPr>
          <a:lstStyle/>
          <a:p>
            <a:r>
              <a:rPr lang="en-US" sz="2200" dirty="0" smtClean="0"/>
              <a:t>WCF </a:t>
            </a:r>
            <a:r>
              <a:rPr lang="en-US" sz="2200" dirty="0"/>
              <a:t>is designed to offer a manageable approach to creating Web services and Web service clients. </a:t>
            </a:r>
            <a:endParaRPr lang="en-US" sz="2200" dirty="0" smtClean="0"/>
          </a:p>
          <a:p>
            <a:r>
              <a:rPr lang="en-US" sz="2400"/>
              <a:t>One of the benefits of this decoupling is that clients have no dependency on the .NET platform or on any proprietary communication protocols.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71670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88643" y="103030"/>
            <a:ext cx="8075053" cy="60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27931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D845B8-FBBE-4F77-8FA4-983750AD1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Common Language Runtime(CLR)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51282"/>
            <a:ext cx="9603275" cy="4601788"/>
          </a:xfrm>
        </p:spPr>
        <p:txBody>
          <a:bodyPr>
            <a:normAutofit/>
          </a:bodyPr>
          <a:lstStyle/>
          <a:p>
            <a:r>
              <a:rPr lang="en-US" sz="2400" dirty="0"/>
              <a:t>It is the foundation of the .NET framework.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is the responsibility of the runtime to take care the code execution of the program.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is a framework layer that resides above the OS and handles the execution of all the </a:t>
            </a:r>
            <a:r>
              <a:rPr lang="en-US" sz="2400" dirty="0" err="1"/>
              <a:t>.Net</a:t>
            </a:r>
            <a:r>
              <a:rPr lang="en-US" sz="2400" dirty="0"/>
              <a:t> applications. </a:t>
            </a:r>
            <a:endParaRPr lang="en-US" sz="2400" dirty="0" smtClean="0"/>
          </a:p>
          <a:p>
            <a:r>
              <a:rPr lang="en-US" sz="2400" dirty="0" smtClean="0"/>
              <a:t>Programs </a:t>
            </a:r>
            <a:r>
              <a:rPr lang="en-US" sz="2400" dirty="0"/>
              <a:t>don’t directly communicate with the OS but go through the CLR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It manages </a:t>
            </a:r>
            <a:r>
              <a:rPr lang="en-US" sz="2400" dirty="0"/>
              <a:t>memory, thread execution, code execution, code safety verification, compilation, and other system services.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423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4A6CC9-A501-4776-B83A-891CC06A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856831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Contd</a:t>
            </a:r>
            <a:r>
              <a:rPr lang="en-US" b="1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99044" y="1803042"/>
            <a:ext cx="5765407" cy="3773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28777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58E63D-C7A4-4966-9833-091A60ED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Common Type System(CTS)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E2F832-B06B-4F1B-9D6D-2F23690D7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51282"/>
            <a:ext cx="9603275" cy="4631466"/>
          </a:xfrm>
        </p:spPr>
        <p:txBody>
          <a:bodyPr>
            <a:normAutofit/>
          </a:bodyPr>
          <a:lstStyle/>
          <a:p>
            <a:r>
              <a:rPr lang="en-US" sz="2400" dirty="0"/>
              <a:t>CTS define how types are declared, used and managed in the CLR</a:t>
            </a:r>
            <a:r>
              <a:rPr lang="en-US" sz="2400" dirty="0" smtClean="0"/>
              <a:t>,</a:t>
            </a:r>
          </a:p>
          <a:p>
            <a:r>
              <a:rPr lang="en-US" sz="2400" dirty="0" smtClean="0"/>
              <a:t>It is </a:t>
            </a:r>
            <a:r>
              <a:rPr lang="en-US" sz="2400" dirty="0"/>
              <a:t>also an important part of the runtime's support for cross-language integration.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The common type system performs the following functions:</a:t>
            </a:r>
          </a:p>
          <a:p>
            <a:pPr lvl="1"/>
            <a:r>
              <a:rPr lang="en-US" sz="2400" dirty="0" smtClean="0"/>
              <a:t>Establishes </a:t>
            </a:r>
            <a:r>
              <a:rPr lang="en-US" sz="2400" dirty="0"/>
              <a:t>a framework that helps enable cross-language integration, type safety, and high-performance code execution.</a:t>
            </a:r>
          </a:p>
          <a:p>
            <a:pPr lvl="1"/>
            <a:r>
              <a:rPr lang="en-US" sz="2400" dirty="0"/>
              <a:t>Provides an object-oriented model that supports the complete implementation of many programming languages.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6243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9B10C5-E46C-4FC7-9075-45EA74D7B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Contd</a:t>
            </a:r>
            <a:r>
              <a:rPr lang="en-US" b="1" dirty="0" smtClean="0"/>
              <a:t>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0974CA-261F-462E-8B0F-052F17A29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51282"/>
            <a:ext cx="9603275" cy="4671222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2400" dirty="0"/>
              <a:t>Defines rules that languages must follow, which ensures that objects written in different languages can interact with each other.</a:t>
            </a:r>
          </a:p>
          <a:p>
            <a:pPr lvl="1"/>
            <a:r>
              <a:rPr lang="en-US" sz="2400" dirty="0"/>
              <a:t>Provides a library that contains the primitive data types (such as Boolean, Byte, Char, Int32, and UInt64) used in application development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A </a:t>
            </a:r>
            <a:r>
              <a:rPr lang="en-US" sz="2400" dirty="0"/>
              <a:t>type is a representation of data(such as </a:t>
            </a:r>
            <a:r>
              <a:rPr lang="en-US" sz="2400" dirty="0" err="1"/>
              <a:t>int</a:t>
            </a:r>
            <a:r>
              <a:rPr lang="en-US" sz="2400" dirty="0" smtClean="0"/>
              <a:t>).</a:t>
            </a:r>
          </a:p>
          <a:p>
            <a:pPr lvl="1"/>
            <a:r>
              <a:rPr lang="en-US" sz="2400" dirty="0"/>
              <a:t>All types in the .NET Framework are either </a:t>
            </a:r>
            <a:r>
              <a:rPr lang="en-US" sz="2400" b="1" dirty="0"/>
              <a:t>value types</a:t>
            </a:r>
            <a:r>
              <a:rPr lang="en-US" sz="2400" dirty="0"/>
              <a:t> or </a:t>
            </a:r>
            <a:r>
              <a:rPr lang="en-US" sz="2400" b="1" dirty="0"/>
              <a:t>reference types</a:t>
            </a:r>
            <a:r>
              <a:rPr lang="en-US" sz="2400" b="1" dirty="0" smtClean="0"/>
              <a:t>.</a:t>
            </a:r>
            <a:endParaRPr lang="en-US" sz="2400" dirty="0"/>
          </a:p>
          <a:p>
            <a:pPr lvl="1"/>
            <a:r>
              <a:rPr lang="en-US" sz="2400" dirty="0"/>
              <a:t>Value types are data types whose objects are represented by the object's actual value. 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65731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26DB5B-D739-4033-9E3A-176AF27BF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675861"/>
            <a:ext cx="9603275" cy="985489"/>
          </a:xfrm>
        </p:spPr>
        <p:txBody>
          <a:bodyPr>
            <a:normAutofit/>
          </a:bodyPr>
          <a:lstStyle/>
          <a:p>
            <a:r>
              <a:rPr lang="en-US" b="1" dirty="0" err="1"/>
              <a:t>Contd</a:t>
            </a:r>
            <a:r>
              <a:rPr lang="en-US" b="1" dirty="0"/>
              <a:t>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E0000B-2129-4D62-9C1B-C7AA3F1F5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81070"/>
            <a:ext cx="9603275" cy="45751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Reference types are data types whose objects are represented by a reference (similar to a pointer) to the object's actual value. </a:t>
            </a:r>
          </a:p>
        </p:txBody>
      </p:sp>
    </p:spTree>
    <p:extLst>
      <p:ext uri="{BB962C8B-B14F-4D97-AF65-F5344CB8AC3E}">
        <p14:creationId xmlns:p14="http://schemas.microsoft.com/office/powerpoint/2010/main" val="1198198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362858-EF82-4A53-BE92-BAE322249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Common Language Specification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012C75-AE89-4EC2-B4DF-12E70551C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51282"/>
            <a:ext cx="9603275" cy="4644718"/>
          </a:xfrm>
        </p:spPr>
        <p:txBody>
          <a:bodyPr>
            <a:noAutofit/>
          </a:bodyPr>
          <a:lstStyle/>
          <a:p>
            <a:r>
              <a:rPr lang="en-US" sz="2400" dirty="0"/>
              <a:t>CLS is a set of basic language features that </a:t>
            </a:r>
            <a:r>
              <a:rPr lang="en-US" sz="2400" dirty="0" err="1"/>
              <a:t>.Net</a:t>
            </a:r>
            <a:r>
              <a:rPr lang="en-US" sz="2400" dirty="0"/>
              <a:t> Languages needed to develop Applications and Services.</a:t>
            </a:r>
          </a:p>
          <a:p>
            <a:r>
              <a:rPr lang="en-US" sz="2400" dirty="0"/>
              <a:t>It is a subset of the CTS.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CLS establishes the minimum set of rules to promote language interoperability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Microsoft has defined CLS, which are nothing but guidelines, that language should follow so that it can communicate with other .NET languages in a seamless manner.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1687241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411</TotalTime>
  <Words>1540</Words>
  <Application>Microsoft Office PowerPoint</Application>
  <PresentationFormat>Widescreen</PresentationFormat>
  <Paragraphs>111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Gill Sans MT</vt:lpstr>
      <vt:lpstr>Gallery</vt:lpstr>
      <vt:lpstr>Dot NET Framework introduction</vt:lpstr>
      <vt:lpstr>Contd…</vt:lpstr>
      <vt:lpstr>PowerPoint Presentation</vt:lpstr>
      <vt:lpstr>Common Language Runtime(CLR) </vt:lpstr>
      <vt:lpstr>Contd…</vt:lpstr>
      <vt:lpstr>Common Type System(CTS)</vt:lpstr>
      <vt:lpstr>Contd…</vt:lpstr>
      <vt:lpstr>Contd…</vt:lpstr>
      <vt:lpstr>Common Language Specification </vt:lpstr>
      <vt:lpstr>The Framework Class Library(FCL) or Base class Library(BCL) </vt:lpstr>
      <vt:lpstr>Contd…</vt:lpstr>
      <vt:lpstr>Microsoft Intermediate Language</vt:lpstr>
      <vt:lpstr>PowerPoint Presentation</vt:lpstr>
      <vt:lpstr>Just-In-Time compilers(JITers) </vt:lpstr>
      <vt:lpstr>Contd…</vt:lpstr>
      <vt:lpstr>Garbage Collection</vt:lpstr>
      <vt:lpstr>Managed Code</vt:lpstr>
      <vt:lpstr>Assemblies  </vt:lpstr>
      <vt:lpstr>Contd…</vt:lpstr>
      <vt:lpstr>Contd…</vt:lpstr>
      <vt:lpstr>Windows Presentation Foundation(WPF)</vt:lpstr>
      <vt:lpstr>The benefits of WPF over its predecessor, Windows Forms </vt:lpstr>
      <vt:lpstr>Windows Communication Foundation (WCF) </vt:lpstr>
      <vt:lpstr>Contd…</vt:lpstr>
      <vt:lpstr>CONTD…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architecture</dc:title>
  <dc:creator>Binod Thapa</dc:creator>
  <cp:lastModifiedBy>User</cp:lastModifiedBy>
  <cp:revision>233</cp:revision>
  <dcterms:created xsi:type="dcterms:W3CDTF">2017-08-20T16:04:30Z</dcterms:created>
  <dcterms:modified xsi:type="dcterms:W3CDTF">2021-03-13T16:31:09Z</dcterms:modified>
</cp:coreProperties>
</file>