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8965414-0399-4188-82F1-DDB0AF93F3FF}"/>
              </a:ext>
            </a:extLst>
          </p:cNvPr>
          <p:cNvSpPr>
            <a:spLocks noGrp="1"/>
          </p:cNvSpPr>
          <p:nvPr>
            <p:ph type="title"/>
          </p:nvPr>
        </p:nvSpPr>
        <p:spPr/>
        <p:txBody>
          <a:bodyPr/>
          <a:lstStyle/>
          <a:p>
            <a:r>
              <a:rPr lang="en-US" b="1" dirty="0"/>
              <a:t>ASP(ACTIVE SERVER PAGE or classic asp)</a:t>
            </a:r>
          </a:p>
        </p:txBody>
      </p:sp>
      <p:sp>
        <p:nvSpPr>
          <p:cNvPr id="5" name="Content Placeholder 4">
            <a:extLst>
              <a:ext uri="{FF2B5EF4-FFF2-40B4-BE49-F238E27FC236}">
                <a16:creationId xmlns:a16="http://schemas.microsoft.com/office/drawing/2014/main" xmlns="" id="{47699D53-2774-46B9-A947-0085CB99E61C}"/>
              </a:ext>
            </a:extLst>
          </p:cNvPr>
          <p:cNvSpPr>
            <a:spLocks noGrp="1"/>
          </p:cNvSpPr>
          <p:nvPr>
            <p:ph idx="1"/>
          </p:nvPr>
        </p:nvSpPr>
        <p:spPr>
          <a:xfrm>
            <a:off x="1451579" y="1853754"/>
            <a:ext cx="9603275" cy="4215742"/>
          </a:xfrm>
        </p:spPr>
        <p:txBody>
          <a:bodyPr/>
          <a:lstStyle/>
          <a:p>
            <a:r>
              <a:rPr lang="en-US" sz="2400" dirty="0"/>
              <a:t>It is Server side technology introduced by Microsoft for creating dynamic web pages using scripting languages </a:t>
            </a:r>
            <a:r>
              <a:rPr lang="en-US" sz="2400" dirty="0" err="1"/>
              <a:t>eg</a:t>
            </a:r>
            <a:r>
              <a:rPr lang="en-US" sz="2400" dirty="0"/>
              <a:t>. </a:t>
            </a:r>
            <a:r>
              <a:rPr lang="en-US" sz="2400" dirty="0" err="1"/>
              <a:t>vb</a:t>
            </a:r>
            <a:r>
              <a:rPr lang="en-US" sz="2400" dirty="0"/>
              <a:t> script. </a:t>
            </a:r>
          </a:p>
          <a:p>
            <a:r>
              <a:rPr lang="en-US" sz="2400" dirty="0"/>
              <a:t>ASP is a program that runs inside Internet Information Services (IIS) that runs on all versions of Windows.</a:t>
            </a:r>
          </a:p>
          <a:p>
            <a:r>
              <a:rPr lang="en-US" sz="2400" dirty="0"/>
              <a:t>The default scripting language used for writing ASP is VBScript, although other scripting languages like JavaScript can use. </a:t>
            </a:r>
          </a:p>
          <a:p>
            <a:r>
              <a:rPr lang="en-US" sz="2400" dirty="0"/>
              <a:t>An ASP file can contain text, HTML, XML, and scripts. Scripts in an ASP file are executed on the server.</a:t>
            </a:r>
          </a:p>
          <a:p>
            <a:endParaRPr lang="en-US" sz="2400" dirty="0"/>
          </a:p>
          <a:p>
            <a:endParaRPr lang="en-US" dirty="0"/>
          </a:p>
        </p:txBody>
      </p:sp>
    </p:spTree>
    <p:extLst>
      <p:ext uri="{BB962C8B-B14F-4D97-AF65-F5344CB8AC3E}">
        <p14:creationId xmlns:p14="http://schemas.microsoft.com/office/powerpoint/2010/main" val="59521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CD07D-DEC9-431D-A0E3-4BF9A5DC1134}"/>
              </a:ext>
            </a:extLst>
          </p:cNvPr>
          <p:cNvSpPr>
            <a:spLocks noGrp="1"/>
          </p:cNvSpPr>
          <p:nvPr>
            <p:ph type="title"/>
          </p:nvPr>
        </p:nvSpPr>
        <p:spPr>
          <a:xfrm>
            <a:off x="1451579" y="804519"/>
            <a:ext cx="9603275" cy="753825"/>
          </a:xfrm>
        </p:spPr>
        <p:txBody>
          <a:bodyPr>
            <a:normAutofit/>
          </a:bodyPr>
          <a:lstStyle/>
          <a:p>
            <a:r>
              <a:rPr lang="en-US" b="1" dirty="0"/>
              <a:t>ASP.NET - Web Server Controls</a:t>
            </a:r>
          </a:p>
        </p:txBody>
      </p:sp>
      <p:sp>
        <p:nvSpPr>
          <p:cNvPr id="3" name="Content Placeholder 2">
            <a:extLst>
              <a:ext uri="{FF2B5EF4-FFF2-40B4-BE49-F238E27FC236}">
                <a16:creationId xmlns:a16="http://schemas.microsoft.com/office/drawing/2014/main" xmlns="" id="{8500AFD3-4727-44C6-ADFB-5AD84ECB0C79}"/>
              </a:ext>
            </a:extLst>
          </p:cNvPr>
          <p:cNvSpPr>
            <a:spLocks noGrp="1"/>
          </p:cNvSpPr>
          <p:nvPr>
            <p:ph idx="1"/>
          </p:nvPr>
        </p:nvSpPr>
        <p:spPr>
          <a:xfrm>
            <a:off x="1451579" y="1853754"/>
            <a:ext cx="9603275" cy="4295255"/>
          </a:xfrm>
        </p:spPr>
        <p:txBody>
          <a:bodyPr>
            <a:noAutofit/>
          </a:bodyPr>
          <a:lstStyle/>
          <a:p>
            <a:r>
              <a:rPr lang="en-US" sz="2400" dirty="0"/>
              <a:t>Web server controls are special ASP.NET tags understood by the server.</a:t>
            </a:r>
          </a:p>
          <a:p>
            <a:r>
              <a:rPr lang="en-US" sz="2400" dirty="0"/>
              <a:t>Web server controls are also created on the server and they require a </a:t>
            </a:r>
            <a:r>
              <a:rPr lang="en-US" sz="2400" dirty="0" err="1"/>
              <a:t>runat</a:t>
            </a:r>
            <a:r>
              <a:rPr lang="en-US" sz="2400" dirty="0"/>
              <a:t>="server" attribute to work.</a:t>
            </a:r>
          </a:p>
          <a:p>
            <a:r>
              <a:rPr lang="en-US" sz="2400" dirty="0"/>
              <a:t>The syntax for creating a Web server control is:</a:t>
            </a:r>
          </a:p>
          <a:p>
            <a:r>
              <a:rPr lang="en-US" sz="2400" dirty="0"/>
              <a:t>&lt;</a:t>
            </a:r>
            <a:r>
              <a:rPr lang="en-US" sz="2400" dirty="0" err="1"/>
              <a:t>asp:control_name</a:t>
            </a:r>
            <a:r>
              <a:rPr lang="en-US" sz="2400" dirty="0"/>
              <a:t>  id="</a:t>
            </a:r>
            <a:r>
              <a:rPr lang="en-US" sz="2400" dirty="0" err="1"/>
              <a:t>control_id</a:t>
            </a:r>
            <a:r>
              <a:rPr lang="en-US" sz="2400" dirty="0"/>
              <a:t>"  </a:t>
            </a:r>
            <a:r>
              <a:rPr lang="en-US" sz="2400" dirty="0" err="1"/>
              <a:t>runat</a:t>
            </a:r>
            <a:r>
              <a:rPr lang="en-US" sz="2400" dirty="0"/>
              <a:t>="server" /&gt;</a:t>
            </a:r>
          </a:p>
          <a:p>
            <a:r>
              <a:rPr lang="en-US" sz="2400" dirty="0"/>
              <a:t>Example</a:t>
            </a:r>
          </a:p>
          <a:p>
            <a:r>
              <a:rPr lang="en-US" sz="2400" dirty="0"/>
              <a:t>&lt;</a:t>
            </a:r>
            <a:r>
              <a:rPr lang="en-US" sz="2400" dirty="0" err="1"/>
              <a:t>asp:Button</a:t>
            </a:r>
            <a:r>
              <a:rPr lang="en-US" sz="2400" dirty="0"/>
              <a:t> ID="Button1" </a:t>
            </a:r>
            <a:r>
              <a:rPr lang="en-US" sz="2400" dirty="0" err="1"/>
              <a:t>runat</a:t>
            </a:r>
            <a:r>
              <a:rPr lang="en-US" sz="2400" dirty="0"/>
              <a:t>="server" Text="Submit" /&gt;</a:t>
            </a:r>
          </a:p>
          <a:p>
            <a:endParaRPr lang="en-US" sz="2400" dirty="0"/>
          </a:p>
        </p:txBody>
      </p:sp>
    </p:spTree>
    <p:extLst>
      <p:ext uri="{BB962C8B-B14F-4D97-AF65-F5344CB8AC3E}">
        <p14:creationId xmlns:p14="http://schemas.microsoft.com/office/powerpoint/2010/main" val="55957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CD07D-DEC9-431D-A0E3-4BF9A5DC1134}"/>
              </a:ext>
            </a:extLst>
          </p:cNvPr>
          <p:cNvSpPr>
            <a:spLocks noGrp="1"/>
          </p:cNvSpPr>
          <p:nvPr>
            <p:ph type="title"/>
          </p:nvPr>
        </p:nvSpPr>
        <p:spPr>
          <a:xfrm>
            <a:off x="1451579" y="804519"/>
            <a:ext cx="9603275" cy="805340"/>
          </a:xfrm>
        </p:spPr>
        <p:txBody>
          <a:bodyPr>
            <a:normAutofit/>
          </a:bodyPr>
          <a:lstStyle/>
          <a:p>
            <a:r>
              <a:rPr lang="en-US" b="1" dirty="0"/>
              <a:t>Introduction to ADO.NET</a:t>
            </a:r>
          </a:p>
        </p:txBody>
      </p:sp>
      <p:sp>
        <p:nvSpPr>
          <p:cNvPr id="3" name="Content Placeholder 2">
            <a:extLst>
              <a:ext uri="{FF2B5EF4-FFF2-40B4-BE49-F238E27FC236}">
                <a16:creationId xmlns:a16="http://schemas.microsoft.com/office/drawing/2014/main" xmlns="" id="{8500AFD3-4727-44C6-ADFB-5AD84ECB0C79}"/>
              </a:ext>
            </a:extLst>
          </p:cNvPr>
          <p:cNvSpPr>
            <a:spLocks noGrp="1"/>
          </p:cNvSpPr>
          <p:nvPr>
            <p:ph idx="1"/>
          </p:nvPr>
        </p:nvSpPr>
        <p:spPr>
          <a:xfrm>
            <a:off x="1451579" y="1853755"/>
            <a:ext cx="9603275" cy="4109724"/>
          </a:xfrm>
        </p:spPr>
        <p:txBody>
          <a:bodyPr>
            <a:noAutofit/>
          </a:bodyPr>
          <a:lstStyle/>
          <a:p>
            <a:r>
              <a:rPr lang="en-US" sz="2400" dirty="0"/>
              <a:t>ADO.NET is an object-oriented set of libraries that allows us to interact with data sources. </a:t>
            </a:r>
          </a:p>
          <a:p>
            <a:r>
              <a:rPr lang="en-US" sz="2400" dirty="0"/>
              <a:t>Commonly, the data source is a database, but it could also be a text file, an Excel spreadsheet, or an XML file</a:t>
            </a:r>
          </a:p>
        </p:txBody>
      </p:sp>
    </p:spTree>
    <p:extLst>
      <p:ext uri="{BB962C8B-B14F-4D97-AF65-F5344CB8AC3E}">
        <p14:creationId xmlns:p14="http://schemas.microsoft.com/office/powerpoint/2010/main" val="334281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CD07D-DEC9-431D-A0E3-4BF9A5DC1134}"/>
              </a:ext>
            </a:extLst>
          </p:cNvPr>
          <p:cNvSpPr>
            <a:spLocks noGrp="1"/>
          </p:cNvSpPr>
          <p:nvPr>
            <p:ph type="title"/>
          </p:nvPr>
        </p:nvSpPr>
        <p:spPr>
          <a:xfrm>
            <a:off x="1451579" y="804519"/>
            <a:ext cx="9603275" cy="692977"/>
          </a:xfrm>
        </p:spPr>
        <p:txBody>
          <a:bodyPr>
            <a:normAutofit/>
          </a:bodyPr>
          <a:lstStyle/>
          <a:p>
            <a:r>
              <a:rPr lang="en-US" b="1" dirty="0"/>
              <a:t>Data Providers</a:t>
            </a:r>
          </a:p>
        </p:txBody>
      </p:sp>
      <p:sp>
        <p:nvSpPr>
          <p:cNvPr id="3" name="Content Placeholder 2">
            <a:extLst>
              <a:ext uri="{FF2B5EF4-FFF2-40B4-BE49-F238E27FC236}">
                <a16:creationId xmlns:a16="http://schemas.microsoft.com/office/drawing/2014/main" xmlns="" id="{8500AFD3-4727-44C6-ADFB-5AD84ECB0C79}"/>
              </a:ext>
            </a:extLst>
          </p:cNvPr>
          <p:cNvSpPr>
            <a:spLocks noGrp="1"/>
          </p:cNvSpPr>
          <p:nvPr>
            <p:ph idx="1"/>
          </p:nvPr>
        </p:nvSpPr>
        <p:spPr>
          <a:xfrm>
            <a:off x="1451579" y="1815548"/>
            <a:ext cx="9603275" cy="4306956"/>
          </a:xfrm>
        </p:spPr>
        <p:txBody>
          <a:bodyPr>
            <a:noAutofit/>
          </a:bodyPr>
          <a:lstStyle/>
          <a:p>
            <a:r>
              <a:rPr lang="en-US" sz="2400" dirty="0"/>
              <a:t>ADO.NET allows us to interact with different types of data sources and different types of databases. </a:t>
            </a:r>
          </a:p>
          <a:p>
            <a:r>
              <a:rPr lang="en-US" sz="2400" dirty="0"/>
              <a:t>Since different data sources expose different protocols, we need a way to communicate with the right data source using the right protocol .</a:t>
            </a:r>
          </a:p>
          <a:p>
            <a:r>
              <a:rPr lang="en-US" sz="2400" dirty="0"/>
              <a:t>ADO.NET provides a relatively common way to interact with data sources, these are in different sets of libraries for each data source. </a:t>
            </a:r>
          </a:p>
          <a:p>
            <a:r>
              <a:rPr lang="en-US" sz="2400" dirty="0"/>
              <a:t>These libraries are called Data Providers and are usually named for the protocol or data source type they allow you to interact with. </a:t>
            </a:r>
          </a:p>
        </p:txBody>
      </p:sp>
    </p:spTree>
    <p:extLst>
      <p:ext uri="{BB962C8B-B14F-4D97-AF65-F5344CB8AC3E}">
        <p14:creationId xmlns:p14="http://schemas.microsoft.com/office/powerpoint/2010/main" val="236572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CD07D-DEC9-431D-A0E3-4BF9A5DC1134}"/>
              </a:ext>
            </a:extLst>
          </p:cNvPr>
          <p:cNvSpPr>
            <a:spLocks noGrp="1"/>
          </p:cNvSpPr>
          <p:nvPr>
            <p:ph type="title"/>
          </p:nvPr>
        </p:nvSpPr>
        <p:spPr>
          <a:xfrm>
            <a:off x="1451579" y="804519"/>
            <a:ext cx="9603275" cy="692977"/>
          </a:xfrm>
        </p:spPr>
        <p:txBody>
          <a:bodyPr>
            <a:normAutofit/>
          </a:bodyPr>
          <a:lstStyle/>
          <a:p>
            <a:r>
              <a:rPr lang="en-US" dirty="0" err="1"/>
              <a:t>Contd</a:t>
            </a:r>
            <a:r>
              <a:rPr lang="en-US" dirty="0"/>
              <a:t>…</a:t>
            </a:r>
          </a:p>
        </p:txBody>
      </p:sp>
      <p:graphicFrame>
        <p:nvGraphicFramePr>
          <p:cNvPr id="5" name="Content Placeholder 4">
            <a:extLst>
              <a:ext uri="{FF2B5EF4-FFF2-40B4-BE49-F238E27FC236}">
                <a16:creationId xmlns:a16="http://schemas.microsoft.com/office/drawing/2014/main" xmlns="" id="{080A5ACA-51DC-4CB9-B5E9-5F8531DB7008}"/>
              </a:ext>
            </a:extLst>
          </p:cNvPr>
          <p:cNvGraphicFramePr>
            <a:graphicFrameLocks noGrp="1"/>
          </p:cNvGraphicFramePr>
          <p:nvPr>
            <p:ph idx="1"/>
            <p:extLst>
              <p:ext uri="{D42A27DB-BD31-4B8C-83A1-F6EECF244321}">
                <p14:modId xmlns:p14="http://schemas.microsoft.com/office/powerpoint/2010/main" val="1649661938"/>
              </p:ext>
            </p:extLst>
          </p:nvPr>
        </p:nvGraphicFramePr>
        <p:xfrm>
          <a:off x="998805" y="1659988"/>
          <a:ext cx="10719583" cy="4703122"/>
        </p:xfrm>
        <a:graphic>
          <a:graphicData uri="http://schemas.openxmlformats.org/drawingml/2006/table">
            <a:tbl>
              <a:tblPr firstRow="1" firstCol="1" bandRow="1">
                <a:tableStyleId>{5C22544A-7EE6-4342-B048-85BDC9FD1C3A}</a:tableStyleId>
              </a:tblPr>
              <a:tblGrid>
                <a:gridCol w="2846522">
                  <a:extLst>
                    <a:ext uri="{9D8B030D-6E8A-4147-A177-3AD203B41FA5}">
                      <a16:colId xmlns:a16="http://schemas.microsoft.com/office/drawing/2014/main" xmlns="" val="1721499123"/>
                    </a:ext>
                  </a:extLst>
                </a:gridCol>
                <a:gridCol w="904690">
                  <a:extLst>
                    <a:ext uri="{9D8B030D-6E8A-4147-A177-3AD203B41FA5}">
                      <a16:colId xmlns:a16="http://schemas.microsoft.com/office/drawing/2014/main" xmlns="" val="4099118110"/>
                    </a:ext>
                  </a:extLst>
                </a:gridCol>
                <a:gridCol w="6968371">
                  <a:extLst>
                    <a:ext uri="{9D8B030D-6E8A-4147-A177-3AD203B41FA5}">
                      <a16:colId xmlns:a16="http://schemas.microsoft.com/office/drawing/2014/main" xmlns="" val="1208755749"/>
                    </a:ext>
                  </a:extLst>
                </a:gridCol>
              </a:tblGrid>
              <a:tr h="889078">
                <a:tc>
                  <a:txBody>
                    <a:bodyPr/>
                    <a:lstStyle/>
                    <a:p>
                      <a:pPr marL="0" marR="0">
                        <a:lnSpc>
                          <a:spcPct val="115000"/>
                        </a:lnSpc>
                        <a:spcBef>
                          <a:spcPts val="0"/>
                        </a:spcBef>
                        <a:spcAft>
                          <a:spcPts val="600"/>
                        </a:spcAft>
                      </a:pPr>
                      <a:r>
                        <a:rPr lang="en-US" sz="2000" baseline="0">
                          <a:effectLst/>
                        </a:rPr>
                        <a:t>Provider Name </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600"/>
                        </a:spcAft>
                      </a:pPr>
                      <a:r>
                        <a:rPr lang="en-US" sz="2000" baseline="0">
                          <a:effectLst/>
                        </a:rPr>
                        <a:t>API prefix </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600"/>
                        </a:spcAft>
                      </a:pPr>
                      <a:r>
                        <a:rPr lang="en-US" sz="2000" baseline="0" dirty="0">
                          <a:effectLst/>
                        </a:rPr>
                        <a:t>Data Source Description </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971068437"/>
                  </a:ext>
                </a:extLst>
              </a:tr>
              <a:tr h="889078">
                <a:tc>
                  <a:txBody>
                    <a:bodyPr/>
                    <a:lstStyle/>
                    <a:p>
                      <a:pPr marL="0" marR="0">
                        <a:lnSpc>
                          <a:spcPct val="115000"/>
                        </a:lnSpc>
                        <a:spcBef>
                          <a:spcPts val="0"/>
                        </a:spcBef>
                        <a:spcAft>
                          <a:spcPts val="600"/>
                        </a:spcAft>
                      </a:pPr>
                      <a:r>
                        <a:rPr lang="en-US" sz="2000" baseline="0" dirty="0">
                          <a:effectLst/>
                        </a:rPr>
                        <a:t>ODBC Data Provider </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a:effectLst/>
                        </a:rPr>
                        <a:t>Odbc</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a:effectLst/>
                        </a:rPr>
                        <a:t>Data Sources with an ODBC interface. Normally older data bases. </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919637037"/>
                  </a:ext>
                </a:extLst>
              </a:tr>
              <a:tr h="889078">
                <a:tc>
                  <a:txBody>
                    <a:bodyPr/>
                    <a:lstStyle/>
                    <a:p>
                      <a:pPr marL="0" marR="0">
                        <a:lnSpc>
                          <a:spcPct val="115000"/>
                        </a:lnSpc>
                        <a:spcBef>
                          <a:spcPts val="0"/>
                        </a:spcBef>
                        <a:spcAft>
                          <a:spcPts val="600"/>
                        </a:spcAft>
                      </a:pPr>
                      <a:r>
                        <a:rPr lang="en-US" sz="2000" baseline="0" dirty="0" err="1">
                          <a:effectLst/>
                        </a:rPr>
                        <a:t>OleDb</a:t>
                      </a:r>
                      <a:r>
                        <a:rPr lang="en-US" sz="2000" baseline="0" dirty="0">
                          <a:effectLst/>
                        </a:rPr>
                        <a:t> Data Provider</a:t>
                      </a:r>
                    </a:p>
                    <a:p>
                      <a:pPr marL="0" marR="0">
                        <a:lnSpc>
                          <a:spcPct val="115000"/>
                        </a:lnSpc>
                        <a:spcBef>
                          <a:spcPts val="0"/>
                        </a:spcBef>
                        <a:spcAft>
                          <a:spcPts val="600"/>
                        </a:spcAft>
                      </a:pPr>
                      <a:r>
                        <a:rPr lang="en-US" sz="2000" baseline="0" dirty="0">
                          <a:effectLst/>
                        </a:rPr>
                        <a:t> (Object Linking and Embedding)</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a:effectLst/>
                        </a:rPr>
                        <a:t>OleDb</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dirty="0">
                          <a:effectLst/>
                        </a:rPr>
                        <a:t>Data Sources that expose an </a:t>
                      </a:r>
                      <a:r>
                        <a:rPr lang="en-US" sz="2000" baseline="0" dirty="0" err="1">
                          <a:effectLst/>
                        </a:rPr>
                        <a:t>OleDb</a:t>
                      </a:r>
                      <a:r>
                        <a:rPr lang="en-US" sz="2000" baseline="0" dirty="0">
                          <a:effectLst/>
                        </a:rPr>
                        <a:t> interface, i.e. Access or Excel. </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4100176210"/>
                  </a:ext>
                </a:extLst>
              </a:tr>
              <a:tr h="889078">
                <a:tc>
                  <a:txBody>
                    <a:bodyPr/>
                    <a:lstStyle/>
                    <a:p>
                      <a:pPr marL="0" marR="0">
                        <a:lnSpc>
                          <a:spcPct val="115000"/>
                        </a:lnSpc>
                        <a:spcBef>
                          <a:spcPts val="0"/>
                        </a:spcBef>
                        <a:spcAft>
                          <a:spcPts val="600"/>
                        </a:spcAft>
                      </a:pPr>
                      <a:r>
                        <a:rPr lang="en-US" sz="2000" baseline="0" dirty="0">
                          <a:effectLst/>
                        </a:rPr>
                        <a:t>Oracle Data Provider </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a:effectLst/>
                        </a:rPr>
                        <a:t>Oracle </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a:effectLst/>
                        </a:rPr>
                        <a:t>For Oracle Databases. </a:t>
                      </a:r>
                      <a:endParaRPr lang="en-US"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358147133"/>
                  </a:ext>
                </a:extLst>
              </a:tr>
              <a:tr h="889078">
                <a:tc>
                  <a:txBody>
                    <a:bodyPr/>
                    <a:lstStyle/>
                    <a:p>
                      <a:pPr marL="0" marR="0">
                        <a:lnSpc>
                          <a:spcPct val="115000"/>
                        </a:lnSpc>
                        <a:spcBef>
                          <a:spcPts val="0"/>
                        </a:spcBef>
                        <a:spcAft>
                          <a:spcPts val="600"/>
                        </a:spcAft>
                      </a:pPr>
                      <a:r>
                        <a:rPr lang="en-US" sz="2000" baseline="0" dirty="0">
                          <a:effectLst/>
                        </a:rPr>
                        <a:t>SQL Data Provider </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dirty="0" err="1">
                          <a:effectLst/>
                        </a:rPr>
                        <a:t>Sql</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600"/>
                        </a:spcAft>
                      </a:pPr>
                      <a:r>
                        <a:rPr lang="en-US" sz="2000" baseline="0" dirty="0">
                          <a:effectLst/>
                        </a:rPr>
                        <a:t>For interacting with Microsoft SQL Server. </a:t>
                      </a:r>
                      <a:endParaRPr lang="en-US" sz="20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xmlns="" val="194920721"/>
                  </a:ext>
                </a:extLst>
              </a:tr>
            </a:tbl>
          </a:graphicData>
        </a:graphic>
      </p:graphicFrame>
    </p:spTree>
    <p:extLst>
      <p:ext uri="{BB962C8B-B14F-4D97-AF65-F5344CB8AC3E}">
        <p14:creationId xmlns:p14="http://schemas.microsoft.com/office/powerpoint/2010/main" val="386942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3643A-3C5C-46C2-AAB4-6CE1CCD60F67}"/>
              </a:ext>
            </a:extLst>
          </p:cNvPr>
          <p:cNvSpPr>
            <a:spLocks noGrp="1"/>
          </p:cNvSpPr>
          <p:nvPr>
            <p:ph type="title"/>
          </p:nvPr>
        </p:nvSpPr>
        <p:spPr/>
        <p:txBody>
          <a:bodyPr/>
          <a:lstStyle/>
          <a:p>
            <a:r>
              <a:rPr lang="en-US" b="1" dirty="0"/>
              <a:t>ADO.NET Objects</a:t>
            </a:r>
          </a:p>
        </p:txBody>
      </p:sp>
      <p:sp>
        <p:nvSpPr>
          <p:cNvPr id="3" name="Content Placeholder 2">
            <a:extLst>
              <a:ext uri="{FF2B5EF4-FFF2-40B4-BE49-F238E27FC236}">
                <a16:creationId xmlns:a16="http://schemas.microsoft.com/office/drawing/2014/main" xmlns="" id="{C760D7C4-6092-42FF-9BB1-BA7F2DDDF3CF}"/>
              </a:ext>
            </a:extLst>
          </p:cNvPr>
          <p:cNvSpPr>
            <a:spLocks noGrp="1"/>
          </p:cNvSpPr>
          <p:nvPr>
            <p:ph idx="1"/>
          </p:nvPr>
        </p:nvSpPr>
        <p:spPr/>
        <p:txBody>
          <a:bodyPr>
            <a:normAutofit/>
          </a:bodyPr>
          <a:lstStyle/>
          <a:p>
            <a:r>
              <a:rPr lang="en-US" sz="2400" dirty="0"/>
              <a:t>The </a:t>
            </a:r>
            <a:r>
              <a:rPr lang="en-US" sz="2400" dirty="0" err="1"/>
              <a:t>SqlConnection</a:t>
            </a:r>
            <a:r>
              <a:rPr lang="en-US" sz="2400" dirty="0"/>
              <a:t> Object</a:t>
            </a:r>
          </a:p>
          <a:p>
            <a:r>
              <a:rPr lang="en-US" sz="2400" dirty="0"/>
              <a:t>The </a:t>
            </a:r>
            <a:r>
              <a:rPr lang="en-US" sz="2400" dirty="0" err="1"/>
              <a:t>SqlCommand</a:t>
            </a:r>
            <a:r>
              <a:rPr lang="en-US" sz="2400" dirty="0"/>
              <a:t> Object</a:t>
            </a:r>
          </a:p>
          <a:p>
            <a:r>
              <a:rPr lang="en-US" sz="2400" dirty="0"/>
              <a:t>The </a:t>
            </a:r>
            <a:r>
              <a:rPr lang="en-US" sz="2400" dirty="0" err="1"/>
              <a:t>SqlDataReader</a:t>
            </a:r>
            <a:r>
              <a:rPr lang="en-US" sz="2400" dirty="0"/>
              <a:t> Object</a:t>
            </a:r>
          </a:p>
          <a:p>
            <a:r>
              <a:rPr lang="en-US" sz="2400" dirty="0"/>
              <a:t>The </a:t>
            </a:r>
            <a:r>
              <a:rPr lang="en-US" sz="2400" dirty="0" err="1"/>
              <a:t>SqlDataAdapter</a:t>
            </a:r>
            <a:r>
              <a:rPr lang="en-US" sz="2400" dirty="0"/>
              <a:t> Object</a:t>
            </a:r>
          </a:p>
        </p:txBody>
      </p:sp>
    </p:spTree>
    <p:extLst>
      <p:ext uri="{BB962C8B-B14F-4D97-AF65-F5344CB8AC3E}">
        <p14:creationId xmlns:p14="http://schemas.microsoft.com/office/powerpoint/2010/main" val="167446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FC4A9-48D5-424C-9446-750377AC09C1}"/>
              </a:ext>
            </a:extLst>
          </p:cNvPr>
          <p:cNvSpPr>
            <a:spLocks noGrp="1"/>
          </p:cNvSpPr>
          <p:nvPr>
            <p:ph type="title"/>
          </p:nvPr>
        </p:nvSpPr>
        <p:spPr/>
        <p:txBody>
          <a:bodyPr/>
          <a:lstStyle/>
          <a:p>
            <a:r>
              <a:rPr lang="en-US" b="1" cap="none" dirty="0"/>
              <a:t>The </a:t>
            </a:r>
            <a:r>
              <a:rPr lang="en-US" b="1" cap="none" dirty="0" err="1"/>
              <a:t>SqlConnection</a:t>
            </a:r>
            <a:r>
              <a:rPr lang="en-US" b="1" cap="none" dirty="0"/>
              <a:t> Object</a:t>
            </a:r>
          </a:p>
        </p:txBody>
      </p:sp>
      <p:sp>
        <p:nvSpPr>
          <p:cNvPr id="3" name="Content Placeholder 2">
            <a:extLst>
              <a:ext uri="{FF2B5EF4-FFF2-40B4-BE49-F238E27FC236}">
                <a16:creationId xmlns:a16="http://schemas.microsoft.com/office/drawing/2014/main" xmlns="" id="{5B965B92-BCE3-4C3C-A3A8-C7F21F07E4E6}"/>
              </a:ext>
            </a:extLst>
          </p:cNvPr>
          <p:cNvSpPr>
            <a:spLocks noGrp="1"/>
          </p:cNvSpPr>
          <p:nvPr>
            <p:ph idx="1"/>
          </p:nvPr>
        </p:nvSpPr>
        <p:spPr>
          <a:xfrm>
            <a:off x="1451579" y="1853754"/>
            <a:ext cx="9603275" cy="4237557"/>
          </a:xfrm>
        </p:spPr>
        <p:txBody>
          <a:bodyPr>
            <a:normAutofit/>
          </a:bodyPr>
          <a:lstStyle/>
          <a:p>
            <a:r>
              <a:rPr lang="en-US" sz="2400" dirty="0"/>
              <a:t>The </a:t>
            </a:r>
            <a:r>
              <a:rPr lang="en-US" sz="2400" dirty="0" err="1"/>
              <a:t>SqlConnection</a:t>
            </a:r>
            <a:r>
              <a:rPr lang="en-US" sz="2400" dirty="0"/>
              <a:t> object creates a link (or connection) to a specified data source. </a:t>
            </a:r>
          </a:p>
          <a:p>
            <a:r>
              <a:rPr lang="en-US" sz="2400" dirty="0"/>
              <a:t>This object must contain the necessary information to discover the specified data source and to log in to it properly using a defined username and password combination and other parameters.</a:t>
            </a:r>
          </a:p>
          <a:p>
            <a:r>
              <a:rPr lang="en-US" sz="2400" dirty="0" err="1"/>
              <a:t>SqlConnection</a:t>
            </a:r>
            <a:r>
              <a:rPr lang="en-US" sz="2400" dirty="0"/>
              <a:t> conn = new </a:t>
            </a:r>
            <a:r>
              <a:rPr lang="en-US" sz="2400" dirty="0" err="1"/>
              <a:t>SqlConnection</a:t>
            </a:r>
            <a:r>
              <a:rPr lang="en-US" sz="2400" dirty="0"/>
              <a:t>("Data Source=</a:t>
            </a:r>
            <a:r>
              <a:rPr lang="en-US" sz="2400" dirty="0" err="1"/>
              <a:t>server_name;Initial</a:t>
            </a:r>
            <a:r>
              <a:rPr lang="en-US" sz="2400" dirty="0"/>
              <a:t> Catalog=</a:t>
            </a:r>
            <a:r>
              <a:rPr lang="en-US" sz="2400" dirty="0" err="1"/>
              <a:t>database_name;Integrated</a:t>
            </a:r>
            <a:r>
              <a:rPr lang="en-US" sz="2400" dirty="0"/>
              <a:t> Security=True");</a:t>
            </a:r>
          </a:p>
          <a:p>
            <a:endParaRPr lang="en-US" dirty="0"/>
          </a:p>
        </p:txBody>
      </p:sp>
    </p:spTree>
    <p:extLst>
      <p:ext uri="{BB962C8B-B14F-4D97-AF65-F5344CB8AC3E}">
        <p14:creationId xmlns:p14="http://schemas.microsoft.com/office/powerpoint/2010/main" val="201091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EB893-1F10-4D93-8798-ACD1D8389A43}"/>
              </a:ext>
            </a:extLst>
          </p:cNvPr>
          <p:cNvSpPr>
            <a:spLocks noGrp="1"/>
          </p:cNvSpPr>
          <p:nvPr>
            <p:ph type="title"/>
          </p:nvPr>
        </p:nvSpPr>
        <p:spPr/>
        <p:txBody>
          <a:bodyPr/>
          <a:lstStyle/>
          <a:p>
            <a:r>
              <a:rPr lang="en-US" b="1" cap="none" dirty="0"/>
              <a:t>The </a:t>
            </a:r>
            <a:r>
              <a:rPr lang="en-US" b="1" cap="none" dirty="0" err="1"/>
              <a:t>SqlCommand</a:t>
            </a:r>
            <a:r>
              <a:rPr lang="en-US" b="1" cap="none" dirty="0"/>
              <a:t> Object</a:t>
            </a:r>
          </a:p>
        </p:txBody>
      </p:sp>
      <p:sp>
        <p:nvSpPr>
          <p:cNvPr id="3" name="Content Placeholder 2">
            <a:extLst>
              <a:ext uri="{FF2B5EF4-FFF2-40B4-BE49-F238E27FC236}">
                <a16:creationId xmlns:a16="http://schemas.microsoft.com/office/drawing/2014/main" xmlns="" id="{667C1337-EE66-47AD-9479-4E9CC9E6BAFC}"/>
              </a:ext>
            </a:extLst>
          </p:cNvPr>
          <p:cNvSpPr>
            <a:spLocks noGrp="1"/>
          </p:cNvSpPr>
          <p:nvPr>
            <p:ph idx="1"/>
          </p:nvPr>
        </p:nvSpPr>
        <p:spPr>
          <a:xfrm>
            <a:off x="1451579" y="1853754"/>
            <a:ext cx="9603275" cy="4265692"/>
          </a:xfrm>
        </p:spPr>
        <p:txBody>
          <a:bodyPr/>
          <a:lstStyle/>
          <a:p>
            <a:r>
              <a:rPr lang="en-US" sz="2400" dirty="0"/>
              <a:t>The </a:t>
            </a:r>
            <a:r>
              <a:rPr lang="en-US" sz="2400" dirty="0" err="1"/>
              <a:t>SqlCommand</a:t>
            </a:r>
            <a:r>
              <a:rPr lang="en-US" sz="2400" dirty="0"/>
              <a:t> object uses the Connection object to execute SQL queries. </a:t>
            </a:r>
          </a:p>
          <a:p>
            <a:r>
              <a:rPr lang="en-US" sz="2400" dirty="0"/>
              <a:t>These queries can be in the form of inline text, stored procedures, or direct table access. </a:t>
            </a:r>
          </a:p>
          <a:p>
            <a:r>
              <a:rPr lang="en-US" sz="2400" dirty="0"/>
              <a:t>If the SQL query uses a SELECT clause, the result set it returns is usually stored in either a </a:t>
            </a:r>
            <a:r>
              <a:rPr lang="en-US" sz="2400" dirty="0" err="1"/>
              <a:t>DataSet</a:t>
            </a:r>
            <a:r>
              <a:rPr lang="en-US" sz="2400" dirty="0"/>
              <a:t> or a </a:t>
            </a:r>
            <a:r>
              <a:rPr lang="en-US" sz="2400" dirty="0" err="1"/>
              <a:t>DataReader</a:t>
            </a:r>
            <a:r>
              <a:rPr lang="en-US" sz="2400" dirty="0"/>
              <a:t> object. </a:t>
            </a:r>
          </a:p>
          <a:p>
            <a:r>
              <a:rPr lang="en-US" sz="2400" dirty="0"/>
              <a:t>The Command object provides a number of Execute methods that you can use to perform various types of SQL queries.</a:t>
            </a:r>
          </a:p>
          <a:p>
            <a:endParaRPr lang="en-US" dirty="0"/>
          </a:p>
        </p:txBody>
      </p:sp>
    </p:spTree>
    <p:extLst>
      <p:ext uri="{BB962C8B-B14F-4D97-AF65-F5344CB8AC3E}">
        <p14:creationId xmlns:p14="http://schemas.microsoft.com/office/powerpoint/2010/main" val="97611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8D5D712D-7881-4325-95AE-6FAE75A0BE61}"/>
              </a:ext>
            </a:extLst>
          </p:cNvPr>
          <p:cNvGraphicFramePr>
            <a:graphicFrameLocks noGrp="1"/>
          </p:cNvGraphicFramePr>
          <p:nvPr>
            <p:ph idx="1"/>
            <p:extLst>
              <p:ext uri="{D42A27DB-BD31-4B8C-83A1-F6EECF244321}">
                <p14:modId xmlns:p14="http://schemas.microsoft.com/office/powerpoint/2010/main" val="2003604573"/>
              </p:ext>
            </p:extLst>
          </p:nvPr>
        </p:nvGraphicFramePr>
        <p:xfrm>
          <a:off x="276666" y="478302"/>
          <a:ext cx="11915334" cy="5591191"/>
        </p:xfrm>
        <a:graphic>
          <a:graphicData uri="http://schemas.openxmlformats.org/drawingml/2006/table">
            <a:tbl>
              <a:tblPr firstRow="1" bandRow="1">
                <a:tableStyleId>{5C22544A-7EE6-4342-B048-85BDC9FD1C3A}</a:tableStyleId>
              </a:tblPr>
              <a:tblGrid>
                <a:gridCol w="3097987">
                  <a:extLst>
                    <a:ext uri="{9D8B030D-6E8A-4147-A177-3AD203B41FA5}">
                      <a16:colId xmlns:a16="http://schemas.microsoft.com/office/drawing/2014/main" xmlns="" val="964004023"/>
                    </a:ext>
                  </a:extLst>
                </a:gridCol>
                <a:gridCol w="8817347">
                  <a:extLst>
                    <a:ext uri="{9D8B030D-6E8A-4147-A177-3AD203B41FA5}">
                      <a16:colId xmlns:a16="http://schemas.microsoft.com/office/drawing/2014/main" xmlns="" val="464907887"/>
                    </a:ext>
                  </a:extLst>
                </a:gridCol>
              </a:tblGrid>
              <a:tr h="717076">
                <a:tc>
                  <a:txBody>
                    <a:bodyPr/>
                    <a:lstStyle/>
                    <a:p>
                      <a:endParaRPr lang="en-US" dirty="0"/>
                    </a:p>
                  </a:txBody>
                  <a:tcPr marL="110642" marR="110642"/>
                </a:tc>
                <a:tc>
                  <a:txBody>
                    <a:bodyPr/>
                    <a:lstStyle/>
                    <a:p>
                      <a:endParaRPr lang="en-US"/>
                    </a:p>
                  </a:txBody>
                  <a:tcPr marL="110642" marR="110642"/>
                </a:tc>
                <a:extLst>
                  <a:ext uri="{0D108BD9-81ED-4DB2-BD59-A6C34878D82A}">
                    <a16:rowId xmlns:a16="http://schemas.microsoft.com/office/drawing/2014/main" xmlns="" val="2219470591"/>
                  </a:ext>
                </a:extLst>
              </a:tr>
              <a:tr h="974823">
                <a:tc>
                  <a:txBody>
                    <a:bodyPr/>
                    <a:lstStyle/>
                    <a:p>
                      <a:r>
                        <a:rPr lang="en-US" sz="2400" dirty="0" err="1"/>
                        <a:t>CommandText</a:t>
                      </a:r>
                      <a:endParaRPr lang="en-US" sz="2400" dirty="0"/>
                    </a:p>
                  </a:txBody>
                  <a:tcPr marL="110642" marR="110642"/>
                </a:tc>
                <a:tc>
                  <a:txBody>
                    <a:bodyPr/>
                    <a:lstStyle/>
                    <a:p>
                      <a:r>
                        <a:rPr lang="en-US" sz="2400" dirty="0"/>
                        <a:t>This read/write property allow us to set or retrieve either T-SQL statement or name of </a:t>
                      </a:r>
                      <a:r>
                        <a:rPr lang="en-US" sz="2400" dirty="0" err="1"/>
                        <a:t>storeprocedure</a:t>
                      </a:r>
                      <a:endParaRPr lang="en-US" sz="2400" dirty="0"/>
                    </a:p>
                  </a:txBody>
                  <a:tcPr marL="110642" marR="110642"/>
                </a:tc>
                <a:extLst>
                  <a:ext uri="{0D108BD9-81ED-4DB2-BD59-A6C34878D82A}">
                    <a16:rowId xmlns:a16="http://schemas.microsoft.com/office/drawing/2014/main" xmlns="" val="1874754785"/>
                  </a:ext>
                </a:extLst>
              </a:tr>
              <a:tr h="974823">
                <a:tc>
                  <a:txBody>
                    <a:bodyPr/>
                    <a:lstStyle/>
                    <a:p>
                      <a:r>
                        <a:rPr lang="en-US" sz="2400" dirty="0" err="1"/>
                        <a:t>CommandType</a:t>
                      </a:r>
                      <a:endParaRPr lang="en-US" sz="2400" dirty="0"/>
                    </a:p>
                  </a:txBody>
                  <a:tcPr marL="110642" marR="110642"/>
                </a:tc>
                <a:tc>
                  <a:txBody>
                    <a:bodyPr/>
                    <a:lstStyle/>
                    <a:p>
                      <a:r>
                        <a:rPr lang="en-US" sz="2400" dirty="0"/>
                        <a:t>This read/write property indicates for interpreting </a:t>
                      </a:r>
                      <a:r>
                        <a:rPr lang="en-US" sz="2400" dirty="0" err="1"/>
                        <a:t>CommandText</a:t>
                      </a:r>
                      <a:r>
                        <a:rPr lang="en-US" sz="2400" dirty="0"/>
                        <a:t> property. Possible values are Text, </a:t>
                      </a:r>
                      <a:r>
                        <a:rPr lang="en-US" sz="2400" dirty="0" err="1"/>
                        <a:t>StoreProcedure</a:t>
                      </a:r>
                      <a:r>
                        <a:rPr lang="en-US" sz="2400" dirty="0"/>
                        <a:t> and </a:t>
                      </a:r>
                      <a:r>
                        <a:rPr lang="en-US" sz="2400" dirty="0" err="1"/>
                        <a:t>TableDirect</a:t>
                      </a:r>
                      <a:r>
                        <a:rPr lang="en-US" sz="2400" dirty="0"/>
                        <a:t>.</a:t>
                      </a:r>
                    </a:p>
                  </a:txBody>
                  <a:tcPr marL="110642" marR="110642"/>
                </a:tc>
                <a:extLst>
                  <a:ext uri="{0D108BD9-81ED-4DB2-BD59-A6C34878D82A}">
                    <a16:rowId xmlns:a16="http://schemas.microsoft.com/office/drawing/2014/main" xmlns="" val="2573080263"/>
                  </a:ext>
                </a:extLst>
              </a:tr>
              <a:tr h="974823">
                <a:tc>
                  <a:txBody>
                    <a:bodyPr/>
                    <a:lstStyle/>
                    <a:p>
                      <a:r>
                        <a:rPr lang="en-US" sz="2400" dirty="0"/>
                        <a:t>Connection</a:t>
                      </a:r>
                    </a:p>
                  </a:txBody>
                  <a:tcPr marL="110642" marR="110642"/>
                </a:tc>
                <a:tc>
                  <a:txBody>
                    <a:bodyPr/>
                    <a:lstStyle/>
                    <a:p>
                      <a:r>
                        <a:rPr lang="en-US" sz="2400" dirty="0"/>
                        <a:t>This read/write property gets or sets the </a:t>
                      </a:r>
                      <a:r>
                        <a:rPr lang="en-US" sz="2400" dirty="0" err="1"/>
                        <a:t>SqlConnection</a:t>
                      </a:r>
                      <a:r>
                        <a:rPr lang="en-US" sz="2400" dirty="0"/>
                        <a:t> object that should be used by Command object.</a:t>
                      </a:r>
                    </a:p>
                  </a:txBody>
                  <a:tcPr marL="110642" marR="110642"/>
                </a:tc>
                <a:extLst>
                  <a:ext uri="{0D108BD9-81ED-4DB2-BD59-A6C34878D82A}">
                    <a16:rowId xmlns:a16="http://schemas.microsoft.com/office/drawing/2014/main" xmlns="" val="3918345744"/>
                  </a:ext>
                </a:extLst>
              </a:tr>
              <a:tr h="974823">
                <a:tc>
                  <a:txBody>
                    <a:bodyPr/>
                    <a:lstStyle/>
                    <a:p>
                      <a:r>
                        <a:rPr lang="en-US" sz="2400" dirty="0" err="1"/>
                        <a:t>ExecuteNonQuery</a:t>
                      </a:r>
                      <a:endParaRPr lang="en-US" sz="2400" dirty="0"/>
                    </a:p>
                  </a:txBody>
                  <a:tcPr marL="110642" marR="110642"/>
                </a:tc>
                <a:tc>
                  <a:txBody>
                    <a:bodyPr/>
                    <a:lstStyle/>
                    <a:p>
                      <a:r>
                        <a:rPr lang="en-US" sz="2400" dirty="0"/>
                        <a:t>This method executes the specified command and returns number of rows affected</a:t>
                      </a:r>
                    </a:p>
                  </a:txBody>
                  <a:tcPr marL="110642" marR="110642"/>
                </a:tc>
                <a:extLst>
                  <a:ext uri="{0D108BD9-81ED-4DB2-BD59-A6C34878D82A}">
                    <a16:rowId xmlns:a16="http://schemas.microsoft.com/office/drawing/2014/main" xmlns="" val="4228140283"/>
                  </a:ext>
                </a:extLst>
              </a:tr>
              <a:tr h="974823">
                <a:tc>
                  <a:txBody>
                    <a:bodyPr/>
                    <a:lstStyle/>
                    <a:p>
                      <a:r>
                        <a:rPr lang="en-US" sz="2400" dirty="0" err="1"/>
                        <a:t>ExecuteReader</a:t>
                      </a:r>
                      <a:endParaRPr lang="en-US" sz="2400" dirty="0"/>
                    </a:p>
                  </a:txBody>
                  <a:tcPr marL="110642" marR="110642"/>
                </a:tc>
                <a:tc>
                  <a:txBody>
                    <a:bodyPr/>
                    <a:lstStyle/>
                    <a:p>
                      <a:r>
                        <a:rPr lang="en-US" sz="2400" dirty="0"/>
                        <a:t>This method executes specified command and returns an instance of </a:t>
                      </a:r>
                      <a:r>
                        <a:rPr lang="en-US" sz="2400" dirty="0" err="1"/>
                        <a:t>SqlDataReader</a:t>
                      </a:r>
                      <a:r>
                        <a:rPr lang="en-US" sz="2400" dirty="0"/>
                        <a:t> class and it read-only and forward only cursor.</a:t>
                      </a:r>
                    </a:p>
                  </a:txBody>
                  <a:tcPr marL="110642" marR="110642"/>
                </a:tc>
                <a:extLst>
                  <a:ext uri="{0D108BD9-81ED-4DB2-BD59-A6C34878D82A}">
                    <a16:rowId xmlns:a16="http://schemas.microsoft.com/office/drawing/2014/main" xmlns="" val="501772073"/>
                  </a:ext>
                </a:extLst>
              </a:tr>
            </a:tbl>
          </a:graphicData>
        </a:graphic>
      </p:graphicFrame>
    </p:spTree>
    <p:extLst>
      <p:ext uri="{BB962C8B-B14F-4D97-AF65-F5344CB8AC3E}">
        <p14:creationId xmlns:p14="http://schemas.microsoft.com/office/powerpoint/2010/main" val="182689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4150A-E204-4E00-A0FD-604B22BAF1E6}"/>
              </a:ext>
            </a:extLst>
          </p:cNvPr>
          <p:cNvSpPr>
            <a:spLocks noGrp="1"/>
          </p:cNvSpPr>
          <p:nvPr>
            <p:ph type="title"/>
          </p:nvPr>
        </p:nvSpPr>
        <p:spPr/>
        <p:txBody>
          <a:bodyPr/>
          <a:lstStyle/>
          <a:p>
            <a:r>
              <a:rPr lang="en-US" b="1" cap="none" dirty="0"/>
              <a:t>The </a:t>
            </a:r>
            <a:r>
              <a:rPr lang="en-US" b="1" cap="none" dirty="0" err="1"/>
              <a:t>SqlDataReader</a:t>
            </a:r>
            <a:r>
              <a:rPr lang="en-US" b="1" cap="none" dirty="0"/>
              <a:t> </a:t>
            </a:r>
            <a:r>
              <a:rPr lang="en-US" b="1" cap="none" dirty="0" smtClean="0"/>
              <a:t>Object</a:t>
            </a:r>
            <a:endParaRPr lang="en-US" b="1" dirty="0"/>
          </a:p>
        </p:txBody>
      </p:sp>
      <p:sp>
        <p:nvSpPr>
          <p:cNvPr id="3" name="Content Placeholder 2">
            <a:extLst>
              <a:ext uri="{FF2B5EF4-FFF2-40B4-BE49-F238E27FC236}">
                <a16:creationId xmlns:a16="http://schemas.microsoft.com/office/drawing/2014/main" xmlns="" id="{B574A891-2162-4696-8095-CB77F5199648}"/>
              </a:ext>
            </a:extLst>
          </p:cNvPr>
          <p:cNvSpPr>
            <a:spLocks noGrp="1"/>
          </p:cNvSpPr>
          <p:nvPr>
            <p:ph idx="1"/>
          </p:nvPr>
        </p:nvSpPr>
        <p:spPr>
          <a:xfrm>
            <a:off x="1451579" y="1853754"/>
            <a:ext cx="9603275" cy="4277223"/>
          </a:xfrm>
        </p:spPr>
        <p:txBody>
          <a:bodyPr/>
          <a:lstStyle/>
          <a:p>
            <a:r>
              <a:rPr lang="en-US" sz="2400" dirty="0"/>
              <a:t>The </a:t>
            </a:r>
            <a:r>
              <a:rPr lang="en-US" sz="2400" dirty="0" err="1"/>
              <a:t>SqlDataReader</a:t>
            </a:r>
            <a:r>
              <a:rPr lang="en-US" sz="2400" dirty="0"/>
              <a:t> object is a simple forward-only and read-only cursor. </a:t>
            </a:r>
          </a:p>
          <a:p>
            <a:r>
              <a:rPr lang="en-US" sz="2400" dirty="0"/>
              <a:t>It requires a live connection with the data source and provides a very efficient way of looping and consuming all or part of the result set. </a:t>
            </a:r>
          </a:p>
          <a:p>
            <a:r>
              <a:rPr lang="en-US" sz="2400" dirty="0"/>
              <a:t>This object cannot be directly instantiated. Instead, we must call the </a:t>
            </a:r>
            <a:r>
              <a:rPr lang="en-US" sz="2400" b="1" dirty="0" err="1"/>
              <a:t>ExecuteReader</a:t>
            </a:r>
            <a:r>
              <a:rPr lang="en-US" sz="2400" dirty="0"/>
              <a:t> method of the Command object to obtain a valid </a:t>
            </a:r>
            <a:r>
              <a:rPr lang="en-US" sz="2400" b="1" dirty="0" err="1"/>
              <a:t>DataReader</a:t>
            </a:r>
            <a:r>
              <a:rPr lang="en-US" sz="2400" dirty="0"/>
              <a:t> object. </a:t>
            </a:r>
          </a:p>
          <a:p>
            <a:r>
              <a:rPr lang="en-US" sz="2400" dirty="0"/>
              <a:t>When using a </a:t>
            </a:r>
            <a:r>
              <a:rPr lang="en-US" sz="2400" dirty="0" err="1"/>
              <a:t>DataReader</a:t>
            </a:r>
            <a:r>
              <a:rPr lang="en-US" sz="2400" dirty="0"/>
              <a:t> object, be sure to close the connection when we are done using the data reader. If not, then the connection stays alive.</a:t>
            </a:r>
          </a:p>
          <a:p>
            <a:endParaRPr lang="en-US" dirty="0"/>
          </a:p>
        </p:txBody>
      </p:sp>
    </p:spTree>
    <p:extLst>
      <p:ext uri="{BB962C8B-B14F-4D97-AF65-F5344CB8AC3E}">
        <p14:creationId xmlns:p14="http://schemas.microsoft.com/office/powerpoint/2010/main" val="188897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51288-63CD-4DCB-9F31-28F63873B145}"/>
              </a:ext>
            </a:extLst>
          </p:cNvPr>
          <p:cNvSpPr>
            <a:spLocks noGrp="1"/>
          </p:cNvSpPr>
          <p:nvPr>
            <p:ph type="title"/>
          </p:nvPr>
        </p:nvSpPr>
        <p:spPr/>
        <p:txBody>
          <a:bodyPr/>
          <a:lstStyle/>
          <a:p>
            <a:r>
              <a:rPr lang="en-US" b="1" cap="none" dirty="0"/>
              <a:t>The </a:t>
            </a:r>
            <a:r>
              <a:rPr lang="en-US" b="1" cap="none" dirty="0" err="1"/>
              <a:t>SqlDataAdapter</a:t>
            </a:r>
            <a:r>
              <a:rPr lang="en-US" b="1" cap="none" dirty="0"/>
              <a:t> </a:t>
            </a:r>
            <a:r>
              <a:rPr lang="en-US" b="1" cap="none" dirty="0" smtClean="0"/>
              <a:t>Object</a:t>
            </a:r>
            <a:endParaRPr lang="en-US" b="1" dirty="0"/>
          </a:p>
        </p:txBody>
      </p:sp>
      <p:sp>
        <p:nvSpPr>
          <p:cNvPr id="3" name="Content Placeholder 2">
            <a:extLst>
              <a:ext uri="{FF2B5EF4-FFF2-40B4-BE49-F238E27FC236}">
                <a16:creationId xmlns:a16="http://schemas.microsoft.com/office/drawing/2014/main" xmlns="" id="{B7033561-16EB-4A0E-B4D8-0C0A5DB89311}"/>
              </a:ext>
            </a:extLst>
          </p:cNvPr>
          <p:cNvSpPr>
            <a:spLocks noGrp="1"/>
          </p:cNvSpPr>
          <p:nvPr>
            <p:ph idx="1"/>
          </p:nvPr>
        </p:nvSpPr>
        <p:spPr>
          <a:xfrm>
            <a:off x="1451579" y="1853754"/>
            <a:ext cx="9603275" cy="4262233"/>
          </a:xfrm>
        </p:spPr>
        <p:txBody>
          <a:bodyPr>
            <a:normAutofit fontScale="92500"/>
          </a:bodyPr>
          <a:lstStyle/>
          <a:p>
            <a:r>
              <a:rPr lang="en-US" sz="2400" dirty="0"/>
              <a:t>The </a:t>
            </a:r>
            <a:r>
              <a:rPr lang="en-US" sz="2400" dirty="0" err="1"/>
              <a:t>SqlDataAdapter</a:t>
            </a:r>
            <a:r>
              <a:rPr lang="en-US" sz="2400" dirty="0"/>
              <a:t> is a special class whose purpose is to bridge the gap between the disconnected </a:t>
            </a:r>
            <a:r>
              <a:rPr lang="en-US" sz="2400" dirty="0" err="1"/>
              <a:t>DataTable</a:t>
            </a:r>
            <a:r>
              <a:rPr lang="en-US" sz="2400" dirty="0"/>
              <a:t> objects and the physical data source. </a:t>
            </a:r>
          </a:p>
          <a:p>
            <a:r>
              <a:rPr lang="en-US" sz="2400" dirty="0"/>
              <a:t>The </a:t>
            </a:r>
            <a:r>
              <a:rPr lang="en-US" sz="2400" dirty="0" err="1"/>
              <a:t>SqlDataAdapter</a:t>
            </a:r>
            <a:r>
              <a:rPr lang="en-US" sz="2400" dirty="0"/>
              <a:t> provides a two-way data transfer mechanism. It is capable of executing a SELECT statement on a data source and transferring the result set into a </a:t>
            </a:r>
            <a:r>
              <a:rPr lang="en-US" sz="2400" dirty="0" err="1"/>
              <a:t>DataTable</a:t>
            </a:r>
            <a:r>
              <a:rPr lang="en-US" sz="2400" dirty="0"/>
              <a:t> object.</a:t>
            </a:r>
          </a:p>
          <a:p>
            <a:r>
              <a:rPr lang="en-US" sz="2400" dirty="0"/>
              <a:t> It is also capable of executing the standard INSERT, UPDATE, and DELETE statements and extracting the input data from a </a:t>
            </a:r>
            <a:r>
              <a:rPr lang="en-US" sz="2400" dirty="0" err="1"/>
              <a:t>DataTable</a:t>
            </a:r>
            <a:r>
              <a:rPr lang="en-US" sz="2400" dirty="0"/>
              <a:t> object.</a:t>
            </a:r>
          </a:p>
          <a:p>
            <a:r>
              <a:rPr lang="en-US" sz="2400" dirty="0"/>
              <a:t>Commonly used properties offered by the </a:t>
            </a:r>
            <a:r>
              <a:rPr lang="en-US" sz="2400" dirty="0" err="1"/>
              <a:t>SqlDataAdapter</a:t>
            </a:r>
            <a:r>
              <a:rPr lang="en-US" sz="2400" dirty="0"/>
              <a:t> class are </a:t>
            </a:r>
            <a:r>
              <a:rPr lang="en-US" sz="2400" dirty="0" err="1"/>
              <a:t>SelectCommand</a:t>
            </a:r>
            <a:r>
              <a:rPr lang="en-US" sz="2400" dirty="0"/>
              <a:t>, </a:t>
            </a:r>
            <a:r>
              <a:rPr lang="en-US" sz="2400" dirty="0" err="1"/>
              <a:t>InsertCommand</a:t>
            </a:r>
            <a:r>
              <a:rPr lang="en-US" sz="2400" dirty="0"/>
              <a:t>, </a:t>
            </a:r>
            <a:r>
              <a:rPr lang="en-US" sz="2400" dirty="0" err="1"/>
              <a:t>UpdateCommand</a:t>
            </a:r>
            <a:r>
              <a:rPr lang="en-US" sz="2400" dirty="0"/>
              <a:t> and </a:t>
            </a:r>
            <a:r>
              <a:rPr lang="en-US" sz="2400" dirty="0" err="1"/>
              <a:t>DeleteCommand</a:t>
            </a:r>
            <a:endParaRPr lang="en-US" sz="2400" dirty="0"/>
          </a:p>
        </p:txBody>
      </p:sp>
    </p:spTree>
    <p:extLst>
      <p:ext uri="{BB962C8B-B14F-4D97-AF65-F5344CB8AC3E}">
        <p14:creationId xmlns:p14="http://schemas.microsoft.com/office/powerpoint/2010/main" val="172623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8A254-5D15-4BA5-BD5B-E0800931FE88}"/>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a16="http://schemas.microsoft.com/office/drawing/2014/main" xmlns="" id="{36FE64AC-D8BE-40DE-A9E3-4E93AC0F9C50}"/>
              </a:ext>
            </a:extLst>
          </p:cNvPr>
          <p:cNvSpPr>
            <a:spLocks noGrp="1"/>
          </p:cNvSpPr>
          <p:nvPr>
            <p:ph idx="1"/>
          </p:nvPr>
        </p:nvSpPr>
        <p:spPr>
          <a:xfrm>
            <a:off x="1451579" y="1853754"/>
            <a:ext cx="9603275" cy="4228994"/>
          </a:xfrm>
        </p:spPr>
        <p:txBody>
          <a:bodyPr>
            <a:normAutofit fontScale="62500" lnSpcReduction="20000"/>
          </a:bodyPr>
          <a:lstStyle/>
          <a:p>
            <a:r>
              <a:rPr lang="en-US" sz="3700" dirty="0"/>
              <a:t>Classic ASP pages have extension </a:t>
            </a:r>
            <a:r>
              <a:rPr lang="en-US" sz="3700" b="1" dirty="0"/>
              <a:t>.asp.</a:t>
            </a:r>
          </a:p>
          <a:p>
            <a:r>
              <a:rPr lang="en-US" sz="3700" dirty="0"/>
              <a:t>When it is requested by a browser the web server knows to interpret any ASP contained in the web page before sending produced HTML to the browser. So, all the ASP run on web server and no ASP will ever be passed to the web browser.</a:t>
            </a:r>
          </a:p>
          <a:p>
            <a:r>
              <a:rPr lang="en-US" sz="3700" dirty="0"/>
              <a:t>&lt;!DOCTYPE html&gt;</a:t>
            </a:r>
            <a:br>
              <a:rPr lang="en-US" sz="3700" dirty="0"/>
            </a:br>
            <a:r>
              <a:rPr lang="en-US" sz="3700" dirty="0"/>
              <a:t>&lt;html&gt;</a:t>
            </a:r>
            <a:br>
              <a:rPr lang="en-US" sz="3700" dirty="0"/>
            </a:br>
            <a:r>
              <a:rPr lang="en-US" sz="3700" dirty="0"/>
              <a:t>&lt;body&gt;</a:t>
            </a:r>
            <a:br>
              <a:rPr lang="en-US" sz="3700" dirty="0"/>
            </a:br>
            <a:r>
              <a:rPr lang="en-US" sz="3700" dirty="0"/>
              <a:t>&lt;%</a:t>
            </a:r>
            <a:r>
              <a:rPr lang="en-US" sz="3700" dirty="0" err="1"/>
              <a:t>response.write</a:t>
            </a:r>
            <a:r>
              <a:rPr lang="en-US" sz="3700" dirty="0"/>
              <a:t>("My first ASP script!")%&gt;</a:t>
            </a:r>
            <a:br>
              <a:rPr lang="en-US" sz="3700" dirty="0"/>
            </a:br>
            <a:r>
              <a:rPr lang="en-US" sz="3700" dirty="0"/>
              <a:t>&lt;/body&gt;</a:t>
            </a:r>
            <a:br>
              <a:rPr lang="en-US" sz="3700" dirty="0"/>
            </a:br>
            <a:r>
              <a:rPr lang="en-US" sz="3700" dirty="0"/>
              <a:t>&lt;/html&gt;</a:t>
            </a:r>
          </a:p>
          <a:p>
            <a:endParaRPr lang="en-US" dirty="0"/>
          </a:p>
        </p:txBody>
      </p:sp>
    </p:spTree>
    <p:extLst>
      <p:ext uri="{BB962C8B-B14F-4D97-AF65-F5344CB8AC3E}">
        <p14:creationId xmlns:p14="http://schemas.microsoft.com/office/powerpoint/2010/main" val="21733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E9B34-4A50-45FA-A981-CBEC081EEF93}"/>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xmlns="" id="{0FBB31D3-4D5C-4291-A98C-94136C6A0154}"/>
              </a:ext>
            </a:extLst>
          </p:cNvPr>
          <p:cNvSpPr>
            <a:spLocks noGrp="1"/>
          </p:cNvSpPr>
          <p:nvPr>
            <p:ph idx="1"/>
          </p:nvPr>
        </p:nvSpPr>
        <p:spPr>
          <a:xfrm>
            <a:off x="1451579" y="1853754"/>
            <a:ext cx="9603275" cy="3612591"/>
          </a:xfrm>
        </p:spPr>
        <p:txBody>
          <a:bodyPr>
            <a:normAutofit/>
          </a:bodyPr>
          <a:lstStyle/>
          <a:p>
            <a:r>
              <a:rPr lang="en-US" sz="2400" dirty="0"/>
              <a:t>The </a:t>
            </a:r>
            <a:r>
              <a:rPr lang="en-US" sz="2400" dirty="0" err="1"/>
              <a:t>SqlDataAdapter</a:t>
            </a:r>
            <a:r>
              <a:rPr lang="en-US" sz="2400" dirty="0"/>
              <a:t> class also provides a method called </a:t>
            </a:r>
            <a:r>
              <a:rPr lang="en-US" sz="2400" b="1" dirty="0"/>
              <a:t>Fill(). </a:t>
            </a:r>
          </a:p>
          <a:p>
            <a:r>
              <a:rPr lang="en-US" sz="2400" dirty="0"/>
              <a:t>Calling the Fill() method automatically executes the command provided by the </a:t>
            </a:r>
            <a:r>
              <a:rPr lang="en-US" sz="2400" dirty="0" err="1"/>
              <a:t>SelectCommand</a:t>
            </a:r>
            <a:r>
              <a:rPr lang="en-US" sz="2400" dirty="0"/>
              <a:t> property, receives the result set, and copies it to a </a:t>
            </a:r>
            <a:r>
              <a:rPr lang="en-US" sz="2400" dirty="0" err="1"/>
              <a:t>DataTable</a:t>
            </a:r>
            <a:r>
              <a:rPr lang="en-US" sz="2400" dirty="0"/>
              <a:t> object.</a:t>
            </a:r>
          </a:p>
        </p:txBody>
      </p:sp>
    </p:spTree>
    <p:extLst>
      <p:ext uri="{BB962C8B-B14F-4D97-AF65-F5344CB8AC3E}">
        <p14:creationId xmlns:p14="http://schemas.microsoft.com/office/powerpoint/2010/main" val="2853566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8970B-ABDA-4D01-B3A3-57211CB5CFCD}"/>
              </a:ext>
            </a:extLst>
          </p:cNvPr>
          <p:cNvSpPr>
            <a:spLocks noGrp="1"/>
          </p:cNvSpPr>
          <p:nvPr>
            <p:ph type="title"/>
          </p:nvPr>
        </p:nvSpPr>
        <p:spPr/>
        <p:txBody>
          <a:bodyPr>
            <a:normAutofit fontScale="90000"/>
          </a:bodyPr>
          <a:lstStyle/>
          <a:p>
            <a:r>
              <a:rPr lang="en-US" b="1" cap="none" dirty="0" err="1"/>
              <a:t>DataSet</a:t>
            </a:r>
            <a:r>
              <a:rPr lang="en-US" b="1" cap="none" dirty="0"/>
              <a:t> and </a:t>
            </a:r>
            <a:r>
              <a:rPr lang="en-US" b="1" cap="none" dirty="0" err="1"/>
              <a:t>DataTable</a:t>
            </a:r>
            <a:r>
              <a:rPr lang="en-US" dirty="0"/>
              <a:t/>
            </a:r>
            <a:br>
              <a:rPr lang="en-US" dirty="0"/>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4B66C748-B13B-4306-A799-79E3FE6649D1}"/>
              </a:ext>
            </a:extLst>
          </p:cNvPr>
          <p:cNvSpPr>
            <a:spLocks noGrp="1"/>
          </p:cNvSpPr>
          <p:nvPr>
            <p:ph idx="1"/>
          </p:nvPr>
        </p:nvSpPr>
        <p:spPr/>
        <p:txBody>
          <a:bodyPr>
            <a:normAutofit fontScale="92500" lnSpcReduction="20000"/>
          </a:bodyPr>
          <a:lstStyle/>
          <a:p>
            <a:pPr marL="0" indent="0">
              <a:buNone/>
            </a:pPr>
            <a:r>
              <a:rPr lang="en-US" sz="2400" b="1" dirty="0" err="1"/>
              <a:t>DataSet</a:t>
            </a:r>
            <a:r>
              <a:rPr lang="en-US" sz="2400" b="1" dirty="0"/>
              <a:t>:</a:t>
            </a:r>
          </a:p>
          <a:p>
            <a:r>
              <a:rPr lang="en-US" sz="2400" dirty="0" err="1"/>
              <a:t>DataSet</a:t>
            </a:r>
            <a:r>
              <a:rPr lang="en-US" sz="2400" dirty="0"/>
              <a:t> objects are in-memory representations of data. </a:t>
            </a:r>
          </a:p>
          <a:p>
            <a:r>
              <a:rPr lang="en-US" sz="2400" dirty="0"/>
              <a:t>It contains multiple </a:t>
            </a:r>
            <a:r>
              <a:rPr lang="en-US" sz="2400" dirty="0" err="1"/>
              <a:t>DataTable</a:t>
            </a:r>
            <a:r>
              <a:rPr lang="en-US" sz="2400" dirty="0"/>
              <a:t> objects. </a:t>
            </a:r>
            <a:r>
              <a:rPr lang="en-US" sz="2400"/>
              <a:t>It </a:t>
            </a:r>
            <a:r>
              <a:rPr lang="en-US" sz="2400" dirty="0"/>
              <a:t>is specifically designed to help manage data in memory and to support disconnected operations on data</a:t>
            </a:r>
          </a:p>
          <a:p>
            <a:pPr marL="0" indent="0">
              <a:buNone/>
            </a:pPr>
            <a:r>
              <a:rPr lang="en-US" sz="2400" b="1" dirty="0" err="1"/>
              <a:t>DataTable</a:t>
            </a:r>
            <a:r>
              <a:rPr lang="en-US" sz="2400" b="1" dirty="0"/>
              <a:t>:</a:t>
            </a:r>
          </a:p>
          <a:p>
            <a:r>
              <a:rPr lang="en-US" sz="2400" dirty="0"/>
              <a:t>The </a:t>
            </a:r>
            <a:r>
              <a:rPr lang="en-US" sz="2400" dirty="0" err="1"/>
              <a:t>DataTable</a:t>
            </a:r>
            <a:r>
              <a:rPr lang="en-US" sz="2400" dirty="0"/>
              <a:t> object represents a logical table in memory. </a:t>
            </a:r>
          </a:p>
          <a:p>
            <a:r>
              <a:rPr lang="en-US" sz="2400" dirty="0"/>
              <a:t>It contains rows(</a:t>
            </a:r>
            <a:r>
              <a:rPr lang="en-US" sz="2400" dirty="0" err="1"/>
              <a:t>DataRow</a:t>
            </a:r>
            <a:r>
              <a:rPr lang="en-US" sz="2400" dirty="0"/>
              <a:t>), columns(</a:t>
            </a:r>
            <a:r>
              <a:rPr lang="en-US" sz="2400" dirty="0" err="1"/>
              <a:t>DataColumn</a:t>
            </a:r>
            <a:r>
              <a:rPr lang="en-US" sz="2400" dirty="0"/>
              <a:t>), primary keys, constraints, and relations with other </a:t>
            </a:r>
            <a:r>
              <a:rPr lang="en-US" sz="2400" dirty="0" err="1"/>
              <a:t>DataTable</a:t>
            </a:r>
            <a:r>
              <a:rPr lang="en-US" sz="2400" dirty="0"/>
              <a:t> objects.</a:t>
            </a:r>
          </a:p>
          <a:p>
            <a:endParaRPr lang="en-US" dirty="0"/>
          </a:p>
        </p:txBody>
      </p:sp>
    </p:spTree>
    <p:extLst>
      <p:ext uri="{BB962C8B-B14F-4D97-AF65-F5344CB8AC3E}">
        <p14:creationId xmlns:p14="http://schemas.microsoft.com/office/powerpoint/2010/main" val="538837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5C2A52-D3DD-4B2F-9FA1-BFF96B4A9C35}"/>
              </a:ext>
            </a:extLst>
          </p:cNvPr>
          <p:cNvSpPr>
            <a:spLocks noGrp="1"/>
          </p:cNvSpPr>
          <p:nvPr>
            <p:ph idx="4294967295"/>
          </p:nvPr>
        </p:nvSpPr>
        <p:spPr>
          <a:xfrm>
            <a:off x="1209399" y="212035"/>
            <a:ext cx="10054949" cy="5936974"/>
          </a:xfrm>
        </p:spPr>
        <p:txBody>
          <a:bodyPr>
            <a:normAutofit/>
          </a:bodyPr>
          <a:lstStyle/>
          <a:p>
            <a:pPr marL="0" indent="0">
              <a:buNone/>
            </a:pPr>
            <a:r>
              <a:rPr lang="en-US" b="1" dirty="0"/>
              <a:t>Example</a:t>
            </a:r>
          </a:p>
          <a:p>
            <a:pPr marL="0" indent="0">
              <a:buNone/>
            </a:pPr>
            <a:r>
              <a:rPr lang="en-US" dirty="0" smtClean="0"/>
              <a:t>	</a:t>
            </a:r>
            <a:r>
              <a:rPr lang="en-US" dirty="0" err="1" smtClean="0"/>
              <a:t>SqlConnection</a:t>
            </a:r>
            <a:r>
              <a:rPr lang="en-US" dirty="0" smtClean="0"/>
              <a:t> </a:t>
            </a:r>
            <a:r>
              <a:rPr lang="en-US" dirty="0"/>
              <a:t>conn = new </a:t>
            </a:r>
            <a:r>
              <a:rPr lang="en-US" dirty="0" err="1"/>
              <a:t>SqlConnection</a:t>
            </a:r>
            <a:r>
              <a:rPr lang="en-US" dirty="0"/>
              <a:t>("Data Source=</a:t>
            </a:r>
            <a:r>
              <a:rPr lang="en-US" dirty="0" err="1"/>
              <a:t>localhost;Initial</a:t>
            </a:r>
            <a:r>
              <a:rPr lang="en-US" dirty="0"/>
              <a:t> </a:t>
            </a:r>
            <a:r>
              <a:rPr lang="en-US" dirty="0" smtClean="0"/>
              <a:t>	Catalog=</a:t>
            </a:r>
            <a:r>
              <a:rPr lang="en-US" dirty="0" err="1" smtClean="0"/>
              <a:t>MyDB;Integrated</a:t>
            </a:r>
            <a:r>
              <a:rPr lang="en-US" dirty="0" smtClean="0"/>
              <a:t> </a:t>
            </a:r>
            <a:r>
              <a:rPr lang="en-US" dirty="0"/>
              <a:t>Security=True");</a:t>
            </a:r>
          </a:p>
          <a:p>
            <a:pPr marL="0" indent="0">
              <a:buNone/>
            </a:pPr>
            <a:r>
              <a:rPr lang="en-US" dirty="0" smtClean="0"/>
              <a:t>	</a:t>
            </a:r>
            <a:r>
              <a:rPr lang="en-US" dirty="0" err="1" smtClean="0"/>
              <a:t>DataSet</a:t>
            </a:r>
            <a:r>
              <a:rPr lang="en-US" dirty="0" smtClean="0"/>
              <a:t> </a:t>
            </a:r>
            <a:r>
              <a:rPr lang="en-US" dirty="0"/>
              <a:t>ds = new </a:t>
            </a:r>
            <a:r>
              <a:rPr lang="en-US" dirty="0" err="1"/>
              <a:t>DataSet</a:t>
            </a:r>
            <a:r>
              <a:rPr lang="en-US" dirty="0"/>
              <a:t>();</a:t>
            </a:r>
          </a:p>
          <a:p>
            <a:pPr marL="0" indent="0">
              <a:buNone/>
            </a:pPr>
            <a:r>
              <a:rPr lang="en-US" dirty="0" smtClean="0"/>
              <a:t>	</a:t>
            </a:r>
            <a:r>
              <a:rPr lang="en-US" dirty="0" err="1" smtClean="0"/>
              <a:t>DataTable</a:t>
            </a:r>
            <a:r>
              <a:rPr lang="en-US" dirty="0" smtClean="0"/>
              <a:t> </a:t>
            </a:r>
            <a:r>
              <a:rPr lang="en-US" dirty="0" err="1"/>
              <a:t>dt</a:t>
            </a:r>
            <a:r>
              <a:rPr lang="en-US" dirty="0"/>
              <a:t> = new </a:t>
            </a:r>
            <a:r>
              <a:rPr lang="en-US" dirty="0" err="1"/>
              <a:t>DataTable</a:t>
            </a:r>
            <a:r>
              <a:rPr lang="en-US" dirty="0"/>
              <a:t>();</a:t>
            </a:r>
          </a:p>
          <a:p>
            <a:pPr marL="0" indent="0">
              <a:buNone/>
            </a:pPr>
            <a:r>
              <a:rPr lang="en-US" dirty="0" smtClean="0"/>
              <a:t>	</a:t>
            </a:r>
            <a:r>
              <a:rPr lang="en-US" dirty="0" err="1" smtClean="0"/>
              <a:t>SqlDataAdapter</a:t>
            </a:r>
            <a:r>
              <a:rPr lang="en-US" dirty="0" smtClean="0"/>
              <a:t> </a:t>
            </a:r>
            <a:r>
              <a:rPr lang="en-US" dirty="0"/>
              <a:t>da = new </a:t>
            </a:r>
            <a:r>
              <a:rPr lang="en-US" dirty="0" err="1"/>
              <a:t>SqlDataAdapter</a:t>
            </a:r>
            <a:r>
              <a:rPr lang="en-US" dirty="0"/>
              <a:t>("select * from student", conn);</a:t>
            </a:r>
          </a:p>
          <a:p>
            <a:pPr marL="0" indent="0">
              <a:buNone/>
            </a:pPr>
            <a:r>
              <a:rPr lang="en-US" dirty="0" smtClean="0"/>
              <a:t>	</a:t>
            </a:r>
            <a:r>
              <a:rPr lang="en-US" dirty="0" err="1" smtClean="0"/>
              <a:t>da.Fill</a:t>
            </a:r>
            <a:r>
              <a:rPr lang="en-US" dirty="0" smtClean="0"/>
              <a:t>(ds</a:t>
            </a:r>
            <a:r>
              <a:rPr lang="en-US" dirty="0"/>
              <a:t>);</a:t>
            </a:r>
          </a:p>
          <a:p>
            <a:pPr marL="0" indent="0">
              <a:buNone/>
            </a:pPr>
            <a:r>
              <a:rPr lang="en-US" dirty="0" smtClean="0"/>
              <a:t>	if </a:t>
            </a:r>
            <a:r>
              <a:rPr lang="en-US" dirty="0"/>
              <a:t>(</a:t>
            </a:r>
            <a:r>
              <a:rPr lang="en-US" dirty="0" err="1"/>
              <a:t>ds.Tables.Count</a:t>
            </a:r>
            <a:r>
              <a:rPr lang="en-US" dirty="0"/>
              <a:t> &gt; 0)</a:t>
            </a:r>
          </a:p>
          <a:p>
            <a:pPr marL="0" indent="0">
              <a:buNone/>
            </a:pPr>
            <a:r>
              <a:rPr lang="en-US" dirty="0"/>
              <a:t>    </a:t>
            </a:r>
            <a:r>
              <a:rPr lang="en-US" dirty="0" smtClean="0"/>
              <a:t>		</a:t>
            </a:r>
            <a:r>
              <a:rPr lang="en-US" dirty="0" err="1" smtClean="0"/>
              <a:t>dt</a:t>
            </a:r>
            <a:r>
              <a:rPr lang="en-US" dirty="0"/>
              <a:t>= </a:t>
            </a:r>
            <a:r>
              <a:rPr lang="en-US" dirty="0" err="1"/>
              <a:t>ds.Tables</a:t>
            </a:r>
            <a:r>
              <a:rPr lang="en-US" dirty="0"/>
              <a:t>[0];</a:t>
            </a:r>
          </a:p>
          <a:p>
            <a:pPr marL="0" indent="0">
              <a:buNone/>
            </a:pPr>
            <a:r>
              <a:rPr lang="en-US" dirty="0" smtClean="0"/>
              <a:t>	GridView1.DataSource </a:t>
            </a:r>
            <a:r>
              <a:rPr lang="en-US" dirty="0"/>
              <a:t>= </a:t>
            </a:r>
            <a:r>
              <a:rPr lang="en-US" dirty="0" err="1"/>
              <a:t>dt</a:t>
            </a:r>
            <a:r>
              <a:rPr lang="en-US" dirty="0"/>
              <a:t>;</a:t>
            </a:r>
          </a:p>
          <a:p>
            <a:pPr marL="0" indent="0">
              <a:buNone/>
            </a:pPr>
            <a:r>
              <a:rPr lang="en-US" smtClean="0"/>
              <a:t>	GridView1.DataBind</a:t>
            </a:r>
            <a:r>
              <a:rPr lang="en-US" dirty="0"/>
              <a:t>();</a:t>
            </a:r>
          </a:p>
          <a:p>
            <a:endParaRPr lang="en-US" dirty="0"/>
          </a:p>
        </p:txBody>
      </p:sp>
    </p:spTree>
    <p:extLst>
      <p:ext uri="{BB962C8B-B14F-4D97-AF65-F5344CB8AC3E}">
        <p14:creationId xmlns:p14="http://schemas.microsoft.com/office/powerpoint/2010/main" val="327453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A1801-F320-487F-A0FD-3727C6ED1F38}"/>
              </a:ext>
            </a:extLst>
          </p:cNvPr>
          <p:cNvSpPr>
            <a:spLocks noGrp="1"/>
          </p:cNvSpPr>
          <p:nvPr>
            <p:ph type="title"/>
          </p:nvPr>
        </p:nvSpPr>
        <p:spPr/>
        <p:txBody>
          <a:bodyPr/>
          <a:lstStyle/>
          <a:p>
            <a:r>
              <a:rPr lang="en-US" dirty="0"/>
              <a:t>Asp difference from html</a:t>
            </a:r>
          </a:p>
        </p:txBody>
      </p:sp>
      <p:sp>
        <p:nvSpPr>
          <p:cNvPr id="3" name="Content Placeholder 2">
            <a:extLst>
              <a:ext uri="{FF2B5EF4-FFF2-40B4-BE49-F238E27FC236}">
                <a16:creationId xmlns:a16="http://schemas.microsoft.com/office/drawing/2014/main" xmlns="" id="{BFD0FF49-C01E-437C-96C8-ECC14C604C1C}"/>
              </a:ext>
            </a:extLst>
          </p:cNvPr>
          <p:cNvSpPr>
            <a:spLocks noGrp="1"/>
          </p:cNvSpPr>
          <p:nvPr>
            <p:ph idx="1"/>
          </p:nvPr>
        </p:nvSpPr>
        <p:spPr>
          <a:xfrm>
            <a:off x="1451579" y="1853754"/>
            <a:ext cx="9603275" cy="4255498"/>
          </a:xfrm>
        </p:spPr>
        <p:txBody>
          <a:bodyPr>
            <a:normAutofit/>
          </a:bodyPr>
          <a:lstStyle/>
          <a:p>
            <a:pPr lvl="0"/>
            <a:r>
              <a:rPr lang="en-US" sz="2200" dirty="0"/>
              <a:t>HTML(</a:t>
            </a:r>
            <a:r>
              <a:rPr lang="en-US" sz="2200" b="1" dirty="0"/>
              <a:t>H</a:t>
            </a:r>
            <a:r>
              <a:rPr lang="en-US" sz="2200" dirty="0"/>
              <a:t>yper </a:t>
            </a:r>
            <a:r>
              <a:rPr lang="en-US" sz="2200" b="1" dirty="0"/>
              <a:t>T</a:t>
            </a:r>
            <a:r>
              <a:rPr lang="en-US" sz="2200" dirty="0"/>
              <a:t>ext </a:t>
            </a:r>
            <a:r>
              <a:rPr lang="en-US" sz="2200" b="1" dirty="0"/>
              <a:t>M</a:t>
            </a:r>
            <a:r>
              <a:rPr lang="en-US" sz="2200" dirty="0"/>
              <a:t>arkup </a:t>
            </a:r>
            <a:r>
              <a:rPr lang="en-US" sz="2200" b="1" dirty="0"/>
              <a:t>L</a:t>
            </a:r>
            <a:r>
              <a:rPr lang="en-US" sz="2200" dirty="0"/>
              <a:t>anguage) is a language for creating static web page. It has predefined tags that describes document content.</a:t>
            </a:r>
          </a:p>
          <a:p>
            <a:pPr lvl="0"/>
            <a:r>
              <a:rPr lang="en-US" sz="2200" dirty="0"/>
              <a:t>It is used to display information in browser. It is processed by any browsers.</a:t>
            </a:r>
          </a:p>
          <a:p>
            <a:pPr lvl="0"/>
            <a:r>
              <a:rPr lang="en-US" sz="2200" dirty="0"/>
              <a:t>HTML was designed to display data, with focus on how data looks</a:t>
            </a:r>
          </a:p>
          <a:p>
            <a:pPr lvl="0"/>
            <a:r>
              <a:rPr lang="en-US" sz="2200" dirty="0"/>
              <a:t>When a browser requests an HTML file, the server returns the file</a:t>
            </a:r>
          </a:p>
          <a:p>
            <a:r>
              <a:rPr lang="en-US" sz="2200" dirty="0"/>
              <a:t>When a browser requests an ASP file, IIS passes the request to the ASP engine. The ASP engine reads the ASP file, line by line, and executes the scripts in the file. Finally, the ASP file is returned to the browser as plain HTML</a:t>
            </a:r>
          </a:p>
          <a:p>
            <a:endParaRPr lang="en-US" dirty="0"/>
          </a:p>
        </p:txBody>
      </p:sp>
    </p:spTree>
    <p:extLst>
      <p:ext uri="{BB962C8B-B14F-4D97-AF65-F5344CB8AC3E}">
        <p14:creationId xmlns:p14="http://schemas.microsoft.com/office/powerpoint/2010/main" val="360599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02227-8AF0-4810-BE51-A61289083B0C}"/>
              </a:ext>
            </a:extLst>
          </p:cNvPr>
          <p:cNvSpPr>
            <a:spLocks noGrp="1"/>
          </p:cNvSpPr>
          <p:nvPr>
            <p:ph type="title"/>
          </p:nvPr>
        </p:nvSpPr>
        <p:spPr/>
        <p:txBody>
          <a:bodyPr/>
          <a:lstStyle/>
          <a:p>
            <a:r>
              <a:rPr lang="en-US" dirty="0"/>
              <a:t>Asp features</a:t>
            </a:r>
          </a:p>
        </p:txBody>
      </p:sp>
      <p:sp>
        <p:nvSpPr>
          <p:cNvPr id="3" name="Content Placeholder 2">
            <a:extLst>
              <a:ext uri="{FF2B5EF4-FFF2-40B4-BE49-F238E27FC236}">
                <a16:creationId xmlns:a16="http://schemas.microsoft.com/office/drawing/2014/main" xmlns="" id="{D07A39E8-6BE1-4866-85D5-AC6FE887BD64}"/>
              </a:ext>
            </a:extLst>
          </p:cNvPr>
          <p:cNvSpPr>
            <a:spLocks noGrp="1"/>
          </p:cNvSpPr>
          <p:nvPr>
            <p:ph idx="1"/>
          </p:nvPr>
        </p:nvSpPr>
        <p:spPr/>
        <p:txBody>
          <a:bodyPr/>
          <a:lstStyle/>
          <a:p>
            <a:pPr lvl="0"/>
            <a:r>
              <a:rPr lang="en-US" sz="2400" dirty="0"/>
              <a:t>Dynamically edit, change, or add any content of a Web page</a:t>
            </a:r>
          </a:p>
          <a:p>
            <a:pPr lvl="0"/>
            <a:r>
              <a:rPr lang="en-US" sz="2400" dirty="0"/>
              <a:t>Respond to user queries or data submitted from HTML forms</a:t>
            </a:r>
          </a:p>
          <a:p>
            <a:pPr lvl="0"/>
            <a:r>
              <a:rPr lang="en-US" sz="2400" dirty="0"/>
              <a:t>Access any data or databases and return the results to a browser</a:t>
            </a:r>
          </a:p>
          <a:p>
            <a:pPr lvl="0"/>
            <a:r>
              <a:rPr lang="en-US" sz="2400" dirty="0"/>
              <a:t>Customize a Web page to make it more useful for individual users</a:t>
            </a:r>
          </a:p>
          <a:p>
            <a:r>
              <a:rPr lang="en-US" sz="2400" dirty="0"/>
              <a:t>Provide security - since ASP code cannot be viewed from the browser</a:t>
            </a:r>
          </a:p>
          <a:p>
            <a:pPr marL="0" lvl="0" indent="0">
              <a:buNone/>
            </a:pPr>
            <a:endParaRPr lang="en-US" dirty="0"/>
          </a:p>
          <a:p>
            <a:endParaRPr lang="en-US" dirty="0"/>
          </a:p>
        </p:txBody>
      </p:sp>
    </p:spTree>
    <p:extLst>
      <p:ext uri="{BB962C8B-B14F-4D97-AF65-F5344CB8AC3E}">
        <p14:creationId xmlns:p14="http://schemas.microsoft.com/office/powerpoint/2010/main" val="259426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6E3EC-C5B1-47CC-BDF9-D00F53815439}"/>
              </a:ext>
            </a:extLst>
          </p:cNvPr>
          <p:cNvSpPr>
            <a:spLocks noGrp="1"/>
          </p:cNvSpPr>
          <p:nvPr>
            <p:ph type="title"/>
          </p:nvPr>
        </p:nvSpPr>
        <p:spPr/>
        <p:txBody>
          <a:bodyPr/>
          <a:lstStyle/>
          <a:p>
            <a:r>
              <a:rPr lang="en-US" b="1" dirty="0"/>
              <a:t>ASP.NET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D12FD3E-C31D-4420-BBAE-B42D36CB27E1}"/>
              </a:ext>
            </a:extLst>
          </p:cNvPr>
          <p:cNvSpPr>
            <a:spLocks noGrp="1"/>
          </p:cNvSpPr>
          <p:nvPr>
            <p:ph idx="1"/>
          </p:nvPr>
        </p:nvSpPr>
        <p:spPr>
          <a:xfrm>
            <a:off x="1451579" y="1853754"/>
            <a:ext cx="9603275" cy="4255498"/>
          </a:xfrm>
        </p:spPr>
        <p:txBody>
          <a:bodyPr>
            <a:normAutofit lnSpcReduction="10000"/>
          </a:bodyPr>
          <a:lstStyle/>
          <a:p>
            <a:r>
              <a:rPr lang="en-US" sz="2400" dirty="0"/>
              <a:t>It is server side web technology developed for web application to create dynamic web pages and web sites with HTML, CSS, JavaScript and server scripting using Fully Fledged programming languages supported by .NET and web pages have extension .</a:t>
            </a:r>
            <a:r>
              <a:rPr lang="en-US" sz="2400" dirty="0" err="1"/>
              <a:t>aspx</a:t>
            </a:r>
            <a:endParaRPr lang="en-US" sz="2400" dirty="0"/>
          </a:p>
          <a:p>
            <a:r>
              <a:rPr lang="en-US" sz="2400" dirty="0"/>
              <a:t>It is a unified web development model that includes services necessary to build enterprise web applications with a minimum of coding. </a:t>
            </a:r>
          </a:p>
          <a:p>
            <a:r>
              <a:rPr lang="en-US" sz="2400" dirty="0"/>
              <a:t>We can develop applications using classes of .NET Framework and any language compatible with the common language runtime (CLR), including Microsoft Visual Basic and C#.</a:t>
            </a:r>
          </a:p>
          <a:p>
            <a:endParaRPr lang="en-US" dirty="0"/>
          </a:p>
        </p:txBody>
      </p:sp>
    </p:spTree>
    <p:extLst>
      <p:ext uri="{BB962C8B-B14F-4D97-AF65-F5344CB8AC3E}">
        <p14:creationId xmlns:p14="http://schemas.microsoft.com/office/powerpoint/2010/main" val="332987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CD07D-DEC9-431D-A0E3-4BF9A5DC1134}"/>
              </a:ext>
            </a:extLst>
          </p:cNvPr>
          <p:cNvSpPr>
            <a:spLocks noGrp="1"/>
          </p:cNvSpPr>
          <p:nvPr>
            <p:ph type="title"/>
          </p:nvPr>
        </p:nvSpPr>
        <p:spPr>
          <a:xfrm>
            <a:off x="1451579" y="804519"/>
            <a:ext cx="9603275" cy="692977"/>
          </a:xfrm>
        </p:spPr>
        <p:txBody>
          <a:bodyPr>
            <a:normAutofit fontScale="90000"/>
          </a:bodyPr>
          <a:lstStyle/>
          <a:p>
            <a:r>
              <a:rPr lang="en-US" b="1" dirty="0"/>
              <a:t>ASP.NET  Page Life-Cycle Events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500AFD3-4727-44C6-ADFB-5AD84ECB0C79}"/>
              </a:ext>
            </a:extLst>
          </p:cNvPr>
          <p:cNvSpPr>
            <a:spLocks noGrp="1"/>
          </p:cNvSpPr>
          <p:nvPr>
            <p:ph idx="1"/>
          </p:nvPr>
        </p:nvSpPr>
        <p:spPr>
          <a:xfrm>
            <a:off x="993913" y="1853754"/>
            <a:ext cx="10641496" cy="4295255"/>
          </a:xfrm>
        </p:spPr>
        <p:txBody>
          <a:bodyPr>
            <a:noAutofit/>
          </a:bodyPr>
          <a:lstStyle/>
          <a:p>
            <a:pPr marL="0" indent="0">
              <a:buNone/>
            </a:pPr>
            <a:r>
              <a:rPr lang="en-US" b="1" dirty="0" err="1"/>
              <a:t>PreInit</a:t>
            </a:r>
            <a:endParaRPr lang="en-US" dirty="0"/>
          </a:p>
          <a:p>
            <a:r>
              <a:rPr lang="en-US" dirty="0"/>
              <a:t>Raised after the start stage is complete and before the initialization stage begins.</a:t>
            </a:r>
          </a:p>
          <a:p>
            <a:r>
              <a:rPr lang="en-US" dirty="0"/>
              <a:t>Use this event for the following:</a:t>
            </a:r>
          </a:p>
          <a:p>
            <a:pPr marL="571500" indent="-571500">
              <a:lnSpc>
                <a:spcPct val="100000"/>
              </a:lnSpc>
              <a:buFont typeface="+mj-lt"/>
              <a:buAutoNum type="romanLcPeriod"/>
            </a:pPr>
            <a:r>
              <a:rPr lang="en-US" dirty="0"/>
              <a:t>Create or re-create dynamic controls.</a:t>
            </a:r>
          </a:p>
          <a:p>
            <a:pPr marL="571500" indent="-571500">
              <a:lnSpc>
                <a:spcPct val="100000"/>
              </a:lnSpc>
              <a:buFont typeface="+mj-lt"/>
              <a:buAutoNum type="romanLcPeriod"/>
            </a:pPr>
            <a:r>
              <a:rPr lang="en-US" dirty="0"/>
              <a:t>Set a master page and Theme dynamically.</a:t>
            </a:r>
          </a:p>
          <a:p>
            <a:pPr marL="571500" indent="-571500">
              <a:lnSpc>
                <a:spcPct val="100000"/>
              </a:lnSpc>
              <a:buFont typeface="+mj-lt"/>
              <a:buAutoNum type="romanLcPeriod"/>
            </a:pPr>
            <a:r>
              <a:rPr lang="en-US" dirty="0"/>
              <a:t>Set initialization.</a:t>
            </a:r>
          </a:p>
          <a:p>
            <a:pPr marL="0" indent="0">
              <a:buNone/>
            </a:pPr>
            <a:r>
              <a:rPr lang="en-US" b="1" dirty="0"/>
              <a:t>Init</a:t>
            </a:r>
            <a:endParaRPr lang="en-US" dirty="0"/>
          </a:p>
          <a:p>
            <a:r>
              <a:rPr lang="en-US" dirty="0"/>
              <a:t>Raised after all controls have been initialized and any skin settings have been applied. </a:t>
            </a:r>
          </a:p>
          <a:p>
            <a:r>
              <a:rPr lang="en-US" dirty="0"/>
              <a:t>The Init event of individual controls occurs before the Init event of the page. </a:t>
            </a:r>
          </a:p>
        </p:txBody>
      </p:sp>
    </p:spTree>
    <p:extLst>
      <p:ext uri="{BB962C8B-B14F-4D97-AF65-F5344CB8AC3E}">
        <p14:creationId xmlns:p14="http://schemas.microsoft.com/office/powerpoint/2010/main" val="75756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EFFA43-375F-4B40-A294-E7737CEF3D2D}"/>
              </a:ext>
            </a:extLst>
          </p:cNvPr>
          <p:cNvSpPr>
            <a:spLocks noGrp="1"/>
          </p:cNvSpPr>
          <p:nvPr>
            <p:ph idx="4294967295"/>
          </p:nvPr>
        </p:nvSpPr>
        <p:spPr>
          <a:xfrm>
            <a:off x="1258957" y="238539"/>
            <a:ext cx="9925878" cy="5883965"/>
          </a:xfrm>
        </p:spPr>
        <p:txBody>
          <a:bodyPr>
            <a:noAutofit/>
          </a:bodyPr>
          <a:lstStyle/>
          <a:p>
            <a:r>
              <a:rPr lang="en-US" sz="2200" dirty="0"/>
              <a:t>Use this event to read or initialize control properties.</a:t>
            </a:r>
          </a:p>
          <a:p>
            <a:pPr marL="0" indent="0">
              <a:buNone/>
            </a:pPr>
            <a:r>
              <a:rPr lang="en-US" sz="2200" b="1" dirty="0" err="1"/>
              <a:t>PreLoad</a:t>
            </a:r>
            <a:r>
              <a:rPr lang="en-US" sz="2200" b="1" dirty="0"/>
              <a:t>.</a:t>
            </a:r>
            <a:endParaRPr lang="en-US" sz="2200" dirty="0"/>
          </a:p>
          <a:p>
            <a:r>
              <a:rPr lang="en-US" sz="2200" dirty="0"/>
              <a:t>Raised after the page loads view state for itself and all controls, and after it processes </a:t>
            </a:r>
            <a:r>
              <a:rPr lang="en-US" sz="2200" dirty="0" err="1"/>
              <a:t>postback</a:t>
            </a:r>
            <a:r>
              <a:rPr lang="en-US" sz="2200" dirty="0"/>
              <a:t> data that is included with the Request instance.</a:t>
            </a:r>
          </a:p>
          <a:p>
            <a:pPr marL="0" indent="0">
              <a:buNone/>
            </a:pPr>
            <a:r>
              <a:rPr lang="en-US" sz="2200" b="1" dirty="0"/>
              <a:t>Load</a:t>
            </a:r>
            <a:endParaRPr lang="en-US" sz="2200" dirty="0"/>
          </a:p>
          <a:p>
            <a:r>
              <a:rPr lang="en-US" sz="2200" dirty="0"/>
              <a:t>The Page object calls </a:t>
            </a:r>
            <a:r>
              <a:rPr lang="en-US" sz="2200" dirty="0" err="1"/>
              <a:t>OnLoad</a:t>
            </a:r>
            <a:r>
              <a:rPr lang="en-US" sz="2200" dirty="0"/>
              <a:t> method on the Page object, and then recursively does the same for each child control until the page and all controls are loaded. </a:t>
            </a:r>
          </a:p>
          <a:p>
            <a:r>
              <a:rPr lang="en-US" sz="2200" dirty="0"/>
              <a:t>The Load event of individual controls occurs after the Load event of the page.</a:t>
            </a:r>
          </a:p>
          <a:p>
            <a:r>
              <a:rPr lang="en-US" sz="2200" dirty="0"/>
              <a:t>Use the </a:t>
            </a:r>
            <a:r>
              <a:rPr lang="en-US" sz="2200" dirty="0" err="1"/>
              <a:t>OnLoad</a:t>
            </a:r>
            <a:r>
              <a:rPr lang="en-US" sz="2200" dirty="0"/>
              <a:t> event method to set properties in controls and to establish database connections.</a:t>
            </a:r>
          </a:p>
          <a:p>
            <a:endParaRPr lang="en-US" sz="2200" dirty="0"/>
          </a:p>
        </p:txBody>
      </p:sp>
    </p:spTree>
    <p:extLst>
      <p:ext uri="{BB962C8B-B14F-4D97-AF65-F5344CB8AC3E}">
        <p14:creationId xmlns:p14="http://schemas.microsoft.com/office/powerpoint/2010/main" val="310474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EFFA43-375F-4B40-A294-E7737CEF3D2D}"/>
              </a:ext>
            </a:extLst>
          </p:cNvPr>
          <p:cNvSpPr>
            <a:spLocks noGrp="1"/>
          </p:cNvSpPr>
          <p:nvPr>
            <p:ph idx="4294967295"/>
          </p:nvPr>
        </p:nvSpPr>
        <p:spPr>
          <a:xfrm>
            <a:off x="1258957" y="103031"/>
            <a:ext cx="9925878" cy="6019474"/>
          </a:xfrm>
        </p:spPr>
        <p:txBody>
          <a:bodyPr>
            <a:noAutofit/>
          </a:bodyPr>
          <a:lstStyle/>
          <a:p>
            <a:pPr marL="0" indent="0">
              <a:lnSpc>
                <a:spcPct val="115000"/>
              </a:lnSpc>
              <a:spcAft>
                <a:spcPts val="600"/>
              </a:spcAft>
              <a:buNone/>
            </a:pPr>
            <a:r>
              <a:rPr lang="en-US" sz="2200" b="1" dirty="0" err="1">
                <a:latin typeface="Gill Sans MT (Body)"/>
                <a:ea typeface="Calibri" panose="020F0502020204030204" pitchFamily="34" charset="0"/>
                <a:cs typeface="Times New Roman" panose="02020603050405020304" pitchFamily="18" charset="0"/>
              </a:rPr>
              <a:t>PreRender</a:t>
            </a:r>
            <a:endParaRPr lang="en-US" sz="2200" dirty="0">
              <a:latin typeface="Gill Sans MT (Body)"/>
              <a:ea typeface="Calibri" panose="020F0502020204030204" pitchFamily="34" charset="0"/>
              <a:cs typeface="Times New Roman" panose="02020603050405020304" pitchFamily="18" charset="0"/>
            </a:endParaRPr>
          </a:p>
          <a:p>
            <a:pPr marL="285750" indent="-285750">
              <a:lnSpc>
                <a:spcPct val="115000"/>
              </a:lnSpc>
              <a:spcAft>
                <a:spcPts val="600"/>
              </a:spcAft>
            </a:pPr>
            <a:r>
              <a:rPr lang="en-US" sz="2200" dirty="0">
                <a:latin typeface="Gill Sans MT (Body)"/>
                <a:ea typeface="Calibri" panose="020F0502020204030204" pitchFamily="34" charset="0"/>
                <a:cs typeface="Times New Roman" panose="02020603050405020304" pitchFamily="18" charset="0"/>
              </a:rPr>
              <a:t>Raised after the Page object has created all controls that are required in order to render the page, including child controls of composite controls. </a:t>
            </a:r>
          </a:p>
          <a:p>
            <a:pPr marL="285750" indent="-285750">
              <a:lnSpc>
                <a:spcPct val="115000"/>
              </a:lnSpc>
              <a:spcAft>
                <a:spcPts val="600"/>
              </a:spcAft>
            </a:pPr>
            <a:r>
              <a:rPr lang="en-US" sz="2200" dirty="0">
                <a:latin typeface="Gill Sans MT (Body)"/>
                <a:ea typeface="Calibri" panose="020F0502020204030204" pitchFamily="34" charset="0"/>
                <a:cs typeface="Times New Roman" panose="02020603050405020304" pitchFamily="18" charset="0"/>
              </a:rPr>
              <a:t>The </a:t>
            </a:r>
            <a:r>
              <a:rPr lang="en-US" sz="2200" dirty="0" err="1">
                <a:latin typeface="Gill Sans MT (Body)"/>
                <a:ea typeface="Calibri" panose="020F0502020204030204" pitchFamily="34" charset="0"/>
                <a:cs typeface="Times New Roman" panose="02020603050405020304" pitchFamily="18" charset="0"/>
              </a:rPr>
              <a:t>PreRender</a:t>
            </a:r>
            <a:r>
              <a:rPr lang="en-US" sz="2200" dirty="0">
                <a:latin typeface="Gill Sans MT (Body)"/>
                <a:ea typeface="Calibri" panose="020F0502020204030204" pitchFamily="34" charset="0"/>
                <a:cs typeface="Times New Roman" panose="02020603050405020304" pitchFamily="18" charset="0"/>
              </a:rPr>
              <a:t> event of individual controls occurs after the </a:t>
            </a:r>
            <a:r>
              <a:rPr lang="en-US" sz="2200" dirty="0" err="1">
                <a:latin typeface="Gill Sans MT (Body)"/>
                <a:ea typeface="Calibri" panose="020F0502020204030204" pitchFamily="34" charset="0"/>
                <a:cs typeface="Times New Roman" panose="02020603050405020304" pitchFamily="18" charset="0"/>
              </a:rPr>
              <a:t>PreRender</a:t>
            </a:r>
            <a:r>
              <a:rPr lang="en-US" sz="2200" dirty="0">
                <a:latin typeface="Gill Sans MT (Body)"/>
                <a:ea typeface="Calibri" panose="020F0502020204030204" pitchFamily="34" charset="0"/>
                <a:cs typeface="Times New Roman" panose="02020603050405020304" pitchFamily="18" charset="0"/>
              </a:rPr>
              <a:t> event of the page.</a:t>
            </a:r>
          </a:p>
          <a:p>
            <a:pPr marL="285750" indent="-285750">
              <a:lnSpc>
                <a:spcPct val="115000"/>
              </a:lnSpc>
              <a:spcAft>
                <a:spcPts val="600"/>
              </a:spcAft>
            </a:pPr>
            <a:r>
              <a:rPr lang="en-US" sz="2200" dirty="0">
                <a:latin typeface="Gill Sans MT (Body)"/>
                <a:ea typeface="Calibri" panose="020F0502020204030204" pitchFamily="34" charset="0"/>
                <a:cs typeface="Times New Roman" panose="02020603050405020304" pitchFamily="18" charset="0"/>
              </a:rPr>
              <a:t>Use the event to make final changes to the contents of the page or its controls before the rendering stage begins.</a:t>
            </a:r>
          </a:p>
          <a:p>
            <a:pPr marL="0" indent="0">
              <a:lnSpc>
                <a:spcPct val="115000"/>
              </a:lnSpc>
              <a:spcAft>
                <a:spcPts val="600"/>
              </a:spcAft>
              <a:buNone/>
            </a:pPr>
            <a:r>
              <a:rPr lang="en-US" sz="2200" b="1" dirty="0">
                <a:latin typeface="Gill Sans MT (Body)"/>
                <a:ea typeface="Calibri" panose="020F0502020204030204" pitchFamily="34" charset="0"/>
                <a:cs typeface="Times New Roman" panose="02020603050405020304" pitchFamily="18" charset="0"/>
              </a:rPr>
              <a:t>Render</a:t>
            </a:r>
            <a:endParaRPr lang="en-US" sz="2200" dirty="0">
              <a:latin typeface="Gill Sans MT (Body)"/>
              <a:ea typeface="Calibri" panose="020F0502020204030204" pitchFamily="34" charset="0"/>
              <a:cs typeface="Times New Roman" panose="02020603050405020304" pitchFamily="18" charset="0"/>
            </a:endParaRPr>
          </a:p>
          <a:p>
            <a:pPr>
              <a:lnSpc>
                <a:spcPct val="115000"/>
              </a:lnSpc>
              <a:spcAft>
                <a:spcPts val="600"/>
              </a:spcAft>
            </a:pPr>
            <a:r>
              <a:rPr lang="en-US" sz="2200" dirty="0">
                <a:latin typeface="Gill Sans MT (Body)"/>
                <a:ea typeface="Calibri" panose="020F0502020204030204" pitchFamily="34" charset="0"/>
                <a:cs typeface="Times New Roman" panose="02020603050405020304" pitchFamily="18" charset="0"/>
              </a:rPr>
              <a:t>This is not an event; instead, at this stage of processing, the Page object calls this method on each control. </a:t>
            </a:r>
            <a:endParaRPr lang="en-US" sz="2200" dirty="0" smtClean="0">
              <a:latin typeface="Gill Sans MT (Body)"/>
              <a:ea typeface="Calibri" panose="020F0502020204030204" pitchFamily="34" charset="0"/>
              <a:cs typeface="Times New Roman" panose="02020603050405020304" pitchFamily="18" charset="0"/>
            </a:endParaRPr>
          </a:p>
          <a:p>
            <a:pPr>
              <a:lnSpc>
                <a:spcPct val="115000"/>
              </a:lnSpc>
              <a:spcAft>
                <a:spcPts val="600"/>
              </a:spcAft>
            </a:pPr>
            <a:r>
              <a:rPr lang="en-US" sz="2200" dirty="0" smtClean="0">
                <a:latin typeface="Gill Sans MT (Body)"/>
                <a:ea typeface="Calibri" panose="020F0502020204030204" pitchFamily="34" charset="0"/>
                <a:cs typeface="Times New Roman" panose="02020603050405020304" pitchFamily="18" charset="0"/>
              </a:rPr>
              <a:t>All </a:t>
            </a:r>
            <a:r>
              <a:rPr lang="en-US" sz="2200" dirty="0">
                <a:latin typeface="Gill Sans MT (Body)"/>
                <a:ea typeface="Calibri" panose="020F0502020204030204" pitchFamily="34" charset="0"/>
                <a:cs typeface="Times New Roman" panose="02020603050405020304" pitchFamily="18" charset="0"/>
              </a:rPr>
              <a:t>ASP.NET Web server controls have a Render method that writes out the control's markup to send to the browser</a:t>
            </a:r>
            <a:r>
              <a:rPr lang="en-US" sz="2200" dirty="0" smtClean="0">
                <a:latin typeface="Gill Sans MT (Body)"/>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625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EFFA43-375F-4B40-A294-E7737CEF3D2D}"/>
              </a:ext>
            </a:extLst>
          </p:cNvPr>
          <p:cNvSpPr>
            <a:spLocks noGrp="1"/>
          </p:cNvSpPr>
          <p:nvPr>
            <p:ph idx="4294967295"/>
          </p:nvPr>
        </p:nvSpPr>
        <p:spPr>
          <a:xfrm>
            <a:off x="1258957" y="424071"/>
            <a:ext cx="9925878" cy="5645426"/>
          </a:xfrm>
        </p:spPr>
        <p:txBody>
          <a:bodyPr>
            <a:noAutofit/>
          </a:bodyPr>
          <a:lstStyle/>
          <a:p>
            <a:pPr>
              <a:lnSpc>
                <a:spcPct val="115000"/>
              </a:lnSpc>
              <a:spcAft>
                <a:spcPts val="600"/>
              </a:spcAft>
            </a:pPr>
            <a:r>
              <a:rPr lang="en-US" sz="2400" dirty="0">
                <a:latin typeface="Gill Sans MT (Body)"/>
                <a:ea typeface="Calibri" panose="020F0502020204030204" pitchFamily="34" charset="0"/>
                <a:cs typeface="Times New Roman" panose="02020603050405020304" pitchFamily="18" charset="0"/>
              </a:rPr>
              <a:t>It’s now time to send the output to the browser. </a:t>
            </a:r>
            <a:endParaRPr lang="en-US" sz="2400" dirty="0" smtClean="0">
              <a:latin typeface="Gill Sans MT (Body)"/>
              <a:ea typeface="Calibri" panose="020F0502020204030204" pitchFamily="34" charset="0"/>
              <a:cs typeface="Times New Roman" panose="02020603050405020304" pitchFamily="18" charset="0"/>
            </a:endParaRPr>
          </a:p>
          <a:p>
            <a:pPr>
              <a:lnSpc>
                <a:spcPct val="115000"/>
              </a:lnSpc>
              <a:spcAft>
                <a:spcPts val="600"/>
              </a:spcAft>
            </a:pPr>
            <a:r>
              <a:rPr lang="en-US" sz="2400" dirty="0" smtClean="0">
                <a:latin typeface="Gill Sans MT (Body)"/>
                <a:ea typeface="Calibri" panose="020F0502020204030204" pitchFamily="34" charset="0"/>
                <a:cs typeface="Times New Roman" panose="02020603050405020304" pitchFamily="18" charset="0"/>
              </a:rPr>
              <a:t>If </a:t>
            </a:r>
            <a:r>
              <a:rPr lang="en-US" sz="2400" dirty="0">
                <a:latin typeface="Gill Sans MT (Body)"/>
                <a:ea typeface="Calibri" panose="020F0502020204030204" pitchFamily="34" charset="0"/>
                <a:cs typeface="Times New Roman" panose="02020603050405020304" pitchFamily="18" charset="0"/>
              </a:rPr>
              <a:t>you would like to make some changes to the final HTML which is going out to the browser, you can enter your HTML logic here.</a:t>
            </a:r>
          </a:p>
          <a:p>
            <a:pPr marL="0" indent="0">
              <a:lnSpc>
                <a:spcPct val="115000"/>
              </a:lnSpc>
              <a:spcAft>
                <a:spcPts val="600"/>
              </a:spcAft>
              <a:buNone/>
            </a:pPr>
            <a:r>
              <a:rPr lang="en-US" sz="2400" b="1" dirty="0">
                <a:latin typeface="Gill Sans MT (Body)"/>
                <a:ea typeface="Calibri" panose="020F0502020204030204" pitchFamily="34" charset="0"/>
                <a:cs typeface="Times New Roman" panose="02020603050405020304" pitchFamily="18" charset="0"/>
              </a:rPr>
              <a:t>Unload</a:t>
            </a:r>
            <a:endParaRPr lang="en-US" sz="2400" dirty="0">
              <a:latin typeface="Gill Sans MT (Body)"/>
              <a:ea typeface="Calibri" panose="020F0502020204030204" pitchFamily="34" charset="0"/>
              <a:cs typeface="Times New Roman" panose="02020603050405020304" pitchFamily="18" charset="0"/>
            </a:endParaRPr>
          </a:p>
          <a:p>
            <a:pPr>
              <a:lnSpc>
                <a:spcPct val="115000"/>
              </a:lnSpc>
              <a:spcAft>
                <a:spcPts val="600"/>
              </a:spcAft>
            </a:pPr>
            <a:r>
              <a:rPr lang="en-US" sz="2400" dirty="0">
                <a:latin typeface="Gill Sans MT (Body)"/>
                <a:ea typeface="Calibri" panose="020F0502020204030204" pitchFamily="34" charset="0"/>
                <a:cs typeface="Times New Roman" panose="02020603050405020304" pitchFamily="18" charset="0"/>
              </a:rPr>
              <a:t>Raised for each control and then for the page. Page object is unloaded from the memory.</a:t>
            </a:r>
          </a:p>
          <a:p>
            <a:pPr>
              <a:lnSpc>
                <a:spcPct val="115000"/>
              </a:lnSpc>
              <a:spcAft>
                <a:spcPts val="600"/>
              </a:spcAft>
            </a:pPr>
            <a:r>
              <a:rPr lang="en-US" sz="2400" dirty="0">
                <a:latin typeface="Gill Sans MT (Body)"/>
                <a:ea typeface="Calibri" panose="020F0502020204030204" pitchFamily="34" charset="0"/>
                <a:cs typeface="Times New Roman" panose="02020603050405020304" pitchFamily="18" charset="0"/>
              </a:rPr>
              <a:t>In controls and page, use this event to do final cleanup, such as closing open files and database connections or finishing up logging.</a:t>
            </a:r>
          </a:p>
        </p:txBody>
      </p:sp>
    </p:spTree>
    <p:extLst>
      <p:ext uri="{BB962C8B-B14F-4D97-AF65-F5344CB8AC3E}">
        <p14:creationId xmlns:p14="http://schemas.microsoft.com/office/powerpoint/2010/main" val="38611194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257</TotalTime>
  <Words>1629</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Gill Sans MT (Body)</vt:lpstr>
      <vt:lpstr>Times New Roman</vt:lpstr>
      <vt:lpstr>Gallery</vt:lpstr>
      <vt:lpstr>ASP(ACTIVE SERVER PAGE or classic asp)</vt:lpstr>
      <vt:lpstr>Contd…</vt:lpstr>
      <vt:lpstr>Asp difference from html</vt:lpstr>
      <vt:lpstr>Asp features</vt:lpstr>
      <vt:lpstr>ASP.NET </vt:lpstr>
      <vt:lpstr>ASP.NET  Page Life-Cycle Events </vt:lpstr>
      <vt:lpstr>PowerPoint Presentation</vt:lpstr>
      <vt:lpstr>PowerPoint Presentation</vt:lpstr>
      <vt:lpstr>PowerPoint Presentation</vt:lpstr>
      <vt:lpstr>ASP.NET - Web Server Controls</vt:lpstr>
      <vt:lpstr>Introduction to ADO.NET</vt:lpstr>
      <vt:lpstr>Data Providers</vt:lpstr>
      <vt:lpstr>Contd…</vt:lpstr>
      <vt:lpstr>ADO.NET Objects</vt:lpstr>
      <vt:lpstr>The SqlConnection Object</vt:lpstr>
      <vt:lpstr>The SqlCommand Object</vt:lpstr>
      <vt:lpstr>PowerPoint Presentation</vt:lpstr>
      <vt:lpstr>The SqlDataReader Object</vt:lpstr>
      <vt:lpstr>The SqlDataAdapter Object</vt:lpstr>
      <vt:lpstr>Contd…</vt:lpstr>
      <vt:lpstr>DataSet and DataTable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ASP(ACTIVE SERVER PAGE or classic asp)</dc:title>
  <dc:creator>Binod Thapa</dc:creator>
  <cp:lastModifiedBy>User</cp:lastModifiedBy>
  <cp:revision>116</cp:revision>
  <dcterms:created xsi:type="dcterms:W3CDTF">2017-08-11T16:16:38Z</dcterms:created>
  <dcterms:modified xsi:type="dcterms:W3CDTF">2021-03-13T16:41:44Z</dcterms:modified>
</cp:coreProperties>
</file>