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67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1579" y="1551667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25F8E1-8572-42AB-B69C-28BA7225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592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Java 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56E9FC-99C6-4976-8F53-C90F96E36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63758"/>
            <a:ext cx="9603275" cy="453224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Java is a high-level programming language originally developed by Sun Microsystems and released in 1995. </a:t>
            </a: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Java runs on a variety of platforms, such as Windows, Mac OS, and the various versions of UNIX.</a:t>
            </a:r>
          </a:p>
          <a:p>
            <a:r>
              <a:rPr lang="en-US" sz="2400" dirty="0"/>
              <a:t>Java is an Object-Oriented Language that has the Object-Oriented feature. </a:t>
            </a:r>
          </a:p>
          <a:p>
            <a:r>
              <a:rPr lang="en-US" sz="2400" dirty="0"/>
              <a:t>It supports the following fundamental concepts (Polymorphism, Inheritance, Encapsulation, Abstraction, Classes, Objects, Instance, Method, Message Parsing).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93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BAAE-055D-48FD-8CE1-A4BDD18A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32733"/>
          </a:xfrm>
        </p:spPr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B4FB0-F1A3-4C14-82EC-F07FC3DA9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965" y="1537251"/>
            <a:ext cx="9939131" cy="4625009"/>
          </a:xfrm>
        </p:spPr>
        <p:txBody>
          <a:bodyPr>
            <a:normAutofit fontScale="92500"/>
          </a:bodyPr>
          <a:lstStyle/>
          <a:p>
            <a:pPr lvl="0"/>
            <a:r>
              <a:rPr lang="en-US" sz="2400" b="1" dirty="0"/>
              <a:t>Object</a:t>
            </a:r>
            <a:r>
              <a:rPr lang="en-US" sz="2400" dirty="0"/>
              <a:t> − Objects have states and behaviors. Example: A dog has states - color, name, breed as well as behavior such as wagging their tail, barking, eating. An object is an instance of a class. The new keyword is used to create new objects.</a:t>
            </a:r>
          </a:p>
          <a:p>
            <a:pPr lvl="0"/>
            <a:r>
              <a:rPr lang="en-US" sz="2400" b="1" dirty="0"/>
              <a:t>Class</a:t>
            </a:r>
            <a:r>
              <a:rPr lang="en-US" sz="2400" dirty="0"/>
              <a:t> − A class can be defined as a template/blueprint that describes the behavior/state that the object of its type supports. Objects are created from class.</a:t>
            </a:r>
          </a:p>
          <a:p>
            <a:pPr lvl="0"/>
            <a:r>
              <a:rPr lang="en-US" sz="2400" b="1" dirty="0"/>
              <a:t>Methods</a:t>
            </a:r>
            <a:r>
              <a:rPr lang="en-US" sz="2400" dirty="0"/>
              <a:t> − A method is basically a behavior. A class can contain many methods. It is in methods where the logics are written, data is manipulated and all the actions are executed.</a:t>
            </a:r>
          </a:p>
          <a:p>
            <a:pPr lvl="0"/>
            <a:r>
              <a:rPr lang="en-US" sz="2400" b="1" dirty="0"/>
              <a:t>Instance Variables</a:t>
            </a:r>
            <a:r>
              <a:rPr lang="en-US" sz="2400" dirty="0"/>
              <a:t> − Each object has its unique set of instance variables. An object's state is created by the values assigned to these instance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83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6437-888D-481F-A04B-60EA696E4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3273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Java Identifiers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56B69-B5EC-45F5-BB57-494F86A32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713" y="1537252"/>
            <a:ext cx="9912626" cy="4572000"/>
          </a:xfrm>
        </p:spPr>
        <p:txBody>
          <a:bodyPr>
            <a:normAutofit/>
          </a:bodyPr>
          <a:lstStyle/>
          <a:p>
            <a:r>
              <a:rPr lang="en-US" dirty="0"/>
              <a:t>All Java components require names. Names used for classes, variables, and methods are called </a:t>
            </a:r>
            <a:r>
              <a:rPr lang="en-US" b="1" dirty="0"/>
              <a:t>identifiers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All identifiers should begin with a letter (A to Z or a to z), currency character ($) or an underscore (_).</a:t>
            </a:r>
          </a:p>
          <a:p>
            <a:pPr lvl="0"/>
            <a:r>
              <a:rPr lang="en-US" dirty="0"/>
              <a:t>After the first character, identifiers can have any combination of characters.</a:t>
            </a:r>
          </a:p>
          <a:p>
            <a:pPr lvl="0"/>
            <a:r>
              <a:rPr lang="en-US" dirty="0"/>
              <a:t>A key word cannot be used as an identifier.</a:t>
            </a:r>
          </a:p>
          <a:p>
            <a:pPr lvl="0"/>
            <a:r>
              <a:rPr lang="en-US" dirty="0"/>
              <a:t>Most importantly, identifiers are case sensitive.</a:t>
            </a:r>
          </a:p>
          <a:p>
            <a:pPr lvl="0"/>
            <a:r>
              <a:rPr lang="en-US" dirty="0"/>
              <a:t>Examples of legal identifiers: age, $salary, _value, __1_value.</a:t>
            </a:r>
          </a:p>
          <a:p>
            <a:r>
              <a:rPr lang="en-US" dirty="0"/>
              <a:t>Examples of illegal identifiers: 123abc, -salary.</a:t>
            </a:r>
          </a:p>
        </p:txBody>
      </p:sp>
    </p:spTree>
    <p:extLst>
      <p:ext uri="{BB962C8B-B14F-4D97-AF65-F5344CB8AC3E}">
        <p14:creationId xmlns:p14="http://schemas.microsoft.com/office/powerpoint/2010/main" val="173659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D3747-5FD1-4895-86B2-0FBDCCE85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04730" y="251791"/>
            <a:ext cx="9833113" cy="58839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Variables</a:t>
            </a:r>
            <a:endParaRPr lang="en-US" sz="2400" dirty="0"/>
          </a:p>
          <a:p>
            <a:r>
              <a:rPr lang="en-US" sz="2400" dirty="0"/>
              <a:t>The variable is the basic unit of storage in a java program. A variable is defined by the combination of an identifier, a type, and an optional initializer. All variables have a scope, which defines their visibility and a lifetime.</a:t>
            </a:r>
          </a:p>
          <a:p>
            <a:r>
              <a:rPr lang="en-US" sz="2400" dirty="0"/>
              <a:t>Declaration: type identifier =value , identifier=value….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a, b , c; </a:t>
            </a:r>
            <a:r>
              <a:rPr lang="en-US" sz="2400" dirty="0" err="1"/>
              <a:t>Int</a:t>
            </a:r>
            <a:r>
              <a:rPr lang="en-US" sz="2400" dirty="0"/>
              <a:t> d=3, e, f=7; </a:t>
            </a:r>
          </a:p>
          <a:p>
            <a:pPr marL="0" indent="0">
              <a:buNone/>
            </a:pPr>
            <a:r>
              <a:rPr lang="en-US" sz="2900" b="1" dirty="0"/>
              <a:t>Method</a:t>
            </a:r>
            <a:endParaRPr lang="en-US" sz="2900" dirty="0"/>
          </a:p>
          <a:p>
            <a:pPr marL="0" indent="0">
              <a:buNone/>
            </a:pPr>
            <a:r>
              <a:rPr lang="en-US" sz="2400" dirty="0"/>
              <a:t>A Java method is a collection of statements that are grouped together to perform an operation.</a:t>
            </a:r>
          </a:p>
          <a:p>
            <a:pPr marL="0" indent="0">
              <a:buNone/>
            </a:pPr>
            <a:r>
              <a:rPr lang="en-US" sz="2400" dirty="0"/>
              <a:t>&lt;modifier&gt; &lt;</a:t>
            </a:r>
            <a:r>
              <a:rPr lang="en-US" sz="2400" dirty="0" err="1"/>
              <a:t>returnType</a:t>
            </a:r>
            <a:r>
              <a:rPr lang="en-US" sz="2400" dirty="0"/>
              <a:t>&gt; </a:t>
            </a:r>
            <a:r>
              <a:rPr lang="en-US" sz="2400" dirty="0" err="1"/>
              <a:t>nameOfMethod</a:t>
            </a:r>
            <a:r>
              <a:rPr lang="en-US" sz="2400" dirty="0"/>
              <a:t> (Parameter List) </a:t>
            </a:r>
          </a:p>
          <a:p>
            <a:pPr marL="0" indent="0">
              <a:buNone/>
            </a:pPr>
            <a:r>
              <a:rPr lang="en-US" sz="2400" dirty="0"/>
              <a:t>{   // method body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9339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773C-218F-4F25-97CC-442611E948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09399" y="371061"/>
            <a:ext cx="9604375" cy="57514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public class </a:t>
            </a:r>
            <a:r>
              <a:rPr lang="en-US" sz="2400" dirty="0" err="1"/>
              <a:t>TestExample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</a:t>
            </a:r>
          </a:p>
          <a:p>
            <a:pPr marL="457200" lvl="1" indent="0">
              <a:buNone/>
            </a:pPr>
            <a:r>
              <a:rPr lang="en-US" sz="2200" dirty="0"/>
              <a:t>{</a:t>
            </a:r>
          </a:p>
          <a:p>
            <a:pPr marL="457200" lvl="1" indent="0">
              <a:buNone/>
            </a:pPr>
            <a:r>
              <a:rPr lang="en-US" sz="2200" dirty="0"/>
              <a:t>      String </a:t>
            </a:r>
            <a:r>
              <a:rPr lang="en-US" sz="2200" dirty="0" err="1"/>
              <a:t>fullName</a:t>
            </a:r>
            <a:r>
              <a:rPr lang="en-US" sz="2200" dirty="0"/>
              <a:t> = </a:t>
            </a:r>
            <a:r>
              <a:rPr lang="en-US" sz="2200" dirty="0" err="1"/>
              <a:t>GetFullName</a:t>
            </a:r>
            <a:r>
              <a:rPr lang="en-US" sz="2200" dirty="0"/>
              <a:t> (“</a:t>
            </a:r>
            <a:r>
              <a:rPr lang="en-US" sz="2200" dirty="0" err="1"/>
              <a:t>firstname</a:t>
            </a:r>
            <a:r>
              <a:rPr lang="en-US" sz="2200" dirty="0"/>
              <a:t>”, “</a:t>
            </a:r>
            <a:r>
              <a:rPr lang="en-US" sz="2200" dirty="0" err="1"/>
              <a:t>lastname</a:t>
            </a:r>
            <a:r>
              <a:rPr lang="en-US" sz="2200" dirty="0"/>
              <a:t>”);</a:t>
            </a:r>
          </a:p>
          <a:p>
            <a:pPr marL="457200" lvl="1" indent="0">
              <a:buNone/>
            </a:pPr>
            <a:r>
              <a:rPr lang="en-US" sz="2200" dirty="0"/>
              <a:t>      </a:t>
            </a:r>
            <a:r>
              <a:rPr lang="en-US" sz="2200" dirty="0" err="1"/>
              <a:t>System.out.println</a:t>
            </a:r>
            <a:r>
              <a:rPr lang="en-US" sz="2200" dirty="0"/>
              <a:t>("Full Name: " + </a:t>
            </a:r>
            <a:r>
              <a:rPr lang="en-US" sz="2200" dirty="0" err="1"/>
              <a:t>fullName</a:t>
            </a:r>
            <a:r>
              <a:rPr lang="en-US" sz="2200" dirty="0"/>
              <a:t>);</a:t>
            </a:r>
          </a:p>
          <a:p>
            <a:pPr marL="457200" lvl="1" indent="0">
              <a:buNone/>
            </a:pPr>
            <a:r>
              <a:rPr lang="en-US" sz="2200" dirty="0"/>
              <a:t>  }</a:t>
            </a:r>
          </a:p>
          <a:p>
            <a:pPr marL="0" indent="0">
              <a:buNone/>
            </a:pPr>
            <a:r>
              <a:rPr lang="en-US" sz="2400" dirty="0"/>
              <a:t>      public static String </a:t>
            </a:r>
            <a:r>
              <a:rPr lang="en-US" sz="2400" dirty="0" err="1"/>
              <a:t>GetFullName</a:t>
            </a:r>
            <a:r>
              <a:rPr lang="en-US" sz="2400" dirty="0"/>
              <a:t>(String </a:t>
            </a:r>
            <a:r>
              <a:rPr lang="en-US" sz="2400" dirty="0" err="1"/>
              <a:t>fname</a:t>
            </a:r>
            <a:r>
              <a:rPr lang="en-US" sz="2400" dirty="0"/>
              <a:t>, String </a:t>
            </a:r>
            <a:r>
              <a:rPr lang="en-US" sz="2400" dirty="0" err="1"/>
              <a:t>lname</a:t>
            </a:r>
            <a:r>
              <a:rPr lang="en-US" sz="2400" dirty="0"/>
              <a:t>) </a:t>
            </a:r>
          </a:p>
          <a:p>
            <a:pPr marL="457200" lvl="1" indent="0">
              <a:buNone/>
            </a:pPr>
            <a:r>
              <a:rPr lang="en-US" sz="2200" dirty="0"/>
              <a:t>{</a:t>
            </a:r>
          </a:p>
          <a:p>
            <a:pPr marL="457200" lvl="1" indent="0">
              <a:buNone/>
            </a:pPr>
            <a:r>
              <a:rPr lang="en-US" sz="2200" dirty="0"/>
              <a:t>      return </a:t>
            </a:r>
            <a:r>
              <a:rPr lang="en-US" sz="2200" dirty="0" err="1"/>
              <a:t>fname</a:t>
            </a:r>
            <a:r>
              <a:rPr lang="en-US" sz="2200" dirty="0"/>
              <a:t> + </a:t>
            </a:r>
            <a:r>
              <a:rPr lang="en-US" sz="2200" dirty="0" err="1"/>
              <a:t>lname</a:t>
            </a:r>
            <a:r>
              <a:rPr lang="en-US" sz="2200" dirty="0"/>
              <a:t>; </a:t>
            </a:r>
          </a:p>
          <a:p>
            <a:pPr marL="457200" lvl="1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2650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965EE4-0349-41A9-9F5C-550926248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989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Constructors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B65EB-D368-4739-9EEC-EB2480610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603514"/>
            <a:ext cx="9603275" cy="4505738"/>
          </a:xfrm>
        </p:spPr>
        <p:txBody>
          <a:bodyPr/>
          <a:lstStyle/>
          <a:p>
            <a:r>
              <a:rPr lang="en-US" sz="2400" dirty="0"/>
              <a:t>A constructor initializes an object when it is created. It has the same name as its class and is syntactically similar to a method. However, constructors have no explicit return type.</a:t>
            </a:r>
          </a:p>
          <a:p>
            <a:pPr marL="0" indent="0">
              <a:buNone/>
            </a:pPr>
            <a:r>
              <a:rPr lang="en-US" sz="2400" b="1" dirty="0"/>
              <a:t>The this keyword</a:t>
            </a:r>
            <a:endParaRPr lang="en-US" sz="2400" dirty="0"/>
          </a:p>
          <a:p>
            <a:r>
              <a:rPr lang="en-US" sz="2400" b="1" dirty="0"/>
              <a:t>this </a:t>
            </a:r>
            <a:r>
              <a:rPr lang="en-US" sz="2400" dirty="0"/>
              <a:t>is a keyword in Java which is used as a reference to the object of the current class, with in an instance method or a constructor. Using this you can refer the members of a class such as constructors, variables and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37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461FAF-59EA-4983-8E04-BA4B998C0AA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91479" y="119270"/>
            <a:ext cx="10800522" cy="60164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java.io.*;</a:t>
            </a:r>
          </a:p>
          <a:p>
            <a:pPr marL="0" indent="0">
              <a:buNone/>
            </a:pPr>
            <a:r>
              <a:rPr lang="en-US" dirty="0"/>
              <a:t>public class Employee {</a:t>
            </a:r>
          </a:p>
          <a:p>
            <a:pPr marL="0" indent="0">
              <a:buNone/>
            </a:pPr>
            <a:r>
              <a:rPr lang="en-US" dirty="0"/>
              <a:t>   String name;</a:t>
            </a:r>
          </a:p>
          <a:p>
            <a:pPr marL="0" indent="0">
              <a:buNone/>
            </a:pPr>
            <a:r>
              <a:rPr lang="en-US" dirty="0"/>
              <a:t>   double salary;</a:t>
            </a:r>
          </a:p>
          <a:p>
            <a:pPr marL="0" indent="0">
              <a:buNone/>
            </a:pPr>
            <a:r>
              <a:rPr lang="en-US" dirty="0"/>
              <a:t>     public Employee(String name) {</a:t>
            </a:r>
          </a:p>
          <a:p>
            <a:pPr marL="0" indent="0">
              <a:buNone/>
            </a:pPr>
            <a:r>
              <a:rPr lang="en-US" dirty="0"/>
              <a:t>      this.name = name;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public void </a:t>
            </a:r>
            <a:r>
              <a:rPr lang="en-US" dirty="0" err="1"/>
              <a:t>empSalary</a:t>
            </a:r>
            <a:r>
              <a:rPr lang="en-US" dirty="0"/>
              <a:t>(double </a:t>
            </a:r>
            <a:r>
              <a:rPr lang="en-US" dirty="0" err="1"/>
              <a:t>empSalary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salary = </a:t>
            </a:r>
            <a:r>
              <a:rPr lang="en-US" dirty="0" err="1"/>
              <a:t>empSalary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   public void </a:t>
            </a:r>
            <a:r>
              <a:rPr lang="en-US" dirty="0" err="1"/>
              <a:t>printEmployee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("Name:"+ name 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("Salary:" + salary);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1557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9837D-64DD-489E-8C2E-FAD8B74A25B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41921" y="238538"/>
            <a:ext cx="9604375" cy="5976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java.io.*;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EmployeeTest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      Employee </a:t>
            </a:r>
            <a:r>
              <a:rPr lang="en-US" dirty="0" err="1"/>
              <a:t>empOne</a:t>
            </a:r>
            <a:r>
              <a:rPr lang="en-US" dirty="0"/>
              <a:t> = new Employee("James Smith");</a:t>
            </a:r>
          </a:p>
          <a:p>
            <a:pPr marL="0" indent="0">
              <a:buNone/>
            </a:pPr>
            <a:r>
              <a:rPr lang="en-US" dirty="0"/>
              <a:t>      Employee </a:t>
            </a:r>
            <a:r>
              <a:rPr lang="en-US" dirty="0" err="1"/>
              <a:t>empTwo</a:t>
            </a:r>
            <a:r>
              <a:rPr lang="en-US" dirty="0"/>
              <a:t> = new Employee("Mary Anne");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empOne.empSalary</a:t>
            </a:r>
            <a:r>
              <a:rPr lang="en-US" dirty="0"/>
              <a:t>(1000);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empOne.printEmployee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empTwo.empSalary</a:t>
            </a:r>
            <a:r>
              <a:rPr lang="en-US" dirty="0"/>
              <a:t>(500);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empTwo.printEmployee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090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D292-80CE-4A6A-9BA2-A2C7AB11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11754"/>
            <a:ext cx="9603275" cy="73273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Arrays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3B289-906A-4489-9792-FC4EB2EC9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37252"/>
            <a:ext cx="9603275" cy="4611757"/>
          </a:xfrm>
        </p:spPr>
        <p:txBody>
          <a:bodyPr>
            <a:normAutofit/>
          </a:bodyPr>
          <a:lstStyle/>
          <a:p>
            <a:r>
              <a:rPr lang="en-US" sz="2400" dirty="0"/>
              <a:t>An array is a group of similar-typed variables that are referred to by a common name. </a:t>
            </a:r>
          </a:p>
          <a:p>
            <a:r>
              <a:rPr lang="en-US" sz="2400" dirty="0"/>
              <a:t>Arrays of any type can be created and may have one or more dimensions. </a:t>
            </a:r>
          </a:p>
          <a:p>
            <a:r>
              <a:rPr lang="en-US" sz="2400" dirty="0"/>
              <a:t>A specific element in an array is accessed by its index. </a:t>
            </a:r>
          </a:p>
          <a:p>
            <a:r>
              <a:rPr lang="en-US" sz="2400" dirty="0"/>
              <a:t>Arrays offer a convenient means of grouping related information.</a:t>
            </a:r>
          </a:p>
          <a:p>
            <a:pPr marL="457200" lvl="1" indent="0">
              <a:buNone/>
            </a:pPr>
            <a:r>
              <a:rPr lang="en-US" sz="2400" dirty="0"/>
              <a:t>type </a:t>
            </a:r>
            <a:r>
              <a:rPr lang="en-US" sz="2400" dirty="0" err="1"/>
              <a:t>var</a:t>
            </a:r>
            <a:r>
              <a:rPr lang="en-US" sz="2400" dirty="0"/>
              <a:t>-name[];</a:t>
            </a:r>
          </a:p>
          <a:p>
            <a:pPr marL="457200" lvl="1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month_days</a:t>
            </a:r>
            <a:r>
              <a:rPr lang="en-US" sz="2400" dirty="0"/>
              <a:t>[]; or </a:t>
            </a:r>
            <a:r>
              <a:rPr lang="en-US" sz="2400" dirty="0" err="1"/>
              <a:t>month_days</a:t>
            </a:r>
            <a:r>
              <a:rPr lang="en-US" sz="2400" dirty="0"/>
              <a:t>=new </a:t>
            </a:r>
            <a:r>
              <a:rPr lang="en-US" sz="2400" dirty="0" err="1"/>
              <a:t>int</a:t>
            </a:r>
            <a:r>
              <a:rPr lang="en-US" sz="2400" dirty="0"/>
              <a:t>[12];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4396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8821-394A-465C-979A-BB764468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85742"/>
          </a:xfrm>
        </p:spPr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C797-1499-43E3-A2EA-873A1240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90262"/>
            <a:ext cx="9603275" cy="4463219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declaration of the array variable with the allocation of the array itself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type var-name[]=new type[size]; </a:t>
            </a:r>
            <a:r>
              <a:rPr lang="en-US" sz="2400" b="1" dirty="0"/>
              <a:t>or</a:t>
            </a:r>
            <a:r>
              <a:rPr lang="en-US" sz="2400" dirty="0"/>
              <a:t> int </a:t>
            </a:r>
            <a:r>
              <a:rPr lang="en-US" sz="2400" dirty="0" err="1"/>
              <a:t>month_days</a:t>
            </a:r>
            <a:r>
              <a:rPr lang="en-US" sz="2400" dirty="0"/>
              <a:t>[]=new int[12];</a:t>
            </a:r>
          </a:p>
          <a:p>
            <a:pPr marL="457200" lvl="1" indent="0">
              <a:buNone/>
            </a:pPr>
            <a:r>
              <a:rPr lang="en-US" sz="2400" dirty="0"/>
              <a:t>Two dimension array</a:t>
            </a:r>
          </a:p>
          <a:p>
            <a:pPr marL="457200" lvl="1" indent="0">
              <a:buNone/>
            </a:pPr>
            <a:r>
              <a:rPr lang="en-US" sz="2400" dirty="0"/>
              <a:t>int[][] multi = new int[5][10];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793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4A34-49AE-4186-9473-B3F4C33C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8"/>
            <a:ext cx="9603275" cy="745986"/>
          </a:xfrm>
        </p:spPr>
        <p:txBody>
          <a:bodyPr/>
          <a:lstStyle/>
          <a:p>
            <a:r>
              <a:rPr lang="en-US" b="1" dirty="0"/>
              <a:t>Features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0129-A312-439E-BA6A-A012FC87D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50504"/>
            <a:ext cx="9603275" cy="4572000"/>
          </a:xfrm>
        </p:spPr>
        <p:txBody>
          <a:bodyPr>
            <a:noAutofit/>
          </a:bodyPr>
          <a:lstStyle/>
          <a:p>
            <a:r>
              <a:rPr lang="en-US" sz="2400" b="1" dirty="0"/>
              <a:t>Object Oriented: E</a:t>
            </a:r>
            <a:r>
              <a:rPr lang="en-US" sz="2400" dirty="0"/>
              <a:t>verything is </a:t>
            </a:r>
            <a:r>
              <a:rPr lang="en-US" sz="2400"/>
              <a:t>an Object in Java. </a:t>
            </a:r>
            <a:r>
              <a:rPr lang="en-US" sz="2400" dirty="0"/>
              <a:t>Java can be easily extended since it is based on the Object model.</a:t>
            </a:r>
          </a:p>
          <a:p>
            <a:r>
              <a:rPr lang="en-US" sz="2400" b="1" dirty="0"/>
              <a:t>Platform Independent: </a:t>
            </a:r>
            <a:r>
              <a:rPr lang="en-US" sz="2400" dirty="0"/>
              <a:t>Java is compiled, It is platform independent byte code. It is interpreted by the Virtual Machine (JVM) on whichever platform it is being run on.</a:t>
            </a:r>
          </a:p>
          <a:p>
            <a:r>
              <a:rPr lang="en-US" sz="2400" b="1" dirty="0"/>
              <a:t>Secure: </a:t>
            </a:r>
            <a:r>
              <a:rPr lang="en-US" sz="2400" dirty="0"/>
              <a:t>It enables to develop virus-free, tamper-free systems. Authentication techniques are based on public-key encryption.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284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1B91-827F-4A98-83E8-D3C775E0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79723"/>
          </a:xfrm>
        </p:spPr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9016-1A6F-474B-BDAD-3A566ABC9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77010"/>
            <a:ext cx="9603275" cy="4545494"/>
          </a:xfrm>
        </p:spPr>
        <p:txBody>
          <a:bodyPr>
            <a:normAutofit/>
          </a:bodyPr>
          <a:lstStyle/>
          <a:p>
            <a:r>
              <a:rPr lang="en-US" sz="2400" b="1" dirty="0"/>
              <a:t>Architecture-neutral: </a:t>
            </a:r>
            <a:r>
              <a:rPr lang="en-US" sz="2400" dirty="0"/>
              <a:t>Java compiler generates an architecture-neutral object file format, which makes the compiled code executable on many processors.</a:t>
            </a:r>
          </a:p>
          <a:p>
            <a:r>
              <a:rPr lang="en-US" sz="2400" b="1" dirty="0"/>
              <a:t>Portable: </a:t>
            </a:r>
            <a:r>
              <a:rPr lang="en-US" sz="2400" dirty="0"/>
              <a:t>Compiler in Java is written in ANSI C with a clean portability boundary</a:t>
            </a:r>
          </a:p>
          <a:p>
            <a:r>
              <a:rPr lang="en-US" sz="2400" b="1" dirty="0"/>
              <a:t>Multithreaded</a:t>
            </a:r>
            <a:r>
              <a:rPr lang="en-US" sz="2400" dirty="0"/>
              <a:t> −It is possible to write programs that can perform many tasks simultaneously.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2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BA6D-36C9-4AE5-A673-CAAB24A3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772" y="671997"/>
            <a:ext cx="9603275" cy="722277"/>
          </a:xfrm>
        </p:spPr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DC10-C008-4A2F-826F-BC4304DF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1" y="1526796"/>
            <a:ext cx="9925878" cy="4661969"/>
          </a:xfrm>
        </p:spPr>
        <p:txBody>
          <a:bodyPr>
            <a:normAutofit/>
          </a:bodyPr>
          <a:lstStyle/>
          <a:p>
            <a:pPr lvl="0"/>
            <a:r>
              <a:rPr lang="en-US" sz="2400" b="1" dirty="0"/>
              <a:t>Interpreted</a:t>
            </a:r>
            <a:r>
              <a:rPr lang="en-US" sz="2400" dirty="0"/>
              <a:t> − Java byte code is translated on the fly to native machine instructions and is not stored anywhere. It is light-weight process.</a:t>
            </a:r>
          </a:p>
          <a:p>
            <a:pPr lvl="0"/>
            <a:r>
              <a:rPr lang="en-US" sz="2400" b="1" dirty="0"/>
              <a:t>High Performance</a:t>
            </a:r>
            <a:r>
              <a:rPr lang="en-US" sz="2400" dirty="0"/>
              <a:t> − With the use of Just-In-Time compilers, Java enables high performance.</a:t>
            </a:r>
          </a:p>
          <a:p>
            <a:pPr lvl="0"/>
            <a:r>
              <a:rPr lang="en-US" sz="2400" b="1" dirty="0"/>
              <a:t>Distributed</a:t>
            </a:r>
            <a:r>
              <a:rPr lang="en-US" sz="2400" dirty="0"/>
              <a:t> − Java is designed for the distributed environment of the internet.</a:t>
            </a:r>
          </a:p>
          <a:p>
            <a:pPr lvl="0"/>
            <a:r>
              <a:rPr lang="en-US" sz="2400" b="1" dirty="0"/>
              <a:t>Dynamic</a:t>
            </a:r>
            <a:r>
              <a:rPr lang="en-US" sz="2400" dirty="0"/>
              <a:t> − Java is considered to be more dynamic than C or C++ since it is designed to adapt to an evolving environment.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9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32FF5D-DC46-45E8-80A7-B23AB610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architecture</a:t>
            </a:r>
          </a:p>
        </p:txBody>
      </p:sp>
      <p:pic>
        <p:nvPicPr>
          <p:cNvPr id="8" name="Content Placeholder 7" descr="E:\Binod Document\4thSem\java-program-execution.png">
            <a:extLst>
              <a:ext uri="{FF2B5EF4-FFF2-40B4-BE49-F238E27FC236}">
                <a16:creationId xmlns:a16="http://schemas.microsoft.com/office/drawing/2014/main" id="{8E4779FA-0457-495F-A87E-DD8D09E6E6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577009"/>
            <a:ext cx="7175586" cy="4611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14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EA4A-3EA2-4023-80C1-01F07A72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Java Virtual Machine (JVM)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CC9F7-9CC3-4953-B9CA-E04107528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616765"/>
            <a:ext cx="9603275" cy="4465983"/>
          </a:xfrm>
        </p:spPr>
        <p:txBody>
          <a:bodyPr/>
          <a:lstStyle/>
          <a:p>
            <a:r>
              <a:rPr lang="en-US" sz="2400" dirty="0"/>
              <a:t>JVM is an abstract computing machine, or virtual machine that enables a computer to run a java program. </a:t>
            </a:r>
          </a:p>
          <a:p>
            <a:r>
              <a:rPr lang="en-US" sz="2400" dirty="0"/>
              <a:t>It is a platform-independent execution environment that converts Java bytecode into machine language and executes it.</a:t>
            </a:r>
          </a:p>
          <a:p>
            <a:r>
              <a:rPr lang="en-US" sz="2400" dirty="0"/>
              <a:t>It compiles the source code into a machine independent code, which is also called Java Byte Code. </a:t>
            </a:r>
          </a:p>
          <a:p>
            <a:r>
              <a:rPr lang="en-US" sz="2400" dirty="0"/>
              <a:t>It is a specification that provides runtime environment in which java bytecode can be executed.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8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45B8-FBBE-4F77-8FA4-983750AD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Java Runtime Environment (JRE)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DB73-CE0B-4D52-A7A4-36ED94392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661350"/>
            <a:ext cx="9603275" cy="443465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The Java Runtime Environment (JRE), also known as Java Runtime, is part of the Java Development Kit (JDK), a set of programming tools for developing Java applications. </a:t>
            </a:r>
          </a:p>
          <a:p>
            <a:r>
              <a:rPr lang="en-US" sz="2400" dirty="0"/>
              <a:t>The Java Runtime Environment provides the minimum requirements for executing a Java application.</a:t>
            </a:r>
          </a:p>
          <a:p>
            <a:r>
              <a:rPr lang="en-US" sz="2400" dirty="0"/>
              <a:t> it consists of the Java Virtual Machine (JVM), core classes, and supporting files.</a:t>
            </a:r>
          </a:p>
          <a:p>
            <a:r>
              <a:rPr lang="en-US" sz="2400" dirty="0"/>
              <a:t>It is a software package that contains what is required to run a Java program. </a:t>
            </a:r>
          </a:p>
          <a:p>
            <a:r>
              <a:rPr lang="en-US" sz="2400" dirty="0"/>
              <a:t>It includes a Java Virtual Machine implementation together with an implementation of the Java Class Library.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7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5BB4-9485-4326-BFEA-E6C20185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Java Development Kit (JDK)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44BB1-AC32-4D6A-A69E-2E8B64BBF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661350"/>
            <a:ext cx="9603275" cy="4447902"/>
          </a:xfrm>
        </p:spPr>
        <p:txBody>
          <a:bodyPr/>
          <a:lstStyle/>
          <a:p>
            <a:r>
              <a:rPr lang="en-US" sz="2400" dirty="0"/>
              <a:t>It is a software development environment used for developing Java applications and applets. </a:t>
            </a:r>
          </a:p>
          <a:p>
            <a:r>
              <a:rPr lang="en-US" sz="2400" dirty="0"/>
              <a:t>It includes the Java Runtime Environment (JRE), an interpreter/loader (java), a compiler (</a:t>
            </a:r>
            <a:r>
              <a:rPr lang="en-US" sz="2400" dirty="0" err="1"/>
              <a:t>javac</a:t>
            </a:r>
            <a:r>
              <a:rPr lang="en-US" sz="2400" dirty="0"/>
              <a:t>), an archiver (jar), a documentation generator (</a:t>
            </a:r>
            <a:r>
              <a:rPr lang="en-US" sz="2400" dirty="0" err="1"/>
              <a:t>javadoc</a:t>
            </a:r>
            <a:r>
              <a:rPr lang="en-US" sz="2400" dirty="0"/>
              <a:t>) and other tools needed in Java development.</a:t>
            </a:r>
          </a:p>
          <a:p>
            <a:r>
              <a:rPr lang="en-US" sz="2400" dirty="0"/>
              <a:t>It is a superset of a JRE and contains tools for Java programmers, e.g. a </a:t>
            </a:r>
            <a:r>
              <a:rPr lang="en-US" sz="2400" dirty="0" err="1"/>
              <a:t>javac</a:t>
            </a:r>
            <a:r>
              <a:rPr lang="en-US" sz="2400" dirty="0"/>
              <a:t> compiler. The Java Development Kit is provided free of charge either by Oracle Corporation directly, or by the OpenJDK open source project, which is governed by Oracle.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9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8B1C-8C5B-4693-B8A0-FC65B310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3273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Java Basic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51CAC-C59E-464D-B073-61153C71F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37252"/>
            <a:ext cx="9603275" cy="4585252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Case Sensitivity</a:t>
            </a:r>
            <a:r>
              <a:rPr lang="en-US" sz="2400" dirty="0"/>
              <a:t> − Java is case sensitive, which means identifier </a:t>
            </a:r>
            <a:r>
              <a:rPr lang="en-US" sz="2400" b="1" dirty="0"/>
              <a:t>Hello </a:t>
            </a:r>
            <a:r>
              <a:rPr lang="en-US" sz="2400" dirty="0"/>
              <a:t>and </a:t>
            </a:r>
            <a:r>
              <a:rPr lang="en-US" sz="2400" b="1" dirty="0"/>
              <a:t>hello</a:t>
            </a:r>
            <a:r>
              <a:rPr lang="en-US" sz="2400" dirty="0"/>
              <a:t> would have different meaning in Java.</a:t>
            </a:r>
          </a:p>
          <a:p>
            <a:r>
              <a:rPr lang="en-US" sz="2400" b="1" dirty="0"/>
              <a:t>Program File Name</a:t>
            </a:r>
            <a:r>
              <a:rPr lang="en-US" sz="2400" dirty="0"/>
              <a:t> − Name of the program file should exactly match the class name.</a:t>
            </a:r>
          </a:p>
          <a:p>
            <a:r>
              <a:rPr lang="en-US" sz="2400" b="1" dirty="0"/>
              <a:t>Example:</a:t>
            </a:r>
            <a:r>
              <a:rPr lang="en-US" sz="2400" dirty="0"/>
              <a:t> Assume '</a:t>
            </a:r>
            <a:r>
              <a:rPr lang="en-US" sz="2400" dirty="0" err="1"/>
              <a:t>MyFirstJavaProgram</a:t>
            </a:r>
            <a:r>
              <a:rPr lang="en-US" sz="2400" dirty="0"/>
              <a:t>' is the class name. Then the file should be saved as </a:t>
            </a:r>
            <a:r>
              <a:rPr lang="en-US" sz="2400" i="1" dirty="0"/>
              <a:t>'MyFirstJavaProgram.java’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To compile:</a:t>
            </a:r>
            <a:r>
              <a:rPr lang="en-US" sz="2400" dirty="0"/>
              <a:t>	</a:t>
            </a:r>
            <a:r>
              <a:rPr lang="en-US" sz="2400" dirty="0" err="1"/>
              <a:t>javac</a:t>
            </a:r>
            <a:r>
              <a:rPr lang="en-US" sz="2400" dirty="0"/>
              <a:t> MyFirstJavaProgram.java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To execute:</a:t>
            </a:r>
            <a:r>
              <a:rPr lang="en-US" sz="2400" dirty="0"/>
              <a:t>	java </a:t>
            </a:r>
            <a:r>
              <a:rPr lang="en-US" sz="2400" dirty="0" err="1"/>
              <a:t>MyFirstJavaProgram</a:t>
            </a:r>
            <a:endParaRPr lang="en-US" sz="2400" dirty="0"/>
          </a:p>
          <a:p>
            <a:r>
              <a:rPr lang="en-US" sz="2400" b="1" dirty="0"/>
              <a:t>public static void main(String </a:t>
            </a:r>
            <a:r>
              <a:rPr lang="en-US" sz="2400" b="1" dirty="0" err="1"/>
              <a:t>args</a:t>
            </a:r>
            <a:r>
              <a:rPr lang="en-US" sz="2400" b="1" dirty="0"/>
              <a:t>[])</a:t>
            </a:r>
            <a:r>
              <a:rPr lang="en-US" sz="2400" dirty="0"/>
              <a:t> − Java program processing starts from the main() method which is a mandatory part of every Java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870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247</TotalTime>
  <Words>1047</Words>
  <Application>Microsoft Office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Times New Roman</vt:lpstr>
      <vt:lpstr>Gallery</vt:lpstr>
      <vt:lpstr>Java Introduction </vt:lpstr>
      <vt:lpstr>Features of Java</vt:lpstr>
      <vt:lpstr>Contd…</vt:lpstr>
      <vt:lpstr>Contd…</vt:lpstr>
      <vt:lpstr>Java architecture</vt:lpstr>
      <vt:lpstr>Java Virtual Machine (JVM) </vt:lpstr>
      <vt:lpstr>Java Runtime Environment (JRE) </vt:lpstr>
      <vt:lpstr>Java Development Kit (JDK) </vt:lpstr>
      <vt:lpstr>Java Basic </vt:lpstr>
      <vt:lpstr>Contd…</vt:lpstr>
      <vt:lpstr>Java Identifiers </vt:lpstr>
      <vt:lpstr>PowerPoint Presentation</vt:lpstr>
      <vt:lpstr>PowerPoint Presentation</vt:lpstr>
      <vt:lpstr>The Constructors </vt:lpstr>
      <vt:lpstr>PowerPoint Presentation</vt:lpstr>
      <vt:lpstr>PowerPoint Presentation</vt:lpstr>
      <vt:lpstr>Arrays </vt:lpstr>
      <vt:lpstr>Contd…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Introduction </dc:title>
  <dc:creator>Binod Thapa</dc:creator>
  <cp:lastModifiedBy>Binod Thapa</cp:lastModifiedBy>
  <cp:revision>51</cp:revision>
  <dcterms:created xsi:type="dcterms:W3CDTF">2017-08-14T03:35:28Z</dcterms:created>
  <dcterms:modified xsi:type="dcterms:W3CDTF">2018-07-21T16:07:34Z</dcterms:modified>
</cp:coreProperties>
</file>