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856831"/>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661350"/>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32FF5D-DC46-45E8-80A7-B23AB610367B}"/>
              </a:ext>
            </a:extLst>
          </p:cNvPr>
          <p:cNvSpPr>
            <a:spLocks noGrp="1"/>
          </p:cNvSpPr>
          <p:nvPr>
            <p:ph type="title"/>
          </p:nvPr>
        </p:nvSpPr>
        <p:spPr/>
        <p:txBody>
          <a:bodyPr>
            <a:normAutofit/>
          </a:bodyPr>
          <a:lstStyle/>
          <a:p>
            <a:r>
              <a:rPr lang="en-US" b="1" dirty="0"/>
              <a:t>Java Exception Handling</a:t>
            </a:r>
            <a:endParaRPr lang="en-US" dirty="0"/>
          </a:p>
        </p:txBody>
      </p:sp>
      <p:sp>
        <p:nvSpPr>
          <p:cNvPr id="10" name="Content Placeholder 9">
            <a:extLst>
              <a:ext uri="{FF2B5EF4-FFF2-40B4-BE49-F238E27FC236}">
                <a16:creationId xmlns:a16="http://schemas.microsoft.com/office/drawing/2014/main" id="{0D4D263A-9268-40D8-851C-D786B3B7B49D}"/>
              </a:ext>
            </a:extLst>
          </p:cNvPr>
          <p:cNvSpPr>
            <a:spLocks noGrp="1"/>
          </p:cNvSpPr>
          <p:nvPr>
            <p:ph idx="1"/>
          </p:nvPr>
        </p:nvSpPr>
        <p:spPr>
          <a:xfrm>
            <a:off x="1451579" y="1661350"/>
            <a:ext cx="9603275" cy="4421398"/>
          </a:xfrm>
        </p:spPr>
        <p:txBody>
          <a:bodyPr>
            <a:normAutofit/>
          </a:bodyPr>
          <a:lstStyle/>
          <a:p>
            <a:pPr marL="0" indent="0">
              <a:buNone/>
            </a:pPr>
            <a:r>
              <a:rPr lang="en-US" sz="2400" b="1" dirty="0"/>
              <a:t>What is exception? </a:t>
            </a:r>
            <a:endParaRPr lang="en-US" sz="2400" dirty="0"/>
          </a:p>
          <a:p>
            <a:r>
              <a:rPr lang="en-US" sz="2400" dirty="0"/>
              <a:t>Exception is an abnormal condition.</a:t>
            </a:r>
          </a:p>
          <a:p>
            <a:r>
              <a:rPr lang="en-US" sz="2400" dirty="0"/>
              <a:t>In java, exception is an event that disrupts the normal flow of the program. It is an object which is thrown at runtime.</a:t>
            </a:r>
          </a:p>
          <a:p>
            <a:r>
              <a:rPr lang="en-US" sz="2400" dirty="0"/>
              <a:t>An exception (or exceptional event) is a problem that arises during the execution of a program. When an Exception occurs the normal flow of the program is disrupted and the program/Application terminates abnormally, which is not recommended, therefore, these exceptions are to be handled.</a:t>
            </a:r>
          </a:p>
          <a:p>
            <a:endParaRPr lang="en-US" sz="2400" dirty="0"/>
          </a:p>
        </p:txBody>
      </p:sp>
    </p:spTree>
    <p:extLst>
      <p:ext uri="{BB962C8B-B14F-4D97-AF65-F5344CB8AC3E}">
        <p14:creationId xmlns:p14="http://schemas.microsoft.com/office/powerpoint/2010/main" val="35535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35B2-FA9F-487E-8F4B-4D89D03751B2}"/>
              </a:ext>
            </a:extLst>
          </p:cNvPr>
          <p:cNvSpPr>
            <a:spLocks noGrp="1"/>
          </p:cNvSpPr>
          <p:nvPr>
            <p:ph type="title"/>
          </p:nvPr>
        </p:nvSpPr>
        <p:spPr/>
        <p:txBody>
          <a:bodyPr/>
          <a:lstStyle/>
          <a:p>
            <a:r>
              <a:rPr lang="en-US" b="1" dirty="0"/>
              <a:t>Example of try and catch block</a:t>
            </a:r>
            <a:endParaRPr lang="en-US" dirty="0"/>
          </a:p>
        </p:txBody>
      </p:sp>
      <p:sp>
        <p:nvSpPr>
          <p:cNvPr id="3" name="Content Placeholder 2">
            <a:extLst>
              <a:ext uri="{FF2B5EF4-FFF2-40B4-BE49-F238E27FC236}">
                <a16:creationId xmlns:a16="http://schemas.microsoft.com/office/drawing/2014/main" id="{793C88D3-BB2F-48F5-954D-6EF7D836518B}"/>
              </a:ext>
            </a:extLst>
          </p:cNvPr>
          <p:cNvSpPr>
            <a:spLocks noGrp="1"/>
          </p:cNvSpPr>
          <p:nvPr>
            <p:ph idx="1"/>
          </p:nvPr>
        </p:nvSpPr>
        <p:spPr>
          <a:xfrm>
            <a:off x="1451579" y="1661350"/>
            <a:ext cx="9603275" cy="4461154"/>
          </a:xfrm>
        </p:spPr>
        <p:txBody>
          <a:bodyPr>
            <a:normAutofit fontScale="92500" lnSpcReduction="10000"/>
          </a:bodyPr>
          <a:lstStyle/>
          <a:p>
            <a:pPr marL="0" indent="0">
              <a:spcBef>
                <a:spcPts val="600"/>
              </a:spcBef>
              <a:buNone/>
            </a:pPr>
            <a:r>
              <a:rPr lang="en-US" b="1" dirty="0"/>
              <a:t>public</a:t>
            </a:r>
            <a:r>
              <a:rPr lang="en-US" dirty="0"/>
              <a:t> </a:t>
            </a:r>
            <a:r>
              <a:rPr lang="en-US" b="1" dirty="0"/>
              <a:t>class</a:t>
            </a:r>
            <a:r>
              <a:rPr lang="en-US" dirty="0"/>
              <a:t> Testtrycatch2{  </a:t>
            </a:r>
          </a:p>
          <a:p>
            <a:pPr marL="0" indent="0">
              <a:spcBef>
                <a:spcPts val="60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marL="0" indent="0">
              <a:spcBef>
                <a:spcPts val="600"/>
              </a:spcBef>
              <a:buNone/>
            </a:pPr>
            <a:r>
              <a:rPr lang="en-US" dirty="0"/>
              <a:t>{  </a:t>
            </a:r>
          </a:p>
          <a:p>
            <a:pPr marL="0" indent="0">
              <a:spcBef>
                <a:spcPts val="600"/>
              </a:spcBef>
              <a:buNone/>
            </a:pPr>
            <a:r>
              <a:rPr lang="en-US" dirty="0"/>
              <a:t>   </a:t>
            </a:r>
            <a:r>
              <a:rPr lang="en-US" b="1" dirty="0"/>
              <a:t>try</a:t>
            </a:r>
            <a:r>
              <a:rPr lang="en-US" dirty="0"/>
              <a:t>{  </a:t>
            </a:r>
          </a:p>
          <a:p>
            <a:pPr marL="0" indent="0">
              <a:spcBef>
                <a:spcPts val="600"/>
              </a:spcBef>
              <a:buNone/>
            </a:pPr>
            <a:r>
              <a:rPr lang="en-US" dirty="0"/>
              <a:t>      </a:t>
            </a:r>
            <a:r>
              <a:rPr lang="en-US" b="1" dirty="0" err="1"/>
              <a:t>int</a:t>
            </a:r>
            <a:r>
              <a:rPr lang="en-US" dirty="0"/>
              <a:t> data=50/0;  </a:t>
            </a:r>
          </a:p>
          <a:p>
            <a:pPr marL="0" indent="0">
              <a:spcBef>
                <a:spcPts val="600"/>
              </a:spcBef>
              <a:buNone/>
            </a:pPr>
            <a:r>
              <a:rPr lang="en-US" dirty="0"/>
              <a:t>   }</a:t>
            </a:r>
          </a:p>
          <a:p>
            <a:pPr marL="0" indent="0">
              <a:spcBef>
                <a:spcPts val="600"/>
              </a:spcBef>
              <a:buNone/>
            </a:pPr>
            <a:r>
              <a:rPr lang="en-US" b="1" dirty="0"/>
              <a:t>catch</a:t>
            </a:r>
            <a:r>
              <a:rPr lang="en-US" dirty="0"/>
              <a:t>(</a:t>
            </a:r>
            <a:r>
              <a:rPr lang="en-US" dirty="0" err="1"/>
              <a:t>ArithmeticException</a:t>
            </a:r>
            <a:r>
              <a:rPr lang="en-US" dirty="0"/>
              <a:t> e)</a:t>
            </a:r>
          </a:p>
          <a:p>
            <a:pPr marL="457200" lvl="1" indent="0">
              <a:spcBef>
                <a:spcPts val="600"/>
              </a:spcBef>
              <a:buNone/>
            </a:pPr>
            <a:r>
              <a:rPr lang="en-US" dirty="0"/>
              <a:t>{</a:t>
            </a:r>
            <a:r>
              <a:rPr lang="en-US" dirty="0" err="1"/>
              <a:t>System.out.println</a:t>
            </a:r>
            <a:r>
              <a:rPr lang="en-US" dirty="0"/>
              <a:t>(e);}  </a:t>
            </a:r>
          </a:p>
          <a:p>
            <a:pPr marL="457200" lvl="1" indent="0">
              <a:spcBef>
                <a:spcPts val="600"/>
              </a:spcBef>
              <a:buNone/>
            </a:pPr>
            <a:r>
              <a:rPr lang="en-US" dirty="0"/>
              <a:t>   </a:t>
            </a:r>
            <a:r>
              <a:rPr lang="en-US" dirty="0" err="1"/>
              <a:t>System.out.println</a:t>
            </a:r>
            <a:r>
              <a:rPr lang="en-US" dirty="0"/>
              <a:t>("rest of the code...");  </a:t>
            </a:r>
          </a:p>
          <a:p>
            <a:pPr marL="457200" lvl="1" indent="0">
              <a:spcBef>
                <a:spcPts val="600"/>
              </a:spcBef>
              <a:buNone/>
            </a:pPr>
            <a:r>
              <a:rPr lang="en-US" dirty="0"/>
              <a:t>}  </a:t>
            </a:r>
          </a:p>
          <a:p>
            <a:pPr marL="0" indent="0">
              <a:spcBef>
                <a:spcPts val="600"/>
              </a:spcBef>
              <a:buNone/>
            </a:pPr>
            <a:r>
              <a:rPr lang="en-US" dirty="0"/>
              <a:t>} </a:t>
            </a:r>
          </a:p>
        </p:txBody>
      </p:sp>
    </p:spTree>
    <p:extLst>
      <p:ext uri="{BB962C8B-B14F-4D97-AF65-F5344CB8AC3E}">
        <p14:creationId xmlns:p14="http://schemas.microsoft.com/office/powerpoint/2010/main" val="168077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4EDF-8DED-4160-89B9-9A2C59B4F495}"/>
              </a:ext>
            </a:extLst>
          </p:cNvPr>
          <p:cNvSpPr>
            <a:spLocks noGrp="1"/>
          </p:cNvSpPr>
          <p:nvPr>
            <p:ph type="title"/>
          </p:nvPr>
        </p:nvSpPr>
        <p:spPr/>
        <p:txBody>
          <a:bodyPr>
            <a:normAutofit fontScale="90000"/>
          </a:bodyPr>
          <a:lstStyle/>
          <a:p>
            <a:r>
              <a:rPr lang="en-US" b="1" dirty="0"/>
              <a:t>The Finally Block</a:t>
            </a:r>
            <a:br>
              <a:rPr lang="en-US" dirty="0"/>
            </a:br>
            <a:endParaRPr lang="en-US" dirty="0"/>
          </a:p>
        </p:txBody>
      </p:sp>
      <p:sp>
        <p:nvSpPr>
          <p:cNvPr id="3" name="Content Placeholder 2">
            <a:extLst>
              <a:ext uri="{FF2B5EF4-FFF2-40B4-BE49-F238E27FC236}">
                <a16:creationId xmlns:a16="http://schemas.microsoft.com/office/drawing/2014/main" id="{F49C9316-3BB3-40D7-A306-4008F8728BFC}"/>
              </a:ext>
            </a:extLst>
          </p:cNvPr>
          <p:cNvSpPr>
            <a:spLocks noGrp="1"/>
          </p:cNvSpPr>
          <p:nvPr>
            <p:ph idx="1"/>
          </p:nvPr>
        </p:nvSpPr>
        <p:spPr>
          <a:xfrm>
            <a:off x="1451579" y="1661350"/>
            <a:ext cx="9603275" cy="4315380"/>
          </a:xfrm>
        </p:spPr>
        <p:txBody>
          <a:bodyPr/>
          <a:lstStyle/>
          <a:p>
            <a:r>
              <a:rPr lang="en-US" sz="2400" dirty="0"/>
              <a:t>The finally block follows a try block or a catch block. </a:t>
            </a:r>
          </a:p>
          <a:p>
            <a:r>
              <a:rPr lang="en-US" sz="2400" dirty="0"/>
              <a:t>A finally block of code is always executed whether exception is handled or not. </a:t>
            </a:r>
          </a:p>
          <a:p>
            <a:r>
              <a:rPr lang="en-US" sz="2400" dirty="0"/>
              <a:t>Finally block in java can be used to put "cleanup" code such as closing a file, closing connection and stream etc.</a:t>
            </a:r>
          </a:p>
          <a:p>
            <a:endParaRPr lang="en-US" dirty="0"/>
          </a:p>
        </p:txBody>
      </p:sp>
    </p:spTree>
    <p:extLst>
      <p:ext uri="{BB962C8B-B14F-4D97-AF65-F5344CB8AC3E}">
        <p14:creationId xmlns:p14="http://schemas.microsoft.com/office/powerpoint/2010/main" val="73240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CC21-F941-41AF-8628-DB221CECA1B3}"/>
              </a:ext>
            </a:extLst>
          </p:cNvPr>
          <p:cNvSpPr>
            <a:spLocks noGrp="1"/>
          </p:cNvSpPr>
          <p:nvPr>
            <p:ph type="title"/>
          </p:nvPr>
        </p:nvSpPr>
        <p:spPr/>
        <p:txBody>
          <a:bodyPr>
            <a:normAutofit fontScale="90000"/>
          </a:bodyPr>
          <a:lstStyle/>
          <a:p>
            <a:r>
              <a:rPr lang="en-US" b="1" dirty="0"/>
              <a:t>The Throws/Throw Keywords</a:t>
            </a:r>
            <a:br>
              <a:rPr lang="en-US" dirty="0"/>
            </a:br>
            <a:endParaRPr lang="en-US" dirty="0"/>
          </a:p>
        </p:txBody>
      </p:sp>
      <p:sp>
        <p:nvSpPr>
          <p:cNvPr id="3" name="Content Placeholder 2">
            <a:extLst>
              <a:ext uri="{FF2B5EF4-FFF2-40B4-BE49-F238E27FC236}">
                <a16:creationId xmlns:a16="http://schemas.microsoft.com/office/drawing/2014/main" id="{B0E2EA68-2AB6-4356-AB75-BDFFB25B82C0}"/>
              </a:ext>
            </a:extLst>
          </p:cNvPr>
          <p:cNvSpPr>
            <a:spLocks noGrp="1"/>
          </p:cNvSpPr>
          <p:nvPr>
            <p:ph idx="1"/>
          </p:nvPr>
        </p:nvSpPr>
        <p:spPr>
          <a:xfrm>
            <a:off x="1451579" y="1661350"/>
            <a:ext cx="9603275" cy="4474407"/>
          </a:xfrm>
        </p:spPr>
        <p:txBody>
          <a:bodyPr>
            <a:normAutofit lnSpcReduction="10000"/>
          </a:bodyPr>
          <a:lstStyle/>
          <a:p>
            <a:r>
              <a:rPr lang="en-US" dirty="0"/>
              <a:t>If a method does not handle a checked exception, the method must declare it using the throws keyword. The </a:t>
            </a:r>
            <a:r>
              <a:rPr lang="en-US" b="1" dirty="0"/>
              <a:t>throws</a:t>
            </a:r>
            <a:r>
              <a:rPr lang="en-US" dirty="0"/>
              <a:t> keyword appears at the end of a method's signature.</a:t>
            </a:r>
          </a:p>
          <a:p>
            <a:pPr marL="0" indent="0">
              <a:buNone/>
            </a:pPr>
            <a:r>
              <a:rPr lang="en-US" dirty="0"/>
              <a:t>import java.io.*;</a:t>
            </a:r>
          </a:p>
          <a:p>
            <a:pPr marL="0" indent="0">
              <a:buNone/>
            </a:pPr>
            <a:r>
              <a:rPr lang="en-US" dirty="0"/>
              <a:t>public class </a:t>
            </a:r>
            <a:r>
              <a:rPr lang="en-US" dirty="0" err="1"/>
              <a:t>className</a:t>
            </a:r>
            <a:r>
              <a:rPr lang="en-US" dirty="0"/>
              <a:t> </a:t>
            </a:r>
          </a:p>
          <a:p>
            <a:pPr marL="0" indent="0">
              <a:buNone/>
            </a:pPr>
            <a:r>
              <a:rPr lang="en-US" dirty="0"/>
              <a:t>{</a:t>
            </a:r>
          </a:p>
          <a:p>
            <a:pPr marL="0" indent="0">
              <a:buNone/>
            </a:pPr>
            <a:r>
              <a:rPr lang="en-US" dirty="0"/>
              <a:t>   public void deposit(double amount) throws </a:t>
            </a:r>
            <a:r>
              <a:rPr lang="en-US" dirty="0" err="1"/>
              <a:t>RemoteException</a:t>
            </a:r>
            <a:endParaRPr lang="en-US" dirty="0"/>
          </a:p>
          <a:p>
            <a:pPr marL="0" indent="0">
              <a:buNone/>
            </a:pPr>
            <a:r>
              <a:rPr lang="en-US" dirty="0"/>
              <a:t> {</a:t>
            </a:r>
          </a:p>
          <a:p>
            <a:pPr marL="0" indent="0">
              <a:buNone/>
            </a:pPr>
            <a:r>
              <a:rPr lang="en-US" dirty="0"/>
              <a:t>      throw new </a:t>
            </a:r>
            <a:r>
              <a:rPr lang="en-US" dirty="0" err="1"/>
              <a:t>RemoteException</a:t>
            </a:r>
            <a:r>
              <a:rPr lang="en-US" dirty="0"/>
              <a:t>();</a:t>
            </a:r>
          </a:p>
          <a:p>
            <a:pPr marL="0" indent="0">
              <a:buNone/>
            </a:pPr>
            <a:r>
              <a:rPr lang="en-US" dirty="0"/>
              <a:t>   }   </a:t>
            </a:r>
          </a:p>
          <a:p>
            <a:pPr marL="0" indent="0">
              <a:buNone/>
            </a:pPr>
            <a:r>
              <a:rPr lang="en-US" dirty="0"/>
              <a:t>}</a:t>
            </a:r>
          </a:p>
          <a:p>
            <a:endParaRPr lang="en-US" dirty="0"/>
          </a:p>
        </p:txBody>
      </p:sp>
    </p:spTree>
    <p:extLst>
      <p:ext uri="{BB962C8B-B14F-4D97-AF65-F5344CB8AC3E}">
        <p14:creationId xmlns:p14="http://schemas.microsoft.com/office/powerpoint/2010/main" val="20540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22310-8179-491F-A2E8-1E83196C10A3}"/>
              </a:ext>
            </a:extLst>
          </p:cNvPr>
          <p:cNvSpPr>
            <a:spLocks noGrp="1"/>
          </p:cNvSpPr>
          <p:nvPr>
            <p:ph idx="4294967295"/>
          </p:nvPr>
        </p:nvSpPr>
        <p:spPr>
          <a:xfrm>
            <a:off x="1779243" y="1022212"/>
            <a:ext cx="9604375" cy="5047284"/>
          </a:xfrm>
        </p:spPr>
        <p:txBody>
          <a:bodyPr/>
          <a:lstStyle/>
          <a:p>
            <a:r>
              <a:rPr lang="en-US" dirty="0"/>
              <a:t>we can throw an exception, either a newly instantiated one or an exception that you just caught, by using the </a:t>
            </a:r>
            <a:r>
              <a:rPr lang="en-US" b="1" dirty="0"/>
              <a:t>throw</a:t>
            </a:r>
            <a:r>
              <a:rPr lang="en-US" dirty="0"/>
              <a:t> keyword. throw keyword is used to throw exception to the runtime to handle it.</a:t>
            </a:r>
          </a:p>
          <a:p>
            <a:pPr marL="0" indent="0">
              <a:buNone/>
            </a:pPr>
            <a:r>
              <a:rPr lang="en-US" b="1" dirty="0"/>
              <a:t>Example:</a:t>
            </a:r>
          </a:p>
          <a:p>
            <a:pPr marL="0" indent="0">
              <a:buNone/>
            </a:pPr>
            <a:r>
              <a:rPr lang="en-US" dirty="0"/>
              <a:t>Catch(Exception ex)</a:t>
            </a:r>
          </a:p>
          <a:p>
            <a:pPr marL="0" indent="0">
              <a:buNone/>
            </a:pPr>
            <a:r>
              <a:rPr lang="en-US" dirty="0"/>
              <a:t>throw ex</a:t>
            </a:r>
          </a:p>
          <a:p>
            <a:endParaRPr lang="en-US" dirty="0"/>
          </a:p>
        </p:txBody>
      </p:sp>
    </p:spTree>
    <p:extLst>
      <p:ext uri="{BB962C8B-B14F-4D97-AF65-F5344CB8AC3E}">
        <p14:creationId xmlns:p14="http://schemas.microsoft.com/office/powerpoint/2010/main" val="406905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75426F-9EE2-4477-80A1-1AC0F7AF4F10}"/>
              </a:ext>
            </a:extLst>
          </p:cNvPr>
          <p:cNvSpPr>
            <a:spLocks noGrp="1"/>
          </p:cNvSpPr>
          <p:nvPr>
            <p:ph type="title"/>
          </p:nvPr>
        </p:nvSpPr>
        <p:spPr/>
        <p:txBody>
          <a:bodyPr>
            <a:normAutofit fontScale="90000"/>
          </a:bodyPr>
          <a:lstStyle/>
          <a:p>
            <a:r>
              <a:rPr lang="en-US" b="1" dirty="0"/>
              <a:t>Advantages of Exception Handling</a:t>
            </a:r>
            <a:br>
              <a:rPr lang="en-US" dirty="0"/>
            </a:br>
            <a:endParaRPr lang="en-US" dirty="0"/>
          </a:p>
        </p:txBody>
      </p:sp>
      <p:sp>
        <p:nvSpPr>
          <p:cNvPr id="6" name="Content Placeholder 5">
            <a:extLst>
              <a:ext uri="{FF2B5EF4-FFF2-40B4-BE49-F238E27FC236}">
                <a16:creationId xmlns:a16="http://schemas.microsoft.com/office/drawing/2014/main" id="{B7A68A8C-F373-46BD-AE2A-6E1583C6D0A5}"/>
              </a:ext>
            </a:extLst>
          </p:cNvPr>
          <p:cNvSpPr>
            <a:spLocks noGrp="1"/>
          </p:cNvSpPr>
          <p:nvPr>
            <p:ph idx="1"/>
          </p:nvPr>
        </p:nvSpPr>
        <p:spPr>
          <a:xfrm>
            <a:off x="1451579" y="1661350"/>
            <a:ext cx="9603275" cy="4408146"/>
          </a:xfrm>
        </p:spPr>
        <p:txBody>
          <a:bodyPr/>
          <a:lstStyle/>
          <a:p>
            <a:r>
              <a:rPr lang="en-US" sz="2400" dirty="0"/>
              <a:t>Exception handling allows us to control the normal flow of the program by using exception handling in program.</a:t>
            </a:r>
          </a:p>
          <a:p>
            <a:r>
              <a:rPr lang="en-US" sz="2400" dirty="0"/>
              <a:t>It throws an exception whenever a calling method encounters an error providing that the calling method takes care of that error.</a:t>
            </a:r>
          </a:p>
          <a:p>
            <a:r>
              <a:rPr lang="en-US" sz="2400" dirty="0"/>
              <a:t>It also gives us the scope of organizing and differentiating between different error types using a separate block of codes. This is done with the help of try-catch blocks.</a:t>
            </a:r>
          </a:p>
          <a:p>
            <a:endParaRPr lang="en-US" dirty="0"/>
          </a:p>
        </p:txBody>
      </p:sp>
    </p:spTree>
    <p:extLst>
      <p:ext uri="{BB962C8B-B14F-4D97-AF65-F5344CB8AC3E}">
        <p14:creationId xmlns:p14="http://schemas.microsoft.com/office/powerpoint/2010/main" val="379993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81CF-4049-419C-BA8C-617A59E1238D}"/>
              </a:ext>
            </a:extLst>
          </p:cNvPr>
          <p:cNvSpPr>
            <a:spLocks noGrp="1"/>
          </p:cNvSpPr>
          <p:nvPr>
            <p:ph type="title"/>
          </p:nvPr>
        </p:nvSpPr>
        <p:spPr/>
        <p:txBody>
          <a:bodyPr>
            <a:normAutofit fontScale="90000"/>
          </a:bodyPr>
          <a:lstStyle/>
          <a:p>
            <a:r>
              <a:rPr lang="en-US" b="1" dirty="0"/>
              <a:t>Introduction to Debugging</a:t>
            </a:r>
            <a:br>
              <a:rPr lang="en-US" dirty="0"/>
            </a:br>
            <a:endParaRPr lang="en-US" dirty="0"/>
          </a:p>
        </p:txBody>
      </p:sp>
      <p:sp>
        <p:nvSpPr>
          <p:cNvPr id="3" name="Content Placeholder 2">
            <a:extLst>
              <a:ext uri="{FF2B5EF4-FFF2-40B4-BE49-F238E27FC236}">
                <a16:creationId xmlns:a16="http://schemas.microsoft.com/office/drawing/2014/main" id="{12B10307-244C-4AE8-AC57-05D9F2E89ECF}"/>
              </a:ext>
            </a:extLst>
          </p:cNvPr>
          <p:cNvSpPr>
            <a:spLocks noGrp="1"/>
          </p:cNvSpPr>
          <p:nvPr>
            <p:ph idx="1"/>
          </p:nvPr>
        </p:nvSpPr>
        <p:spPr>
          <a:xfrm>
            <a:off x="1451579" y="1661349"/>
            <a:ext cx="9603275" cy="4527415"/>
          </a:xfrm>
        </p:spPr>
        <p:txBody>
          <a:bodyPr>
            <a:normAutofit/>
          </a:bodyPr>
          <a:lstStyle/>
          <a:p>
            <a:r>
              <a:rPr lang="en-US" sz="2200" dirty="0"/>
              <a:t>Debugging  is the process of removing errors from programs. The program compiles and may run, but one or more errors prevent the program from functioning properly on some or all inputs.</a:t>
            </a:r>
          </a:p>
          <a:p>
            <a:r>
              <a:rPr lang="en-US" sz="2200" dirty="0"/>
              <a:t>Programs are written correctly at first time and therefore never require debugging. An idea is to catch the errors in the program by thoroughly examining it, Evaluating the correctness of a program by examining the code is known as inspection.</a:t>
            </a:r>
          </a:p>
          <a:p>
            <a:r>
              <a:rPr lang="en-US" sz="2200" dirty="0"/>
              <a:t>We have difficulty writing a correct program from scratch. Therefore, programmers learn a variety of debugging techniques that involve actually executing the code on a computer.</a:t>
            </a:r>
          </a:p>
          <a:p>
            <a:endParaRPr lang="en-US" dirty="0"/>
          </a:p>
        </p:txBody>
      </p:sp>
    </p:spTree>
    <p:extLst>
      <p:ext uri="{BB962C8B-B14F-4D97-AF65-F5344CB8AC3E}">
        <p14:creationId xmlns:p14="http://schemas.microsoft.com/office/powerpoint/2010/main" val="360873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BA95-822F-4815-A57E-CE84C40513F1}"/>
              </a:ext>
            </a:extLst>
          </p:cNvPr>
          <p:cNvSpPr>
            <a:spLocks noGrp="1"/>
          </p:cNvSpPr>
          <p:nvPr>
            <p:ph type="title"/>
          </p:nvPr>
        </p:nvSpPr>
        <p:spPr/>
        <p:txBody>
          <a:bodyPr>
            <a:normAutofit fontScale="90000"/>
          </a:bodyPr>
          <a:lstStyle/>
          <a:p>
            <a:r>
              <a:rPr lang="en-US" b="1" dirty="0"/>
              <a:t>Print Statements</a:t>
            </a:r>
            <a:br>
              <a:rPr lang="en-US" dirty="0"/>
            </a:br>
            <a:endParaRPr lang="en-US" dirty="0"/>
          </a:p>
        </p:txBody>
      </p:sp>
      <p:sp>
        <p:nvSpPr>
          <p:cNvPr id="3" name="Content Placeholder 2">
            <a:extLst>
              <a:ext uri="{FF2B5EF4-FFF2-40B4-BE49-F238E27FC236}">
                <a16:creationId xmlns:a16="http://schemas.microsoft.com/office/drawing/2014/main" id="{77ED4910-1EC3-4034-9434-DDA373889660}"/>
              </a:ext>
            </a:extLst>
          </p:cNvPr>
          <p:cNvSpPr>
            <a:spLocks noGrp="1"/>
          </p:cNvSpPr>
          <p:nvPr>
            <p:ph idx="1"/>
          </p:nvPr>
        </p:nvSpPr>
        <p:spPr>
          <a:xfrm>
            <a:off x="1451579" y="1661350"/>
            <a:ext cx="9603275" cy="4461154"/>
          </a:xfrm>
        </p:spPr>
        <p:txBody>
          <a:bodyPr>
            <a:normAutofit/>
          </a:bodyPr>
          <a:lstStyle/>
          <a:p>
            <a:r>
              <a:rPr lang="en-US" sz="2400" dirty="0"/>
              <a:t>A basic debugging technique, programmers are often introduced to early is debugging through the addition of print statements to a program. </a:t>
            </a:r>
          </a:p>
          <a:p>
            <a:r>
              <a:rPr lang="en-US" sz="2400" dirty="0"/>
              <a:t>These statements are strategically placed to show the flow of control and the values of key variables. </a:t>
            </a:r>
          </a:p>
          <a:p>
            <a:r>
              <a:rPr lang="en-US" sz="2400" dirty="0"/>
              <a:t>The output produced may make the problem obvious or be used to successively narrow down the problem location.</a:t>
            </a:r>
          </a:p>
          <a:p>
            <a:endParaRPr lang="en-US" dirty="0"/>
          </a:p>
        </p:txBody>
      </p:sp>
    </p:spTree>
    <p:extLst>
      <p:ext uri="{BB962C8B-B14F-4D97-AF65-F5344CB8AC3E}">
        <p14:creationId xmlns:p14="http://schemas.microsoft.com/office/powerpoint/2010/main" val="252081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41F6-5E8B-4E74-A881-53ED6E0C8A2E}"/>
              </a:ext>
            </a:extLst>
          </p:cNvPr>
          <p:cNvSpPr>
            <a:spLocks noGrp="1"/>
          </p:cNvSpPr>
          <p:nvPr>
            <p:ph type="title"/>
          </p:nvPr>
        </p:nvSpPr>
        <p:spPr/>
        <p:txBody>
          <a:bodyPr>
            <a:normAutofit fontScale="90000"/>
          </a:bodyPr>
          <a:lstStyle/>
          <a:p>
            <a:r>
              <a:rPr lang="en-US" b="1" dirty="0"/>
              <a:t>Using an Interactive Debugger</a:t>
            </a:r>
            <a:br>
              <a:rPr lang="en-US" dirty="0"/>
            </a:br>
            <a:endParaRPr lang="en-US" dirty="0"/>
          </a:p>
        </p:txBody>
      </p:sp>
      <p:sp>
        <p:nvSpPr>
          <p:cNvPr id="3" name="Content Placeholder 2">
            <a:extLst>
              <a:ext uri="{FF2B5EF4-FFF2-40B4-BE49-F238E27FC236}">
                <a16:creationId xmlns:a16="http://schemas.microsoft.com/office/drawing/2014/main" id="{7BE4943C-DE37-4CE8-B27B-F3D830009866}"/>
              </a:ext>
            </a:extLst>
          </p:cNvPr>
          <p:cNvSpPr>
            <a:spLocks noGrp="1"/>
          </p:cNvSpPr>
          <p:nvPr>
            <p:ph idx="1"/>
          </p:nvPr>
        </p:nvSpPr>
        <p:spPr>
          <a:xfrm>
            <a:off x="1451579" y="1661350"/>
            <a:ext cx="9603275" cy="4474407"/>
          </a:xfrm>
        </p:spPr>
        <p:txBody>
          <a:bodyPr/>
          <a:lstStyle/>
          <a:p>
            <a:r>
              <a:rPr lang="en-US" sz="2400" dirty="0"/>
              <a:t>Java Development Kit, include a debugger called </a:t>
            </a:r>
            <a:r>
              <a:rPr lang="en-US" sz="2400" dirty="0" err="1"/>
              <a:t>jdb</a:t>
            </a:r>
            <a:r>
              <a:rPr lang="en-US" sz="2400" dirty="0"/>
              <a:t>.</a:t>
            </a:r>
          </a:p>
          <a:p>
            <a:r>
              <a:rPr lang="en-US" sz="2400" dirty="0"/>
              <a:t> It allows us to do many useful things, such as examine variable values, see which methods are currently executing and who invoked them, and set breakpoints to make the program stop at various points.</a:t>
            </a:r>
          </a:p>
          <a:p>
            <a:endParaRPr lang="en-US" dirty="0"/>
          </a:p>
        </p:txBody>
      </p:sp>
    </p:spTree>
    <p:extLst>
      <p:ext uri="{BB962C8B-B14F-4D97-AF65-F5344CB8AC3E}">
        <p14:creationId xmlns:p14="http://schemas.microsoft.com/office/powerpoint/2010/main" val="55266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EA4A-3EA2-4023-80C1-01F07A720789}"/>
              </a:ext>
            </a:extLst>
          </p:cNvPr>
          <p:cNvSpPr>
            <a:spLocks noGrp="1"/>
          </p:cNvSpPr>
          <p:nvPr>
            <p:ph type="title"/>
          </p:nvPr>
        </p:nvSpPr>
        <p:spPr/>
        <p:txBody>
          <a:bodyPr>
            <a:normAutofit/>
          </a:bodyPr>
          <a:lstStyle/>
          <a:p>
            <a:r>
              <a:rPr lang="en-US" b="1" dirty="0"/>
              <a:t>What is exception handling?</a:t>
            </a:r>
            <a:endParaRPr lang="en-US" dirty="0"/>
          </a:p>
        </p:txBody>
      </p:sp>
      <p:sp>
        <p:nvSpPr>
          <p:cNvPr id="3" name="Content Placeholder 2">
            <a:extLst>
              <a:ext uri="{FF2B5EF4-FFF2-40B4-BE49-F238E27FC236}">
                <a16:creationId xmlns:a16="http://schemas.microsoft.com/office/drawing/2014/main" id="{02ACC9F7-9CC3-4953-B9CA-E04107528214}"/>
              </a:ext>
            </a:extLst>
          </p:cNvPr>
          <p:cNvSpPr>
            <a:spLocks noGrp="1"/>
          </p:cNvSpPr>
          <p:nvPr>
            <p:ph idx="1"/>
          </p:nvPr>
        </p:nvSpPr>
        <p:spPr>
          <a:xfrm>
            <a:off x="1451579" y="1661350"/>
            <a:ext cx="9603275" cy="4421398"/>
          </a:xfrm>
        </p:spPr>
        <p:txBody>
          <a:bodyPr>
            <a:normAutofit/>
          </a:bodyPr>
          <a:lstStyle/>
          <a:p>
            <a:r>
              <a:rPr lang="en-US" sz="2400" dirty="0"/>
              <a:t>Exception Handling is a mechanism to handle runtime errors such as </a:t>
            </a:r>
            <a:r>
              <a:rPr lang="en-US" sz="2400" dirty="0" err="1"/>
              <a:t>ClassNotFound</a:t>
            </a:r>
            <a:r>
              <a:rPr lang="en-US" sz="2400" dirty="0"/>
              <a:t>, IO, SQL, Remote etc.</a:t>
            </a:r>
          </a:p>
          <a:p>
            <a:r>
              <a:rPr lang="en-US" sz="2400" dirty="0"/>
              <a:t>The core advantage of exception handling is </a:t>
            </a:r>
            <a:r>
              <a:rPr lang="en-US" sz="2400" b="1" dirty="0"/>
              <a:t>to maintain the normal flow of the application</a:t>
            </a:r>
            <a:r>
              <a:rPr lang="en-US" sz="2400" dirty="0"/>
              <a:t>. </a:t>
            </a:r>
          </a:p>
          <a:p>
            <a:r>
              <a:rPr lang="en-US" sz="2400" dirty="0"/>
              <a:t>Exception normally disrupts the normal flow of the application that is why we use exception handling.</a:t>
            </a:r>
          </a:p>
        </p:txBody>
      </p:sp>
    </p:spTree>
    <p:extLst>
      <p:ext uri="{BB962C8B-B14F-4D97-AF65-F5344CB8AC3E}">
        <p14:creationId xmlns:p14="http://schemas.microsoft.com/office/powerpoint/2010/main" val="392793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45B8-FBBE-4F77-8FA4-983750AD1715}"/>
              </a:ext>
            </a:extLst>
          </p:cNvPr>
          <p:cNvSpPr>
            <a:spLocks noGrp="1"/>
          </p:cNvSpPr>
          <p:nvPr>
            <p:ph type="title"/>
          </p:nvPr>
        </p:nvSpPr>
        <p:spPr/>
        <p:txBody>
          <a:bodyPr>
            <a:normAutofit/>
          </a:bodyPr>
          <a:lstStyle/>
          <a:p>
            <a:r>
              <a:rPr lang="en-US" b="1" dirty="0"/>
              <a:t>Types of Exception</a:t>
            </a:r>
            <a:endParaRPr lang="en-US" dirty="0"/>
          </a:p>
        </p:txBody>
      </p:sp>
      <p:sp>
        <p:nvSpPr>
          <p:cNvPr id="3" name="Content Placeholder 2">
            <a:extLst>
              <a:ext uri="{FF2B5EF4-FFF2-40B4-BE49-F238E27FC236}">
                <a16:creationId xmlns:a16="http://schemas.microsoft.com/office/drawing/2014/main" id="{ADACDB73-CE0B-4D52-A7A4-36ED94392A6C}"/>
              </a:ext>
            </a:extLst>
          </p:cNvPr>
          <p:cNvSpPr>
            <a:spLocks noGrp="1"/>
          </p:cNvSpPr>
          <p:nvPr>
            <p:ph idx="1"/>
          </p:nvPr>
        </p:nvSpPr>
        <p:spPr>
          <a:xfrm>
            <a:off x="1451579" y="1661350"/>
            <a:ext cx="9603275" cy="4434650"/>
          </a:xfrm>
        </p:spPr>
        <p:txBody>
          <a:bodyPr>
            <a:normAutofit/>
          </a:bodyPr>
          <a:lstStyle/>
          <a:p>
            <a:pPr marL="514350" lvl="0" indent="-514350">
              <a:buFont typeface="+mj-lt"/>
              <a:buAutoNum type="romanUcPeriod"/>
            </a:pPr>
            <a:r>
              <a:rPr lang="en-US" sz="2400" dirty="0"/>
              <a:t>Checked Exception</a:t>
            </a:r>
          </a:p>
          <a:p>
            <a:pPr marL="514350" lvl="0" indent="-514350">
              <a:buFont typeface="+mj-lt"/>
              <a:buAutoNum type="romanUcPeriod"/>
            </a:pPr>
            <a:r>
              <a:rPr lang="en-US" sz="2400" dirty="0"/>
              <a:t>Unchecked Exception</a:t>
            </a:r>
          </a:p>
          <a:p>
            <a:pPr marL="514350" lvl="0" indent="-514350">
              <a:buFont typeface="+mj-lt"/>
              <a:buAutoNum type="romanUcPeriod"/>
            </a:pPr>
            <a:r>
              <a:rPr lang="en-US" sz="2400" dirty="0"/>
              <a:t>Error</a:t>
            </a:r>
          </a:p>
        </p:txBody>
      </p:sp>
    </p:spTree>
    <p:extLst>
      <p:ext uri="{BB962C8B-B14F-4D97-AF65-F5344CB8AC3E}">
        <p14:creationId xmlns:p14="http://schemas.microsoft.com/office/powerpoint/2010/main" val="199842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CC9-A501-4776-B83A-891CC06ACE63}"/>
              </a:ext>
            </a:extLst>
          </p:cNvPr>
          <p:cNvSpPr>
            <a:spLocks noGrp="1"/>
          </p:cNvSpPr>
          <p:nvPr>
            <p:ph type="title"/>
          </p:nvPr>
        </p:nvSpPr>
        <p:spPr/>
        <p:txBody>
          <a:bodyPr>
            <a:normAutofit/>
          </a:bodyPr>
          <a:lstStyle/>
          <a:p>
            <a:r>
              <a:rPr lang="en-US" b="1" dirty="0"/>
              <a:t>Checked exceptions </a:t>
            </a:r>
            <a:endParaRPr lang="en-US" dirty="0"/>
          </a:p>
        </p:txBody>
      </p:sp>
      <p:sp>
        <p:nvSpPr>
          <p:cNvPr id="3" name="Content Placeholder 2">
            <a:extLst>
              <a:ext uri="{FF2B5EF4-FFF2-40B4-BE49-F238E27FC236}">
                <a16:creationId xmlns:a16="http://schemas.microsoft.com/office/drawing/2014/main" id="{FC98681B-3CE2-4CDD-B582-B780F4612BB7}"/>
              </a:ext>
            </a:extLst>
          </p:cNvPr>
          <p:cNvSpPr>
            <a:spLocks noGrp="1"/>
          </p:cNvSpPr>
          <p:nvPr>
            <p:ph idx="1"/>
          </p:nvPr>
        </p:nvSpPr>
        <p:spPr>
          <a:xfrm>
            <a:off x="1451579" y="1661350"/>
            <a:ext cx="9603275" cy="4461154"/>
          </a:xfrm>
        </p:spPr>
        <p:txBody>
          <a:bodyPr/>
          <a:lstStyle/>
          <a:p>
            <a:r>
              <a:rPr lang="en-US" sz="2400" dirty="0"/>
              <a:t>A checked exception is an exception that occurs at the compile time, these are also called as compile time exceptions. </a:t>
            </a:r>
          </a:p>
          <a:p>
            <a:r>
              <a:rPr lang="en-US" sz="2400" dirty="0"/>
              <a:t>These exceptions cannot simply be ignored at the time of compilation, the programmer should take care of (handle) these exceptions.</a:t>
            </a:r>
          </a:p>
          <a:p>
            <a:r>
              <a:rPr lang="en-US" sz="2400" dirty="0"/>
              <a:t>The classes that extend Throwable class except </a:t>
            </a:r>
            <a:r>
              <a:rPr lang="en-US" sz="2400" dirty="0" err="1"/>
              <a:t>RuntimeException</a:t>
            </a:r>
            <a:r>
              <a:rPr lang="en-US" sz="2400" dirty="0"/>
              <a:t> and Error are known as checked exceptions </a:t>
            </a:r>
            <a:r>
              <a:rPr lang="en-US" sz="2400" dirty="0" err="1"/>
              <a:t>e.g.IOException</a:t>
            </a:r>
            <a:r>
              <a:rPr lang="en-US" sz="2400" dirty="0"/>
              <a:t>, </a:t>
            </a:r>
            <a:r>
              <a:rPr lang="en-US" sz="2400" dirty="0" err="1"/>
              <a:t>SQLException</a:t>
            </a:r>
            <a:r>
              <a:rPr lang="en-US" sz="2400" dirty="0"/>
              <a:t> etc. Checked exceptions are checked at compile-time.</a:t>
            </a:r>
          </a:p>
          <a:p>
            <a:endParaRPr lang="en-US" dirty="0"/>
          </a:p>
        </p:txBody>
      </p:sp>
    </p:spTree>
    <p:extLst>
      <p:ext uri="{BB962C8B-B14F-4D97-AF65-F5344CB8AC3E}">
        <p14:creationId xmlns:p14="http://schemas.microsoft.com/office/powerpoint/2010/main" val="352877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E63D-C7A4-4966-9833-091A60EDA9D5}"/>
              </a:ext>
            </a:extLst>
          </p:cNvPr>
          <p:cNvSpPr>
            <a:spLocks noGrp="1"/>
          </p:cNvSpPr>
          <p:nvPr>
            <p:ph type="title"/>
          </p:nvPr>
        </p:nvSpPr>
        <p:spPr/>
        <p:txBody>
          <a:bodyPr/>
          <a:lstStyle/>
          <a:p>
            <a:r>
              <a:rPr lang="en-US" b="1" dirty="0"/>
              <a:t>Unchecked exceptions</a:t>
            </a:r>
            <a:endParaRPr lang="en-US" dirty="0"/>
          </a:p>
        </p:txBody>
      </p:sp>
      <p:sp>
        <p:nvSpPr>
          <p:cNvPr id="3" name="Content Placeholder 2">
            <a:extLst>
              <a:ext uri="{FF2B5EF4-FFF2-40B4-BE49-F238E27FC236}">
                <a16:creationId xmlns:a16="http://schemas.microsoft.com/office/drawing/2014/main" id="{B6E2F832-B06B-4F1B-9D6D-2F23690D7DAC}"/>
              </a:ext>
            </a:extLst>
          </p:cNvPr>
          <p:cNvSpPr>
            <a:spLocks noGrp="1"/>
          </p:cNvSpPr>
          <p:nvPr>
            <p:ph idx="1"/>
          </p:nvPr>
        </p:nvSpPr>
        <p:spPr>
          <a:xfrm>
            <a:off x="1451579" y="1661350"/>
            <a:ext cx="9603275" cy="4421398"/>
          </a:xfrm>
        </p:spPr>
        <p:txBody>
          <a:bodyPr/>
          <a:lstStyle/>
          <a:p>
            <a:r>
              <a:rPr lang="en-US" sz="2400" dirty="0"/>
              <a:t>An unchecked exception is an exception that occurs at the time of execution. </a:t>
            </a:r>
          </a:p>
          <a:p>
            <a:r>
              <a:rPr lang="en-US" sz="2400" dirty="0"/>
              <a:t>These are also called as </a:t>
            </a:r>
            <a:r>
              <a:rPr lang="en-US" sz="2400" b="1" dirty="0"/>
              <a:t>Runtime Exceptions</a:t>
            </a:r>
            <a:r>
              <a:rPr lang="en-US" sz="2400" dirty="0"/>
              <a:t>. These include programming bugs, such as logic errors or improper use of an API. </a:t>
            </a:r>
          </a:p>
          <a:p>
            <a:r>
              <a:rPr lang="en-US" sz="2400" dirty="0"/>
              <a:t>Runtime exceptions are ignored at the time of compilation. e.g. </a:t>
            </a:r>
            <a:r>
              <a:rPr lang="en-US" sz="2400" dirty="0" err="1"/>
              <a:t>ArithmeticException</a:t>
            </a:r>
            <a:r>
              <a:rPr lang="en-US" sz="2400" dirty="0"/>
              <a:t>, </a:t>
            </a:r>
            <a:r>
              <a:rPr lang="en-US" sz="2400" dirty="0" err="1"/>
              <a:t>NullPointerException</a:t>
            </a:r>
            <a:r>
              <a:rPr lang="en-US" sz="2400" dirty="0"/>
              <a:t>, </a:t>
            </a:r>
            <a:r>
              <a:rPr lang="en-US" sz="2400" dirty="0" err="1"/>
              <a:t>ArrayIndexOutOfBoundsException</a:t>
            </a:r>
            <a:r>
              <a:rPr lang="en-US" sz="2400" dirty="0"/>
              <a:t> etc. Unchecked exceptions are not checked at compile-time rather they are checked at runtime.</a:t>
            </a:r>
          </a:p>
          <a:p>
            <a:endParaRPr lang="en-US" dirty="0"/>
          </a:p>
        </p:txBody>
      </p:sp>
    </p:spTree>
    <p:extLst>
      <p:ext uri="{BB962C8B-B14F-4D97-AF65-F5344CB8AC3E}">
        <p14:creationId xmlns:p14="http://schemas.microsoft.com/office/powerpoint/2010/main" val="308624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10C5-E46C-4FC7-9075-45EA74D7BAFA}"/>
              </a:ext>
            </a:extLst>
          </p:cNvPr>
          <p:cNvSpPr>
            <a:spLocks noGrp="1"/>
          </p:cNvSpPr>
          <p:nvPr>
            <p:ph type="title"/>
          </p:nvPr>
        </p:nvSpPr>
        <p:spPr/>
        <p:txBody>
          <a:bodyPr/>
          <a:lstStyle/>
          <a:p>
            <a:r>
              <a:rPr lang="en-US" b="1" dirty="0"/>
              <a:t>Errors</a:t>
            </a:r>
            <a:endParaRPr lang="en-US" dirty="0"/>
          </a:p>
        </p:txBody>
      </p:sp>
      <p:sp>
        <p:nvSpPr>
          <p:cNvPr id="3" name="Content Placeholder 2">
            <a:extLst>
              <a:ext uri="{FF2B5EF4-FFF2-40B4-BE49-F238E27FC236}">
                <a16:creationId xmlns:a16="http://schemas.microsoft.com/office/drawing/2014/main" id="{580974CA-261F-462E-8B0F-052F17A2916C}"/>
              </a:ext>
            </a:extLst>
          </p:cNvPr>
          <p:cNvSpPr>
            <a:spLocks noGrp="1"/>
          </p:cNvSpPr>
          <p:nvPr>
            <p:ph idx="1"/>
          </p:nvPr>
        </p:nvSpPr>
        <p:spPr>
          <a:xfrm>
            <a:off x="1451579" y="1661350"/>
            <a:ext cx="9603275" cy="4461154"/>
          </a:xfrm>
        </p:spPr>
        <p:txBody>
          <a:bodyPr>
            <a:normAutofit/>
          </a:bodyPr>
          <a:lstStyle/>
          <a:p>
            <a:r>
              <a:rPr lang="en-US" sz="2400" dirty="0"/>
              <a:t>These are not exceptions at all, but problems that arise beyond the control of the user or the programmer. </a:t>
            </a:r>
          </a:p>
          <a:p>
            <a:r>
              <a:rPr lang="en-US" sz="2400" dirty="0"/>
              <a:t>Errors are typically ignored in our code because we can rarely do anything about an error. For example, if a stack overflow occurs, an error will arise. They are also ignored at the time of compilation.</a:t>
            </a:r>
          </a:p>
          <a:p>
            <a:r>
              <a:rPr lang="en-US" sz="2400" dirty="0"/>
              <a:t>Error is irrecoverable e.g. </a:t>
            </a:r>
            <a:r>
              <a:rPr lang="en-US" sz="2400" dirty="0" err="1"/>
              <a:t>OutOfMemoryError</a:t>
            </a:r>
            <a:r>
              <a:rPr lang="en-US" sz="2400" dirty="0"/>
              <a:t>, </a:t>
            </a:r>
            <a:r>
              <a:rPr lang="en-US" sz="2400" dirty="0" err="1"/>
              <a:t>VirtualMachineError</a:t>
            </a:r>
            <a:r>
              <a:rPr lang="en-US" sz="2400" dirty="0"/>
              <a:t>, </a:t>
            </a:r>
            <a:r>
              <a:rPr lang="en-US" sz="2400" dirty="0" err="1"/>
              <a:t>AssertionError</a:t>
            </a:r>
            <a:r>
              <a:rPr lang="en-US" sz="2400" dirty="0"/>
              <a:t> etc.</a:t>
            </a:r>
          </a:p>
          <a:p>
            <a:endParaRPr lang="en-US" sz="2400" dirty="0"/>
          </a:p>
        </p:txBody>
      </p:sp>
    </p:spTree>
    <p:extLst>
      <p:ext uri="{BB962C8B-B14F-4D97-AF65-F5344CB8AC3E}">
        <p14:creationId xmlns:p14="http://schemas.microsoft.com/office/powerpoint/2010/main" val="206573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DB5B-D739-4033-9E3A-176AF27BFD82}"/>
              </a:ext>
            </a:extLst>
          </p:cNvPr>
          <p:cNvSpPr>
            <a:spLocks noGrp="1"/>
          </p:cNvSpPr>
          <p:nvPr>
            <p:ph type="title"/>
          </p:nvPr>
        </p:nvSpPr>
        <p:spPr>
          <a:xfrm>
            <a:off x="1451579" y="675861"/>
            <a:ext cx="9603275" cy="985489"/>
          </a:xfrm>
        </p:spPr>
        <p:txBody>
          <a:bodyPr>
            <a:normAutofit fontScale="90000"/>
          </a:bodyPr>
          <a:lstStyle/>
          <a:p>
            <a:r>
              <a:rPr lang="en-US" b="1" dirty="0"/>
              <a:t>scenarios where exceptions may occur</a:t>
            </a:r>
            <a:br>
              <a:rPr lang="en-US" dirty="0"/>
            </a:br>
            <a:endParaRPr lang="en-US" dirty="0"/>
          </a:p>
        </p:txBody>
      </p:sp>
      <p:sp>
        <p:nvSpPr>
          <p:cNvPr id="3" name="Content Placeholder 2">
            <a:extLst>
              <a:ext uri="{FF2B5EF4-FFF2-40B4-BE49-F238E27FC236}">
                <a16:creationId xmlns:a16="http://schemas.microsoft.com/office/drawing/2014/main" id="{D6E0000B-2129-4D62-9C1B-C7AA3F1F5772}"/>
              </a:ext>
            </a:extLst>
          </p:cNvPr>
          <p:cNvSpPr>
            <a:spLocks noGrp="1"/>
          </p:cNvSpPr>
          <p:nvPr>
            <p:ph idx="1"/>
          </p:nvPr>
        </p:nvSpPr>
        <p:spPr>
          <a:xfrm>
            <a:off x="1451579" y="1661350"/>
            <a:ext cx="9603275" cy="4421398"/>
          </a:xfrm>
        </p:spPr>
        <p:txBody>
          <a:bodyPr>
            <a:normAutofit/>
          </a:bodyPr>
          <a:lstStyle/>
          <a:p>
            <a:pPr marL="0" indent="0">
              <a:buNone/>
            </a:pPr>
            <a:r>
              <a:rPr lang="en-US" dirty="0" err="1"/>
              <a:t>int</a:t>
            </a:r>
            <a:r>
              <a:rPr lang="en-US" dirty="0"/>
              <a:t> a=50/0;//</a:t>
            </a:r>
            <a:r>
              <a:rPr lang="en-US" dirty="0" err="1"/>
              <a:t>ArithmeticException</a:t>
            </a:r>
            <a:endParaRPr lang="en-US" dirty="0"/>
          </a:p>
          <a:p>
            <a:endParaRPr lang="en-US" dirty="0"/>
          </a:p>
          <a:p>
            <a:pPr marL="0" indent="0">
              <a:buNone/>
            </a:pPr>
            <a:r>
              <a:rPr lang="en-US" dirty="0"/>
              <a:t>String s=null;          </a:t>
            </a:r>
          </a:p>
          <a:p>
            <a:pPr marL="0" indent="0">
              <a:buNone/>
            </a:pPr>
            <a:r>
              <a:rPr lang="en-US" dirty="0"/>
              <a:t>	</a:t>
            </a:r>
            <a:r>
              <a:rPr lang="en-US" dirty="0" err="1"/>
              <a:t>System.out.println</a:t>
            </a:r>
            <a:r>
              <a:rPr lang="en-US" dirty="0"/>
              <a:t>(</a:t>
            </a:r>
            <a:r>
              <a:rPr lang="en-US" dirty="0" err="1"/>
              <a:t>s.length</a:t>
            </a:r>
            <a:r>
              <a:rPr lang="en-US" dirty="0"/>
              <a:t>());//</a:t>
            </a:r>
            <a:r>
              <a:rPr lang="en-US" dirty="0" err="1"/>
              <a:t>NullPointerException</a:t>
            </a:r>
            <a:endParaRPr lang="en-US" dirty="0"/>
          </a:p>
          <a:p>
            <a:pPr marL="0" indent="0">
              <a:buNone/>
            </a:pPr>
            <a:endParaRPr lang="en-US" dirty="0"/>
          </a:p>
          <a:p>
            <a:pPr marL="0" indent="0">
              <a:buNone/>
            </a:pPr>
            <a:r>
              <a:rPr lang="en-US" dirty="0"/>
              <a:t>String s="</a:t>
            </a:r>
            <a:r>
              <a:rPr lang="en-US" dirty="0" err="1"/>
              <a:t>abc</a:t>
            </a:r>
            <a:r>
              <a:rPr lang="en-US" dirty="0"/>
              <a:t>";</a:t>
            </a:r>
          </a:p>
          <a:p>
            <a:pPr marL="0" indent="0">
              <a:buNone/>
            </a:pPr>
            <a:r>
              <a:rPr lang="en-US" dirty="0"/>
              <a:t>		 </a:t>
            </a:r>
            <a:r>
              <a:rPr lang="en-US" dirty="0" err="1"/>
              <a:t>int</a:t>
            </a:r>
            <a:r>
              <a:rPr lang="en-US" dirty="0"/>
              <a:t> </a:t>
            </a:r>
            <a:r>
              <a:rPr lang="en-US" dirty="0" err="1"/>
              <a:t>i</a:t>
            </a:r>
            <a:r>
              <a:rPr lang="en-US" dirty="0"/>
              <a:t>=</a:t>
            </a:r>
            <a:r>
              <a:rPr lang="en-US" dirty="0" err="1"/>
              <a:t>Integer.parseInt</a:t>
            </a:r>
            <a:r>
              <a:rPr lang="en-US" dirty="0"/>
              <a:t>(s);//</a:t>
            </a:r>
            <a:r>
              <a:rPr lang="en-US" dirty="0" err="1"/>
              <a:t>NumberFormatException</a:t>
            </a:r>
            <a:endParaRPr lang="en-US" dirty="0"/>
          </a:p>
          <a:p>
            <a:pPr marL="0" indent="0">
              <a:buNone/>
            </a:pPr>
            <a:r>
              <a:rPr lang="en-US" dirty="0" err="1"/>
              <a:t>int</a:t>
            </a:r>
            <a:r>
              <a:rPr lang="en-US" dirty="0"/>
              <a:t> a[]=new </a:t>
            </a:r>
            <a:r>
              <a:rPr lang="en-US" dirty="0" err="1"/>
              <a:t>int</a:t>
            </a:r>
            <a:r>
              <a:rPr lang="en-US" dirty="0"/>
              <a:t>[5];  </a:t>
            </a:r>
          </a:p>
          <a:p>
            <a:pPr marL="0" indent="0">
              <a:buNone/>
            </a:pPr>
            <a:r>
              <a:rPr lang="en-US" dirty="0"/>
              <a:t>	a[10]=50; //</a:t>
            </a:r>
            <a:r>
              <a:rPr lang="en-US" dirty="0" err="1"/>
              <a:t>ArrayIndexOutOfBoundsException</a:t>
            </a:r>
            <a:endParaRPr lang="en-US" dirty="0"/>
          </a:p>
          <a:p>
            <a:pPr marL="514350" indent="-514350">
              <a:buFont typeface="+mj-lt"/>
              <a:buAutoNum type="romanLcPeriod"/>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9819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2858-EF82-4A53-BE92-BAE3222492E2}"/>
              </a:ext>
            </a:extLst>
          </p:cNvPr>
          <p:cNvSpPr>
            <a:spLocks noGrp="1"/>
          </p:cNvSpPr>
          <p:nvPr>
            <p:ph type="title"/>
          </p:nvPr>
        </p:nvSpPr>
        <p:spPr/>
        <p:txBody>
          <a:bodyPr>
            <a:normAutofit fontScale="90000"/>
          </a:bodyPr>
          <a:lstStyle/>
          <a:p>
            <a:r>
              <a:rPr lang="en-US" b="1" dirty="0"/>
              <a:t>Java Exception Handling Keywords</a:t>
            </a:r>
            <a:br>
              <a:rPr lang="en-US" dirty="0"/>
            </a:br>
            <a:endParaRPr lang="en-US" dirty="0"/>
          </a:p>
        </p:txBody>
      </p:sp>
      <p:sp>
        <p:nvSpPr>
          <p:cNvPr id="3" name="Content Placeholder 2">
            <a:extLst>
              <a:ext uri="{FF2B5EF4-FFF2-40B4-BE49-F238E27FC236}">
                <a16:creationId xmlns:a16="http://schemas.microsoft.com/office/drawing/2014/main" id="{60012C75-AE89-4EC2-B4DF-12E70551C40F}"/>
              </a:ext>
            </a:extLst>
          </p:cNvPr>
          <p:cNvSpPr>
            <a:spLocks noGrp="1"/>
          </p:cNvSpPr>
          <p:nvPr>
            <p:ph idx="1"/>
          </p:nvPr>
        </p:nvSpPr>
        <p:spPr>
          <a:xfrm>
            <a:off x="1451579" y="1661350"/>
            <a:ext cx="9603275" cy="4434650"/>
          </a:xfrm>
        </p:spPr>
        <p:txBody>
          <a:bodyPr/>
          <a:lstStyle/>
          <a:p>
            <a:pPr marL="0" indent="0">
              <a:buNone/>
            </a:pPr>
            <a:r>
              <a:rPr lang="en-US" sz="2400" dirty="0"/>
              <a:t>There are 5 keywords used in java exception handling.</a:t>
            </a:r>
          </a:p>
          <a:p>
            <a:r>
              <a:rPr lang="en-US" sz="2400" dirty="0"/>
              <a:t>try</a:t>
            </a:r>
          </a:p>
          <a:p>
            <a:r>
              <a:rPr lang="en-US" sz="2400" dirty="0"/>
              <a:t>catch</a:t>
            </a:r>
          </a:p>
          <a:p>
            <a:r>
              <a:rPr lang="en-US" sz="2400" dirty="0"/>
              <a:t>finally</a:t>
            </a:r>
          </a:p>
          <a:p>
            <a:r>
              <a:rPr lang="en-US" sz="2400" dirty="0"/>
              <a:t>throw</a:t>
            </a:r>
          </a:p>
          <a:p>
            <a:r>
              <a:rPr lang="en-US" sz="2400" dirty="0"/>
              <a:t>throws</a:t>
            </a:r>
          </a:p>
          <a:p>
            <a:endParaRPr lang="en-US" dirty="0"/>
          </a:p>
        </p:txBody>
      </p:sp>
    </p:spTree>
    <p:extLst>
      <p:ext uri="{BB962C8B-B14F-4D97-AF65-F5344CB8AC3E}">
        <p14:creationId xmlns:p14="http://schemas.microsoft.com/office/powerpoint/2010/main" val="341687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2C77-C488-4398-AC49-2620F819337D}"/>
              </a:ext>
            </a:extLst>
          </p:cNvPr>
          <p:cNvSpPr>
            <a:spLocks noGrp="1"/>
          </p:cNvSpPr>
          <p:nvPr>
            <p:ph type="title"/>
          </p:nvPr>
        </p:nvSpPr>
        <p:spPr/>
        <p:txBody>
          <a:bodyPr>
            <a:normAutofit fontScale="90000"/>
          </a:bodyPr>
          <a:lstStyle/>
          <a:p>
            <a:r>
              <a:rPr lang="en-US" b="1" dirty="0"/>
              <a:t>Catching Exceptions</a:t>
            </a:r>
            <a:br>
              <a:rPr lang="en-US" dirty="0"/>
            </a:br>
            <a:endParaRPr lang="en-US" dirty="0"/>
          </a:p>
        </p:txBody>
      </p:sp>
      <p:sp>
        <p:nvSpPr>
          <p:cNvPr id="3" name="Content Placeholder 2">
            <a:extLst>
              <a:ext uri="{FF2B5EF4-FFF2-40B4-BE49-F238E27FC236}">
                <a16:creationId xmlns:a16="http://schemas.microsoft.com/office/drawing/2014/main" id="{FF0F8BCD-6E8A-4C10-AE27-63C6BFC66F7E}"/>
              </a:ext>
            </a:extLst>
          </p:cNvPr>
          <p:cNvSpPr>
            <a:spLocks noGrp="1"/>
          </p:cNvSpPr>
          <p:nvPr>
            <p:ph idx="1"/>
          </p:nvPr>
        </p:nvSpPr>
        <p:spPr>
          <a:xfrm>
            <a:off x="1451579" y="1661350"/>
            <a:ext cx="9603275" cy="4421398"/>
          </a:xfrm>
        </p:spPr>
        <p:txBody>
          <a:bodyPr/>
          <a:lstStyle/>
          <a:p>
            <a:r>
              <a:rPr lang="en-US" sz="2400" dirty="0"/>
              <a:t>A method catches an exception using a combination of the </a:t>
            </a:r>
            <a:r>
              <a:rPr lang="en-US" sz="2400" b="1" dirty="0"/>
              <a:t>try</a:t>
            </a:r>
            <a:r>
              <a:rPr lang="en-US" sz="2400" dirty="0"/>
              <a:t> and </a:t>
            </a:r>
            <a:r>
              <a:rPr lang="en-US" sz="2400" b="1" dirty="0"/>
              <a:t>catch </a:t>
            </a:r>
            <a:r>
              <a:rPr lang="en-US" sz="2400" dirty="0"/>
              <a:t>keywords. </a:t>
            </a:r>
          </a:p>
          <a:p>
            <a:r>
              <a:rPr lang="en-US" sz="2400" dirty="0"/>
              <a:t>A try/catch block is placed around the code that might generate an exception. </a:t>
            </a:r>
          </a:p>
          <a:p>
            <a:r>
              <a:rPr lang="en-US" sz="2400" dirty="0"/>
              <a:t>Code within a try/catch block is referred to as protected code, and the syntax for using try/catch looks like the following −</a:t>
            </a:r>
          </a:p>
          <a:p>
            <a:endParaRPr lang="en-US" dirty="0"/>
          </a:p>
        </p:txBody>
      </p:sp>
    </p:spTree>
    <p:extLst>
      <p:ext uri="{BB962C8B-B14F-4D97-AF65-F5344CB8AC3E}">
        <p14:creationId xmlns:p14="http://schemas.microsoft.com/office/powerpoint/2010/main" val="18989443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TotalTime>
  <Words>832</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Java Exception Handling</vt:lpstr>
      <vt:lpstr>What is exception handling?</vt:lpstr>
      <vt:lpstr>Types of Exception</vt:lpstr>
      <vt:lpstr>Checked exceptions </vt:lpstr>
      <vt:lpstr>Unchecked exceptions</vt:lpstr>
      <vt:lpstr>Errors</vt:lpstr>
      <vt:lpstr>scenarios where exceptions may occur </vt:lpstr>
      <vt:lpstr>Java Exception Handling Keywords </vt:lpstr>
      <vt:lpstr>Catching Exceptions </vt:lpstr>
      <vt:lpstr>Example of try and catch block</vt:lpstr>
      <vt:lpstr>The Finally Block </vt:lpstr>
      <vt:lpstr>The Throws/Throw Keywords </vt:lpstr>
      <vt:lpstr>PowerPoint Presentation</vt:lpstr>
      <vt:lpstr>Advantages of Exception Handling </vt:lpstr>
      <vt:lpstr>Introduction to Debugging </vt:lpstr>
      <vt:lpstr>Print Statements </vt:lpstr>
      <vt:lpstr>Using an Interactive Debugger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Binod Thapa</cp:lastModifiedBy>
  <cp:revision>33</cp:revision>
  <dcterms:created xsi:type="dcterms:W3CDTF">2017-08-20T16:04:30Z</dcterms:created>
  <dcterms:modified xsi:type="dcterms:W3CDTF">2018-07-28T15:43:10Z</dcterms:modified>
</cp:coreProperties>
</file>