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856831"/>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661350"/>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8/28/2017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8/28/2017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tutorialspoint.com/awt/awt_window_event.htm" TargetMode="External"/><Relationship Id="rId3" Type="http://schemas.openxmlformats.org/officeDocument/2006/relationships/hyperlink" Target="https://www.tutorialspoint.com/awt/awt_action_event.htm" TargetMode="External"/><Relationship Id="rId7" Type="http://schemas.openxmlformats.org/officeDocument/2006/relationships/hyperlink" Target="https://www.tutorialspoint.com/awt/awt_text_event.htm" TargetMode="External"/><Relationship Id="rId2" Type="http://schemas.openxmlformats.org/officeDocument/2006/relationships/hyperlink" Target="https://www.tutorialspoint.com/awt/awt_awt_event.htm" TargetMode="External"/><Relationship Id="rId1" Type="http://schemas.openxmlformats.org/officeDocument/2006/relationships/slideLayout" Target="../slideLayouts/slideLayout2.xml"/><Relationship Id="rId6" Type="http://schemas.openxmlformats.org/officeDocument/2006/relationships/hyperlink" Target="https://www.tutorialspoint.com/awt/awt_mouse_event.htm" TargetMode="External"/><Relationship Id="rId5" Type="http://schemas.openxmlformats.org/officeDocument/2006/relationships/hyperlink" Target="https://www.tutorialspoint.com/awt/awt_key_event.htm" TargetMode="External"/><Relationship Id="rId4" Type="http://schemas.openxmlformats.org/officeDocument/2006/relationships/hyperlink" Target="https://www.tutorialspoint.com/awt/awt_input_event.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32FF5D-DC46-45E8-80A7-B23AB610367B}"/>
              </a:ext>
            </a:extLst>
          </p:cNvPr>
          <p:cNvSpPr>
            <a:spLocks noGrp="1"/>
          </p:cNvSpPr>
          <p:nvPr>
            <p:ph type="title"/>
          </p:nvPr>
        </p:nvSpPr>
        <p:spPr>
          <a:xfrm>
            <a:off x="1451579" y="632241"/>
            <a:ext cx="9603275" cy="856831"/>
          </a:xfrm>
        </p:spPr>
        <p:txBody>
          <a:bodyPr>
            <a:normAutofit/>
          </a:bodyPr>
          <a:lstStyle/>
          <a:p>
            <a:r>
              <a:rPr lang="en-US" b="1" dirty="0"/>
              <a:t>Event</a:t>
            </a:r>
            <a:endParaRPr lang="en-US" dirty="0"/>
          </a:p>
        </p:txBody>
      </p:sp>
      <p:sp>
        <p:nvSpPr>
          <p:cNvPr id="10" name="Content Placeholder 9">
            <a:extLst>
              <a:ext uri="{FF2B5EF4-FFF2-40B4-BE49-F238E27FC236}">
                <a16:creationId xmlns:a16="http://schemas.microsoft.com/office/drawing/2014/main" id="{0D4D263A-9268-40D8-851C-D786B3B7B49D}"/>
              </a:ext>
            </a:extLst>
          </p:cNvPr>
          <p:cNvSpPr>
            <a:spLocks noGrp="1"/>
          </p:cNvSpPr>
          <p:nvPr>
            <p:ph idx="1"/>
          </p:nvPr>
        </p:nvSpPr>
        <p:spPr>
          <a:xfrm>
            <a:off x="1451579" y="1661350"/>
            <a:ext cx="9603275" cy="4421398"/>
          </a:xfrm>
        </p:spPr>
        <p:txBody>
          <a:bodyPr>
            <a:normAutofit/>
          </a:bodyPr>
          <a:lstStyle/>
          <a:p>
            <a:r>
              <a:rPr lang="en-US" sz="2400" dirty="0"/>
              <a:t>Change in the state of an object is known as event i.e. event describes the change in state of source. </a:t>
            </a:r>
          </a:p>
          <a:p>
            <a:r>
              <a:rPr lang="en-US" sz="2400" dirty="0"/>
              <a:t>Events are generated as result of user interaction with the graphical user interface components. </a:t>
            </a:r>
          </a:p>
          <a:p>
            <a:r>
              <a:rPr lang="en-US" sz="2400" dirty="0"/>
              <a:t>For example, clicking on a button, moving the mouse, entering a character through keyboard, selecting an item from list, scrolling the page are the activities that causes an event to happen.</a:t>
            </a:r>
          </a:p>
        </p:txBody>
      </p:sp>
    </p:spTree>
    <p:extLst>
      <p:ext uri="{BB962C8B-B14F-4D97-AF65-F5344CB8AC3E}">
        <p14:creationId xmlns:p14="http://schemas.microsoft.com/office/powerpoint/2010/main" val="35535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35B2-FA9F-487E-8F4B-4D89D03751B2}"/>
              </a:ext>
            </a:extLst>
          </p:cNvPr>
          <p:cNvSpPr>
            <a:spLocks noGrp="1"/>
          </p:cNvSpPr>
          <p:nvPr>
            <p:ph type="title"/>
          </p:nvPr>
        </p:nvSpPr>
        <p:spPr/>
        <p:txBody>
          <a:bodyPr/>
          <a:lstStyle/>
          <a:p>
            <a:r>
              <a:rPr lang="en-US" b="1" dirty="0" err="1"/>
              <a:t>Contd</a:t>
            </a:r>
            <a:r>
              <a:rPr lang="en-US" b="1" dirty="0"/>
              <a:t>…</a:t>
            </a:r>
            <a:endParaRPr lang="en-US" dirty="0"/>
          </a:p>
        </p:txBody>
      </p:sp>
      <p:sp>
        <p:nvSpPr>
          <p:cNvPr id="3" name="Content Placeholder 2">
            <a:extLst>
              <a:ext uri="{FF2B5EF4-FFF2-40B4-BE49-F238E27FC236}">
                <a16:creationId xmlns:a16="http://schemas.microsoft.com/office/drawing/2014/main" id="{793C88D3-BB2F-48F5-954D-6EF7D836518B}"/>
              </a:ext>
            </a:extLst>
          </p:cNvPr>
          <p:cNvSpPr>
            <a:spLocks noGrp="1"/>
          </p:cNvSpPr>
          <p:nvPr>
            <p:ph idx="1"/>
          </p:nvPr>
        </p:nvSpPr>
        <p:spPr>
          <a:xfrm>
            <a:off x="1451579" y="1661350"/>
            <a:ext cx="9603275" cy="4461154"/>
          </a:xfrm>
        </p:spPr>
        <p:txBody>
          <a:bodyPr>
            <a:normAutofit/>
          </a:bodyPr>
          <a:lstStyle/>
          <a:p>
            <a:r>
              <a:rPr lang="en-US" sz="2200" dirty="0"/>
              <a:t>Swing API is set of extensible GUI Components to ease developer's life to create JAVA based Front End/ GUI Applications. </a:t>
            </a:r>
          </a:p>
          <a:p>
            <a:r>
              <a:rPr lang="en-US" sz="2200" dirty="0"/>
              <a:t>Swing component follows a Model-View-Controller architecture to fulfill the following criteria’s.</a:t>
            </a:r>
          </a:p>
          <a:p>
            <a:pPr marL="514350" lvl="0" indent="-514350">
              <a:buFont typeface="+mj-lt"/>
              <a:buAutoNum type="romanUcPeriod"/>
            </a:pPr>
            <a:r>
              <a:rPr lang="en-US" sz="2200" dirty="0"/>
              <a:t>A single API is to be sufficient to support multiple look and feel.</a:t>
            </a:r>
          </a:p>
          <a:p>
            <a:pPr marL="514350" lvl="0" indent="-514350">
              <a:buFont typeface="+mj-lt"/>
              <a:buAutoNum type="romanUcPeriod"/>
            </a:pPr>
            <a:r>
              <a:rPr lang="en-US" sz="2200" dirty="0"/>
              <a:t>API is to model driven so that highest level API is not required to have the data. </a:t>
            </a:r>
          </a:p>
          <a:p>
            <a:pPr marL="514350" lvl="0" indent="-514350">
              <a:buFont typeface="+mj-lt"/>
              <a:buAutoNum type="romanUcPeriod"/>
            </a:pPr>
            <a:r>
              <a:rPr lang="en-US" sz="2200" dirty="0"/>
              <a:t>API is to use the Java Bean model so that Builder Tools and IDE can provide better services to the developers to use it.</a:t>
            </a:r>
          </a:p>
          <a:p>
            <a:endParaRPr lang="en-US" sz="2400" dirty="0"/>
          </a:p>
        </p:txBody>
      </p:sp>
    </p:spTree>
    <p:extLst>
      <p:ext uri="{BB962C8B-B14F-4D97-AF65-F5344CB8AC3E}">
        <p14:creationId xmlns:p14="http://schemas.microsoft.com/office/powerpoint/2010/main" val="168077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4EDF-8DED-4160-89B9-9A2C59B4F495}"/>
              </a:ext>
            </a:extLst>
          </p:cNvPr>
          <p:cNvSpPr>
            <a:spLocks noGrp="1"/>
          </p:cNvSpPr>
          <p:nvPr>
            <p:ph type="title"/>
          </p:nvPr>
        </p:nvSpPr>
        <p:spPr/>
        <p:txBody>
          <a:bodyPr>
            <a:normAutofit/>
          </a:bodyPr>
          <a:lstStyle/>
          <a:p>
            <a:r>
              <a:rPr lang="en-US" b="1" dirty="0"/>
              <a:t>Swing features</a:t>
            </a:r>
            <a:endParaRPr lang="en-US" dirty="0"/>
          </a:p>
        </p:txBody>
      </p:sp>
      <p:sp>
        <p:nvSpPr>
          <p:cNvPr id="3" name="Content Placeholder 2">
            <a:extLst>
              <a:ext uri="{FF2B5EF4-FFF2-40B4-BE49-F238E27FC236}">
                <a16:creationId xmlns:a16="http://schemas.microsoft.com/office/drawing/2014/main" id="{F49C9316-3BB3-40D7-A306-4008F8728BFC}"/>
              </a:ext>
            </a:extLst>
          </p:cNvPr>
          <p:cNvSpPr>
            <a:spLocks noGrp="1"/>
          </p:cNvSpPr>
          <p:nvPr>
            <p:ph idx="1"/>
          </p:nvPr>
        </p:nvSpPr>
        <p:spPr>
          <a:xfrm>
            <a:off x="1451579" y="1661350"/>
            <a:ext cx="9603275" cy="4315380"/>
          </a:xfrm>
        </p:spPr>
        <p:txBody>
          <a:bodyPr>
            <a:normAutofit/>
          </a:bodyPr>
          <a:lstStyle/>
          <a:p>
            <a:pPr lvl="0"/>
            <a:r>
              <a:rPr lang="en-US" sz="2200" b="1" dirty="0"/>
              <a:t>Light Weight</a:t>
            </a:r>
            <a:r>
              <a:rPr lang="en-US" sz="2200" dirty="0"/>
              <a:t> - Swing component are independent of native Operating System's API as Swing API controls are rendered mostly using pure JAVA code instead of underlying operating system calls.</a:t>
            </a:r>
          </a:p>
          <a:p>
            <a:pPr lvl="0"/>
            <a:r>
              <a:rPr lang="en-US" sz="2200" b="1" dirty="0"/>
              <a:t>Rich controls</a:t>
            </a:r>
            <a:r>
              <a:rPr lang="en-US" sz="2200" dirty="0"/>
              <a:t> - Swing provides a rich set of advanced controls like Tree, </a:t>
            </a:r>
            <a:r>
              <a:rPr lang="en-US" sz="2200" dirty="0" err="1"/>
              <a:t>TabbedPane</a:t>
            </a:r>
            <a:r>
              <a:rPr lang="en-US" sz="2200" dirty="0"/>
              <a:t>, slider, color picker, table controls.</a:t>
            </a:r>
          </a:p>
          <a:p>
            <a:pPr lvl="0"/>
            <a:r>
              <a:rPr lang="en-US" sz="2200" b="1" dirty="0"/>
              <a:t>Highly Customizable</a:t>
            </a:r>
            <a:r>
              <a:rPr lang="en-US" sz="2200" dirty="0"/>
              <a:t> - Swing controls can be customized in very easy way as visual appearance is independent of internal representation.</a:t>
            </a:r>
          </a:p>
          <a:p>
            <a:pPr lvl="0"/>
            <a:r>
              <a:rPr lang="en-US" sz="2200" b="1" dirty="0"/>
              <a:t>Pluggable look-and-feel</a:t>
            </a:r>
            <a:r>
              <a:rPr lang="en-US" sz="2200" dirty="0"/>
              <a:t>- SWING based GUI Application look and feel can be changed at run time based on available values.</a:t>
            </a:r>
          </a:p>
        </p:txBody>
      </p:sp>
    </p:spTree>
    <p:extLst>
      <p:ext uri="{BB962C8B-B14F-4D97-AF65-F5344CB8AC3E}">
        <p14:creationId xmlns:p14="http://schemas.microsoft.com/office/powerpoint/2010/main" val="73240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CC21-F941-41AF-8628-DB221CECA1B3}"/>
              </a:ext>
            </a:extLst>
          </p:cNvPr>
          <p:cNvSpPr>
            <a:spLocks noGrp="1"/>
          </p:cNvSpPr>
          <p:nvPr>
            <p:ph type="title" idx="4294967295"/>
          </p:nvPr>
        </p:nvSpPr>
        <p:spPr>
          <a:xfrm>
            <a:off x="1050373" y="0"/>
            <a:ext cx="9604375" cy="622852"/>
          </a:xfrm>
        </p:spPr>
        <p:txBody>
          <a:bodyPr>
            <a:normAutofit/>
          </a:bodyPr>
          <a:lstStyle/>
          <a:p>
            <a:r>
              <a:rPr lang="en-US" b="1" dirty="0"/>
              <a:t>Hierarchy of Java Swing classes</a:t>
            </a:r>
            <a:endParaRPr lang="en-US" dirty="0"/>
          </a:p>
        </p:txBody>
      </p:sp>
      <p:pic>
        <p:nvPicPr>
          <p:cNvPr id="5" name="Picture 4">
            <a:extLst>
              <a:ext uri="{FF2B5EF4-FFF2-40B4-BE49-F238E27FC236}">
                <a16:creationId xmlns:a16="http://schemas.microsoft.com/office/drawing/2014/main" id="{03BDCD85-07C0-43E0-9754-E8D2F9282C6F}"/>
              </a:ext>
            </a:extLst>
          </p:cNvPr>
          <p:cNvPicPr/>
          <p:nvPr/>
        </p:nvPicPr>
        <p:blipFill>
          <a:blip r:embed="rId2"/>
          <a:stretch>
            <a:fillRect/>
          </a:stretch>
        </p:blipFill>
        <p:spPr>
          <a:xfrm>
            <a:off x="1543050" y="622852"/>
            <a:ext cx="8143875" cy="5477911"/>
          </a:xfrm>
          <a:prstGeom prst="rect">
            <a:avLst/>
          </a:prstGeom>
        </p:spPr>
      </p:pic>
    </p:spTree>
    <p:extLst>
      <p:ext uri="{BB962C8B-B14F-4D97-AF65-F5344CB8AC3E}">
        <p14:creationId xmlns:p14="http://schemas.microsoft.com/office/powerpoint/2010/main" val="20540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5746B18-5708-4354-A531-65D1131FF898}"/>
              </a:ext>
            </a:extLst>
          </p:cNvPr>
          <p:cNvSpPr/>
          <p:nvPr/>
        </p:nvSpPr>
        <p:spPr>
          <a:xfrm>
            <a:off x="1529891" y="145774"/>
            <a:ext cx="5997344" cy="405367"/>
          </a:xfrm>
          <a:prstGeom prst="rect">
            <a:avLst/>
          </a:prstGeom>
        </p:spPr>
        <p:txBody>
          <a:bodyPr wrap="square">
            <a:spAutoFit/>
          </a:bodyPr>
          <a:lstStyle/>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Commonly used Methods of Component class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72D6243-49CD-455D-98BB-8B60D041CB1C}"/>
              </a:ext>
            </a:extLst>
          </p:cNvPr>
          <p:cNvGraphicFramePr>
            <a:graphicFrameLocks noGrp="1"/>
          </p:cNvGraphicFramePr>
          <p:nvPr>
            <p:extLst>
              <p:ext uri="{D42A27DB-BD31-4B8C-83A1-F6EECF244321}">
                <p14:modId xmlns:p14="http://schemas.microsoft.com/office/powerpoint/2010/main" val="2323829921"/>
              </p:ext>
            </p:extLst>
          </p:nvPr>
        </p:nvGraphicFramePr>
        <p:xfrm>
          <a:off x="954156" y="1007165"/>
          <a:ext cx="10442714" cy="4929809"/>
        </p:xfrm>
        <a:graphic>
          <a:graphicData uri="http://schemas.openxmlformats.org/drawingml/2006/table">
            <a:tbl>
              <a:tblPr firstRow="1" firstCol="1" bandRow="1">
                <a:tableStyleId>{5C22544A-7EE6-4342-B048-85BDC9FD1C3A}</a:tableStyleId>
              </a:tblPr>
              <a:tblGrid>
                <a:gridCol w="5221357">
                  <a:extLst>
                    <a:ext uri="{9D8B030D-6E8A-4147-A177-3AD203B41FA5}">
                      <a16:colId xmlns:a16="http://schemas.microsoft.com/office/drawing/2014/main" val="4064331038"/>
                    </a:ext>
                  </a:extLst>
                </a:gridCol>
                <a:gridCol w="5221357">
                  <a:extLst>
                    <a:ext uri="{9D8B030D-6E8A-4147-A177-3AD203B41FA5}">
                      <a16:colId xmlns:a16="http://schemas.microsoft.com/office/drawing/2014/main" val="3904045571"/>
                    </a:ext>
                  </a:extLst>
                </a:gridCol>
              </a:tblGrid>
              <a:tr h="962897">
                <a:tc>
                  <a:txBody>
                    <a:bodyPr/>
                    <a:lstStyle/>
                    <a:p>
                      <a:pPr marL="0" marR="0">
                        <a:lnSpc>
                          <a:spcPct val="107000"/>
                        </a:lnSpc>
                        <a:spcBef>
                          <a:spcPts val="0"/>
                        </a:spcBef>
                        <a:spcAft>
                          <a:spcPts val="800"/>
                        </a:spcAft>
                      </a:pPr>
                      <a:r>
                        <a:rPr lang="en-US" sz="2000" dirty="0">
                          <a:effectLst/>
                        </a:rPr>
                        <a:t>Method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en-US" sz="20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176390627"/>
                  </a:ext>
                </a:extLst>
              </a:tr>
              <a:tr h="963722">
                <a:tc>
                  <a:txBody>
                    <a:bodyPr/>
                    <a:lstStyle/>
                    <a:p>
                      <a:pPr marL="190500" marR="0" algn="just">
                        <a:lnSpc>
                          <a:spcPts val="1725"/>
                        </a:lnSpc>
                        <a:spcBef>
                          <a:spcPts val="0"/>
                        </a:spcBef>
                        <a:spcAft>
                          <a:spcPts val="800"/>
                        </a:spcAft>
                      </a:pPr>
                      <a:r>
                        <a:rPr lang="en-US" sz="2000">
                          <a:effectLst/>
                        </a:rPr>
                        <a:t>public void add(Component 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2000">
                          <a:effectLst/>
                        </a:rPr>
                        <a:t>add a component on another component.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871195889"/>
                  </a:ext>
                </a:extLst>
              </a:tr>
              <a:tr h="1122282">
                <a:tc>
                  <a:txBody>
                    <a:bodyPr/>
                    <a:lstStyle/>
                    <a:p>
                      <a:pPr marL="190500" marR="0" algn="just">
                        <a:lnSpc>
                          <a:spcPts val="1725"/>
                        </a:lnSpc>
                        <a:spcBef>
                          <a:spcPts val="0"/>
                        </a:spcBef>
                        <a:spcAft>
                          <a:spcPts val="800"/>
                        </a:spcAft>
                      </a:pPr>
                      <a:r>
                        <a:rPr lang="en-US" sz="2000">
                          <a:effectLst/>
                        </a:rPr>
                        <a:t>public void setSize(int width,int height)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2000">
                          <a:effectLst/>
                        </a:rPr>
                        <a:t>sets size of the component.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50247661"/>
                  </a:ext>
                </a:extLst>
              </a:tr>
              <a:tr h="940454">
                <a:tc>
                  <a:txBody>
                    <a:bodyPr/>
                    <a:lstStyle/>
                    <a:p>
                      <a:pPr marL="190500" marR="0" algn="just">
                        <a:lnSpc>
                          <a:spcPts val="1725"/>
                        </a:lnSpc>
                        <a:spcBef>
                          <a:spcPts val="0"/>
                        </a:spcBef>
                        <a:spcAft>
                          <a:spcPts val="800"/>
                        </a:spcAft>
                      </a:pPr>
                      <a:r>
                        <a:rPr lang="en-US" sz="2000">
                          <a:effectLst/>
                        </a:rPr>
                        <a:t>public void setLayout(LayoutManager 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2000">
                          <a:effectLst/>
                        </a:rPr>
                        <a:t>sets the layout manager for the component.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760400303"/>
                  </a:ext>
                </a:extLst>
              </a:tr>
              <a:tr h="940454">
                <a:tc>
                  <a:txBody>
                    <a:bodyPr/>
                    <a:lstStyle/>
                    <a:p>
                      <a:pPr marL="190500" marR="0" algn="just">
                        <a:lnSpc>
                          <a:spcPts val="1725"/>
                        </a:lnSpc>
                        <a:spcBef>
                          <a:spcPts val="0"/>
                        </a:spcBef>
                        <a:spcAft>
                          <a:spcPts val="800"/>
                        </a:spcAft>
                      </a:pPr>
                      <a:r>
                        <a:rPr lang="en-US" sz="2000">
                          <a:effectLst/>
                        </a:rPr>
                        <a:t>public void setVisible(boolean b)</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800"/>
                        </a:spcAft>
                      </a:pPr>
                      <a:r>
                        <a:rPr lang="en-US" sz="2000" dirty="0">
                          <a:effectLst/>
                        </a:rPr>
                        <a:t>sets the visibility of the component. It is by default false.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892212498"/>
                  </a:ext>
                </a:extLst>
              </a:tr>
            </a:tbl>
          </a:graphicData>
        </a:graphic>
      </p:graphicFrame>
    </p:spTree>
    <p:extLst>
      <p:ext uri="{BB962C8B-B14F-4D97-AF65-F5344CB8AC3E}">
        <p14:creationId xmlns:p14="http://schemas.microsoft.com/office/powerpoint/2010/main" val="406905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7A68A8C-F373-46BD-AE2A-6E1583C6D0A5}"/>
              </a:ext>
            </a:extLst>
          </p:cNvPr>
          <p:cNvSpPr>
            <a:spLocks noGrp="1"/>
          </p:cNvSpPr>
          <p:nvPr>
            <p:ph idx="4294967295"/>
          </p:nvPr>
        </p:nvSpPr>
        <p:spPr>
          <a:xfrm>
            <a:off x="1779243" y="1542844"/>
            <a:ext cx="9604375" cy="4467225"/>
          </a:xfrm>
        </p:spPr>
        <p:txBody>
          <a:bodyPr>
            <a:normAutofit/>
          </a:bodyPr>
          <a:lstStyle/>
          <a:p>
            <a:pPr lvl="0"/>
            <a:r>
              <a:rPr lang="en-US" sz="2200" dirty="0"/>
              <a:t>By creating the object of Frame class (association)</a:t>
            </a:r>
          </a:p>
          <a:p>
            <a:pPr lvl="0"/>
            <a:r>
              <a:rPr lang="en-US" sz="2200" dirty="0"/>
              <a:t>By extending Frame class (inheritance)</a:t>
            </a:r>
          </a:p>
        </p:txBody>
      </p:sp>
      <p:sp>
        <p:nvSpPr>
          <p:cNvPr id="4" name="Rectangle 3">
            <a:extLst>
              <a:ext uri="{FF2B5EF4-FFF2-40B4-BE49-F238E27FC236}">
                <a16:creationId xmlns:a16="http://schemas.microsoft.com/office/drawing/2014/main" id="{D95C097B-9074-4A72-B839-AE11D94792A9}"/>
              </a:ext>
            </a:extLst>
          </p:cNvPr>
          <p:cNvSpPr/>
          <p:nvPr/>
        </p:nvSpPr>
        <p:spPr>
          <a:xfrm>
            <a:off x="2155242" y="660160"/>
            <a:ext cx="4974428" cy="461665"/>
          </a:xfrm>
          <a:prstGeom prst="rect">
            <a:avLst/>
          </a:prstGeom>
        </p:spPr>
        <p:txBody>
          <a:bodyPr wrap="square">
            <a:spAutoFit/>
          </a:bodyPr>
          <a:lstStyle/>
          <a:p>
            <a:r>
              <a:rPr lang="en-US" sz="2400" dirty="0"/>
              <a:t>There are two ways to create a frame:</a:t>
            </a:r>
          </a:p>
        </p:txBody>
      </p:sp>
    </p:spTree>
    <p:extLst>
      <p:ext uri="{BB962C8B-B14F-4D97-AF65-F5344CB8AC3E}">
        <p14:creationId xmlns:p14="http://schemas.microsoft.com/office/powerpoint/2010/main" val="3799931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81CF-4049-419C-BA8C-617A59E1238D}"/>
              </a:ext>
            </a:extLst>
          </p:cNvPr>
          <p:cNvSpPr>
            <a:spLocks noGrp="1"/>
          </p:cNvSpPr>
          <p:nvPr>
            <p:ph type="title"/>
          </p:nvPr>
        </p:nvSpPr>
        <p:spPr/>
        <p:txBody>
          <a:bodyPr>
            <a:normAutofit/>
          </a:bodyPr>
          <a:lstStyle/>
          <a:p>
            <a:r>
              <a:rPr lang="en-US" b="1" dirty="0"/>
              <a:t>Java AWT (Abstract Window Toolkit)</a:t>
            </a:r>
            <a:endParaRPr lang="en-US" dirty="0"/>
          </a:p>
        </p:txBody>
      </p:sp>
      <p:sp>
        <p:nvSpPr>
          <p:cNvPr id="3" name="Content Placeholder 2">
            <a:extLst>
              <a:ext uri="{FF2B5EF4-FFF2-40B4-BE49-F238E27FC236}">
                <a16:creationId xmlns:a16="http://schemas.microsoft.com/office/drawing/2014/main" id="{12B10307-244C-4AE8-AC57-05D9F2E89ECF}"/>
              </a:ext>
            </a:extLst>
          </p:cNvPr>
          <p:cNvSpPr>
            <a:spLocks noGrp="1"/>
          </p:cNvSpPr>
          <p:nvPr>
            <p:ph idx="1"/>
          </p:nvPr>
        </p:nvSpPr>
        <p:spPr>
          <a:xfrm>
            <a:off x="1451579" y="1661349"/>
            <a:ext cx="9603275" cy="4447903"/>
          </a:xfrm>
        </p:spPr>
        <p:txBody>
          <a:bodyPr>
            <a:normAutofit/>
          </a:bodyPr>
          <a:lstStyle/>
          <a:p>
            <a:r>
              <a:rPr lang="en-US" sz="2200" dirty="0"/>
              <a:t>Java AWT is an API to develop GUI (Graphical User Interface) or window-based application in java. </a:t>
            </a:r>
          </a:p>
          <a:p>
            <a:r>
              <a:rPr lang="en-US" sz="2200" dirty="0"/>
              <a:t>Java AWT components are platform-dependent i.e. components are displayed according to the view of operating system. AWT is heavyweight i.e. its components uses the resources of system.</a:t>
            </a:r>
          </a:p>
          <a:p>
            <a:r>
              <a:rPr lang="en-US" sz="2200" dirty="0"/>
              <a:t>It offers user interaction via some graphical components</a:t>
            </a:r>
          </a:p>
          <a:p>
            <a:r>
              <a:rPr lang="en-US" sz="2200" dirty="0"/>
              <a:t>The </a:t>
            </a:r>
            <a:r>
              <a:rPr lang="en-US" sz="2200" dirty="0" err="1"/>
              <a:t>java.awt</a:t>
            </a:r>
            <a:r>
              <a:rPr lang="en-US" sz="2200" dirty="0"/>
              <a:t> package provides classes for AWT </a:t>
            </a:r>
            <a:r>
              <a:rPr lang="en-US" sz="2200" dirty="0" err="1"/>
              <a:t>api</a:t>
            </a:r>
            <a:r>
              <a:rPr lang="en-US" sz="2200" dirty="0"/>
              <a:t> such as </a:t>
            </a:r>
            <a:r>
              <a:rPr lang="en-US" sz="2200" dirty="0" err="1"/>
              <a:t>TextField</a:t>
            </a:r>
            <a:r>
              <a:rPr lang="en-US" sz="2200" dirty="0"/>
              <a:t>, Label, </a:t>
            </a:r>
            <a:r>
              <a:rPr lang="en-US" sz="2200" dirty="0" err="1"/>
              <a:t>TextArea</a:t>
            </a:r>
            <a:r>
              <a:rPr lang="en-US" sz="2200" dirty="0"/>
              <a:t>, </a:t>
            </a:r>
            <a:r>
              <a:rPr lang="en-US" sz="2200" dirty="0" err="1"/>
              <a:t>RadioButton</a:t>
            </a:r>
            <a:r>
              <a:rPr lang="en-US" sz="2200" dirty="0"/>
              <a:t>, </a:t>
            </a:r>
            <a:r>
              <a:rPr lang="en-US" sz="2200" dirty="0" err="1"/>
              <a:t>CheckBox</a:t>
            </a:r>
            <a:r>
              <a:rPr lang="en-US" sz="2200" dirty="0"/>
              <a:t>, Choice, List etc.</a:t>
            </a:r>
          </a:p>
          <a:p>
            <a:endParaRPr lang="en-US" sz="2200" dirty="0"/>
          </a:p>
        </p:txBody>
      </p:sp>
    </p:spTree>
    <p:extLst>
      <p:ext uri="{BB962C8B-B14F-4D97-AF65-F5344CB8AC3E}">
        <p14:creationId xmlns:p14="http://schemas.microsoft.com/office/powerpoint/2010/main" val="360873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3B76EA8-AAF7-49F3-A591-1D1F8F092C55}"/>
              </a:ext>
            </a:extLst>
          </p:cNvPr>
          <p:cNvGraphicFramePr>
            <a:graphicFrameLocks noGrp="1"/>
          </p:cNvGraphicFramePr>
          <p:nvPr>
            <p:extLst>
              <p:ext uri="{D42A27DB-BD31-4B8C-83A1-F6EECF244321}">
                <p14:modId xmlns:p14="http://schemas.microsoft.com/office/powerpoint/2010/main" val="4207124301"/>
              </p:ext>
            </p:extLst>
          </p:nvPr>
        </p:nvGraphicFramePr>
        <p:xfrm>
          <a:off x="742122" y="993914"/>
          <a:ext cx="10906539" cy="5062333"/>
        </p:xfrm>
        <a:graphic>
          <a:graphicData uri="http://schemas.openxmlformats.org/drawingml/2006/table">
            <a:tbl>
              <a:tblPr firstRow="1" firstCol="1" bandRow="1">
                <a:tableStyleId>{5C22544A-7EE6-4342-B048-85BDC9FD1C3A}</a:tableStyleId>
              </a:tblPr>
              <a:tblGrid>
                <a:gridCol w="5508599">
                  <a:extLst>
                    <a:ext uri="{9D8B030D-6E8A-4147-A177-3AD203B41FA5}">
                      <a16:colId xmlns:a16="http://schemas.microsoft.com/office/drawing/2014/main" val="1371879811"/>
                    </a:ext>
                  </a:extLst>
                </a:gridCol>
                <a:gridCol w="5397940">
                  <a:extLst>
                    <a:ext uri="{9D8B030D-6E8A-4147-A177-3AD203B41FA5}">
                      <a16:colId xmlns:a16="http://schemas.microsoft.com/office/drawing/2014/main" val="2466378000"/>
                    </a:ext>
                  </a:extLst>
                </a:gridCol>
              </a:tblGrid>
              <a:tr h="575793">
                <a:tc>
                  <a:txBody>
                    <a:bodyPr/>
                    <a:lstStyle/>
                    <a:p>
                      <a:pPr marL="0" marR="0">
                        <a:lnSpc>
                          <a:spcPct val="107000"/>
                        </a:lnSpc>
                        <a:spcBef>
                          <a:spcPts val="0"/>
                        </a:spcBef>
                        <a:spcAft>
                          <a:spcPts val="0"/>
                        </a:spcAft>
                      </a:pPr>
                      <a:r>
                        <a:rPr lang="en-US" sz="2000" dirty="0">
                          <a:effectLst/>
                        </a:rPr>
                        <a:t>Java AWT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0"/>
                        </a:spcAft>
                      </a:pPr>
                      <a:r>
                        <a:rPr lang="en-US" sz="2000">
                          <a:effectLst/>
                        </a:rPr>
                        <a:t>Java Swing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99233349"/>
                  </a:ext>
                </a:extLst>
              </a:tr>
              <a:tr h="562373">
                <a:tc>
                  <a:txBody>
                    <a:bodyPr/>
                    <a:lstStyle/>
                    <a:p>
                      <a:pPr marL="190500" marR="0" algn="just">
                        <a:lnSpc>
                          <a:spcPts val="1725"/>
                        </a:lnSpc>
                        <a:spcBef>
                          <a:spcPts val="0"/>
                        </a:spcBef>
                        <a:spcAft>
                          <a:spcPts val="0"/>
                        </a:spcAft>
                      </a:pPr>
                      <a:r>
                        <a:rPr lang="en-US" sz="2000">
                          <a:effectLst/>
                        </a:rPr>
                        <a:t>AWT components are platform-dependent.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2000">
                          <a:effectLst/>
                        </a:rPr>
                        <a:t>Java swing components are platform-independent.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234083072"/>
                  </a:ext>
                </a:extLst>
              </a:tr>
              <a:tr h="562373">
                <a:tc>
                  <a:txBody>
                    <a:bodyPr/>
                    <a:lstStyle/>
                    <a:p>
                      <a:pPr marL="190500" marR="0" algn="just">
                        <a:lnSpc>
                          <a:spcPts val="1725"/>
                        </a:lnSpc>
                        <a:spcBef>
                          <a:spcPts val="0"/>
                        </a:spcBef>
                        <a:spcAft>
                          <a:spcPts val="0"/>
                        </a:spcAft>
                      </a:pPr>
                      <a:r>
                        <a:rPr lang="en-US" sz="2000">
                          <a:effectLst/>
                        </a:rPr>
                        <a:t>AWT components are heavyweight.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2000">
                          <a:effectLst/>
                        </a:rPr>
                        <a:t>Swing components are lightweight.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881648648"/>
                  </a:ext>
                </a:extLst>
              </a:tr>
              <a:tr h="562373">
                <a:tc>
                  <a:txBody>
                    <a:bodyPr/>
                    <a:lstStyle/>
                    <a:p>
                      <a:pPr marL="190500" marR="0" algn="just">
                        <a:lnSpc>
                          <a:spcPts val="1725"/>
                        </a:lnSpc>
                        <a:spcBef>
                          <a:spcPts val="0"/>
                        </a:spcBef>
                        <a:spcAft>
                          <a:spcPts val="0"/>
                        </a:spcAft>
                      </a:pPr>
                      <a:r>
                        <a:rPr lang="en-US" sz="2000">
                          <a:effectLst/>
                        </a:rPr>
                        <a:t>AWT doesn't support pluggable look and feel.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2000">
                          <a:effectLst/>
                        </a:rPr>
                        <a:t>Swing supports pluggable look and feel.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920024087"/>
                  </a:ext>
                </a:extLst>
              </a:tr>
              <a:tr h="981041">
                <a:tc>
                  <a:txBody>
                    <a:bodyPr/>
                    <a:lstStyle/>
                    <a:p>
                      <a:pPr marL="190500" marR="0" algn="just">
                        <a:lnSpc>
                          <a:spcPts val="1725"/>
                        </a:lnSpc>
                        <a:spcBef>
                          <a:spcPts val="0"/>
                        </a:spcBef>
                        <a:spcAft>
                          <a:spcPts val="0"/>
                        </a:spcAft>
                      </a:pPr>
                      <a:r>
                        <a:rPr lang="en-US" sz="2000" dirty="0">
                          <a:effectLst/>
                        </a:rPr>
                        <a:t>AWT provides less components than Swing.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2000">
                          <a:effectLst/>
                        </a:rPr>
                        <a:t>Swing provides more powerful components such as tables, lists, scrollpanes, colorchooser, tabbedpane etc.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165105884"/>
                  </a:ext>
                </a:extLst>
              </a:tr>
              <a:tr h="1818380">
                <a:tc>
                  <a:txBody>
                    <a:bodyPr/>
                    <a:lstStyle/>
                    <a:p>
                      <a:pPr marL="190500" marR="0" algn="just">
                        <a:lnSpc>
                          <a:spcPts val="1725"/>
                        </a:lnSpc>
                        <a:spcBef>
                          <a:spcPts val="0"/>
                        </a:spcBef>
                        <a:spcAft>
                          <a:spcPts val="0"/>
                        </a:spcAft>
                      </a:pPr>
                      <a:r>
                        <a:rPr lang="en-US" sz="2000" dirty="0">
                          <a:effectLst/>
                        </a:rPr>
                        <a:t>AWT doesn't follows MVC(Model View Controller) where model represents data, view represents presentation and controller acts as an interface between model and view.</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2000" dirty="0">
                          <a:effectLst/>
                        </a:rPr>
                        <a:t>Swing follows MVC.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026074762"/>
                  </a:ext>
                </a:extLst>
              </a:tr>
            </a:tbl>
          </a:graphicData>
        </a:graphic>
      </p:graphicFrame>
      <p:sp>
        <p:nvSpPr>
          <p:cNvPr id="5" name="Rectangle 4">
            <a:extLst>
              <a:ext uri="{FF2B5EF4-FFF2-40B4-BE49-F238E27FC236}">
                <a16:creationId xmlns:a16="http://schemas.microsoft.com/office/drawing/2014/main" id="{5881A8F0-FBE8-42B7-8C9E-7B85CB7F809B}"/>
              </a:ext>
            </a:extLst>
          </p:cNvPr>
          <p:cNvSpPr/>
          <p:nvPr/>
        </p:nvSpPr>
        <p:spPr>
          <a:xfrm>
            <a:off x="2113953" y="239661"/>
            <a:ext cx="4836580" cy="388696"/>
          </a:xfrm>
          <a:prstGeom prst="rect">
            <a:avLst/>
          </a:prstGeom>
        </p:spPr>
        <p:txBody>
          <a:bodyPr wrap="none">
            <a:spAutoFit/>
          </a:bodyPr>
          <a:lstStyle/>
          <a:p>
            <a:pPr algn="just">
              <a:lnSpc>
                <a:spcPct val="107000"/>
              </a:lnSpc>
              <a:spcAft>
                <a:spcPts val="800"/>
              </a:spcAft>
            </a:pP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Difference between AWT and Swing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313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EA4A-3EA2-4023-80C1-01F07A720789}"/>
              </a:ext>
            </a:extLst>
          </p:cNvPr>
          <p:cNvSpPr>
            <a:spLocks noGrp="1"/>
          </p:cNvSpPr>
          <p:nvPr>
            <p:ph type="title"/>
          </p:nvPr>
        </p:nvSpPr>
        <p:spPr/>
        <p:txBody>
          <a:bodyPr>
            <a:normAutofit/>
          </a:bodyPr>
          <a:lstStyle/>
          <a:p>
            <a:r>
              <a:rPr lang="en-US" b="1" dirty="0"/>
              <a:t>Types of Event</a:t>
            </a:r>
            <a:endParaRPr lang="en-US" dirty="0"/>
          </a:p>
        </p:txBody>
      </p:sp>
      <p:sp>
        <p:nvSpPr>
          <p:cNvPr id="3" name="Content Placeholder 2">
            <a:extLst>
              <a:ext uri="{FF2B5EF4-FFF2-40B4-BE49-F238E27FC236}">
                <a16:creationId xmlns:a16="http://schemas.microsoft.com/office/drawing/2014/main" id="{02ACC9F7-9CC3-4953-B9CA-E04107528214}"/>
              </a:ext>
            </a:extLst>
          </p:cNvPr>
          <p:cNvSpPr>
            <a:spLocks noGrp="1"/>
          </p:cNvSpPr>
          <p:nvPr>
            <p:ph idx="1"/>
          </p:nvPr>
        </p:nvSpPr>
        <p:spPr>
          <a:xfrm>
            <a:off x="1451579" y="1661350"/>
            <a:ext cx="9603275" cy="4421398"/>
          </a:xfrm>
        </p:spPr>
        <p:txBody>
          <a:bodyPr>
            <a:normAutofit/>
          </a:bodyPr>
          <a:lstStyle/>
          <a:p>
            <a:r>
              <a:rPr lang="en-US" sz="2200" dirty="0"/>
              <a:t>The events can be broadly classified into two categories:</a:t>
            </a:r>
          </a:p>
          <a:p>
            <a:pPr lvl="0"/>
            <a:r>
              <a:rPr lang="en-US" sz="2200" b="1" dirty="0"/>
              <a:t>Foreground Events</a:t>
            </a:r>
            <a:r>
              <a:rPr lang="en-US" sz="2200" dirty="0"/>
              <a:t> - Those events which require the direct interaction of user. They are generated as consequences of a person interacting with the graphical components in Graphical User Interface. For example, clicking on a button, moving the mouse, entering a character through </a:t>
            </a:r>
            <a:r>
              <a:rPr lang="en-US" sz="2200" dirty="0" err="1"/>
              <a:t>keyboard,selecting</a:t>
            </a:r>
            <a:r>
              <a:rPr lang="en-US" sz="2200" dirty="0"/>
              <a:t> an item from list, scrolling the page etc.</a:t>
            </a:r>
          </a:p>
          <a:p>
            <a:r>
              <a:rPr lang="en-US" sz="2200" b="1" dirty="0"/>
              <a:t>Background Events</a:t>
            </a:r>
            <a:r>
              <a:rPr lang="en-US" sz="2200" dirty="0"/>
              <a:t> - Those events that require the interaction of end user are known as background events. Operating system interrupts, hardware or software failure, timer expires, an operation completion are the example of background events</a:t>
            </a:r>
          </a:p>
        </p:txBody>
      </p:sp>
    </p:spTree>
    <p:extLst>
      <p:ext uri="{BB962C8B-B14F-4D97-AF65-F5344CB8AC3E}">
        <p14:creationId xmlns:p14="http://schemas.microsoft.com/office/powerpoint/2010/main" val="392793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45B8-FBBE-4F77-8FA4-983750AD1715}"/>
              </a:ext>
            </a:extLst>
          </p:cNvPr>
          <p:cNvSpPr>
            <a:spLocks noGrp="1"/>
          </p:cNvSpPr>
          <p:nvPr>
            <p:ph type="title"/>
          </p:nvPr>
        </p:nvSpPr>
        <p:spPr/>
        <p:txBody>
          <a:bodyPr>
            <a:normAutofit/>
          </a:bodyPr>
          <a:lstStyle/>
          <a:p>
            <a:r>
              <a:rPr lang="en-US" b="1" dirty="0"/>
              <a:t>Event Handling</a:t>
            </a:r>
            <a:endParaRPr lang="en-US" dirty="0"/>
          </a:p>
        </p:txBody>
      </p:sp>
      <p:sp>
        <p:nvSpPr>
          <p:cNvPr id="3" name="Content Placeholder 2">
            <a:extLst>
              <a:ext uri="{FF2B5EF4-FFF2-40B4-BE49-F238E27FC236}">
                <a16:creationId xmlns:a16="http://schemas.microsoft.com/office/drawing/2014/main" id="{ADACDB73-CE0B-4D52-A7A4-36ED94392A6C}"/>
              </a:ext>
            </a:extLst>
          </p:cNvPr>
          <p:cNvSpPr>
            <a:spLocks noGrp="1"/>
          </p:cNvSpPr>
          <p:nvPr>
            <p:ph idx="1"/>
          </p:nvPr>
        </p:nvSpPr>
        <p:spPr>
          <a:xfrm>
            <a:off x="1451579" y="1661350"/>
            <a:ext cx="9603275" cy="4434650"/>
          </a:xfrm>
        </p:spPr>
        <p:txBody>
          <a:bodyPr>
            <a:normAutofit/>
          </a:bodyPr>
          <a:lstStyle/>
          <a:p>
            <a:r>
              <a:rPr lang="en-US" sz="2400" dirty="0"/>
              <a:t>Event Handling is the mechanism that controls the event and decides what should happen if an event occurs. </a:t>
            </a:r>
          </a:p>
          <a:p>
            <a:r>
              <a:rPr lang="en-US" sz="2400" dirty="0"/>
              <a:t>This mechanism have the code which is known as event handler that is executed when an event occurs. </a:t>
            </a:r>
          </a:p>
          <a:p>
            <a:r>
              <a:rPr lang="en-US" sz="2400" dirty="0"/>
              <a:t>Java Uses the Delegation Event Model to handle the events. The </a:t>
            </a:r>
            <a:r>
              <a:rPr lang="en-US" sz="2400" dirty="0" err="1"/>
              <a:t>java.awt.event</a:t>
            </a:r>
            <a:r>
              <a:rPr lang="en-US" sz="2400" dirty="0"/>
              <a:t> package provides many event classes and Listener interfaces for event handling.</a:t>
            </a:r>
          </a:p>
        </p:txBody>
      </p:sp>
    </p:spTree>
    <p:extLst>
      <p:ext uri="{BB962C8B-B14F-4D97-AF65-F5344CB8AC3E}">
        <p14:creationId xmlns:p14="http://schemas.microsoft.com/office/powerpoint/2010/main" val="199842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6CC9-A501-4776-B83A-891CC06ACE63}"/>
              </a:ext>
            </a:extLst>
          </p:cNvPr>
          <p:cNvSpPr>
            <a:spLocks noGrp="1"/>
          </p:cNvSpPr>
          <p:nvPr>
            <p:ph type="title"/>
          </p:nvPr>
        </p:nvSpPr>
        <p:spPr>
          <a:xfrm>
            <a:off x="1451579" y="804519"/>
            <a:ext cx="9603275" cy="856831"/>
          </a:xfrm>
        </p:spPr>
        <p:txBody>
          <a:bodyPr>
            <a:normAutofit/>
          </a:bodyPr>
          <a:lstStyle/>
          <a:p>
            <a:r>
              <a:rPr lang="en-US" b="1" dirty="0"/>
              <a:t>Delegation Event Model</a:t>
            </a:r>
            <a:endParaRPr lang="en-US" dirty="0"/>
          </a:p>
        </p:txBody>
      </p:sp>
      <p:sp>
        <p:nvSpPr>
          <p:cNvPr id="3" name="Content Placeholder 2">
            <a:extLst>
              <a:ext uri="{FF2B5EF4-FFF2-40B4-BE49-F238E27FC236}">
                <a16:creationId xmlns:a16="http://schemas.microsoft.com/office/drawing/2014/main" id="{FC98681B-3CE2-4CDD-B582-B780F4612BB7}"/>
              </a:ext>
            </a:extLst>
          </p:cNvPr>
          <p:cNvSpPr>
            <a:spLocks noGrp="1"/>
          </p:cNvSpPr>
          <p:nvPr>
            <p:ph idx="1"/>
          </p:nvPr>
        </p:nvSpPr>
        <p:spPr>
          <a:xfrm>
            <a:off x="1451579" y="1661349"/>
            <a:ext cx="9603275" cy="4514163"/>
          </a:xfrm>
        </p:spPr>
        <p:txBody>
          <a:bodyPr>
            <a:normAutofit/>
          </a:bodyPr>
          <a:lstStyle/>
          <a:p>
            <a:r>
              <a:rPr lang="en-US" dirty="0"/>
              <a:t>This model defines the standard mechanism to generate and handle the events. </a:t>
            </a:r>
          </a:p>
          <a:p>
            <a:r>
              <a:rPr lang="en-US" dirty="0"/>
              <a:t>It defines standard and consistent mechanisms to generate and process events. </a:t>
            </a:r>
          </a:p>
          <a:p>
            <a:r>
              <a:rPr lang="en-US" dirty="0"/>
              <a:t>Its concept is quite simple a source generates an event and sends it to one or more listeners.</a:t>
            </a:r>
          </a:p>
          <a:p>
            <a:r>
              <a:rPr lang="en-US" dirty="0"/>
              <a:t> In this scheme, the listener simply waits until it receives an event. Once an event is received the listener processes the event and then returns. </a:t>
            </a:r>
          </a:p>
          <a:p>
            <a:r>
              <a:rPr lang="en-US" dirty="0"/>
              <a:t>The advantage of this design is that the application logic that processes events is cleanly separated from the user interface logic that generates those events. </a:t>
            </a:r>
          </a:p>
          <a:p>
            <a:r>
              <a:rPr lang="en-US" dirty="0"/>
              <a:t>A user interface element is able to “delegate” the processing of an event to a separate piece of code.</a:t>
            </a:r>
          </a:p>
        </p:txBody>
      </p:sp>
    </p:spTree>
    <p:extLst>
      <p:ext uri="{BB962C8B-B14F-4D97-AF65-F5344CB8AC3E}">
        <p14:creationId xmlns:p14="http://schemas.microsoft.com/office/powerpoint/2010/main" val="352877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E63D-C7A4-4966-9833-091A60EDA9D5}"/>
              </a:ext>
            </a:extLst>
          </p:cNvPr>
          <p:cNvSpPr>
            <a:spLocks noGrp="1"/>
          </p:cNvSpPr>
          <p:nvPr>
            <p:ph type="title"/>
          </p:nvPr>
        </p:nvSpPr>
        <p:spPr/>
        <p:txBody>
          <a:bodyPr/>
          <a:lstStyle/>
          <a:p>
            <a:r>
              <a:rPr lang="en-US" b="1" dirty="0" err="1"/>
              <a:t>Contd</a:t>
            </a:r>
            <a:r>
              <a:rPr lang="en-US" b="1" dirty="0"/>
              <a:t>…</a:t>
            </a:r>
            <a:endParaRPr lang="en-US" dirty="0"/>
          </a:p>
        </p:txBody>
      </p:sp>
      <p:sp>
        <p:nvSpPr>
          <p:cNvPr id="3" name="Content Placeholder 2">
            <a:extLst>
              <a:ext uri="{FF2B5EF4-FFF2-40B4-BE49-F238E27FC236}">
                <a16:creationId xmlns:a16="http://schemas.microsoft.com/office/drawing/2014/main" id="{B6E2F832-B06B-4F1B-9D6D-2F23690D7DAC}"/>
              </a:ext>
            </a:extLst>
          </p:cNvPr>
          <p:cNvSpPr>
            <a:spLocks noGrp="1"/>
          </p:cNvSpPr>
          <p:nvPr>
            <p:ph idx="1"/>
          </p:nvPr>
        </p:nvSpPr>
        <p:spPr>
          <a:xfrm>
            <a:off x="1451579" y="1661350"/>
            <a:ext cx="9603275" cy="4421398"/>
          </a:xfrm>
        </p:spPr>
        <p:txBody>
          <a:bodyPr>
            <a:normAutofit/>
          </a:bodyPr>
          <a:lstStyle/>
          <a:p>
            <a:r>
              <a:rPr lang="en-US" sz="2200" dirty="0"/>
              <a:t>The Delegation Event Model has the following key participants namely:</a:t>
            </a:r>
          </a:p>
          <a:p>
            <a:pPr lvl="0"/>
            <a:r>
              <a:rPr lang="en-US" sz="2200" b="1" dirty="0"/>
              <a:t>Source </a:t>
            </a:r>
            <a:r>
              <a:rPr lang="en-US" sz="2200" dirty="0"/>
              <a:t>- The source is an object on which event occurs. Source is responsible for providing information of the occurred event to it's handler. Java provide as with classes for source object.</a:t>
            </a:r>
          </a:p>
          <a:p>
            <a:pPr lvl="0"/>
            <a:r>
              <a:rPr lang="en-US" sz="2200" b="1" dirty="0"/>
              <a:t>Listener </a:t>
            </a:r>
            <a:r>
              <a:rPr lang="en-US" sz="2200" dirty="0"/>
              <a:t>- It is also known as event handler. Listener is responsible for generating response to an event. From java implementation point of view the listener is also an object. Listener waits until it receives an event. Once the event is received , the listener process the event an then returns.</a:t>
            </a:r>
          </a:p>
        </p:txBody>
      </p:sp>
    </p:spTree>
    <p:extLst>
      <p:ext uri="{BB962C8B-B14F-4D97-AF65-F5344CB8AC3E}">
        <p14:creationId xmlns:p14="http://schemas.microsoft.com/office/powerpoint/2010/main" val="308624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10C5-E46C-4FC7-9075-45EA74D7BAFA}"/>
              </a:ext>
            </a:extLst>
          </p:cNvPr>
          <p:cNvSpPr>
            <a:spLocks noGrp="1"/>
          </p:cNvSpPr>
          <p:nvPr>
            <p:ph type="title"/>
          </p:nvPr>
        </p:nvSpPr>
        <p:spPr/>
        <p:txBody>
          <a:bodyPr/>
          <a:lstStyle/>
          <a:p>
            <a:r>
              <a:rPr lang="en-US" b="1" dirty="0" err="1"/>
              <a:t>Contd</a:t>
            </a:r>
            <a:r>
              <a:rPr lang="en-US" b="1" dirty="0"/>
              <a:t>…</a:t>
            </a:r>
            <a:endParaRPr lang="en-US" dirty="0"/>
          </a:p>
        </p:txBody>
      </p:sp>
      <p:sp>
        <p:nvSpPr>
          <p:cNvPr id="3" name="Content Placeholder 2">
            <a:extLst>
              <a:ext uri="{FF2B5EF4-FFF2-40B4-BE49-F238E27FC236}">
                <a16:creationId xmlns:a16="http://schemas.microsoft.com/office/drawing/2014/main" id="{580974CA-261F-462E-8B0F-052F17A2916C}"/>
              </a:ext>
            </a:extLst>
          </p:cNvPr>
          <p:cNvSpPr>
            <a:spLocks noGrp="1"/>
          </p:cNvSpPr>
          <p:nvPr>
            <p:ph idx="1"/>
          </p:nvPr>
        </p:nvSpPr>
        <p:spPr>
          <a:xfrm>
            <a:off x="1451579" y="1661350"/>
            <a:ext cx="9603275" cy="4461154"/>
          </a:xfrm>
        </p:spPr>
        <p:txBody>
          <a:bodyPr>
            <a:normAutofit/>
          </a:bodyPr>
          <a:lstStyle/>
          <a:p>
            <a:r>
              <a:rPr lang="en-US" sz="2400" dirty="0"/>
              <a:t>The benefit of this approach is that the user interface logic is completely separated from the logic that generates the event. </a:t>
            </a:r>
          </a:p>
          <a:p>
            <a:r>
              <a:rPr lang="en-US" sz="2400" dirty="0"/>
              <a:t>The user interface element is able to delegate the processing of an event to the separate piece of code. </a:t>
            </a:r>
          </a:p>
          <a:p>
            <a:r>
              <a:rPr lang="en-US" sz="2400" dirty="0"/>
              <a:t>In this model, Listener needs to be registered with the source object so that the listener can receive the event notification. This is an efficient way of handling the event because the event notifications are sent only to those listener that want to receive them.</a:t>
            </a:r>
          </a:p>
        </p:txBody>
      </p:sp>
    </p:spTree>
    <p:extLst>
      <p:ext uri="{BB962C8B-B14F-4D97-AF65-F5344CB8AC3E}">
        <p14:creationId xmlns:p14="http://schemas.microsoft.com/office/powerpoint/2010/main" val="206573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DB5B-D739-4033-9E3A-176AF27BFD82}"/>
              </a:ext>
            </a:extLst>
          </p:cNvPr>
          <p:cNvSpPr>
            <a:spLocks noGrp="1"/>
          </p:cNvSpPr>
          <p:nvPr>
            <p:ph type="title"/>
          </p:nvPr>
        </p:nvSpPr>
        <p:spPr>
          <a:xfrm>
            <a:off x="1451579" y="675861"/>
            <a:ext cx="9603275" cy="985489"/>
          </a:xfrm>
        </p:spPr>
        <p:txBody>
          <a:bodyPr>
            <a:normAutofit/>
          </a:bodyPr>
          <a:lstStyle/>
          <a:p>
            <a:r>
              <a:rPr lang="en-US" b="1" dirty="0"/>
              <a:t>Event Classes</a:t>
            </a:r>
            <a:endParaRPr lang="en-US" dirty="0"/>
          </a:p>
        </p:txBody>
      </p:sp>
      <p:sp>
        <p:nvSpPr>
          <p:cNvPr id="3" name="Content Placeholder 2">
            <a:extLst>
              <a:ext uri="{FF2B5EF4-FFF2-40B4-BE49-F238E27FC236}">
                <a16:creationId xmlns:a16="http://schemas.microsoft.com/office/drawing/2014/main" id="{D6E0000B-2129-4D62-9C1B-C7AA3F1F5772}"/>
              </a:ext>
            </a:extLst>
          </p:cNvPr>
          <p:cNvSpPr>
            <a:spLocks noGrp="1"/>
          </p:cNvSpPr>
          <p:nvPr>
            <p:ph idx="1"/>
          </p:nvPr>
        </p:nvSpPr>
        <p:spPr>
          <a:xfrm>
            <a:off x="1451579" y="1661350"/>
            <a:ext cx="9603275" cy="4394893"/>
          </a:xfrm>
        </p:spPr>
        <p:txBody>
          <a:bodyPr>
            <a:normAutofit/>
          </a:bodyPr>
          <a:lstStyle/>
          <a:p>
            <a:r>
              <a:rPr lang="en-US" dirty="0"/>
              <a:t>The Event classes represent the event. Java provides us various Event classes.</a:t>
            </a:r>
          </a:p>
          <a:p>
            <a:pPr marL="0" lvl="0" indent="0">
              <a:buNone/>
            </a:pPr>
            <a:endParaRPr lang="en-US" sz="2200" dirty="0"/>
          </a:p>
        </p:txBody>
      </p:sp>
      <p:graphicFrame>
        <p:nvGraphicFramePr>
          <p:cNvPr id="6" name="Table 5">
            <a:extLst>
              <a:ext uri="{FF2B5EF4-FFF2-40B4-BE49-F238E27FC236}">
                <a16:creationId xmlns:a16="http://schemas.microsoft.com/office/drawing/2014/main" id="{CDEE2933-0789-4809-8AF0-C2F3085ECA66}"/>
              </a:ext>
            </a:extLst>
          </p:cNvPr>
          <p:cNvGraphicFramePr>
            <a:graphicFrameLocks noGrp="1"/>
          </p:cNvGraphicFramePr>
          <p:nvPr>
            <p:extLst>
              <p:ext uri="{D42A27DB-BD31-4B8C-83A1-F6EECF244321}">
                <p14:modId xmlns:p14="http://schemas.microsoft.com/office/powerpoint/2010/main" val="1324031833"/>
              </p:ext>
            </p:extLst>
          </p:nvPr>
        </p:nvGraphicFramePr>
        <p:xfrm>
          <a:off x="1451579" y="2207270"/>
          <a:ext cx="9603275" cy="3961520"/>
        </p:xfrm>
        <a:graphic>
          <a:graphicData uri="http://schemas.openxmlformats.org/drawingml/2006/table">
            <a:tbl>
              <a:tblPr firstRow="1" bandRow="1">
                <a:tableStyleId>{5C22544A-7EE6-4342-B048-85BDC9FD1C3A}</a:tableStyleId>
              </a:tblPr>
              <a:tblGrid>
                <a:gridCol w="2791400">
                  <a:extLst>
                    <a:ext uri="{9D8B030D-6E8A-4147-A177-3AD203B41FA5}">
                      <a16:colId xmlns:a16="http://schemas.microsoft.com/office/drawing/2014/main" val="3487379146"/>
                    </a:ext>
                  </a:extLst>
                </a:gridCol>
                <a:gridCol w="6811875">
                  <a:extLst>
                    <a:ext uri="{9D8B030D-6E8A-4147-A177-3AD203B41FA5}">
                      <a16:colId xmlns:a16="http://schemas.microsoft.com/office/drawing/2014/main" val="1935501745"/>
                    </a:ext>
                  </a:extLst>
                </a:gridCol>
              </a:tblGrid>
              <a:tr h="389221">
                <a:tc>
                  <a:txBody>
                    <a:bodyPr/>
                    <a:lstStyle/>
                    <a:p>
                      <a:endParaRPr lang="en-US" dirty="0"/>
                    </a:p>
                  </a:txBody>
                  <a:tcPr/>
                </a:tc>
                <a:tc>
                  <a:txBody>
                    <a:bodyPr/>
                    <a:lstStyle/>
                    <a:p>
                      <a:endParaRPr lang="en-US"/>
                    </a:p>
                  </a:txBody>
                  <a:tcPr/>
                </a:tc>
                <a:extLst>
                  <a:ext uri="{0D108BD9-81ED-4DB2-BD59-A6C34878D82A}">
                    <a16:rowId xmlns:a16="http://schemas.microsoft.com/office/drawing/2014/main" val="3870725845"/>
                  </a:ext>
                </a:extLst>
              </a:tr>
              <a:tr h="671805">
                <a:tc>
                  <a:txBody>
                    <a:bodyPr/>
                    <a:lstStyle/>
                    <a:p>
                      <a:r>
                        <a:rPr lang="en-US" sz="1800" b="1" u="sng" kern="1200" dirty="0" err="1">
                          <a:solidFill>
                            <a:schemeClr val="dk1"/>
                          </a:solidFill>
                          <a:effectLst/>
                          <a:latin typeface="+mn-lt"/>
                          <a:ea typeface="+mn-ea"/>
                          <a:cs typeface="+mn-cs"/>
                          <a:hlinkClick r:id="rId2"/>
                        </a:rPr>
                        <a:t>AWTEvent</a:t>
                      </a:r>
                      <a:endParaRPr lang="en-US" dirty="0"/>
                    </a:p>
                  </a:txBody>
                  <a:tcPr/>
                </a:tc>
                <a:tc>
                  <a:txBody>
                    <a:bodyPr/>
                    <a:lstStyle/>
                    <a:p>
                      <a:r>
                        <a:rPr lang="en-US" sz="1800" kern="1200" dirty="0">
                          <a:solidFill>
                            <a:schemeClr val="dk1"/>
                          </a:solidFill>
                          <a:effectLst/>
                          <a:latin typeface="+mn-lt"/>
                          <a:ea typeface="+mn-ea"/>
                          <a:cs typeface="+mn-cs"/>
                        </a:rPr>
                        <a:t>It is the root event class for all AWT events. This class and its subclasses </a:t>
                      </a:r>
                      <a:r>
                        <a:rPr lang="en-US" sz="1800" kern="1200" dirty="0" err="1">
                          <a:solidFill>
                            <a:schemeClr val="dk1"/>
                          </a:solidFill>
                          <a:effectLst/>
                          <a:latin typeface="+mn-lt"/>
                          <a:ea typeface="+mn-ea"/>
                          <a:cs typeface="+mn-cs"/>
                        </a:rPr>
                        <a:t>supercede</a:t>
                      </a:r>
                      <a:r>
                        <a:rPr lang="en-US" sz="1800" kern="1200" dirty="0">
                          <a:solidFill>
                            <a:schemeClr val="dk1"/>
                          </a:solidFill>
                          <a:effectLst/>
                          <a:latin typeface="+mn-lt"/>
                          <a:ea typeface="+mn-ea"/>
                          <a:cs typeface="+mn-cs"/>
                        </a:rPr>
                        <a:t> the original </a:t>
                      </a:r>
                      <a:r>
                        <a:rPr lang="en-US" sz="1800" kern="1200" dirty="0" err="1">
                          <a:solidFill>
                            <a:schemeClr val="dk1"/>
                          </a:solidFill>
                          <a:effectLst/>
                          <a:latin typeface="+mn-lt"/>
                          <a:ea typeface="+mn-ea"/>
                          <a:cs typeface="+mn-cs"/>
                        </a:rPr>
                        <a:t>java.awt.Event</a:t>
                      </a:r>
                      <a:r>
                        <a:rPr lang="en-US" sz="1800" kern="1200" dirty="0">
                          <a:solidFill>
                            <a:schemeClr val="dk1"/>
                          </a:solidFill>
                          <a:effectLst/>
                          <a:latin typeface="+mn-lt"/>
                          <a:ea typeface="+mn-ea"/>
                          <a:cs typeface="+mn-cs"/>
                        </a:rPr>
                        <a:t> class.</a:t>
                      </a:r>
                      <a:endParaRPr lang="en-US" dirty="0"/>
                    </a:p>
                  </a:txBody>
                  <a:tcPr/>
                </a:tc>
                <a:extLst>
                  <a:ext uri="{0D108BD9-81ED-4DB2-BD59-A6C34878D82A}">
                    <a16:rowId xmlns:a16="http://schemas.microsoft.com/office/drawing/2014/main" val="3131476594"/>
                  </a:ext>
                </a:extLst>
              </a:tr>
              <a:tr h="671805">
                <a:tc>
                  <a:txBody>
                    <a:bodyPr/>
                    <a:lstStyle/>
                    <a:p>
                      <a:r>
                        <a:rPr lang="en-US" sz="1800" b="1" u="sng" kern="1200" dirty="0" err="1">
                          <a:solidFill>
                            <a:schemeClr val="dk1"/>
                          </a:solidFill>
                          <a:effectLst/>
                          <a:latin typeface="+mn-lt"/>
                          <a:ea typeface="+mn-ea"/>
                          <a:cs typeface="+mn-cs"/>
                          <a:hlinkClick r:id="rId3"/>
                        </a:rPr>
                        <a:t>ActionEvent</a:t>
                      </a:r>
                      <a:endParaRPr lang="en-US" dirty="0"/>
                    </a:p>
                  </a:txBody>
                  <a:tcPr/>
                </a:tc>
                <a:tc>
                  <a:txBody>
                    <a:bodyPr/>
                    <a:lstStyle/>
                    <a:p>
                      <a:r>
                        <a:rPr lang="en-US" sz="1800" kern="1200" dirty="0">
                          <a:solidFill>
                            <a:schemeClr val="dk1"/>
                          </a:solidFill>
                          <a:effectLst/>
                          <a:latin typeface="+mn-lt"/>
                          <a:ea typeface="+mn-ea"/>
                          <a:cs typeface="+mn-cs"/>
                        </a:rPr>
                        <a:t>The </a:t>
                      </a:r>
                      <a:r>
                        <a:rPr lang="en-US" sz="1800" kern="1200" dirty="0" err="1">
                          <a:solidFill>
                            <a:schemeClr val="dk1"/>
                          </a:solidFill>
                          <a:effectLst/>
                          <a:latin typeface="+mn-lt"/>
                          <a:ea typeface="+mn-ea"/>
                          <a:cs typeface="+mn-cs"/>
                        </a:rPr>
                        <a:t>ActionEvent</a:t>
                      </a:r>
                      <a:r>
                        <a:rPr lang="en-US" sz="1800" kern="1200" dirty="0">
                          <a:solidFill>
                            <a:schemeClr val="dk1"/>
                          </a:solidFill>
                          <a:effectLst/>
                          <a:latin typeface="+mn-lt"/>
                          <a:ea typeface="+mn-ea"/>
                          <a:cs typeface="+mn-cs"/>
                        </a:rPr>
                        <a:t> is generated when button is clicked or the item of a list is double clicked.</a:t>
                      </a:r>
                      <a:endParaRPr lang="en-US" dirty="0"/>
                    </a:p>
                  </a:txBody>
                  <a:tcPr/>
                </a:tc>
                <a:extLst>
                  <a:ext uri="{0D108BD9-81ED-4DB2-BD59-A6C34878D82A}">
                    <a16:rowId xmlns:a16="http://schemas.microsoft.com/office/drawing/2014/main" val="637928749"/>
                  </a:ext>
                </a:extLst>
              </a:tr>
              <a:tr h="671805">
                <a:tc>
                  <a:txBody>
                    <a:bodyPr/>
                    <a:lstStyle/>
                    <a:p>
                      <a:r>
                        <a:rPr lang="en-US" sz="1800" b="1" u="sng" kern="1200" dirty="0" err="1">
                          <a:solidFill>
                            <a:schemeClr val="dk1"/>
                          </a:solidFill>
                          <a:effectLst/>
                          <a:latin typeface="+mn-lt"/>
                          <a:ea typeface="+mn-ea"/>
                          <a:cs typeface="+mn-cs"/>
                          <a:hlinkClick r:id="rId4"/>
                        </a:rPr>
                        <a:t>InputEvent</a:t>
                      </a:r>
                      <a:endParaRPr lang="en-US" dirty="0"/>
                    </a:p>
                  </a:txBody>
                  <a:tcPr/>
                </a:tc>
                <a:tc>
                  <a:txBody>
                    <a:bodyPr/>
                    <a:lstStyle/>
                    <a:p>
                      <a:r>
                        <a:rPr lang="en-US" sz="1800" kern="1200" dirty="0">
                          <a:solidFill>
                            <a:schemeClr val="dk1"/>
                          </a:solidFill>
                          <a:effectLst/>
                          <a:latin typeface="+mn-lt"/>
                          <a:ea typeface="+mn-ea"/>
                          <a:cs typeface="+mn-cs"/>
                        </a:rPr>
                        <a:t>The </a:t>
                      </a:r>
                      <a:r>
                        <a:rPr lang="en-US" sz="1800" kern="1200" dirty="0" err="1">
                          <a:solidFill>
                            <a:schemeClr val="dk1"/>
                          </a:solidFill>
                          <a:effectLst/>
                          <a:latin typeface="+mn-lt"/>
                          <a:ea typeface="+mn-ea"/>
                          <a:cs typeface="+mn-cs"/>
                        </a:rPr>
                        <a:t>InputEvent</a:t>
                      </a:r>
                      <a:r>
                        <a:rPr lang="en-US" sz="1800" kern="1200" dirty="0">
                          <a:solidFill>
                            <a:schemeClr val="dk1"/>
                          </a:solidFill>
                          <a:effectLst/>
                          <a:latin typeface="+mn-lt"/>
                          <a:ea typeface="+mn-ea"/>
                          <a:cs typeface="+mn-cs"/>
                        </a:rPr>
                        <a:t> class is root event class for all component-level input events.</a:t>
                      </a:r>
                      <a:endParaRPr lang="en-US" dirty="0"/>
                    </a:p>
                  </a:txBody>
                  <a:tcPr/>
                </a:tc>
                <a:extLst>
                  <a:ext uri="{0D108BD9-81ED-4DB2-BD59-A6C34878D82A}">
                    <a16:rowId xmlns:a16="http://schemas.microsoft.com/office/drawing/2014/main" val="3661145198"/>
                  </a:ext>
                </a:extLst>
              </a:tr>
              <a:tr h="389221">
                <a:tc>
                  <a:txBody>
                    <a:bodyPr/>
                    <a:lstStyle/>
                    <a:p>
                      <a:r>
                        <a:rPr lang="en-US" sz="1800" b="1" u="sng" kern="1200" dirty="0" err="1">
                          <a:solidFill>
                            <a:schemeClr val="dk1"/>
                          </a:solidFill>
                          <a:effectLst/>
                          <a:latin typeface="+mn-lt"/>
                          <a:ea typeface="+mn-ea"/>
                          <a:cs typeface="+mn-cs"/>
                          <a:hlinkClick r:id="rId5"/>
                        </a:rPr>
                        <a:t>KeyEvent</a:t>
                      </a:r>
                      <a:endParaRPr lang="en-US" dirty="0"/>
                    </a:p>
                  </a:txBody>
                  <a:tcPr/>
                </a:tc>
                <a:tc>
                  <a:txBody>
                    <a:bodyPr/>
                    <a:lstStyle/>
                    <a:p>
                      <a:r>
                        <a:rPr lang="en-US" sz="1800" kern="1200" dirty="0">
                          <a:solidFill>
                            <a:schemeClr val="dk1"/>
                          </a:solidFill>
                          <a:effectLst/>
                          <a:latin typeface="+mn-lt"/>
                          <a:ea typeface="+mn-ea"/>
                          <a:cs typeface="+mn-cs"/>
                        </a:rPr>
                        <a:t>On entering the character the Key event is generated.</a:t>
                      </a:r>
                      <a:endParaRPr lang="en-US" dirty="0"/>
                    </a:p>
                  </a:txBody>
                  <a:tcPr/>
                </a:tc>
                <a:extLst>
                  <a:ext uri="{0D108BD9-81ED-4DB2-BD59-A6C34878D82A}">
                    <a16:rowId xmlns:a16="http://schemas.microsoft.com/office/drawing/2014/main" val="3190886017"/>
                  </a:ext>
                </a:extLst>
              </a:tr>
              <a:tr h="389221">
                <a:tc>
                  <a:txBody>
                    <a:bodyPr/>
                    <a:lstStyle/>
                    <a:p>
                      <a:r>
                        <a:rPr lang="en-US" sz="1800" b="1" u="sng" kern="1200" dirty="0" err="1">
                          <a:solidFill>
                            <a:schemeClr val="dk1"/>
                          </a:solidFill>
                          <a:effectLst/>
                          <a:latin typeface="+mn-lt"/>
                          <a:ea typeface="+mn-ea"/>
                          <a:cs typeface="+mn-cs"/>
                          <a:hlinkClick r:id="rId6"/>
                        </a:rPr>
                        <a:t>MouseEvent</a:t>
                      </a:r>
                      <a:endParaRPr lang="en-US" dirty="0"/>
                    </a:p>
                  </a:txBody>
                  <a:tcPr/>
                </a:tc>
                <a:tc>
                  <a:txBody>
                    <a:bodyPr/>
                    <a:lstStyle/>
                    <a:p>
                      <a:r>
                        <a:rPr lang="en-US" sz="1800" kern="1200" dirty="0">
                          <a:solidFill>
                            <a:schemeClr val="dk1"/>
                          </a:solidFill>
                          <a:effectLst/>
                          <a:latin typeface="+mn-lt"/>
                          <a:ea typeface="+mn-ea"/>
                          <a:cs typeface="+mn-cs"/>
                        </a:rPr>
                        <a:t>This event indicates a mouse action occurred in a component.</a:t>
                      </a:r>
                      <a:endParaRPr lang="en-US" dirty="0"/>
                    </a:p>
                  </a:txBody>
                  <a:tcPr/>
                </a:tc>
                <a:extLst>
                  <a:ext uri="{0D108BD9-81ED-4DB2-BD59-A6C34878D82A}">
                    <a16:rowId xmlns:a16="http://schemas.microsoft.com/office/drawing/2014/main" val="1849294500"/>
                  </a:ext>
                </a:extLst>
              </a:tr>
              <a:tr h="389221">
                <a:tc>
                  <a:txBody>
                    <a:bodyPr/>
                    <a:lstStyle/>
                    <a:p>
                      <a:r>
                        <a:rPr lang="en-US" sz="1800" b="1" u="sng" kern="1200" dirty="0" err="1">
                          <a:solidFill>
                            <a:schemeClr val="dk1"/>
                          </a:solidFill>
                          <a:effectLst/>
                          <a:latin typeface="+mn-lt"/>
                          <a:ea typeface="+mn-ea"/>
                          <a:cs typeface="+mn-cs"/>
                          <a:hlinkClick r:id="rId7"/>
                        </a:rPr>
                        <a:t>TextEvent</a:t>
                      </a:r>
                      <a:endParaRPr lang="en-US" dirty="0"/>
                    </a:p>
                  </a:txBody>
                  <a:tcPr/>
                </a:tc>
                <a:tc>
                  <a:txBody>
                    <a:bodyPr/>
                    <a:lstStyle/>
                    <a:p>
                      <a:r>
                        <a:rPr lang="en-US" sz="1800" kern="1200" dirty="0">
                          <a:solidFill>
                            <a:schemeClr val="dk1"/>
                          </a:solidFill>
                          <a:effectLst/>
                          <a:latin typeface="+mn-lt"/>
                          <a:ea typeface="+mn-ea"/>
                          <a:cs typeface="+mn-cs"/>
                        </a:rPr>
                        <a:t>The object of this class represents the text events.</a:t>
                      </a:r>
                      <a:endParaRPr lang="en-US" dirty="0"/>
                    </a:p>
                  </a:txBody>
                  <a:tcPr/>
                </a:tc>
                <a:extLst>
                  <a:ext uri="{0D108BD9-81ED-4DB2-BD59-A6C34878D82A}">
                    <a16:rowId xmlns:a16="http://schemas.microsoft.com/office/drawing/2014/main" val="3850361946"/>
                  </a:ext>
                </a:extLst>
              </a:tr>
              <a:tr h="389221">
                <a:tc>
                  <a:txBody>
                    <a:bodyPr/>
                    <a:lstStyle/>
                    <a:p>
                      <a:r>
                        <a:rPr lang="en-US" sz="1800" b="1" u="sng" kern="1200" dirty="0" err="1">
                          <a:solidFill>
                            <a:schemeClr val="dk1"/>
                          </a:solidFill>
                          <a:effectLst/>
                          <a:latin typeface="+mn-lt"/>
                          <a:ea typeface="+mn-ea"/>
                          <a:cs typeface="+mn-cs"/>
                          <a:hlinkClick r:id="rId8"/>
                        </a:rPr>
                        <a:t>WindowEvent</a:t>
                      </a:r>
                      <a:endParaRPr lang="en-US" dirty="0"/>
                    </a:p>
                  </a:txBody>
                  <a:tcPr/>
                </a:tc>
                <a:tc>
                  <a:txBody>
                    <a:bodyPr/>
                    <a:lstStyle/>
                    <a:p>
                      <a:r>
                        <a:rPr lang="en-US" sz="1800" kern="1200" dirty="0">
                          <a:solidFill>
                            <a:schemeClr val="dk1"/>
                          </a:solidFill>
                          <a:effectLst/>
                          <a:latin typeface="+mn-lt"/>
                          <a:ea typeface="+mn-ea"/>
                          <a:cs typeface="+mn-cs"/>
                        </a:rPr>
                        <a:t>The object of this class represents the change in state of a window.</a:t>
                      </a:r>
                      <a:endParaRPr lang="en-US" dirty="0"/>
                    </a:p>
                  </a:txBody>
                  <a:tcPr/>
                </a:tc>
                <a:extLst>
                  <a:ext uri="{0D108BD9-81ED-4DB2-BD59-A6C34878D82A}">
                    <a16:rowId xmlns:a16="http://schemas.microsoft.com/office/drawing/2014/main" val="2803386704"/>
                  </a:ext>
                </a:extLst>
              </a:tr>
            </a:tbl>
          </a:graphicData>
        </a:graphic>
      </p:graphicFrame>
    </p:spTree>
    <p:extLst>
      <p:ext uri="{BB962C8B-B14F-4D97-AF65-F5344CB8AC3E}">
        <p14:creationId xmlns:p14="http://schemas.microsoft.com/office/powerpoint/2010/main" val="119819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2858-EF82-4A53-BE92-BAE3222492E2}"/>
              </a:ext>
            </a:extLst>
          </p:cNvPr>
          <p:cNvSpPr>
            <a:spLocks noGrp="1"/>
          </p:cNvSpPr>
          <p:nvPr>
            <p:ph type="title"/>
          </p:nvPr>
        </p:nvSpPr>
        <p:spPr/>
        <p:txBody>
          <a:bodyPr>
            <a:normAutofit fontScale="90000"/>
          </a:bodyPr>
          <a:lstStyle/>
          <a:p>
            <a:r>
              <a:rPr lang="en-US" b="1" dirty="0"/>
              <a:t>Steps to perform Event Handling</a:t>
            </a:r>
            <a:br>
              <a:rPr lang="en-US" dirty="0"/>
            </a:br>
            <a:endParaRPr lang="en-US" dirty="0"/>
          </a:p>
        </p:txBody>
      </p:sp>
      <p:sp>
        <p:nvSpPr>
          <p:cNvPr id="3" name="Content Placeholder 2">
            <a:extLst>
              <a:ext uri="{FF2B5EF4-FFF2-40B4-BE49-F238E27FC236}">
                <a16:creationId xmlns:a16="http://schemas.microsoft.com/office/drawing/2014/main" id="{60012C75-AE89-4EC2-B4DF-12E70551C40F}"/>
              </a:ext>
            </a:extLst>
          </p:cNvPr>
          <p:cNvSpPr>
            <a:spLocks noGrp="1"/>
          </p:cNvSpPr>
          <p:nvPr>
            <p:ph idx="1"/>
          </p:nvPr>
        </p:nvSpPr>
        <p:spPr>
          <a:xfrm>
            <a:off x="1451579" y="1661350"/>
            <a:ext cx="9603275" cy="4434650"/>
          </a:xfrm>
        </p:spPr>
        <p:txBody>
          <a:bodyPr>
            <a:normAutofit/>
          </a:bodyPr>
          <a:lstStyle/>
          <a:p>
            <a:r>
              <a:rPr lang="en-US" sz="2200" dirty="0"/>
              <a:t>Following steps are required to perform event handling:</a:t>
            </a:r>
          </a:p>
          <a:p>
            <a:pPr lvl="0"/>
            <a:r>
              <a:rPr lang="en-US" sz="2200" dirty="0"/>
              <a:t>Implement the Listener interface and overrides its methods</a:t>
            </a:r>
          </a:p>
          <a:p>
            <a:pPr lvl="0"/>
            <a:r>
              <a:rPr lang="en-US" sz="2200" dirty="0"/>
              <a:t>Register the component with the Listener(ActionListener, </a:t>
            </a:r>
            <a:r>
              <a:rPr lang="en-US" sz="2200" dirty="0" err="1"/>
              <a:t>MouseListener</a:t>
            </a:r>
            <a:r>
              <a:rPr lang="en-US" sz="2200" dirty="0"/>
              <a:t>, </a:t>
            </a:r>
            <a:r>
              <a:rPr lang="en-US" sz="2200" dirty="0" err="1"/>
              <a:t>KeyListener</a:t>
            </a:r>
            <a:r>
              <a:rPr lang="en-US" sz="2200" dirty="0"/>
              <a:t>, </a:t>
            </a:r>
            <a:r>
              <a:rPr lang="en-US" sz="2200" dirty="0" err="1"/>
              <a:t>WindowListener</a:t>
            </a:r>
            <a:r>
              <a:rPr lang="en-US" sz="2200" dirty="0"/>
              <a:t>)</a:t>
            </a:r>
          </a:p>
          <a:p>
            <a:pPr marL="0" indent="0">
              <a:buNone/>
            </a:pPr>
            <a:endParaRPr lang="en-US" sz="2400" dirty="0"/>
          </a:p>
        </p:txBody>
      </p:sp>
    </p:spTree>
    <p:extLst>
      <p:ext uri="{BB962C8B-B14F-4D97-AF65-F5344CB8AC3E}">
        <p14:creationId xmlns:p14="http://schemas.microsoft.com/office/powerpoint/2010/main" val="341687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2C77-C488-4398-AC49-2620F819337D}"/>
              </a:ext>
            </a:extLst>
          </p:cNvPr>
          <p:cNvSpPr>
            <a:spLocks noGrp="1"/>
          </p:cNvSpPr>
          <p:nvPr>
            <p:ph type="title"/>
          </p:nvPr>
        </p:nvSpPr>
        <p:spPr/>
        <p:txBody>
          <a:bodyPr>
            <a:normAutofit/>
          </a:bodyPr>
          <a:lstStyle/>
          <a:p>
            <a:r>
              <a:rPr lang="en-US" b="1" dirty="0"/>
              <a:t>Swing</a:t>
            </a:r>
            <a:endParaRPr lang="en-US" dirty="0"/>
          </a:p>
        </p:txBody>
      </p:sp>
      <p:sp>
        <p:nvSpPr>
          <p:cNvPr id="3" name="Content Placeholder 2">
            <a:extLst>
              <a:ext uri="{FF2B5EF4-FFF2-40B4-BE49-F238E27FC236}">
                <a16:creationId xmlns:a16="http://schemas.microsoft.com/office/drawing/2014/main" id="{FF0F8BCD-6E8A-4C10-AE27-63C6BFC66F7E}"/>
              </a:ext>
            </a:extLst>
          </p:cNvPr>
          <p:cNvSpPr>
            <a:spLocks noGrp="1"/>
          </p:cNvSpPr>
          <p:nvPr>
            <p:ph idx="1"/>
          </p:nvPr>
        </p:nvSpPr>
        <p:spPr>
          <a:xfrm>
            <a:off x="1451579" y="1661350"/>
            <a:ext cx="9603275" cy="4421398"/>
          </a:xfrm>
        </p:spPr>
        <p:txBody>
          <a:bodyPr>
            <a:normAutofit lnSpcReduction="10000"/>
          </a:bodyPr>
          <a:lstStyle/>
          <a:p>
            <a:r>
              <a:rPr lang="en-US" sz="2400" dirty="0"/>
              <a:t>It is used to create window-based applications. </a:t>
            </a:r>
          </a:p>
          <a:p>
            <a:r>
              <a:rPr lang="en-US" sz="2400" dirty="0"/>
              <a:t>It is built on the top of AWT (Abstract Windowing Toolkit) API and entirely written in java. </a:t>
            </a:r>
          </a:p>
          <a:p>
            <a:r>
              <a:rPr lang="en-US" sz="2400" dirty="0"/>
              <a:t>It acts as replacement of AWT API as it has almost every control corresponding to AWT controls.</a:t>
            </a:r>
          </a:p>
          <a:p>
            <a:r>
              <a:rPr lang="en-US" sz="2400" dirty="0"/>
              <a:t>Java Swing provides platform-independent and lightweight components</a:t>
            </a:r>
          </a:p>
          <a:p>
            <a:r>
              <a:rPr lang="en-US" sz="2400" dirty="0"/>
              <a:t>The </a:t>
            </a:r>
            <a:r>
              <a:rPr lang="en-US" sz="2400" dirty="0" err="1"/>
              <a:t>javax.swing</a:t>
            </a:r>
            <a:r>
              <a:rPr lang="en-US" sz="2400" dirty="0"/>
              <a:t> package provides classes for java swing API such as </a:t>
            </a:r>
            <a:r>
              <a:rPr lang="en-US" sz="2400" dirty="0" err="1"/>
              <a:t>JButton</a:t>
            </a:r>
            <a:r>
              <a:rPr lang="en-US" sz="2400" dirty="0"/>
              <a:t>, </a:t>
            </a:r>
            <a:r>
              <a:rPr lang="en-US" sz="2400" dirty="0" err="1"/>
              <a:t>JTextField</a:t>
            </a:r>
            <a:r>
              <a:rPr lang="en-US" sz="2400" dirty="0"/>
              <a:t>, </a:t>
            </a:r>
            <a:r>
              <a:rPr lang="en-US" sz="2400" dirty="0" err="1"/>
              <a:t>JTextArea</a:t>
            </a:r>
            <a:r>
              <a:rPr lang="en-US" sz="2400" dirty="0"/>
              <a:t>, </a:t>
            </a:r>
            <a:r>
              <a:rPr lang="en-US" sz="2400" dirty="0" err="1"/>
              <a:t>JRadioButton</a:t>
            </a:r>
            <a:r>
              <a:rPr lang="en-US" sz="2400" dirty="0"/>
              <a:t>, </a:t>
            </a:r>
            <a:r>
              <a:rPr lang="en-US" sz="2400" dirty="0" err="1"/>
              <a:t>JCheckbox</a:t>
            </a:r>
            <a:r>
              <a:rPr lang="en-US" sz="2400" dirty="0"/>
              <a:t>, </a:t>
            </a:r>
            <a:r>
              <a:rPr lang="en-US" sz="2400" dirty="0" err="1"/>
              <a:t>JMenu</a:t>
            </a:r>
            <a:r>
              <a:rPr lang="en-US" sz="2400" dirty="0"/>
              <a:t>, </a:t>
            </a:r>
            <a:r>
              <a:rPr lang="en-US" sz="2400" dirty="0" err="1"/>
              <a:t>JColorChooser</a:t>
            </a:r>
            <a:r>
              <a:rPr lang="en-US" sz="2400" dirty="0"/>
              <a:t> etc.</a:t>
            </a:r>
          </a:p>
          <a:p>
            <a:endParaRPr lang="en-US" sz="2200" dirty="0"/>
          </a:p>
        </p:txBody>
      </p:sp>
    </p:spTree>
    <p:extLst>
      <p:ext uri="{BB962C8B-B14F-4D97-AF65-F5344CB8AC3E}">
        <p14:creationId xmlns:p14="http://schemas.microsoft.com/office/powerpoint/2010/main" val="18989443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159</TotalTime>
  <Words>1217</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Times New Roman</vt:lpstr>
      <vt:lpstr>Verdana</vt:lpstr>
      <vt:lpstr>Gallery</vt:lpstr>
      <vt:lpstr>Event</vt:lpstr>
      <vt:lpstr>Types of Event</vt:lpstr>
      <vt:lpstr>Event Handling</vt:lpstr>
      <vt:lpstr>Delegation Event Model</vt:lpstr>
      <vt:lpstr>Contd…</vt:lpstr>
      <vt:lpstr>Contd…</vt:lpstr>
      <vt:lpstr>Event Classes</vt:lpstr>
      <vt:lpstr>Steps to perform Event Handling </vt:lpstr>
      <vt:lpstr>Swing</vt:lpstr>
      <vt:lpstr>Contd…</vt:lpstr>
      <vt:lpstr>Swing features</vt:lpstr>
      <vt:lpstr>Hierarchy of Java Swing classes</vt:lpstr>
      <vt:lpstr>PowerPoint Presentation</vt:lpstr>
      <vt:lpstr>PowerPoint Presentation</vt:lpstr>
      <vt:lpstr>Java AWT (Abstract Window Toolkit)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Binod Thapa</dc:creator>
  <cp:lastModifiedBy>Binod Thapa</cp:lastModifiedBy>
  <cp:revision>81</cp:revision>
  <dcterms:created xsi:type="dcterms:W3CDTF">2017-08-20T16:04:30Z</dcterms:created>
  <dcterms:modified xsi:type="dcterms:W3CDTF">2017-08-28T16:57:30Z</dcterms:modified>
</cp:coreProperties>
</file>