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47"/>
  </p:notesMasterIdLst>
  <p:handoutMasterIdLst>
    <p:handoutMasterId r:id="rId48"/>
  </p:handoutMasterIdLst>
  <p:sldIdLst>
    <p:sldId id="256" r:id="rId2"/>
    <p:sldId id="257" r:id="rId3"/>
    <p:sldId id="258" r:id="rId4"/>
    <p:sldId id="297" r:id="rId5"/>
    <p:sldId id="271" r:id="rId6"/>
    <p:sldId id="298" r:id="rId7"/>
    <p:sldId id="273" r:id="rId8"/>
    <p:sldId id="274" r:id="rId9"/>
    <p:sldId id="272" r:id="rId10"/>
    <p:sldId id="299" r:id="rId11"/>
    <p:sldId id="300" r:id="rId12"/>
    <p:sldId id="262" r:id="rId13"/>
    <p:sldId id="259" r:id="rId14"/>
    <p:sldId id="264" r:id="rId15"/>
    <p:sldId id="267" r:id="rId16"/>
    <p:sldId id="275" r:id="rId17"/>
    <p:sldId id="265" r:id="rId18"/>
    <p:sldId id="276" r:id="rId19"/>
    <p:sldId id="277" r:id="rId20"/>
    <p:sldId id="278" r:id="rId21"/>
    <p:sldId id="269" r:id="rId22"/>
    <p:sldId id="304" r:id="rId23"/>
    <p:sldId id="301" r:id="rId24"/>
    <p:sldId id="270" r:id="rId25"/>
    <p:sldId id="281" r:id="rId26"/>
    <p:sldId id="303" r:id="rId27"/>
    <p:sldId id="302" r:id="rId28"/>
    <p:sldId id="280" r:id="rId29"/>
    <p:sldId id="268" r:id="rId30"/>
    <p:sldId id="289" r:id="rId31"/>
    <p:sldId id="266" r:id="rId32"/>
    <p:sldId id="287" r:id="rId33"/>
    <p:sldId id="282" r:id="rId34"/>
    <p:sldId id="283" r:id="rId35"/>
    <p:sldId id="290" r:id="rId36"/>
    <p:sldId id="286" r:id="rId37"/>
    <p:sldId id="285" r:id="rId38"/>
    <p:sldId id="288" r:id="rId39"/>
    <p:sldId id="284" r:id="rId40"/>
    <p:sldId id="293" r:id="rId41"/>
    <p:sldId id="294" r:id="rId42"/>
    <p:sldId id="295" r:id="rId43"/>
    <p:sldId id="296" r:id="rId44"/>
    <p:sldId id="291" r:id="rId45"/>
    <p:sldId id="292" r:id="rId4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73" autoAdjust="0"/>
  </p:normalViewPr>
  <p:slideViewPr>
    <p:cSldViewPr>
      <p:cViewPr>
        <p:scale>
          <a:sx n="95" d="100"/>
          <a:sy n="95" d="100"/>
        </p:scale>
        <p:origin x="-2032"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177" tIns="46589" rIns="93177" bIns="46589" numCol="1" anchor="t" anchorCtr="0" compatLnSpc="1">
            <a:prstTxWarp prst="textNoShape">
              <a:avLst/>
            </a:prstTxWarp>
          </a:bodyPr>
          <a:lstStyle>
            <a:lvl1pPr defTabSz="931863" eaLnBrk="1" hangingPunct="1">
              <a:defRPr sz="1200">
                <a:latin typeface="Arial" charset="0"/>
                <a:cs typeface="+mn-cs"/>
              </a:defRPr>
            </a:lvl1pPr>
          </a:lstStyle>
          <a:p>
            <a:pPr>
              <a:defRPr/>
            </a:pPr>
            <a:endParaRPr lang="en-US"/>
          </a:p>
        </p:txBody>
      </p:sp>
      <p:sp>
        <p:nvSpPr>
          <p:cNvPr id="10649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177" tIns="46589" rIns="93177" bIns="46589" numCol="1" anchor="t" anchorCtr="0" compatLnSpc="1">
            <a:prstTxWarp prst="textNoShape">
              <a:avLst/>
            </a:prstTxWarp>
          </a:bodyPr>
          <a:lstStyle>
            <a:lvl1pPr algn="r" defTabSz="931863" eaLnBrk="1" hangingPunct="1">
              <a:defRPr sz="1200">
                <a:latin typeface="Arial" charset="0"/>
                <a:cs typeface="+mn-cs"/>
              </a:defRPr>
            </a:lvl1pPr>
          </a:lstStyle>
          <a:p>
            <a:pPr>
              <a:defRPr/>
            </a:pPr>
            <a:endParaRPr lang="en-US"/>
          </a:p>
        </p:txBody>
      </p:sp>
      <p:sp>
        <p:nvSpPr>
          <p:cNvPr id="10650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177" tIns="46589" rIns="93177" bIns="46589" numCol="1" anchor="b" anchorCtr="0" compatLnSpc="1">
            <a:prstTxWarp prst="textNoShape">
              <a:avLst/>
            </a:prstTxWarp>
          </a:bodyPr>
          <a:lstStyle>
            <a:lvl1pPr defTabSz="931863" eaLnBrk="1" hangingPunct="1">
              <a:defRPr sz="1200">
                <a:latin typeface="Arial" charset="0"/>
                <a:cs typeface="+mn-cs"/>
              </a:defRPr>
            </a:lvl1pPr>
          </a:lstStyle>
          <a:p>
            <a:pPr>
              <a:defRPr/>
            </a:pPr>
            <a:endParaRPr lang="en-US"/>
          </a:p>
        </p:txBody>
      </p:sp>
      <p:sp>
        <p:nvSpPr>
          <p:cNvPr id="10650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177" tIns="46589" rIns="93177" bIns="46589" numCol="1" anchor="b" anchorCtr="0" compatLnSpc="1">
            <a:prstTxWarp prst="textNoShape">
              <a:avLst/>
            </a:prstTxWarp>
          </a:bodyPr>
          <a:lstStyle>
            <a:lvl1pPr algn="r" defTabSz="931863" eaLnBrk="1" hangingPunct="1">
              <a:defRPr sz="1200">
                <a:latin typeface="Arial" charset="0"/>
                <a:cs typeface="+mn-cs"/>
              </a:defRPr>
            </a:lvl1pPr>
          </a:lstStyle>
          <a:p>
            <a:pPr>
              <a:defRPr/>
            </a:pPr>
            <a:fld id="{0A11063E-9456-8341-A34E-F1DB421F6448}" type="slidenum">
              <a:rPr lang="en-US"/>
              <a:pPr>
                <a:defRPr/>
              </a:pPr>
              <a:t>‹#›</a:t>
            </a:fld>
            <a:endParaRPr lang="en-US"/>
          </a:p>
        </p:txBody>
      </p:sp>
    </p:spTree>
    <p:extLst>
      <p:ext uri="{BB962C8B-B14F-4D97-AF65-F5344CB8AC3E}">
        <p14:creationId xmlns:p14="http://schemas.microsoft.com/office/powerpoint/2010/main" val="254284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cs typeface="+mn-cs"/>
              </a:defRPr>
            </a:lvl1pPr>
          </a:lstStyle>
          <a:p>
            <a:pPr>
              <a:defRPr/>
            </a:pPr>
            <a:fld id="{ECC37156-1B92-A243-BAEF-9EFB5389C68E}" type="datetimeFigureOut">
              <a:rPr lang="en-US"/>
              <a:pPr>
                <a:defRPr/>
              </a:pPr>
              <a:t>12/25/19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cs typeface="+mn-cs"/>
              </a:defRPr>
            </a:lvl1pPr>
          </a:lstStyle>
          <a:p>
            <a:pPr>
              <a:defRPr/>
            </a:pPr>
            <a:fld id="{94C698F8-67D1-9240-80F5-E900047A09FF}" type="slidenum">
              <a:rPr lang="en-US"/>
              <a:pPr>
                <a:defRPr/>
              </a:pPr>
              <a:t>‹#›</a:t>
            </a:fld>
            <a:endParaRPr lang="en-US"/>
          </a:p>
        </p:txBody>
      </p:sp>
    </p:spTree>
    <p:extLst>
      <p:ext uri="{BB962C8B-B14F-4D97-AF65-F5344CB8AC3E}">
        <p14:creationId xmlns:p14="http://schemas.microsoft.com/office/powerpoint/2010/main" val="28988178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C698F8-67D1-9240-80F5-E900047A09FF}" type="slidenum">
              <a:rPr lang="en-US" smtClean="0"/>
              <a:pPr>
                <a:defRPr/>
              </a:pPr>
              <a:t>3</a:t>
            </a:fld>
            <a:endParaRPr lang="en-US"/>
          </a:p>
        </p:txBody>
      </p:sp>
    </p:spTree>
    <p:extLst>
      <p:ext uri="{BB962C8B-B14F-4D97-AF65-F5344CB8AC3E}">
        <p14:creationId xmlns:p14="http://schemas.microsoft.com/office/powerpoint/2010/main" val="40020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Calibri" charset="0"/>
              </a:rPr>
              <a:t>N-Type Silicon </a:t>
            </a:r>
            <a:endParaRPr lang="en-US">
              <a:latin typeface="Calibri" charset="0"/>
            </a:endParaRPr>
          </a:p>
          <a:p>
            <a:pPr eaLnBrk="1" hangingPunct="1">
              <a:spcBef>
                <a:spcPct val="0"/>
              </a:spcBef>
            </a:pPr>
            <a:r>
              <a:rPr lang="en-US">
                <a:latin typeface="Calibri" charset="0"/>
              </a:rPr>
              <a:t>Pentavalent impurities such as phosphorus, arsenic, antimony, and bismuth have 5 valence electrons. </a:t>
            </a:r>
          </a:p>
          <a:p>
            <a:pPr eaLnBrk="1" hangingPunct="1">
              <a:spcBef>
                <a:spcPct val="0"/>
              </a:spcBef>
            </a:pPr>
            <a:r>
              <a:rPr lang="en-US">
                <a:latin typeface="Calibri" charset="0"/>
              </a:rPr>
              <a:t>When phosphorus impurity is added to Si, every phosphorus atom’s four valence electrons are locked up in covalent bond with valence electrons of four neighboring Si atoms. However, the 5th valence electron of phosphorus atom does not find a binding electron and thus remains free to float. When a voltage is applied across the silicon-phosphorus mixture, free electrons migrate toward the positive voltage end. </a:t>
            </a:r>
          </a:p>
          <a:p>
            <a:pPr eaLnBrk="1" hangingPunct="1">
              <a:spcBef>
                <a:spcPct val="0"/>
              </a:spcBef>
            </a:pPr>
            <a:r>
              <a:rPr lang="en-US">
                <a:latin typeface="Calibri" charset="0"/>
              </a:rPr>
              <a:t>When phosphorus is added to Si to yield the above effect, we say that Si is doped with phosphorus. The resulting mixture is called N-type silicon (N: negative charge carrier silicon). </a:t>
            </a:r>
          </a:p>
          <a:p>
            <a:pPr eaLnBrk="1" hangingPunct="1">
              <a:spcBef>
                <a:spcPct val="0"/>
              </a:spcBef>
            </a:pPr>
            <a:r>
              <a:rPr lang="en-US">
                <a:latin typeface="Calibri" charset="0"/>
              </a:rPr>
              <a:t>The pentavalent impurities are referred to as donor impurities. </a:t>
            </a:r>
          </a:p>
          <a:p>
            <a:pPr eaLnBrk="1" hangingPunct="1">
              <a:spcBef>
                <a:spcPct val="0"/>
              </a:spcBef>
            </a:pPr>
            <a:endParaRPr lang="en-US">
              <a:latin typeface="Calibri" charset="0"/>
            </a:endParaRPr>
          </a:p>
          <a:p>
            <a:pPr eaLnBrk="1" hangingPunct="1">
              <a:spcBef>
                <a:spcPct val="0"/>
              </a:spcBef>
            </a:pPr>
            <a:r>
              <a:rPr lang="en-US" b="1">
                <a:latin typeface="Calibri" charset="0"/>
              </a:rPr>
              <a:t>P-Type Silicon —I </a:t>
            </a:r>
            <a:endParaRPr lang="en-US">
              <a:latin typeface="Calibri" charset="0"/>
            </a:endParaRPr>
          </a:p>
          <a:p>
            <a:pPr eaLnBrk="1" hangingPunct="1">
              <a:spcBef>
                <a:spcPct val="0"/>
              </a:spcBef>
            </a:pPr>
            <a:r>
              <a:rPr lang="en-US">
                <a:latin typeface="Calibri" charset="0"/>
              </a:rPr>
              <a:t>Trivalent impurities e.g., boron, aluminum, indium, and gallium have 3 valence electrons. </a:t>
            </a:r>
          </a:p>
          <a:p>
            <a:pPr eaLnBrk="1" hangingPunct="1">
              <a:spcBef>
                <a:spcPct val="0"/>
              </a:spcBef>
            </a:pPr>
            <a:r>
              <a:rPr lang="en-US">
                <a:latin typeface="Calibri" charset="0"/>
              </a:rPr>
              <a:t>When boron is added to Si, every boron atom’s three valence electrons are locked up in covalent bond with valence electrons of three neighboring Si atoms. However, a vacant spot “hole” is created within the covalent bond between one boron atom and a neighboring Si atom. The holes are considered to be positive charge carriers. When a voltage is applied across the silicon-boron mixture, a hole moves toward the negative voltage end while a neighboring electron fills in its place. </a:t>
            </a:r>
          </a:p>
          <a:p>
            <a:pPr eaLnBrk="1" hangingPunct="1">
              <a:spcBef>
                <a:spcPct val="0"/>
              </a:spcBef>
            </a:pPr>
            <a:r>
              <a:rPr lang="en-US">
                <a:latin typeface="Calibri" charset="0"/>
              </a:rPr>
              <a:t>When boron is added to Si to yield the above effect, we say that Si is doped with boron. The resulting mixture is called P-type silicon (P: positive charge carrier silicon). </a:t>
            </a:r>
          </a:p>
          <a:p>
            <a:pPr eaLnBrk="1" hangingPunct="1">
              <a:spcBef>
                <a:spcPct val="0"/>
              </a:spcBef>
            </a:pPr>
            <a:r>
              <a:rPr lang="en-US">
                <a:latin typeface="Calibri" charset="0"/>
              </a:rPr>
              <a:t>The trivalent impurities are referred to as acceptor impurities. </a:t>
            </a:r>
          </a:p>
          <a:p>
            <a:pPr eaLnBrk="1" hangingPunct="1">
              <a:spcBef>
                <a:spcPct val="0"/>
              </a:spcBef>
            </a:pPr>
            <a:endParaRPr lang="en-US">
              <a:latin typeface="Calibri" charset="0"/>
            </a:endParaRP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54144D9-585B-D847-B217-06690E72A609}" type="slidenum">
              <a:rPr lang="en-US" sz="1200"/>
              <a:pPr/>
              <a:t>12</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IE" sz="1200" kern="1200" dirty="0" smtClean="0">
                <a:solidFill>
                  <a:schemeClr val="tx1"/>
                </a:solidFill>
                <a:effectLst/>
                <a:latin typeface="+mn-lt"/>
                <a:ea typeface="ＭＳ Ｐゴシック" charset="0"/>
                <a:cs typeface="ＭＳ Ｐゴシック" charset="0"/>
              </a:rPr>
              <a:t>A rectifier is an electrical device that converts alternating current (AC), which periodically reverses direction, to direct current (DC), which flows in only one direction. The process is known as rectification</a:t>
            </a:r>
            <a:endParaRPr lang="en-US" sz="1200" kern="1200" smtClean="0">
              <a:solidFill>
                <a:schemeClr val="tx1"/>
              </a:solidFill>
              <a:effectLst/>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4C698F8-67D1-9240-80F5-E900047A09FF}" type="slidenum">
              <a:rPr lang="en-US" smtClean="0"/>
              <a:pPr>
                <a:defRPr/>
              </a:pPr>
              <a:t>13</a:t>
            </a:fld>
            <a:endParaRPr lang="en-US"/>
          </a:p>
        </p:txBody>
      </p:sp>
    </p:spTree>
    <p:extLst>
      <p:ext uri="{BB962C8B-B14F-4D97-AF65-F5344CB8AC3E}">
        <p14:creationId xmlns:p14="http://schemas.microsoft.com/office/powerpoint/2010/main" val="299273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8E1E443B-84B7-E44F-A454-5B26D58D7CE7}"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At P side</a:t>
            </a:r>
            <a:r>
              <a:rPr lang="is-IS">
                <a:latin typeface="Calibri" charset="0"/>
              </a:rPr>
              <a:t>…(trivalent –group III) beacuse it is void of elctron ..is ready to accept an electron..thus called  the acceptor atoms...can be seen as –ve acceptor ion + a hole</a:t>
            </a:r>
          </a:p>
          <a:p>
            <a:pPr eaLnBrk="1" hangingPunct="1">
              <a:spcBef>
                <a:spcPct val="0"/>
              </a:spcBef>
            </a:pPr>
            <a:r>
              <a:rPr lang="en-US">
                <a:latin typeface="Calibri" charset="0"/>
              </a:rPr>
              <a:t>At N side</a:t>
            </a:r>
            <a:r>
              <a:rPr lang="is-IS">
                <a:latin typeface="Calibri" charset="0"/>
              </a:rPr>
              <a:t>…(pentavalent –group V) beacuse it has extra elctron ..is ready to donate an electron..thus called  the donor atoms...can be seen as +ve donor ion + an electron</a:t>
            </a:r>
          </a:p>
          <a:p>
            <a:pPr eaLnBrk="1" hangingPunct="1">
              <a:spcBef>
                <a:spcPct val="0"/>
              </a:spcBef>
            </a:pPr>
            <a:endParaRPr lang="en-US">
              <a:latin typeface="Calibri" charset="0"/>
            </a:endParaRPr>
          </a:p>
          <a:p>
            <a:pPr eaLnBrk="1" hangingPunct="1">
              <a:spcBef>
                <a:spcPct val="0"/>
              </a:spcBef>
            </a:pPr>
            <a:endParaRPr lang="en-US">
              <a:latin typeface="Calibri" charset="0"/>
            </a:endParaRPr>
          </a:p>
          <a:p>
            <a:pPr eaLnBrk="1" hangingPunct="1">
              <a:spcBef>
                <a:spcPct val="0"/>
              </a:spcBef>
            </a:pPr>
            <a:r>
              <a:rPr lang="en-US">
                <a:latin typeface="Calibri" charset="0"/>
              </a:rPr>
              <a:t>Step 1 : Diffusion</a:t>
            </a:r>
          </a:p>
          <a:p>
            <a:pPr eaLnBrk="1" hangingPunct="1">
              <a:spcBef>
                <a:spcPct val="0"/>
              </a:spcBef>
            </a:pPr>
            <a:r>
              <a:rPr lang="en-US">
                <a:latin typeface="Calibri" charset="0"/>
              </a:rPr>
              <a:t>  Holes diffuse to right </a:t>
            </a:r>
          </a:p>
          <a:p>
            <a:pPr eaLnBrk="1" hangingPunct="1">
              <a:spcBef>
                <a:spcPct val="0"/>
              </a:spcBef>
            </a:pPr>
            <a:r>
              <a:rPr lang="en-US">
                <a:latin typeface="Calibri" charset="0"/>
              </a:rPr>
              <a:t>  electrons diffuse to left</a:t>
            </a:r>
          </a:p>
          <a:p>
            <a:pPr eaLnBrk="1" hangingPunct="1">
              <a:spcBef>
                <a:spcPct val="0"/>
              </a:spcBef>
            </a:pPr>
            <a:endParaRPr lang="en-US">
              <a:latin typeface="Calibri" charset="0"/>
            </a:endParaRPr>
          </a:p>
          <a:p>
            <a:pPr eaLnBrk="1" hangingPunct="1">
              <a:spcBef>
                <a:spcPct val="0"/>
              </a:spcBef>
            </a:pPr>
            <a:r>
              <a:rPr lang="en-US">
                <a:latin typeface="Calibri" charset="0"/>
              </a:rPr>
              <a:t>Holes move to right and recombine with electrons </a:t>
            </a:r>
          </a:p>
          <a:p>
            <a:pPr eaLnBrk="1" hangingPunct="1">
              <a:spcBef>
                <a:spcPct val="0"/>
              </a:spcBef>
            </a:pPr>
            <a:r>
              <a:rPr lang="en-US">
                <a:latin typeface="Calibri" charset="0"/>
              </a:rPr>
              <a:t>Electrons move to left and recombine holes</a:t>
            </a:r>
          </a:p>
          <a:p>
            <a:pPr eaLnBrk="1" hangingPunct="1">
              <a:spcBef>
                <a:spcPct val="0"/>
              </a:spcBef>
            </a:pPr>
            <a:endParaRPr lang="en-US">
              <a:latin typeface="Calibri" charset="0"/>
            </a:endParaRPr>
          </a:p>
          <a:p>
            <a:pPr eaLnBrk="1" hangingPunct="1">
              <a:spcBef>
                <a:spcPct val="0"/>
              </a:spcBef>
            </a:pPr>
            <a:endParaRPr lang="en-US">
              <a:latin typeface="Calibri" charset="0"/>
            </a:endParaRPr>
          </a:p>
          <a:p>
            <a:pPr eaLnBrk="1" hangingPunct="1">
              <a:spcBef>
                <a:spcPct val="0"/>
              </a:spcBef>
            </a:pPr>
            <a:r>
              <a:rPr lang="en-US">
                <a:latin typeface="Calibri" charset="0"/>
              </a:rPr>
              <a:t>At the junction what is left  on P side ---- negative acceptor ion</a:t>
            </a:r>
          </a:p>
          <a:p>
            <a:pPr eaLnBrk="1" hangingPunct="1">
              <a:spcBef>
                <a:spcPct val="0"/>
              </a:spcBef>
            </a:pPr>
            <a:r>
              <a:rPr lang="en-US">
                <a:latin typeface="Calibri" charset="0"/>
              </a:rPr>
              <a:t>At the junction what is left on N side ----- positive donor ion</a:t>
            </a:r>
          </a:p>
          <a:p>
            <a:pPr eaLnBrk="1" hangingPunct="1">
              <a:spcBef>
                <a:spcPct val="0"/>
              </a:spcBef>
            </a:pPr>
            <a:endParaRPr lang="en-US">
              <a:latin typeface="Calibri" charset="0"/>
            </a:endParaRPr>
          </a:p>
          <a:p>
            <a:pPr eaLnBrk="1" hangingPunct="1">
              <a:spcBef>
                <a:spcPct val="0"/>
              </a:spcBef>
            </a:pPr>
            <a:r>
              <a:rPr lang="en-US">
                <a:latin typeface="Calibri" charset="0"/>
              </a:rPr>
              <a:t>At junction no more holes and electrons (mobile charge carriers) are present..i.e. this region is void or depleted  of charge carriers..thus called depletion region or transition region</a:t>
            </a:r>
          </a:p>
          <a:p>
            <a:pPr eaLnBrk="1" hangingPunct="1">
              <a:spcBef>
                <a:spcPct val="0"/>
              </a:spcBef>
            </a:pPr>
            <a:r>
              <a:rPr lang="en-US">
                <a:latin typeface="Calibri" charset="0"/>
              </a:rPr>
              <a:t>Depletion region is void of charges so called depletion region</a:t>
            </a:r>
          </a:p>
          <a:p>
            <a:pPr eaLnBrk="1" hangingPunct="1">
              <a:spcBef>
                <a:spcPct val="0"/>
              </a:spcBef>
            </a:pPr>
            <a:r>
              <a:rPr lang="en-US">
                <a:latin typeface="Calibri" charset="0"/>
              </a:rPr>
              <a:t>Width I micron (um)</a:t>
            </a:r>
          </a:p>
          <a:p>
            <a:pPr eaLnBrk="1" hangingPunct="1">
              <a:spcBef>
                <a:spcPct val="0"/>
              </a:spcBef>
            </a:pPr>
            <a:endParaRPr lang="en-US">
              <a:latin typeface="Calibri" charset="0"/>
            </a:endParaRPr>
          </a:p>
          <a:p>
            <a:pPr eaLnBrk="1" hangingPunct="1">
              <a:spcBef>
                <a:spcPct val="0"/>
              </a:spcBef>
            </a:pPr>
            <a:r>
              <a:rPr lang="en-US">
                <a:latin typeface="Calibri" charset="0"/>
              </a:rPr>
              <a:t>Step 2 : creation of barrier potential</a:t>
            </a:r>
          </a:p>
          <a:p>
            <a:pPr eaLnBrk="1" hangingPunct="1">
              <a:spcBef>
                <a:spcPct val="0"/>
              </a:spcBef>
            </a:pPr>
            <a:endParaRPr lang="en-US">
              <a:latin typeface="Calibri" charset="0"/>
            </a:endParaRPr>
          </a:p>
          <a:p>
            <a:pPr eaLnBrk="1" hangingPunct="1">
              <a:spcBef>
                <a:spcPct val="0"/>
              </a:spcBef>
            </a:pPr>
            <a:r>
              <a:rPr lang="en-US">
                <a:latin typeface="Calibri" charset="0"/>
              </a:rPr>
              <a:t>What is left on P side and N side is –ve acceptor ion and +ve donor ion respectively</a:t>
            </a:r>
          </a:p>
          <a:p>
            <a:pPr eaLnBrk="1" hangingPunct="1">
              <a:spcBef>
                <a:spcPct val="0"/>
              </a:spcBef>
            </a:pPr>
            <a:r>
              <a:rPr lang="en-US">
                <a:latin typeface="Calibri" charset="0"/>
              </a:rPr>
              <a:t>This creates an electric field in direction of N type to P type</a:t>
            </a:r>
          </a:p>
          <a:p>
            <a:pPr eaLnBrk="1" hangingPunct="1">
              <a:spcBef>
                <a:spcPct val="0"/>
              </a:spcBef>
            </a:pPr>
            <a:r>
              <a:rPr lang="en-US">
                <a:latin typeface="Calibri" charset="0"/>
              </a:rPr>
              <a:t>There potential difference is created then no more carriers(mobile charges i.e. either electrons or holes) can diffuse.</a:t>
            </a:r>
          </a:p>
          <a:p>
            <a:pPr eaLnBrk="1" hangingPunct="1">
              <a:spcBef>
                <a:spcPct val="0"/>
              </a:spcBef>
            </a:pPr>
            <a:r>
              <a:rPr lang="en-US">
                <a:latin typeface="Calibri" charset="0"/>
              </a:rPr>
              <a:t>The barrier potential is 0.7 V for silicon and 0.3 for germanium</a:t>
            </a:r>
          </a:p>
          <a:p>
            <a:pPr eaLnBrk="1" hangingPunct="1">
              <a:spcBef>
                <a:spcPct val="0"/>
              </a:spcBef>
            </a:pPr>
            <a:endParaRPr lang="en-US">
              <a:latin typeface="Calibri" charset="0"/>
            </a:endParaRPr>
          </a:p>
          <a:p>
            <a:pPr eaLnBrk="1" hangingPunct="1">
              <a:spcBef>
                <a:spcPct val="0"/>
              </a:spcBef>
            </a:pPr>
            <a:endParaRPr lang="en-US">
              <a:latin typeface="Calibri" charset="0"/>
            </a:endParaRPr>
          </a:p>
          <a:p>
            <a:pPr eaLnBrk="1" hangingPunct="1">
              <a:spcBef>
                <a:spcPct val="0"/>
              </a:spcBef>
            </a:pPr>
            <a:endParaRPr lang="en-US">
              <a:latin typeface="Calibri" charset="0"/>
            </a:endParaRPr>
          </a:p>
          <a:p>
            <a:pPr eaLnBrk="1" hangingPunct="1">
              <a:spcBef>
                <a:spcPct val="0"/>
              </a:spcBef>
            </a:pPr>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86B05EC-D6B1-154A-9272-A9E5D8C98C1E}" type="slidenum">
              <a:rPr lang="en-US" sz="1200"/>
              <a:pPr/>
              <a:t>16</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rPr>
              <a:t>At forward bias condition</a:t>
            </a:r>
          </a:p>
          <a:p>
            <a:endParaRPr lang="en-US" dirty="0">
              <a:latin typeface="Calibri" charset="0"/>
            </a:endParaRPr>
          </a:p>
          <a:p>
            <a:r>
              <a:rPr lang="en-US" dirty="0">
                <a:latin typeface="Calibri" charset="0"/>
              </a:rPr>
              <a:t>Holes from P side move towards junction</a:t>
            </a:r>
          </a:p>
          <a:p>
            <a:r>
              <a:rPr lang="en-US" dirty="0">
                <a:latin typeface="Calibri" charset="0"/>
              </a:rPr>
              <a:t>Electrons from N side also move towards junction</a:t>
            </a:r>
          </a:p>
          <a:p>
            <a:r>
              <a:rPr lang="en-US" dirty="0">
                <a:latin typeface="Calibri" charset="0"/>
              </a:rPr>
              <a:t>When forward Voltage is higher than barrier potential, the depletion region and barrier potential disappears.</a:t>
            </a:r>
          </a:p>
          <a:p>
            <a:r>
              <a:rPr lang="en-US" dirty="0">
                <a:latin typeface="Calibri" charset="0"/>
              </a:rPr>
              <a:t>So electrons and holes are free to move . Thus large current flows through the external circuit.</a:t>
            </a:r>
          </a:p>
          <a:p>
            <a:r>
              <a:rPr lang="en-US" dirty="0">
                <a:latin typeface="Calibri" charset="0"/>
              </a:rPr>
              <a:t>See VI </a:t>
            </a:r>
            <a:r>
              <a:rPr lang="en-US" dirty="0" err="1">
                <a:latin typeface="Calibri" charset="0"/>
              </a:rPr>
              <a:t>characterstics</a:t>
            </a:r>
            <a:r>
              <a:rPr lang="en-US" dirty="0">
                <a:latin typeface="Calibri" charset="0"/>
              </a:rPr>
              <a:t> of Diode</a:t>
            </a:r>
          </a:p>
          <a:p>
            <a:endParaRPr lang="en-US" dirty="0" smtClean="0">
              <a:latin typeface="Calibri" charset="0"/>
            </a:endParaRPr>
          </a:p>
          <a:p>
            <a:r>
              <a:rPr lang="en-US" sz="1200" b="1" kern="1200" dirty="0" smtClean="0">
                <a:solidFill>
                  <a:schemeClr val="tx1"/>
                </a:solidFill>
                <a:effectLst/>
                <a:latin typeface="+mn-lt"/>
                <a:ea typeface="ＭＳ Ｐゴシック" charset="0"/>
                <a:cs typeface="ＭＳ Ｐゴシック" charset="0"/>
              </a:rPr>
              <a:t>Diffusion current</a:t>
            </a:r>
            <a:r>
              <a:rPr lang="en-US" sz="1200" kern="1200" dirty="0" smtClean="0">
                <a:solidFill>
                  <a:schemeClr val="tx1"/>
                </a:solidFill>
                <a:effectLst/>
                <a:latin typeface="+mn-lt"/>
                <a:ea typeface="ＭＳ Ｐゴシック" charset="0"/>
                <a:cs typeface="ＭＳ Ｐゴシック" charset="0"/>
              </a:rPr>
              <a:t> is a </a:t>
            </a:r>
            <a:r>
              <a:rPr lang="en-US" sz="1200" b="1" kern="1200" dirty="0" smtClean="0">
                <a:solidFill>
                  <a:schemeClr val="tx1"/>
                </a:solidFill>
                <a:effectLst/>
                <a:latin typeface="+mn-lt"/>
                <a:ea typeface="ＭＳ Ｐゴシック" charset="0"/>
                <a:cs typeface="ＭＳ Ｐゴシック" charset="0"/>
              </a:rPr>
              <a:t>current</a:t>
            </a:r>
            <a:r>
              <a:rPr lang="en-US" sz="1200" kern="1200" dirty="0" smtClean="0">
                <a:solidFill>
                  <a:schemeClr val="tx1"/>
                </a:solidFill>
                <a:effectLst/>
                <a:latin typeface="+mn-lt"/>
                <a:ea typeface="ＭＳ Ｐゴシック" charset="0"/>
                <a:cs typeface="ＭＳ Ｐゴシック" charset="0"/>
              </a:rPr>
              <a:t> in a semiconductor caused by the </a:t>
            </a:r>
            <a:r>
              <a:rPr lang="en-US" sz="1200" b="1" kern="1200" dirty="0" smtClean="0">
                <a:solidFill>
                  <a:schemeClr val="tx1"/>
                </a:solidFill>
                <a:effectLst/>
                <a:latin typeface="+mn-lt"/>
                <a:ea typeface="ＭＳ Ｐゴシック" charset="0"/>
                <a:cs typeface="ＭＳ Ｐゴシック" charset="0"/>
              </a:rPr>
              <a:t>diffusion</a:t>
            </a:r>
            <a:r>
              <a:rPr lang="en-US" sz="1200" kern="1200" dirty="0" smtClean="0">
                <a:solidFill>
                  <a:schemeClr val="tx1"/>
                </a:solidFill>
                <a:effectLst/>
                <a:latin typeface="+mn-lt"/>
                <a:ea typeface="ＭＳ Ｐゴシック" charset="0"/>
                <a:cs typeface="ＭＳ Ｐゴシック" charset="0"/>
              </a:rPr>
              <a:t> of charge carriers (holes and/or electrons). The </a:t>
            </a:r>
            <a:r>
              <a:rPr lang="en-US" sz="1200" b="1" kern="1200" dirty="0" smtClean="0">
                <a:solidFill>
                  <a:schemeClr val="tx1"/>
                </a:solidFill>
                <a:effectLst/>
                <a:latin typeface="+mn-lt"/>
                <a:ea typeface="ＭＳ Ｐゴシック" charset="0"/>
                <a:cs typeface="ＭＳ Ｐゴシック" charset="0"/>
              </a:rPr>
              <a:t>drift current</a:t>
            </a:r>
            <a:r>
              <a:rPr lang="en-US" sz="1200" kern="1200" dirty="0" smtClean="0">
                <a:solidFill>
                  <a:schemeClr val="tx1"/>
                </a:solidFill>
                <a:effectLst/>
                <a:latin typeface="+mn-lt"/>
                <a:ea typeface="ＭＳ Ｐゴシック" charset="0"/>
                <a:cs typeface="ＭＳ Ｐゴシック" charset="0"/>
              </a:rPr>
              <a:t>, by contrast, is due to the motion of charge carriers due to the force exerted on them by an electric field.</a:t>
            </a:r>
          </a:p>
          <a:p>
            <a:r>
              <a:rPr lang="en-IE" sz="1200" kern="1200" dirty="0" smtClean="0">
                <a:solidFill>
                  <a:schemeClr val="tx1"/>
                </a:solidFill>
                <a:effectLst/>
                <a:latin typeface="+mn-lt"/>
                <a:ea typeface="ＭＳ Ｐゴシック" charset="0"/>
                <a:cs typeface="ＭＳ Ｐゴシック" charset="0"/>
              </a:rPr>
              <a:t> </a:t>
            </a:r>
            <a:endParaRPr lang="en-US" sz="1200" kern="1200" smtClean="0">
              <a:solidFill>
                <a:schemeClr val="tx1"/>
              </a:solidFill>
              <a:effectLst/>
              <a:latin typeface="+mn-lt"/>
              <a:ea typeface="ＭＳ Ｐゴシック" charset="0"/>
              <a:cs typeface="ＭＳ Ｐゴシック" charset="0"/>
            </a:endParaRPr>
          </a:p>
          <a:p>
            <a:endParaRPr lang="en-US" smtClean="0">
              <a:latin typeface="Calibri" charset="0"/>
            </a:endParaRPr>
          </a:p>
          <a:p>
            <a:endParaRPr lang="en-US" dirty="0">
              <a:latin typeface="Calibri" charset="0"/>
            </a:endParaRPr>
          </a:p>
          <a:p>
            <a:r>
              <a:rPr lang="en-US" dirty="0">
                <a:latin typeface="Calibri" charset="0"/>
              </a:rPr>
              <a:t>Breakpoint is not at the origin</a:t>
            </a:r>
          </a:p>
          <a:p>
            <a:r>
              <a:rPr lang="en-US" dirty="0" err="1">
                <a:latin typeface="Calibri" charset="0"/>
              </a:rPr>
              <a:t>Vr</a:t>
            </a:r>
            <a:r>
              <a:rPr lang="en-US" dirty="0">
                <a:latin typeface="Calibri" charset="0"/>
              </a:rPr>
              <a:t> = offset or threshold voltage/ knee voltage</a:t>
            </a:r>
          </a:p>
          <a:p>
            <a:r>
              <a:rPr lang="en-US" dirty="0">
                <a:latin typeface="Calibri" charset="0"/>
              </a:rPr>
              <a:t>V&lt;</a:t>
            </a:r>
            <a:r>
              <a:rPr lang="en-US" dirty="0" err="1">
                <a:latin typeface="Calibri" charset="0"/>
              </a:rPr>
              <a:t>Vr</a:t>
            </a:r>
            <a:r>
              <a:rPr lang="en-US" dirty="0">
                <a:latin typeface="Calibri" charset="0"/>
              </a:rPr>
              <a:t> </a:t>
            </a:r>
            <a:r>
              <a:rPr lang="en-US" dirty="0">
                <a:latin typeface="Calibri" charset="0"/>
                <a:sym typeface="Wingdings" charset="0"/>
              </a:rPr>
              <a:t>no current flows</a:t>
            </a:r>
            <a:r>
              <a:rPr lang="en-US" dirty="0">
                <a:latin typeface="Calibri" charset="0"/>
              </a:rPr>
              <a:t> </a:t>
            </a:r>
          </a:p>
          <a:p>
            <a:r>
              <a:rPr lang="en-US" dirty="0">
                <a:latin typeface="Calibri" charset="0"/>
              </a:rPr>
              <a:t>V &gt; </a:t>
            </a:r>
            <a:r>
              <a:rPr lang="en-US" dirty="0" err="1">
                <a:latin typeface="Calibri" charset="0"/>
              </a:rPr>
              <a:t>Vr</a:t>
            </a:r>
            <a:r>
              <a:rPr lang="en-US" dirty="0">
                <a:latin typeface="Calibri" charset="0"/>
              </a:rPr>
              <a:t> </a:t>
            </a:r>
            <a:r>
              <a:rPr lang="en-US" dirty="0">
                <a:latin typeface="Calibri" charset="0"/>
                <a:sym typeface="Wingdings" charset="0"/>
              </a:rPr>
              <a:t> current starts to flow --- current is only limited by resistance of semiconductor (bar p-n)  and resistance of </a:t>
            </a:r>
            <a:r>
              <a:rPr lang="en-US" dirty="0" err="1">
                <a:latin typeface="Calibri" charset="0"/>
                <a:sym typeface="Wingdings" charset="0"/>
              </a:rPr>
              <a:t>ohmic</a:t>
            </a:r>
            <a:r>
              <a:rPr lang="en-US" dirty="0">
                <a:latin typeface="Calibri" charset="0"/>
                <a:sym typeface="Wingdings" charset="0"/>
              </a:rPr>
              <a:t> contacts</a:t>
            </a:r>
            <a:r>
              <a:rPr lang="is-IS" dirty="0">
                <a:latin typeface="Calibri" charset="0"/>
                <a:sym typeface="Wingdings" charset="0"/>
              </a:rPr>
              <a:t>….and current voltage relationship becomes approximately linear.(st line</a:t>
            </a:r>
            <a:r>
              <a:rPr lang="is-IS" dirty="0" smtClean="0">
                <a:latin typeface="Calibri" charset="0"/>
                <a:sym typeface="Wingdings" charset="0"/>
              </a:rPr>
              <a:t>)</a:t>
            </a:r>
          </a:p>
          <a:p>
            <a:endParaRPr lang="is-IS" dirty="0" smtClean="0">
              <a:latin typeface="Calibri" charset="0"/>
              <a:sym typeface="Wingdings" charset="0"/>
            </a:endParaRPr>
          </a:p>
          <a:p>
            <a:endParaRPr lang="en-US" dirty="0">
              <a:latin typeface="Calibri"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55B51E97-C8D5-A048-942D-D21863E41FEC}"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At 0.6 for si and 0.3 V for germanium ,the barrier potential is overcome and current flows through the circuit.</a:t>
            </a:r>
          </a:p>
          <a:p>
            <a:r>
              <a:rPr lang="en-US">
                <a:latin typeface="Calibri" charset="0"/>
              </a:rPr>
              <a:t>This voltage is called Threshold voltage.</a:t>
            </a:r>
          </a:p>
          <a:p>
            <a:r>
              <a:rPr lang="en-US">
                <a:latin typeface="Calibri" charset="0"/>
              </a:rPr>
              <a:t>After threshold voltage the Current and Voltage is linearly related. </a:t>
            </a:r>
          </a:p>
        </p:txBody>
      </p:sp>
      <p:sp>
        <p:nvSpPr>
          <p:cNvPr id="4" name="Slide Number Placeholder 3"/>
          <p:cNvSpPr>
            <a:spLocks noGrp="1"/>
          </p:cNvSpPr>
          <p:nvPr>
            <p:ph type="sldNum" sz="quarter" idx="5"/>
          </p:nvPr>
        </p:nvSpPr>
        <p:spPr/>
        <p:txBody>
          <a:bodyPr/>
          <a:lstStyle/>
          <a:p>
            <a:pPr>
              <a:defRPr/>
            </a:pPr>
            <a:fld id="{5B0D96E8-12C1-D147-AA7D-03A2CCB847EF}"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For Reverse Bias</a:t>
            </a:r>
          </a:p>
          <a:p>
            <a:endParaRPr lang="en-US">
              <a:latin typeface="Calibri" charset="0"/>
            </a:endParaRPr>
          </a:p>
          <a:p>
            <a:r>
              <a:rPr lang="en-US">
                <a:latin typeface="Calibri" charset="0"/>
              </a:rPr>
              <a:t>Ideally no current flows in Reverse bias ..But due to thermal agitation there are some electrons created in P region and some holes in N region which are called minority carriers. The barrier potential does not offer barrier for them unlike for majority charge carriers. These minority carriers wander over to junction and move towards majority carriers side giving rise to small reverse current known as reverse saturation current.</a:t>
            </a:r>
          </a:p>
          <a:p>
            <a:r>
              <a:rPr lang="en-US">
                <a:latin typeface="Calibri" charset="0"/>
              </a:rPr>
              <a:t>The magnitude of reverse current depends on junction temperature as minority carriers are simply thermally broken covalent bonds to create electrons and holes.</a:t>
            </a: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85ED3A40-CB79-0C4F-A6E3-CCD95232D700}"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a:p>
            <a:r>
              <a:rPr lang="en-US" dirty="0">
                <a:latin typeface="Calibri" charset="0"/>
              </a:rPr>
              <a:t>For Forward Bias</a:t>
            </a:r>
          </a:p>
          <a:p>
            <a:r>
              <a:rPr lang="en-US" dirty="0" smtClean="0">
                <a:latin typeface="Calibri" charset="0"/>
              </a:rPr>
              <a:t>When</a:t>
            </a:r>
            <a:r>
              <a:rPr lang="en-US" baseline="0" dirty="0" smtClean="0">
                <a:latin typeface="Calibri" charset="0"/>
              </a:rPr>
              <a:t> the diode is </a:t>
            </a:r>
            <a:r>
              <a:rPr lang="en-US" baseline="0" dirty="0" err="1" smtClean="0">
                <a:latin typeface="Calibri" charset="0"/>
              </a:rPr>
              <a:t>f.b</a:t>
            </a:r>
            <a:r>
              <a:rPr lang="en-US" baseline="0" dirty="0" smtClean="0">
                <a:latin typeface="Calibri" charset="0"/>
              </a:rPr>
              <a:t>. its depletion region and barrier potential reduce. As a result significant current flows even before breakdown voltage  (around 0.5 for Si ) </a:t>
            </a:r>
            <a:endParaRPr lang="en-US" dirty="0" smtClean="0">
              <a:latin typeface="Calibri" charset="0"/>
            </a:endParaRPr>
          </a:p>
          <a:p>
            <a:r>
              <a:rPr lang="en-US" dirty="0" smtClean="0">
                <a:latin typeface="Calibri" charset="0"/>
              </a:rPr>
              <a:t>Large</a:t>
            </a:r>
            <a:r>
              <a:rPr lang="en-US" baseline="0" dirty="0" smtClean="0">
                <a:latin typeface="Calibri" charset="0"/>
              </a:rPr>
              <a:t> current flows when breakdown voltage or knee voltage(</a:t>
            </a:r>
            <a:r>
              <a:rPr lang="en-US" baseline="0" dirty="0" err="1" smtClean="0">
                <a:latin typeface="Calibri" charset="0"/>
              </a:rPr>
              <a:t>Vr</a:t>
            </a:r>
            <a:r>
              <a:rPr lang="en-US" baseline="0" dirty="0" smtClean="0">
                <a:latin typeface="Calibri" charset="0"/>
              </a:rPr>
              <a:t>) is reached.(Si – 0.7 , </a:t>
            </a:r>
            <a:r>
              <a:rPr lang="en-US" baseline="0" dirty="0" err="1" smtClean="0">
                <a:latin typeface="Calibri" charset="0"/>
              </a:rPr>
              <a:t>Ge</a:t>
            </a:r>
            <a:r>
              <a:rPr lang="en-US" baseline="0" dirty="0" smtClean="0">
                <a:latin typeface="Calibri" charset="0"/>
              </a:rPr>
              <a:t> – 0.3)</a:t>
            </a:r>
          </a:p>
          <a:p>
            <a:r>
              <a:rPr lang="en-US" dirty="0" smtClean="0">
                <a:latin typeface="Calibri" charset="0"/>
                <a:sym typeface="Wingdings" charset="0"/>
              </a:rPr>
              <a:t>current is only limited by resistance of semiconductor (bar p-n)  and resistance of </a:t>
            </a:r>
            <a:r>
              <a:rPr lang="en-US" dirty="0" err="1" smtClean="0">
                <a:latin typeface="Calibri" charset="0"/>
                <a:sym typeface="Wingdings" charset="0"/>
              </a:rPr>
              <a:t>ohmic</a:t>
            </a:r>
            <a:r>
              <a:rPr lang="en-US" dirty="0" smtClean="0">
                <a:latin typeface="Calibri" charset="0"/>
                <a:sym typeface="Wingdings" charset="0"/>
              </a:rPr>
              <a:t> contacts</a:t>
            </a:r>
            <a:r>
              <a:rPr lang="is-IS" dirty="0" smtClean="0">
                <a:latin typeface="Calibri" charset="0"/>
                <a:sym typeface="Wingdings" charset="0"/>
              </a:rPr>
              <a:t>….and current voltage relationship becomes approximately linear.(st line).</a:t>
            </a:r>
          </a:p>
          <a:p>
            <a:r>
              <a:rPr lang="is-IS" dirty="0" smtClean="0">
                <a:latin typeface="Calibri" charset="0"/>
                <a:sym typeface="Wingdings" charset="0"/>
              </a:rPr>
              <a:t>If Vf is increased beyond certain limit, extremely</a:t>
            </a:r>
            <a:r>
              <a:rPr lang="is-IS" baseline="0" dirty="0" smtClean="0">
                <a:latin typeface="Calibri" charset="0"/>
                <a:sym typeface="Wingdings" charset="0"/>
              </a:rPr>
              <a:t> large current flows and diode may be damaged.</a:t>
            </a:r>
            <a:endParaRPr lang="en-US" dirty="0" smtClean="0">
              <a:latin typeface="Calibri" charset="0"/>
            </a:endParaRPr>
          </a:p>
          <a:p>
            <a:r>
              <a:rPr lang="en-US" dirty="0" err="1" smtClean="0">
                <a:latin typeface="Calibri" charset="0"/>
              </a:rPr>
              <a:t>Vf</a:t>
            </a:r>
            <a:r>
              <a:rPr lang="en-US" dirty="0" smtClean="0">
                <a:latin typeface="Calibri" charset="0"/>
              </a:rPr>
              <a:t>&lt;</a:t>
            </a:r>
            <a:r>
              <a:rPr lang="en-US" dirty="0" err="1" smtClean="0">
                <a:latin typeface="Calibri" charset="0"/>
              </a:rPr>
              <a:t>Vr</a:t>
            </a:r>
            <a:r>
              <a:rPr lang="en-US" dirty="0" smtClean="0">
                <a:latin typeface="Calibri" charset="0"/>
              </a:rPr>
              <a:t> </a:t>
            </a:r>
            <a:r>
              <a:rPr lang="en-US" dirty="0" smtClean="0">
                <a:latin typeface="Calibri" charset="0"/>
                <a:sym typeface="Wingdings" charset="0"/>
              </a:rPr>
              <a:t>no current flows</a:t>
            </a:r>
            <a:r>
              <a:rPr lang="en-US" dirty="0" smtClean="0">
                <a:latin typeface="Calibri" charset="0"/>
              </a:rPr>
              <a:t> </a:t>
            </a:r>
          </a:p>
          <a:p>
            <a:r>
              <a:rPr lang="en-US" dirty="0" err="1" smtClean="0">
                <a:latin typeface="Calibri" charset="0"/>
              </a:rPr>
              <a:t>Vf</a:t>
            </a:r>
            <a:r>
              <a:rPr lang="en-US" dirty="0" smtClean="0">
                <a:latin typeface="Calibri" charset="0"/>
              </a:rPr>
              <a:t> </a:t>
            </a:r>
            <a:r>
              <a:rPr lang="en-US" dirty="0">
                <a:latin typeface="Calibri" charset="0"/>
              </a:rPr>
              <a:t>&gt; </a:t>
            </a:r>
            <a:r>
              <a:rPr lang="en-US" dirty="0" err="1">
                <a:latin typeface="Calibri" charset="0"/>
              </a:rPr>
              <a:t>Vr</a:t>
            </a:r>
            <a:r>
              <a:rPr lang="en-US" dirty="0">
                <a:latin typeface="Calibri" charset="0"/>
              </a:rPr>
              <a:t> </a:t>
            </a:r>
            <a:r>
              <a:rPr lang="en-US" dirty="0">
                <a:latin typeface="Calibri" charset="0"/>
                <a:sym typeface="Wingdings" charset="0"/>
              </a:rPr>
              <a:t> current starts to flow --</a:t>
            </a:r>
            <a:r>
              <a:rPr lang="en-US" dirty="0" smtClean="0">
                <a:latin typeface="Calibri" charset="0"/>
                <a:sym typeface="Wingdings" charset="0"/>
              </a:rPr>
              <a:t>-</a:t>
            </a:r>
            <a:endParaRPr lang="en-US" dirty="0">
              <a:latin typeface="Calibri" charset="0"/>
            </a:endParaRPr>
          </a:p>
          <a:p>
            <a:endParaRPr lang="en-US" dirty="0">
              <a:latin typeface="Calibri" charset="0"/>
            </a:endParaRPr>
          </a:p>
          <a:p>
            <a:r>
              <a:rPr lang="en-US" dirty="0">
                <a:latin typeface="Calibri" charset="0"/>
              </a:rPr>
              <a:t>For Reverse Bias</a:t>
            </a:r>
          </a:p>
          <a:p>
            <a:endParaRPr lang="en-US" dirty="0">
              <a:latin typeface="Calibri" charset="0"/>
            </a:endParaRPr>
          </a:p>
          <a:p>
            <a:r>
              <a:rPr lang="en-US" dirty="0">
                <a:latin typeface="Calibri" charset="0"/>
              </a:rPr>
              <a:t>Ideally no current flows in Reverse bias ..But due to thermal agitation there are some electrons created in P region and some holes in N region which are called minority carriers. The barrier potential does not offer barrier for them unlike for majority charge carriers. These minority carriers wander over to junction and move towards majority carriers side giving rise to small reverse current known as reverse saturation </a:t>
            </a:r>
            <a:r>
              <a:rPr lang="en-US" dirty="0" smtClean="0">
                <a:latin typeface="Calibri" charset="0"/>
              </a:rPr>
              <a:t>current or leakage</a:t>
            </a:r>
            <a:r>
              <a:rPr lang="en-US" baseline="0" dirty="0" smtClean="0">
                <a:latin typeface="Calibri" charset="0"/>
              </a:rPr>
              <a:t> saturation current</a:t>
            </a:r>
            <a:r>
              <a:rPr lang="en-US" dirty="0" smtClean="0">
                <a:latin typeface="Calibri" charset="0"/>
              </a:rPr>
              <a:t>.</a:t>
            </a:r>
            <a:endParaRPr lang="en-US" dirty="0">
              <a:latin typeface="Calibri" charset="0"/>
            </a:endParaRPr>
          </a:p>
          <a:p>
            <a:r>
              <a:rPr lang="en-US" dirty="0">
                <a:latin typeface="Calibri" charset="0"/>
              </a:rPr>
              <a:t>The magnitude of reverse current depends on junction temperature as minority carriers are simply thermally broken covalent bonds to create electrons and </a:t>
            </a:r>
            <a:r>
              <a:rPr lang="en-US" dirty="0" smtClean="0">
                <a:latin typeface="Calibri" charset="0"/>
              </a:rPr>
              <a:t>holes. The leakage saturation current doubles for</a:t>
            </a:r>
            <a:r>
              <a:rPr lang="en-US" baseline="0" dirty="0" smtClean="0">
                <a:latin typeface="Calibri" charset="0"/>
              </a:rPr>
              <a:t> every 10C rise in temperature.</a:t>
            </a:r>
          </a:p>
          <a:p>
            <a:endParaRPr lang="en-US" baseline="0" dirty="0" smtClean="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6550E769-F132-3141-AF38-DDDBF5550C7A}"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aseline="0" dirty="0" smtClean="0">
                <a:latin typeface="Calibri" charset="0"/>
              </a:rPr>
              <a:t> intrinsic ratio  n = 2 for silicon </a:t>
            </a:r>
          </a:p>
          <a:p>
            <a:r>
              <a:rPr lang="en-US" baseline="0" dirty="0" smtClean="0">
                <a:latin typeface="Calibri" charset="0"/>
              </a:rPr>
              <a:t>   n = 1  for </a:t>
            </a:r>
            <a:r>
              <a:rPr lang="en-US" baseline="0" dirty="0" err="1" smtClean="0">
                <a:latin typeface="Calibri" charset="0"/>
              </a:rPr>
              <a:t>Ge</a:t>
            </a:r>
            <a:endParaRPr lang="en-US" baseline="0" dirty="0" smtClean="0">
              <a:latin typeface="Calibri" charset="0"/>
            </a:endParaRPr>
          </a:p>
          <a:p>
            <a:r>
              <a:rPr lang="en-US" dirty="0" smtClean="0">
                <a:latin typeface="Calibri" charset="0"/>
              </a:rPr>
              <a:t>K = 1.38 * 10 ^ -23 J/K</a:t>
            </a:r>
          </a:p>
          <a:p>
            <a:r>
              <a:rPr lang="en-US" dirty="0" smtClean="0">
                <a:latin typeface="Calibri" charset="0"/>
              </a:rPr>
              <a:t>Charge</a:t>
            </a:r>
            <a:r>
              <a:rPr lang="en-US" baseline="0" dirty="0" smtClean="0">
                <a:latin typeface="Calibri" charset="0"/>
              </a:rPr>
              <a:t> q = 1.6 * 10 ^ -19 C</a:t>
            </a:r>
          </a:p>
          <a:p>
            <a:r>
              <a:rPr lang="en-US" dirty="0" smtClean="0">
                <a:latin typeface="Calibri" charset="0"/>
              </a:rPr>
              <a:t>Is =</a:t>
            </a:r>
            <a:r>
              <a:rPr lang="en-US" baseline="0" dirty="0" smtClean="0">
                <a:latin typeface="Calibri" charset="0"/>
              </a:rPr>
              <a:t> </a:t>
            </a:r>
            <a:r>
              <a:rPr lang="en-US" dirty="0" smtClean="0">
                <a:latin typeface="Calibri" charset="0"/>
              </a:rPr>
              <a:t> saturation current (reverse voltage applied)</a:t>
            </a:r>
          </a:p>
          <a:p>
            <a:endParaRPr lang="en-US" dirty="0" smtClean="0">
              <a:latin typeface="Calibri" charset="0"/>
            </a:endParaRPr>
          </a:p>
          <a:p>
            <a:r>
              <a:rPr lang="en-US" dirty="0" smtClean="0">
                <a:latin typeface="Calibri" charset="0"/>
              </a:rPr>
              <a:t>Numerical </a:t>
            </a:r>
            <a:r>
              <a:rPr lang="en-US" dirty="0" err="1" smtClean="0">
                <a:latin typeface="Calibri" charset="0"/>
              </a:rPr>
              <a:t>pg</a:t>
            </a:r>
            <a:r>
              <a:rPr lang="en-US" dirty="0" smtClean="0">
                <a:latin typeface="Calibri" charset="0"/>
              </a:rPr>
              <a:t> 17 – 1.1  &amp; 1.3</a:t>
            </a: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6550E769-F132-3141-AF38-DDDBF5550C7A}"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err="1" smtClean="0">
                <a:latin typeface="Calibri" charset="0"/>
              </a:rPr>
              <a:t>Pg</a:t>
            </a:r>
            <a:r>
              <a:rPr lang="en-US" dirty="0" smtClean="0">
                <a:latin typeface="Calibri" charset="0"/>
              </a:rPr>
              <a:t> 16 </a:t>
            </a:r>
          </a:p>
          <a:p>
            <a:r>
              <a:rPr lang="en-US" dirty="0" smtClean="0">
                <a:latin typeface="Calibri" charset="0"/>
              </a:rPr>
              <a:t>Numerical </a:t>
            </a:r>
            <a:r>
              <a:rPr lang="en-US" dirty="0" err="1" smtClean="0">
                <a:latin typeface="Calibri" charset="0"/>
              </a:rPr>
              <a:t>pg</a:t>
            </a:r>
            <a:r>
              <a:rPr lang="en-US" dirty="0" smtClean="0">
                <a:latin typeface="Calibri" charset="0"/>
              </a:rPr>
              <a:t> 18 – 1.2 &amp; 1.5</a:t>
            </a:r>
          </a:p>
          <a:p>
            <a:endParaRPr lang="en-US" dirty="0" smtClean="0">
              <a:latin typeface="Calibri" charset="0"/>
            </a:endParaRPr>
          </a:p>
          <a:p>
            <a:endParaRPr lang="en-US" dirty="0" smtClean="0">
              <a:latin typeface="Calibri"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DA7B28E1-A772-3241-A163-A1569DF99063}"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 </a:t>
            </a:r>
            <a:r>
              <a:rPr lang="en-IE" sz="1200" kern="1200" dirty="0" smtClean="0">
                <a:solidFill>
                  <a:schemeClr val="tx1"/>
                </a:solidFill>
                <a:effectLst/>
                <a:latin typeface="+mn-lt"/>
                <a:ea typeface="ＭＳ Ｐゴシック" charset="0"/>
                <a:cs typeface="ＭＳ Ｐゴシック" charset="0"/>
              </a:rPr>
              <a:t>Resistivity of a material can be defined as its ability to either conduct or oppose the flow of electrical current through it.</a:t>
            </a:r>
          </a:p>
          <a:p>
            <a:endParaRPr lang="en-IE" sz="1200" kern="1200" dirty="0" smtClean="0">
              <a:solidFill>
                <a:schemeClr val="tx1"/>
              </a:solidFill>
              <a:effectLst/>
              <a:latin typeface="+mn-lt"/>
              <a:ea typeface="ＭＳ Ｐゴシック" charset="0"/>
              <a:cs typeface="ＭＳ Ｐゴシック" charset="0"/>
            </a:endParaRPr>
          </a:p>
          <a:p>
            <a:r>
              <a:rPr lang="en-IE" sz="1200" kern="1200" dirty="0" smtClean="0">
                <a:solidFill>
                  <a:schemeClr val="tx1"/>
                </a:solidFill>
                <a:effectLst/>
                <a:latin typeface="+mn-lt"/>
                <a:ea typeface="ＭＳ Ｐゴシック" charset="0"/>
                <a:cs typeface="ＭＳ Ｐゴシック" charset="0"/>
              </a:rPr>
              <a:t>Control means can be changed with application of some voltage </a:t>
            </a:r>
          </a:p>
          <a:p>
            <a:endParaRPr lang="en-IE" sz="1200" kern="1200" dirty="0" smtClean="0">
              <a:solidFill>
                <a:schemeClr val="tx1"/>
              </a:solidFill>
              <a:effectLst/>
              <a:latin typeface="+mn-lt"/>
              <a:ea typeface="ＭＳ Ｐゴシック" charset="0"/>
              <a:cs typeface="ＭＳ Ｐゴシック" charset="0"/>
            </a:endParaRPr>
          </a:p>
          <a:p>
            <a:endParaRPr lang="en-US" sz="120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94C698F8-67D1-9240-80F5-E900047A09FF}" type="slidenum">
              <a:rPr lang="en-US" smtClean="0"/>
              <a:pPr>
                <a:defRPr/>
              </a:pPr>
              <a:t>4</a:t>
            </a:fld>
            <a:endParaRPr lang="en-US"/>
          </a:p>
        </p:txBody>
      </p:sp>
    </p:spTree>
    <p:extLst>
      <p:ext uri="{BB962C8B-B14F-4D97-AF65-F5344CB8AC3E}">
        <p14:creationId xmlns:p14="http://schemas.microsoft.com/office/powerpoint/2010/main" val="426659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rPr>
              <a:t>Ideally diode should conduct electricity as soon as forward bias Is applied . </a:t>
            </a:r>
            <a:r>
              <a:rPr lang="en-US" dirty="0" err="1" smtClean="0">
                <a:latin typeface="Calibri" charset="0"/>
              </a:rPr>
              <a:t>i.e</a:t>
            </a:r>
            <a:r>
              <a:rPr lang="en-US" dirty="0" smtClean="0">
                <a:latin typeface="Calibri" charset="0"/>
              </a:rPr>
              <a:t> zero resistance</a:t>
            </a:r>
            <a:r>
              <a:rPr lang="en-US" baseline="0" dirty="0" smtClean="0">
                <a:latin typeface="Calibri" charset="0"/>
              </a:rPr>
              <a:t> (</a:t>
            </a:r>
            <a:r>
              <a:rPr lang="en-US" dirty="0" smtClean="0">
                <a:latin typeface="Calibri" charset="0"/>
              </a:rPr>
              <a:t> perfect</a:t>
            </a:r>
            <a:r>
              <a:rPr lang="en-US" baseline="0" dirty="0" smtClean="0">
                <a:latin typeface="Calibri" charset="0"/>
              </a:rPr>
              <a:t> conductor</a:t>
            </a:r>
            <a:r>
              <a:rPr lang="en-US" dirty="0" smtClean="0">
                <a:latin typeface="Calibri" charset="0"/>
              </a:rPr>
              <a:t>)</a:t>
            </a:r>
            <a:endParaRPr lang="en-US" dirty="0">
              <a:latin typeface="Calibri" charset="0"/>
            </a:endParaRPr>
          </a:p>
          <a:p>
            <a:r>
              <a:rPr lang="en-US" dirty="0">
                <a:latin typeface="Calibri" charset="0"/>
              </a:rPr>
              <a:t>And should not conduct electricity when reverse bias is applied</a:t>
            </a:r>
            <a:r>
              <a:rPr lang="en-US" dirty="0" smtClean="0">
                <a:latin typeface="Calibri" charset="0"/>
              </a:rPr>
              <a:t>. (perfect insulator)</a:t>
            </a:r>
            <a:endParaRPr lang="en-US" dirty="0">
              <a:latin typeface="Calibri" charset="0"/>
            </a:endParaRPr>
          </a:p>
          <a:p>
            <a:endParaRPr lang="en-US" dirty="0">
              <a:latin typeface="Calibri" charset="0"/>
            </a:endParaRPr>
          </a:p>
          <a:p>
            <a:r>
              <a:rPr lang="en-US" dirty="0" smtClean="0">
                <a:latin typeface="Calibri" charset="0"/>
              </a:rPr>
              <a:t>The</a:t>
            </a:r>
            <a:r>
              <a:rPr lang="en-US" baseline="0" dirty="0" smtClean="0">
                <a:latin typeface="Calibri" charset="0"/>
              </a:rPr>
              <a:t> ideal diode acts as a switch. (closed switch)</a:t>
            </a:r>
          </a:p>
          <a:p>
            <a:endParaRPr lang="en-US" baseline="0" dirty="0" smtClean="0">
              <a:latin typeface="Calibri" charset="0"/>
            </a:endParaRPr>
          </a:p>
          <a:p>
            <a:r>
              <a:rPr lang="en-US" baseline="0" dirty="0" smtClean="0">
                <a:latin typeface="Calibri" charset="0"/>
              </a:rPr>
              <a:t>In practice no diode act as perfect switch.</a:t>
            </a:r>
          </a:p>
          <a:p>
            <a:endParaRPr lang="en-US" dirty="0" smtClean="0">
              <a:latin typeface="Calibri" charset="0"/>
            </a:endParaRPr>
          </a:p>
        </p:txBody>
      </p:sp>
      <p:sp>
        <p:nvSpPr>
          <p:cNvPr id="4" name="Slide Number Placeholder 3"/>
          <p:cNvSpPr>
            <a:spLocks noGrp="1"/>
          </p:cNvSpPr>
          <p:nvPr>
            <p:ph type="sldNum" sz="quarter" idx="5"/>
          </p:nvPr>
        </p:nvSpPr>
        <p:spPr/>
        <p:txBody>
          <a:bodyPr/>
          <a:lstStyle/>
          <a:p>
            <a:pPr>
              <a:defRPr/>
            </a:pPr>
            <a:fld id="{6AAC4CDC-20FE-B844-A7DE-05F7343024E4}"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An actual diode neither behaves as a perfect conductor when </a:t>
            </a:r>
            <a:r>
              <a:rPr lang="en-US" dirty="0" err="1" smtClean="0">
                <a:latin typeface="Calibri" charset="0"/>
              </a:rPr>
              <a:t>f.b</a:t>
            </a:r>
            <a:r>
              <a:rPr lang="en-US" dirty="0" smtClean="0">
                <a:latin typeface="Calibri" charset="0"/>
              </a:rPr>
              <a:t>.</a:t>
            </a:r>
            <a:r>
              <a:rPr lang="en-US" baseline="0" dirty="0" smtClean="0">
                <a:latin typeface="Calibri" charset="0"/>
              </a:rPr>
              <a:t> nor act as a perfect insulator when </a:t>
            </a:r>
            <a:r>
              <a:rPr lang="en-US" baseline="0" dirty="0" err="1" smtClean="0">
                <a:latin typeface="Calibri" charset="0"/>
              </a:rPr>
              <a:t>r.b</a:t>
            </a:r>
            <a:r>
              <a:rPr lang="en-US" baseline="0" dirty="0" smtClean="0">
                <a:latin typeface="Calibri" charset="0"/>
              </a:rPr>
              <a:t>.</a:t>
            </a:r>
          </a:p>
          <a:p>
            <a:endParaRPr lang="en-US" baseline="0" dirty="0" smtClean="0">
              <a:latin typeface="Calibri" charset="0"/>
            </a:endParaRPr>
          </a:p>
          <a:p>
            <a:r>
              <a:rPr lang="en-US" baseline="0" dirty="0" smtClean="0">
                <a:latin typeface="Calibri" charset="0"/>
              </a:rPr>
              <a:t>When </a:t>
            </a:r>
            <a:r>
              <a:rPr lang="en-US" baseline="0" dirty="0" err="1" smtClean="0">
                <a:latin typeface="Calibri" charset="0"/>
              </a:rPr>
              <a:t>f.b</a:t>
            </a:r>
            <a:r>
              <a:rPr lang="en-US" baseline="0" dirty="0" smtClean="0">
                <a:latin typeface="Calibri" charset="0"/>
              </a:rPr>
              <a:t>. – will not conduct until potential barrier Vo at the junction is overcome (0.7 for Si and 0.3 for </a:t>
            </a:r>
            <a:r>
              <a:rPr lang="en-US" baseline="0" dirty="0" err="1" smtClean="0">
                <a:latin typeface="Calibri" charset="0"/>
              </a:rPr>
              <a:t>Ge</a:t>
            </a:r>
            <a:r>
              <a:rPr lang="en-US" baseline="0" dirty="0" smtClean="0">
                <a:latin typeface="Calibri" charset="0"/>
              </a:rPr>
              <a:t>)</a:t>
            </a:r>
          </a:p>
          <a:p>
            <a:r>
              <a:rPr lang="en-US" baseline="0" dirty="0" smtClean="0">
                <a:latin typeface="Calibri" charset="0"/>
              </a:rPr>
              <a:t>When applied voltage exceeds potential barrier, the diode starts conducting and small voltage drops across the internal resistance (forward resistance--</a:t>
            </a:r>
            <a:r>
              <a:rPr lang="en-US" baseline="0" dirty="0" err="1" smtClean="0">
                <a:latin typeface="Calibri" charset="0"/>
              </a:rPr>
              <a:t>rd</a:t>
            </a:r>
            <a:r>
              <a:rPr lang="en-US" baseline="0" dirty="0" smtClean="0">
                <a:latin typeface="Calibri" charset="0"/>
              </a:rPr>
              <a:t>) of the diode.</a:t>
            </a:r>
          </a:p>
          <a:p>
            <a:r>
              <a:rPr lang="en-US" baseline="0" dirty="0" smtClean="0">
                <a:latin typeface="Calibri" charset="0"/>
              </a:rPr>
              <a:t>In actual practice current flows even before 0.7 V (for Si) as shown previously in I-V characteristics of diode. </a:t>
            </a: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DA7B28E1-A772-3241-A163-A1569DF99063}"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In figure --- 0.7 V --- </a:t>
            </a:r>
            <a:r>
              <a:rPr lang="en-US" dirty="0" err="1" smtClean="0">
                <a:latin typeface="Calibri" charset="0"/>
              </a:rPr>
              <a:t>Vf</a:t>
            </a:r>
            <a:r>
              <a:rPr lang="en-US" dirty="0" smtClean="0">
                <a:latin typeface="Calibri" charset="0"/>
              </a:rPr>
              <a:t>  &amp; resistance -- </a:t>
            </a:r>
            <a:r>
              <a:rPr lang="en-US" dirty="0" err="1" smtClean="0">
                <a:latin typeface="Calibri" charset="0"/>
              </a:rPr>
              <a:t>Rf</a:t>
            </a:r>
            <a:endParaRPr lang="en-US" dirty="0" smtClean="0">
              <a:latin typeface="Calibri" charset="0"/>
            </a:endParaRPr>
          </a:p>
          <a:p>
            <a:r>
              <a:rPr lang="en-US" dirty="0" smtClean="0">
                <a:latin typeface="Calibri" charset="0"/>
              </a:rPr>
              <a:t>Piece wise Linear model of a diode(numerical </a:t>
            </a:r>
            <a:r>
              <a:rPr lang="en-US" dirty="0" err="1" smtClean="0">
                <a:latin typeface="Calibri" charset="0"/>
              </a:rPr>
              <a:t>pg</a:t>
            </a:r>
            <a:r>
              <a:rPr lang="en-US" dirty="0" smtClean="0">
                <a:latin typeface="Calibri" charset="0"/>
              </a:rPr>
              <a:t> 19</a:t>
            </a:r>
            <a:r>
              <a:rPr lang="en-US" baseline="0" dirty="0" smtClean="0">
                <a:latin typeface="Calibri" charset="0"/>
              </a:rPr>
              <a:t> example 1.4</a:t>
            </a:r>
            <a:r>
              <a:rPr lang="en-US" dirty="0" smtClean="0">
                <a:latin typeface="Calibri" charset="0"/>
              </a:rPr>
              <a:t>) </a:t>
            </a:r>
          </a:p>
          <a:p>
            <a:endParaRPr lang="en-US" dirty="0" smtClean="0">
              <a:latin typeface="Calibri" charset="0"/>
            </a:endParaRPr>
          </a:p>
          <a:p>
            <a:r>
              <a:rPr lang="en-US" dirty="0" smtClean="0">
                <a:latin typeface="Calibri" charset="0"/>
              </a:rPr>
              <a:t>In electronics, diode </a:t>
            </a:r>
            <a:r>
              <a:rPr lang="en-US" dirty="0" err="1" smtClean="0">
                <a:latin typeface="Calibri" charset="0"/>
              </a:rPr>
              <a:t>modelling</a:t>
            </a:r>
            <a:r>
              <a:rPr lang="en-US" dirty="0" smtClean="0">
                <a:latin typeface="Calibri" charset="0"/>
              </a:rPr>
              <a:t> refers to the mathematical models used to approximate the actual </a:t>
            </a:r>
            <a:r>
              <a:rPr lang="en-US" dirty="0" err="1" smtClean="0">
                <a:latin typeface="Calibri" charset="0"/>
              </a:rPr>
              <a:t>behaviour</a:t>
            </a:r>
            <a:r>
              <a:rPr lang="en-US" dirty="0" smtClean="0">
                <a:latin typeface="Calibri" charset="0"/>
              </a:rPr>
              <a:t> of real diodes to enable calculations and circuit analysis. A diode's I-V curve is nonlinear (it is well described by the Shockley diode law). This nonlinearity complicates calculations in circuits involving diodes so simpler models are often required. Like the one shown above which shows IV </a:t>
            </a:r>
            <a:r>
              <a:rPr lang="en-US" dirty="0" err="1" smtClean="0">
                <a:latin typeface="Calibri" charset="0"/>
              </a:rPr>
              <a:t>characterstic</a:t>
            </a:r>
            <a:r>
              <a:rPr lang="en-US" dirty="0" smtClean="0">
                <a:latin typeface="Calibri" charset="0"/>
              </a:rPr>
              <a:t> as linear.</a:t>
            </a:r>
          </a:p>
          <a:p>
            <a:endParaRPr lang="en-US" dirty="0" smtClean="0">
              <a:latin typeface="Calibri" charset="0"/>
            </a:endParaRPr>
          </a:p>
          <a:p>
            <a:r>
              <a:rPr lang="en-US" dirty="0" smtClean="0">
                <a:latin typeface="Calibri" charset="0"/>
              </a:rPr>
              <a:t>See notes </a:t>
            </a:r>
            <a:r>
              <a:rPr lang="en-US" dirty="0" err="1" smtClean="0">
                <a:latin typeface="Calibri" charset="0"/>
              </a:rPr>
              <a:t>pg</a:t>
            </a:r>
            <a:r>
              <a:rPr lang="en-US" dirty="0" smtClean="0">
                <a:latin typeface="Calibri" charset="0"/>
              </a:rPr>
              <a:t> 25..add on</a:t>
            </a: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DA7B28E1-A772-3241-A163-A1569DF99063}"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Avalanche effect(Avalanche Breakdown)</a:t>
            </a:r>
          </a:p>
          <a:p>
            <a:endParaRPr lang="en-US">
              <a:latin typeface="Calibri" charset="0"/>
            </a:endParaRPr>
          </a:p>
          <a:p>
            <a:r>
              <a:rPr lang="en-US">
                <a:latin typeface="Calibri" charset="0"/>
              </a:rPr>
              <a:t>When reverse bias is large enough ..the electrons on N side move with high velocity which collide with other atoms of Semiconductor. On doing so they break covalent bond and create electron hole pairs. Which then again gains velocity and dislodges other atoms. This effect is cumulative in nature and repeats itseld. This effect creates avalanche of free electrons thus called avalanche efect.This leads to breakdown of junction , thus a large amount of reverse current flows at the same reverse voltage . The voltage at which this occurs is called reverse bias voltage Vr.</a:t>
            </a:r>
          </a:p>
          <a:p>
            <a:endParaRPr lang="en-US">
              <a:latin typeface="Calibri" charset="0"/>
            </a:endParaRPr>
          </a:p>
          <a:p>
            <a:r>
              <a:rPr lang="en-US">
                <a:latin typeface="Calibri" charset="0"/>
              </a:rPr>
              <a:t>(Zener Breakdown)</a:t>
            </a: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DA7B28E1-A772-3241-A163-A1569DF99063}"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When reverse bias voltage is sufficiently high at junction, it may exert a strong force on bound electrons to tear them apart from covalent bond. Thus large amount of electron hole pair is generated through the rupture of </a:t>
            </a:r>
          </a:p>
          <a:p>
            <a:r>
              <a:rPr lang="en-US">
                <a:latin typeface="Calibri" charset="0"/>
              </a:rPr>
              <a:t>Covalent bond. This results in large reverse current to at the breakdown voltage.</a:t>
            </a:r>
          </a:p>
          <a:p>
            <a:endParaRPr lang="en-US">
              <a:latin typeface="Calibri" charset="0"/>
            </a:endParaRPr>
          </a:p>
          <a:p>
            <a:endParaRPr lang="en-US">
              <a:latin typeface="Calibri" charset="0"/>
            </a:endParaRPr>
          </a:p>
          <a:p>
            <a:endParaRPr lang="en-US">
              <a:latin typeface="Calibri" charset="0"/>
            </a:endParaRPr>
          </a:p>
          <a:p>
            <a:r>
              <a:rPr lang="en-US">
                <a:latin typeface="Calibri" charset="0"/>
              </a:rPr>
              <a:t>Avalanche breakdown </a:t>
            </a:r>
          </a:p>
          <a:p>
            <a:r>
              <a:rPr lang="en-US">
                <a:latin typeface="Calibri" charset="0"/>
              </a:rPr>
              <a:t>-- occurs due to electrons gaining kinetic energy due to large reverse voltage (electric field)..and fast moving electrons disloging othe atoms.</a:t>
            </a:r>
          </a:p>
          <a:p>
            <a:r>
              <a:rPr lang="en-US">
                <a:latin typeface="Calibri" charset="0"/>
              </a:rPr>
              <a:t>-occurs at higher breakdown voltage than zener breakdown</a:t>
            </a:r>
          </a:p>
          <a:p>
            <a:endParaRPr lang="en-US">
              <a:latin typeface="Calibri" charset="0"/>
            </a:endParaRPr>
          </a:p>
          <a:p>
            <a:endParaRPr lang="en-US">
              <a:latin typeface="Calibri" charset="0"/>
            </a:endParaRPr>
          </a:p>
          <a:p>
            <a:r>
              <a:rPr lang="en-US">
                <a:latin typeface="Calibri" charset="0"/>
              </a:rPr>
              <a:t>Zener Breakdown </a:t>
            </a:r>
          </a:p>
          <a:p>
            <a:r>
              <a:rPr lang="en-US">
                <a:latin typeface="Calibri" charset="0"/>
              </a:rPr>
              <a:t>--occurs because of rupture of bound electrons from covalent bond.</a:t>
            </a:r>
          </a:p>
          <a:p>
            <a:r>
              <a:rPr lang="en-US">
                <a:latin typeface="Calibri" charset="0"/>
              </a:rPr>
              <a:t>---occurs at lower breakdown voltage than avalanche breakdown </a:t>
            </a:r>
          </a:p>
        </p:txBody>
      </p:sp>
      <p:sp>
        <p:nvSpPr>
          <p:cNvPr id="4" name="Slide Number Placeholder 3"/>
          <p:cNvSpPr>
            <a:spLocks noGrp="1"/>
          </p:cNvSpPr>
          <p:nvPr>
            <p:ph type="sldNum" sz="quarter" idx="5"/>
          </p:nvPr>
        </p:nvSpPr>
        <p:spPr/>
        <p:txBody>
          <a:bodyPr/>
          <a:lstStyle/>
          <a:p>
            <a:pPr>
              <a:defRPr/>
            </a:pPr>
            <a:fld id="{4C4BA3B0-DEE7-0E47-AE34-18CFE65978E7}"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r>
              <a:rPr lang="en-US">
                <a:latin typeface="Calibri" charset="0"/>
              </a:rPr>
              <a:t>A rectifier is an electrical device that converts alternating current (AC), which periodically reverses direction, to direct current (DC), which flows in only one direction. The process is known as rectification. </a:t>
            </a:r>
          </a:p>
          <a:p>
            <a:endParaRPr lang="en-US">
              <a:latin typeface="Calibri" charset="0"/>
            </a:endParaRPr>
          </a:p>
          <a:p>
            <a:r>
              <a:rPr lang="en-US">
                <a:latin typeface="Calibri" charset="0"/>
              </a:rPr>
              <a:t>Physically, rectifiers take a number of forms, including vacuum tube diodes, mercury-arc valves, copper and selenium oxide rectifiers, semiconductor diodes, silicon-controlled rectifiers and other silicon-based semiconductor switches. </a:t>
            </a:r>
          </a:p>
          <a:p>
            <a:endParaRPr lang="en-US">
              <a:latin typeface="Calibri" charset="0"/>
            </a:endParaRPr>
          </a:p>
          <a:p>
            <a:endParaRPr lang="en-US">
              <a:latin typeface="Calibri" charset="0"/>
            </a:endParaRPr>
          </a:p>
          <a:p>
            <a:r>
              <a:rPr lang="en-US">
                <a:latin typeface="Calibri" charset="0"/>
              </a:rPr>
              <a:t>Because of the alternating nature of the input AC sine wave, the process of rectification alone produces a DC current that, though unidirectional, consists of pulses of current. Many applications of rectifiers, such as power supplies for radio, television and computer equipment, require a steady constant DC current (as would be produced by a battery). In these applications the output of the rectifier is smoothed by an electronic filter (usually a capacitor) to produce a steady current.</a:t>
            </a:r>
          </a:p>
          <a:p>
            <a:endParaRPr lang="en-US">
              <a:latin typeface="Calibri" charset="0"/>
            </a:endParaRPr>
          </a:p>
          <a:p>
            <a:r>
              <a:rPr lang="en-US">
                <a:latin typeface="Calibri" charset="0"/>
              </a:rPr>
              <a:t>More complex circuitry that performs the opposite function, converting DC to AC, is called an inverter.</a:t>
            </a:r>
          </a:p>
          <a:p>
            <a:endParaRPr lang="en-US">
              <a:latin typeface="Calibri" charset="0"/>
            </a:endParaRPr>
          </a:p>
          <a:p>
            <a:endParaRPr lang="en-US">
              <a:latin typeface="Calibri" charset="0"/>
            </a:endParaRPr>
          </a:p>
          <a:p>
            <a:r>
              <a:rPr lang="en-US">
                <a:latin typeface="Calibri" charset="0"/>
              </a:rPr>
              <a:t>Application</a:t>
            </a:r>
          </a:p>
          <a:p>
            <a:endParaRPr lang="en-US">
              <a:latin typeface="Calibri" charset="0"/>
            </a:endParaRPr>
          </a:p>
          <a:p>
            <a:r>
              <a:rPr lang="en-US">
                <a:latin typeface="Calibri" charset="0"/>
              </a:rPr>
              <a:t>1.The primary application of rectifiers is to derive DC power from an AC supply (AC to DC converter). Virtually all electronic devices require DC, so rectifiers are used inside the power supplies of virtually all electronic equipment.</a:t>
            </a:r>
          </a:p>
          <a:p>
            <a:r>
              <a:rPr lang="en-US">
                <a:latin typeface="Calibri" charset="0"/>
              </a:rPr>
              <a:t>2.Converting DC power from one voltage to another is much more complicated. One method of DC-to-DC conversion first converts power to AC (using a device called an inverter), then uses a transformer to change the voltage, and finally rectifies power back to DC. A frequency of typically several tens of kilohertz is used, as this requires much smaller inductance than at lower frequencies and obviates the use of heavy, bulky, and expensive iron-cored units.</a:t>
            </a:r>
          </a:p>
          <a:p>
            <a:endParaRPr lang="en-US">
              <a:latin typeface="Calibri" charset="0"/>
            </a:endParaRPr>
          </a:p>
          <a:p>
            <a:r>
              <a:rPr lang="en-US">
                <a:latin typeface="Calibri" charset="0"/>
              </a:rPr>
              <a:t>3.Rectifiers are also used for detection of amplitude modulated radio signals. The signal may be amplified before detection. If not, a very low voltage drop diode or a diode biased with a fixed voltage must be used. When using a rectifier for demodulation the capacitor and load resistance must be carefully matched: too low a capacitance makes the high frequency carrier pass to the output, and too high makes the capacitor just charge and stay charged.</a:t>
            </a:r>
          </a:p>
          <a:p>
            <a:endParaRPr lang="en-US">
              <a:latin typeface="Calibri" charset="0"/>
            </a:endParaRPr>
          </a:p>
          <a:p>
            <a:r>
              <a:rPr lang="en-US">
                <a:latin typeface="Calibri" charset="0"/>
              </a:rPr>
              <a:t>4.Rectifiers supply polarised voltage for welding. In such circuits control of the output current is required; this is sometimes achieved by replacing some of the diodes in a bridge rectifier with thyristors, effectively diodes whose voltage output can be regulated by switching on and off with phase fired controllers.</a:t>
            </a:r>
          </a:p>
          <a:p>
            <a:endParaRPr lang="en-US">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A02C617D-AADF-3447-A127-7EC9EFBDDCD1}"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1E74062E-1900-E14A-A011-0E3D68180901}"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latin typeface="Calibri" charset="0"/>
              </a:rPr>
              <a:t>In half-wave rectification of a single-phase supply, either the positive or negative half of the AC wave is passed, while the other half is blocked. </a:t>
            </a:r>
            <a:endParaRPr lang="en-US" dirty="0" smtClean="0">
              <a:latin typeface="Calibri" charset="0"/>
            </a:endParaRPr>
          </a:p>
          <a:p>
            <a:pPr>
              <a:defRPr/>
            </a:pPr>
            <a:endParaRPr lang="en-US" dirty="0" smtClean="0">
              <a:latin typeface="Calibri" charset="0"/>
            </a:endParaRPr>
          </a:p>
          <a:p>
            <a:pPr>
              <a:defRPr/>
            </a:pPr>
            <a:r>
              <a:rPr lang="en-US" dirty="0" smtClean="0">
                <a:latin typeface="Calibri" charset="0"/>
              </a:rPr>
              <a:t>Because </a:t>
            </a:r>
            <a:r>
              <a:rPr lang="en-US" dirty="0">
                <a:latin typeface="Calibri" charset="0"/>
              </a:rPr>
              <a:t>only one half of the input waveform reaches the output, mean voltage is lower. </a:t>
            </a:r>
            <a:endParaRPr lang="en-US" dirty="0" smtClean="0">
              <a:latin typeface="Calibri" charset="0"/>
            </a:endParaRPr>
          </a:p>
          <a:p>
            <a:pPr>
              <a:defRPr/>
            </a:pPr>
            <a:endParaRPr lang="en-US" dirty="0" smtClean="0">
              <a:latin typeface="Calibri" charset="0"/>
            </a:endParaRPr>
          </a:p>
          <a:p>
            <a:pPr>
              <a:defRPr/>
            </a:pPr>
            <a:r>
              <a:rPr lang="en-US" dirty="0" smtClean="0">
                <a:latin typeface="Calibri" charset="0"/>
              </a:rPr>
              <a:t>Half</a:t>
            </a:r>
            <a:r>
              <a:rPr lang="en-US" dirty="0">
                <a:latin typeface="Calibri" charset="0"/>
              </a:rPr>
              <a:t>-wave rectification requires a single diode in a single-phase supply, or three in a three-phase supply. </a:t>
            </a:r>
            <a:endParaRPr lang="en-US" dirty="0" smtClean="0">
              <a:latin typeface="Calibri" charset="0"/>
            </a:endParaRPr>
          </a:p>
          <a:p>
            <a:pPr>
              <a:defRPr/>
            </a:pPr>
            <a:endParaRPr lang="en-US" dirty="0" smtClean="0">
              <a:latin typeface="Calibri" charset="0"/>
            </a:endParaRPr>
          </a:p>
          <a:p>
            <a:pPr>
              <a:defRPr/>
            </a:pPr>
            <a:endParaRPr lang="en-US" dirty="0" smtClean="0">
              <a:latin typeface="Calibri" charset="0"/>
            </a:endParaRPr>
          </a:p>
          <a:p>
            <a:pPr>
              <a:defRPr/>
            </a:pPr>
            <a:endParaRPr lang="en-US" dirty="0" smtClean="0">
              <a:latin typeface="Calibri" charset="0"/>
            </a:endParaRPr>
          </a:p>
          <a:p>
            <a:pPr>
              <a:defRPr/>
            </a:pPr>
            <a:r>
              <a:rPr lang="en-US" b="1" u="sng" dirty="0" smtClean="0">
                <a:latin typeface="Calibri" charset="0"/>
              </a:rPr>
              <a:t>Circuit Details</a:t>
            </a:r>
          </a:p>
          <a:p>
            <a:pPr>
              <a:defRPr/>
            </a:pPr>
            <a:r>
              <a:rPr lang="en-US" dirty="0" smtClean="0">
                <a:latin typeface="Calibri" charset="0"/>
              </a:rPr>
              <a:t>Single crystal diode acts as a half wave rectifier</a:t>
            </a:r>
          </a:p>
          <a:p>
            <a:pPr>
              <a:defRPr/>
            </a:pPr>
            <a:r>
              <a:rPr lang="en-US" dirty="0" smtClean="0">
                <a:latin typeface="Calibri" charset="0"/>
              </a:rPr>
              <a:t>The ac to be rectified is applied in series with diode and load resistance R</a:t>
            </a:r>
          </a:p>
          <a:p>
            <a:pPr>
              <a:defRPr/>
            </a:pPr>
            <a:endParaRPr lang="en-US" dirty="0" smtClean="0">
              <a:latin typeface="Calibri" charset="0"/>
            </a:endParaRPr>
          </a:p>
          <a:p>
            <a:pPr>
              <a:defRPr/>
            </a:pPr>
            <a:r>
              <a:rPr lang="en-US" dirty="0" smtClean="0">
                <a:latin typeface="Calibri" charset="0"/>
              </a:rPr>
              <a:t>Generally ac supply is given through transformer --- two advantages ---1.allows us to </a:t>
            </a:r>
            <a:r>
              <a:rPr lang="en-US" dirty="0" err="1" smtClean="0">
                <a:latin typeface="Calibri" charset="0"/>
              </a:rPr>
              <a:t>stepup</a:t>
            </a:r>
            <a:r>
              <a:rPr lang="en-US" dirty="0" smtClean="0">
                <a:latin typeface="Calibri" charset="0"/>
              </a:rPr>
              <a:t> or step down ac voltage.2. transformer isolates the rectifier circuit from power line thus reduces risk of electric shock</a:t>
            </a:r>
          </a:p>
          <a:p>
            <a:pPr>
              <a:defRPr/>
            </a:pPr>
            <a:endParaRPr lang="en-US" dirty="0" smtClean="0">
              <a:latin typeface="Calibri" charset="0"/>
            </a:endParaRPr>
          </a:p>
          <a:p>
            <a:pPr>
              <a:defRPr/>
            </a:pPr>
            <a:r>
              <a:rPr lang="en-US" b="1" dirty="0" smtClean="0">
                <a:latin typeface="Calibri" charset="0"/>
              </a:rPr>
              <a:t>Operation</a:t>
            </a:r>
          </a:p>
          <a:p>
            <a:pPr>
              <a:defRPr/>
            </a:pPr>
            <a:endParaRPr lang="en-US" dirty="0" smtClean="0">
              <a:latin typeface="Calibri" charset="0"/>
            </a:endParaRPr>
          </a:p>
          <a:p>
            <a:pPr>
              <a:defRPr/>
            </a:pPr>
            <a:r>
              <a:rPr lang="en-US" dirty="0" smtClean="0">
                <a:latin typeface="Calibri" charset="0"/>
              </a:rPr>
              <a:t>Ac changes its polarity every half cycle.</a:t>
            </a:r>
          </a:p>
          <a:p>
            <a:pPr>
              <a:defRPr/>
            </a:pPr>
            <a:r>
              <a:rPr lang="en-US" dirty="0" smtClean="0">
                <a:latin typeface="Calibri" charset="0"/>
              </a:rPr>
              <a:t>During +</a:t>
            </a:r>
            <a:r>
              <a:rPr lang="en-US" dirty="0" err="1" smtClean="0">
                <a:latin typeface="Calibri" charset="0"/>
              </a:rPr>
              <a:t>ve</a:t>
            </a:r>
            <a:r>
              <a:rPr lang="en-US" dirty="0" smtClean="0">
                <a:latin typeface="Calibri" charset="0"/>
              </a:rPr>
              <a:t> cycle diode is </a:t>
            </a:r>
            <a:r>
              <a:rPr lang="en-US" dirty="0" err="1" smtClean="0">
                <a:latin typeface="Calibri" charset="0"/>
              </a:rPr>
              <a:t>f.b</a:t>
            </a:r>
            <a:r>
              <a:rPr lang="en-US" dirty="0" smtClean="0">
                <a:latin typeface="Calibri" charset="0"/>
              </a:rPr>
              <a:t>. and diode conducts current</a:t>
            </a:r>
          </a:p>
          <a:p>
            <a:pPr>
              <a:defRPr/>
            </a:pPr>
            <a:r>
              <a:rPr lang="en-US" dirty="0" smtClean="0">
                <a:latin typeface="Calibri" charset="0"/>
              </a:rPr>
              <a:t>During -</a:t>
            </a:r>
            <a:r>
              <a:rPr lang="en-US" dirty="0" err="1" smtClean="0">
                <a:latin typeface="Calibri" charset="0"/>
              </a:rPr>
              <a:t>ve</a:t>
            </a:r>
            <a:r>
              <a:rPr lang="en-US" dirty="0" smtClean="0">
                <a:latin typeface="Calibri" charset="0"/>
              </a:rPr>
              <a:t> cycle diode is </a:t>
            </a:r>
            <a:r>
              <a:rPr lang="en-US" dirty="0" err="1" smtClean="0">
                <a:latin typeface="Calibri" charset="0"/>
              </a:rPr>
              <a:t>r.b</a:t>
            </a:r>
            <a:r>
              <a:rPr lang="en-US" dirty="0" smtClean="0">
                <a:latin typeface="Calibri" charset="0"/>
              </a:rPr>
              <a:t>. and diode does not conduct current</a:t>
            </a:r>
          </a:p>
          <a:p>
            <a:pPr>
              <a:defRPr/>
            </a:pPr>
            <a:endParaRPr lang="en-US" dirty="0" smtClean="0">
              <a:latin typeface="Calibri" charset="0"/>
            </a:endParaRPr>
          </a:p>
          <a:p>
            <a:pPr>
              <a:defRPr/>
            </a:pPr>
            <a:r>
              <a:rPr lang="en-US" dirty="0" smtClean="0">
                <a:latin typeface="Calibri" charset="0"/>
              </a:rPr>
              <a:t>Since current flows in only one half ..the current always flows in only one </a:t>
            </a:r>
            <a:r>
              <a:rPr lang="en-US" dirty="0" err="1" smtClean="0">
                <a:latin typeface="Calibri" charset="0"/>
              </a:rPr>
              <a:t>direction..thus</a:t>
            </a:r>
            <a:r>
              <a:rPr lang="en-US" dirty="0" smtClean="0">
                <a:latin typeface="Calibri" charset="0"/>
              </a:rPr>
              <a:t> called unidirectional</a:t>
            </a:r>
          </a:p>
          <a:p>
            <a:pPr>
              <a:defRPr/>
            </a:pPr>
            <a:endParaRPr lang="en-US" dirty="0" smtClean="0">
              <a:latin typeface="Calibri" charset="0"/>
            </a:endParaRPr>
          </a:p>
          <a:p>
            <a:pPr>
              <a:defRPr/>
            </a:pPr>
            <a:r>
              <a:rPr lang="en-US" b="1" dirty="0" smtClean="0">
                <a:latin typeface="Calibri" charset="0"/>
              </a:rPr>
              <a:t>Rectifiers yield a unidirectional but pulsating direct current. </a:t>
            </a:r>
          </a:p>
          <a:p>
            <a:pPr>
              <a:defRPr/>
            </a:pPr>
            <a:endParaRPr lang="en-US" dirty="0" smtClean="0">
              <a:latin typeface="Calibri" charset="0"/>
            </a:endParaRPr>
          </a:p>
          <a:p>
            <a:pPr>
              <a:defRPr/>
            </a:pPr>
            <a:r>
              <a:rPr lang="en-US" dirty="0" smtClean="0">
                <a:latin typeface="Calibri" charset="0"/>
              </a:rPr>
              <a:t>Pulsating dc means contains both ac and dc component(also known as ripple). The ac component is undesired and must be kept away from the load. To do so filter circuits are used which removes the ac component and allows only dc component to reach load.</a:t>
            </a:r>
          </a:p>
          <a:p>
            <a:pPr>
              <a:defRPr/>
            </a:pPr>
            <a:r>
              <a:rPr lang="en-US" dirty="0" smtClean="0">
                <a:latin typeface="Calibri" charset="0"/>
              </a:rPr>
              <a:t>These pulsating dc are smoothed using filter circuits.</a:t>
            </a:r>
          </a:p>
          <a:p>
            <a:pPr>
              <a:defRPr/>
            </a:pPr>
            <a:endParaRPr lang="en-US" dirty="0" smtClean="0">
              <a:latin typeface="Calibri" charset="0"/>
            </a:endParaRPr>
          </a:p>
          <a:p>
            <a:pPr>
              <a:defRPr/>
            </a:pPr>
            <a:r>
              <a:rPr lang="en-US" b="1" dirty="0" smtClean="0">
                <a:latin typeface="Calibri" charset="0"/>
              </a:rPr>
              <a:t>Wave form</a:t>
            </a:r>
          </a:p>
          <a:p>
            <a:pPr>
              <a:defRPr/>
            </a:pPr>
            <a:endParaRPr lang="en-US" b="1" dirty="0" smtClean="0">
              <a:latin typeface="Calibri" charset="0"/>
            </a:endParaRPr>
          </a:p>
          <a:p>
            <a:pPr>
              <a:defRPr/>
            </a:pPr>
            <a:r>
              <a:rPr lang="en-US" b="1" dirty="0" smtClean="0">
                <a:latin typeface="Calibri" charset="0"/>
              </a:rPr>
              <a:t>The input and output frequency is same. i.e. when input completes one cycle output also completes one cycle</a:t>
            </a:r>
            <a:endParaRPr lang="en-US" b="1" dirty="0">
              <a:latin typeface="Calibri" charset="0"/>
            </a:endParaRPr>
          </a:p>
          <a:p>
            <a:pPr>
              <a:defRPr/>
            </a:pPr>
            <a:endParaRPr lang="en-US" dirty="0" smtClean="0">
              <a:latin typeface="Calibri" charset="0"/>
            </a:endParaRPr>
          </a:p>
          <a:p>
            <a:pPr>
              <a:defRPr/>
            </a:pPr>
            <a:r>
              <a:rPr lang="en-US" b="1" dirty="0" smtClean="0">
                <a:latin typeface="Calibri" charset="0"/>
              </a:rPr>
              <a:t>Disadvantages</a:t>
            </a:r>
          </a:p>
          <a:p>
            <a:pPr>
              <a:defRPr/>
            </a:pPr>
            <a:endParaRPr lang="en-US" dirty="0" smtClean="0">
              <a:latin typeface="Calibri" charset="0"/>
            </a:endParaRPr>
          </a:p>
          <a:p>
            <a:pPr>
              <a:defRPr/>
            </a:pPr>
            <a:r>
              <a:rPr lang="en-US" dirty="0" smtClean="0">
                <a:latin typeface="Calibri" charset="0"/>
              </a:rPr>
              <a:t>1.The pulsating dc has ac component whose frequency is same as supply ac. Thus  elaborate filtering systems are needed</a:t>
            </a:r>
          </a:p>
          <a:p>
            <a:pPr>
              <a:defRPr/>
            </a:pPr>
            <a:r>
              <a:rPr lang="en-US" dirty="0" smtClean="0">
                <a:latin typeface="Calibri" charset="0"/>
              </a:rPr>
              <a:t>									OR</a:t>
            </a:r>
          </a:p>
          <a:p>
            <a:pPr marL="228600" indent="-228600">
              <a:buFontTx/>
              <a:buAutoNum type="arabicPeriod"/>
              <a:defRPr/>
            </a:pPr>
            <a:r>
              <a:rPr lang="en-US" dirty="0" smtClean="0">
                <a:latin typeface="Calibri" charset="0"/>
              </a:rPr>
              <a:t>half-wave rectifiers produce far more ripple than full-wave rectifiers, and much more filtering is needed to eliminate harmonics of the AC frequency from the output.</a:t>
            </a:r>
          </a:p>
          <a:p>
            <a:pPr marL="228600" indent="-228600">
              <a:buFontTx/>
              <a:buAutoNum type="arabicPeriod"/>
              <a:defRPr/>
            </a:pPr>
            <a:endParaRPr lang="en-US" dirty="0" smtClean="0">
              <a:latin typeface="Calibri" charset="0"/>
            </a:endParaRPr>
          </a:p>
          <a:p>
            <a:pPr marL="228600" indent="-228600">
              <a:buFontTx/>
              <a:buAutoNum type="arabicPeriod"/>
              <a:defRPr/>
            </a:pPr>
            <a:r>
              <a:rPr lang="en-US" dirty="0" smtClean="0">
                <a:latin typeface="Calibri" charset="0"/>
              </a:rPr>
              <a:t>The ac supply power only one half, thus output is low. (efficiency low)</a:t>
            </a:r>
          </a:p>
          <a:p>
            <a:pPr>
              <a:defRPr/>
            </a:pPr>
            <a:endParaRPr lang="en-US" dirty="0">
              <a:latin typeface="Calibri" charset="0"/>
            </a:endParaRPr>
          </a:p>
          <a:p>
            <a:pPr>
              <a:defRPr/>
            </a:pPr>
            <a:endParaRPr lang="en-US" dirty="0">
              <a:latin typeface="Calibri" charset="0"/>
            </a:endParaRPr>
          </a:p>
          <a:p>
            <a:pPr>
              <a:defRPr/>
            </a:pPr>
            <a:endParaRPr lang="en-US" dirty="0">
              <a:latin typeface="Calibri" charset="0"/>
            </a:endParaRPr>
          </a:p>
          <a:p>
            <a:pPr>
              <a:defRPr/>
            </a:pP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3308D4A8-93F0-5D46-A81A-2CEED827BA36}"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endParaRPr lang="en-US">
              <a:latin typeface="Calibri" charset="0"/>
            </a:endParaRPr>
          </a:p>
          <a:p>
            <a:r>
              <a:rPr lang="en-US">
                <a:latin typeface="Calibri" charset="0"/>
              </a:rPr>
              <a:t>Half-wave rectifier</a:t>
            </a:r>
          </a:p>
          <a:p>
            <a:endParaRPr lang="en-US">
              <a:latin typeface="Calibri" charset="0"/>
            </a:endParaRPr>
          </a:p>
          <a:p>
            <a:r>
              <a:rPr lang="en-US">
                <a:latin typeface="Calibri" charset="0"/>
              </a:rPr>
              <a:t>Rectifier efficiency is defined as ratio of dc output power to the ac input power.</a:t>
            </a:r>
          </a:p>
          <a:p>
            <a:endParaRPr lang="en-US">
              <a:latin typeface="Calibri" charset="0"/>
            </a:endParaRPr>
          </a:p>
          <a:p>
            <a:r>
              <a:rPr lang="en-US">
                <a:latin typeface="Calibri" charset="0"/>
              </a:rPr>
              <a:t>Power = I^2 * R</a:t>
            </a:r>
          </a:p>
          <a:p>
            <a:endParaRPr lang="en-US">
              <a:latin typeface="Calibri" charset="0"/>
            </a:endParaRPr>
          </a:p>
          <a:p>
            <a:r>
              <a:rPr lang="en-US">
                <a:latin typeface="Calibri" charset="0"/>
              </a:rPr>
              <a:t>The no-load output DC voltage of an ideal half-wave rectifier for a sinusoidal input voltage is:</a:t>
            </a:r>
          </a:p>
          <a:p>
            <a:r>
              <a:rPr lang="en-US">
                <a:latin typeface="Calibri" charset="0"/>
              </a:rPr>
              <a:t>V r m s	= V p e a k/2</a:t>
            </a:r>
          </a:p>
          <a:p>
            <a:r>
              <a:rPr lang="en-US">
                <a:latin typeface="Calibri" charset="0"/>
              </a:rPr>
              <a:t>V d c	= V p e a k / π	</a:t>
            </a:r>
          </a:p>
          <a:p>
            <a:r>
              <a:rPr lang="en-US">
                <a:latin typeface="Calibri" charset="0"/>
              </a:rPr>
              <a:t>		</a:t>
            </a:r>
          </a:p>
          <a:p>
            <a:r>
              <a:rPr lang="en-US">
                <a:latin typeface="Calibri" charset="0"/>
              </a:rPr>
              <a:t>where:</a:t>
            </a:r>
          </a:p>
          <a:p>
            <a:r>
              <a:rPr lang="en-US">
                <a:latin typeface="Calibri" charset="0"/>
              </a:rPr>
              <a:t>Vdc, Vav – the DC or average output voltage,</a:t>
            </a:r>
          </a:p>
          <a:p>
            <a:r>
              <a:rPr lang="en-US">
                <a:latin typeface="Calibri" charset="0"/>
              </a:rPr>
              <a:t>Vpeak, the peak value of the phase input voltages,</a:t>
            </a:r>
          </a:p>
          <a:p>
            <a:r>
              <a:rPr lang="en-US">
                <a:latin typeface="Calibri" charset="0"/>
              </a:rPr>
              <a:t>Vrms, the root-mean-square value of output voltage.</a:t>
            </a:r>
          </a:p>
          <a:p>
            <a:endParaRPr lang="en-US">
              <a:latin typeface="Calibri" charset="0"/>
            </a:endParaRPr>
          </a:p>
          <a:p>
            <a:r>
              <a:rPr lang="en-US">
                <a:latin typeface="Calibri" charset="0"/>
              </a:rPr>
              <a:t>The </a:t>
            </a:r>
            <a:r>
              <a:rPr lang="en-US" b="1">
                <a:latin typeface="Calibri" charset="0"/>
              </a:rPr>
              <a:t>RMS value</a:t>
            </a:r>
            <a:r>
              <a:rPr lang="en-US">
                <a:latin typeface="Calibri" charset="0"/>
              </a:rPr>
              <a:t> is the effective </a:t>
            </a:r>
            <a:r>
              <a:rPr lang="en-US" b="1">
                <a:latin typeface="Calibri" charset="0"/>
              </a:rPr>
              <a:t>value</a:t>
            </a:r>
            <a:r>
              <a:rPr lang="en-US">
                <a:latin typeface="Calibri" charset="0"/>
              </a:rPr>
              <a:t> of a varying voltage or current. It is the equivalent steady DC (constant) </a:t>
            </a:r>
            <a:r>
              <a:rPr lang="en-US" b="1">
                <a:latin typeface="Calibri" charset="0"/>
              </a:rPr>
              <a:t>value</a:t>
            </a:r>
            <a:r>
              <a:rPr lang="en-US">
                <a:latin typeface="Calibri" charset="0"/>
              </a:rPr>
              <a:t> which gives the same effect. For example, a lamp connected to a 6V </a:t>
            </a:r>
            <a:r>
              <a:rPr lang="en-US" b="1">
                <a:latin typeface="Calibri" charset="0"/>
              </a:rPr>
              <a:t>RMS AC</a:t>
            </a:r>
            <a:r>
              <a:rPr lang="en-US">
                <a:latin typeface="Calibri" charset="0"/>
              </a:rPr>
              <a:t> supply will shine with the same brightness when connected to a steady 6V DC supply.</a:t>
            </a: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F3AE58AD-EDD8-5249-B9DA-380F7B37027B}"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r>
              <a:rPr lang="en-US" b="1">
                <a:latin typeface="Calibri" charset="0"/>
              </a:rPr>
              <a:t>Circuit</a:t>
            </a:r>
          </a:p>
          <a:p>
            <a:r>
              <a:rPr lang="en-US">
                <a:latin typeface="Calibri" charset="0"/>
              </a:rPr>
              <a:t>The circuit consists of two diodes D1 and D2 as shown above. The full wave rectifier circuit consists of two power diodes connected to a single load resistance (RL) . A centre tapped secondary winding AB is connected with these diodes such that each diode uses one half of ac  supply  to provide current to the load. </a:t>
            </a:r>
          </a:p>
          <a:p>
            <a:endParaRPr lang="en-US">
              <a:latin typeface="Calibri" charset="0"/>
            </a:endParaRPr>
          </a:p>
          <a:p>
            <a:endParaRPr lang="en-US">
              <a:latin typeface="Calibri" charset="0"/>
            </a:endParaRPr>
          </a:p>
          <a:p>
            <a:r>
              <a:rPr lang="en-US" b="1">
                <a:latin typeface="Calibri" charset="0"/>
              </a:rPr>
              <a:t>Operation</a:t>
            </a:r>
          </a:p>
          <a:p>
            <a:endParaRPr lang="en-US">
              <a:latin typeface="Calibri" charset="0"/>
            </a:endParaRPr>
          </a:p>
          <a:p>
            <a:r>
              <a:rPr lang="en-US">
                <a:latin typeface="Calibri" charset="0"/>
              </a:rPr>
              <a:t>When point A of the transformer is positive with respect to point C, diode D1 conducts in the forward direction as indicated by the arrows.</a:t>
            </a:r>
          </a:p>
          <a:p>
            <a:r>
              <a:rPr lang="en-US">
                <a:latin typeface="Calibri" charset="0"/>
              </a:rPr>
              <a:t>When point B is positive (in the negative half of the cycle) with respect to point C, diode D2 conducts in the forward direction </a:t>
            </a:r>
          </a:p>
          <a:p>
            <a:r>
              <a:rPr lang="en-US">
                <a:latin typeface="Calibri" charset="0"/>
              </a:rPr>
              <a:t>and the current flowing through resistor R is in the same direction for both half-cycles. </a:t>
            </a:r>
          </a:p>
          <a:p>
            <a:r>
              <a:rPr lang="en-US">
                <a:latin typeface="Calibri" charset="0"/>
              </a:rPr>
              <a:t>Thus dc is obtained across the load R</a:t>
            </a:r>
          </a:p>
          <a:p>
            <a:endParaRPr lang="en-US">
              <a:latin typeface="Calibri" charset="0"/>
            </a:endParaRPr>
          </a:p>
          <a:p>
            <a:r>
              <a:rPr lang="en-US" i="1">
                <a:latin typeface="Calibri" charset="0"/>
              </a:rPr>
              <a:t>As the output voltage across the resistor R is the phasor sum of the two waveforms combined, this type of full wave rectifier circuit is also known as a “bi-phase” circuit.</a:t>
            </a:r>
          </a:p>
          <a:p>
            <a:endParaRPr lang="en-US">
              <a:latin typeface="Calibri" charset="0"/>
            </a:endParaRPr>
          </a:p>
          <a:p>
            <a:r>
              <a:rPr lang="en-US">
                <a:latin typeface="Calibri" charset="0"/>
              </a:rPr>
              <a:t>As the spaces between each half-wave developed by each diode is now being filled in by the other diode the </a:t>
            </a:r>
            <a:r>
              <a:rPr lang="en-US" b="1">
                <a:latin typeface="Calibri" charset="0"/>
              </a:rPr>
              <a:t>average DC output voltage across the load resistor is now double that of the single half-wave rectifier circuit</a:t>
            </a:r>
            <a:r>
              <a:rPr lang="en-US">
                <a:latin typeface="Calibri" charset="0"/>
              </a:rPr>
              <a:t>.</a:t>
            </a:r>
          </a:p>
          <a:p>
            <a:endParaRPr lang="en-US">
              <a:latin typeface="Calibri" charset="0"/>
            </a:endParaRPr>
          </a:p>
          <a:p>
            <a:r>
              <a:rPr lang="en-US" b="1">
                <a:latin typeface="Calibri" charset="0"/>
              </a:rPr>
              <a:t>Waveform</a:t>
            </a:r>
          </a:p>
          <a:p>
            <a:endParaRPr lang="en-US" b="1">
              <a:latin typeface="Calibri" charset="0"/>
            </a:endParaRPr>
          </a:p>
          <a:p>
            <a:r>
              <a:rPr lang="en-US" b="1">
                <a:latin typeface="Calibri" charset="0"/>
              </a:rPr>
              <a:t>Disadvantages</a:t>
            </a:r>
          </a:p>
          <a:p>
            <a:endParaRPr lang="en-US" b="1">
              <a:latin typeface="Calibri" charset="0"/>
            </a:endParaRPr>
          </a:p>
          <a:p>
            <a:r>
              <a:rPr lang="en-US">
                <a:latin typeface="Calibri" charset="0"/>
              </a:rPr>
              <a:t>1.The main disadvantage of this type of full wave rectifier circuit is that a </a:t>
            </a:r>
            <a:r>
              <a:rPr lang="en-US" b="1">
                <a:latin typeface="Calibri" charset="0"/>
              </a:rPr>
              <a:t>larger transformer for a given power output is required with two separate but identical secondary windings </a:t>
            </a:r>
            <a:r>
              <a:rPr lang="en-US">
                <a:latin typeface="Calibri" charset="0"/>
              </a:rPr>
              <a:t>making this type of full wave rectifying   	circuit costly compared to the “Full Wave Bridge Rectifier” circuit equivalent.</a:t>
            </a:r>
          </a:p>
          <a:p>
            <a:r>
              <a:rPr lang="en-US">
                <a:latin typeface="Calibri" charset="0"/>
              </a:rPr>
              <a:t>2.Difficult to locate center tap on secondary winding</a:t>
            </a:r>
          </a:p>
          <a:p>
            <a:r>
              <a:rPr lang="en-US">
                <a:latin typeface="Calibri" charset="0"/>
              </a:rPr>
              <a:t>3.Dc output is small as each diode uses only half of the transformer secondary voltage</a:t>
            </a:r>
          </a:p>
          <a:p>
            <a:endParaRPr lang="en-US">
              <a:latin typeface="Calibri" charset="0"/>
            </a:endParaRPr>
          </a:p>
          <a:p>
            <a:r>
              <a:rPr lang="en-US">
                <a:latin typeface="Calibri" charset="0"/>
              </a:rPr>
              <a:t>4. The didde must have high Peak Inverse Voltage</a:t>
            </a:r>
          </a:p>
          <a:p>
            <a:endParaRPr lang="en-US">
              <a:latin typeface="Calibri" charset="0"/>
            </a:endParaRPr>
          </a:p>
          <a:p>
            <a:r>
              <a:rPr lang="en-US">
                <a:latin typeface="Calibri" charset="0"/>
              </a:rPr>
              <a:t>Peak Inverse Voltage for center tap</a:t>
            </a:r>
          </a:p>
          <a:p>
            <a:endParaRPr lang="en-US">
              <a:latin typeface="Calibri" charset="0"/>
            </a:endParaRPr>
          </a:p>
          <a:p>
            <a:r>
              <a:rPr lang="en-US">
                <a:latin typeface="Calibri" charset="0"/>
              </a:rPr>
              <a:t>During first phase when diode D1 is conductiong while D2 is not conducting. The whole of the secondary voltage appears across the non conducting diode.</a:t>
            </a:r>
          </a:p>
          <a:p>
            <a:r>
              <a:rPr lang="en-US">
                <a:latin typeface="Calibri" charset="0"/>
              </a:rPr>
              <a:t>Consequently the peak inverse voltage is twice the maximum voltage across half-secondary winding i.e.</a:t>
            </a:r>
          </a:p>
          <a:p>
            <a:endParaRPr lang="en-US">
              <a:latin typeface="Calibri" charset="0"/>
            </a:endParaRPr>
          </a:p>
          <a:p>
            <a:r>
              <a:rPr lang="en-US">
                <a:latin typeface="Calibri" charset="0"/>
              </a:rPr>
              <a:t>PIV = Vm * 2</a:t>
            </a:r>
          </a:p>
          <a:p>
            <a:endParaRPr lang="en-US">
              <a:latin typeface="Calibri" charset="0"/>
            </a:endParaRPr>
          </a:p>
          <a:p>
            <a:endParaRPr lang="en-US">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A44A5E50-4280-6D49-B789-A0B57528F2B9}"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1600" dirty="0">
              <a:latin typeface="Calibri" charset="0"/>
            </a:endParaRPr>
          </a:p>
          <a:p>
            <a:pPr eaLnBrk="1" hangingPunct="1">
              <a:spcBef>
                <a:spcPct val="0"/>
              </a:spcBef>
            </a:pPr>
            <a:r>
              <a:rPr lang="en-US" sz="1600" b="1" dirty="0" smtClean="0">
                <a:latin typeface="Calibri" charset="0"/>
              </a:rPr>
              <a:t>Conduction </a:t>
            </a:r>
            <a:r>
              <a:rPr lang="en-US" sz="1600" b="1" dirty="0" smtClean="0">
                <a:latin typeface="Calibri" charset="0"/>
              </a:rPr>
              <a:t>band – electrons here are free from parent atom and are free to move through the material.. Small voltage when applied spurs</a:t>
            </a:r>
            <a:r>
              <a:rPr lang="en-US" sz="1600" b="1" baseline="0" dirty="0" smtClean="0">
                <a:latin typeface="Calibri" charset="0"/>
              </a:rPr>
              <a:t> the movement of </a:t>
            </a:r>
            <a:r>
              <a:rPr lang="en-US" sz="1600" b="1" baseline="0" dirty="0" err="1" smtClean="0">
                <a:latin typeface="Calibri" charset="0"/>
              </a:rPr>
              <a:t>elctrons</a:t>
            </a:r>
            <a:r>
              <a:rPr lang="en-US" sz="1600" b="1" baseline="0" dirty="0" smtClean="0">
                <a:latin typeface="Calibri" charset="0"/>
              </a:rPr>
              <a:t> known as drift to produce electrical current.</a:t>
            </a:r>
          </a:p>
          <a:p>
            <a:pPr eaLnBrk="1" hangingPunct="1">
              <a:spcBef>
                <a:spcPct val="0"/>
              </a:spcBef>
            </a:pPr>
            <a:r>
              <a:rPr lang="en-US" sz="1600" b="1" baseline="0" dirty="0" smtClean="0">
                <a:latin typeface="Calibri" charset="0"/>
              </a:rPr>
              <a:t>Insulators --- more than 10 </a:t>
            </a:r>
            <a:r>
              <a:rPr lang="en-US" sz="1600" b="1" baseline="0" dirty="0" err="1" smtClean="0">
                <a:latin typeface="Calibri" charset="0"/>
              </a:rPr>
              <a:t>ev</a:t>
            </a:r>
            <a:endParaRPr lang="en-US" sz="1600" b="1" baseline="0" dirty="0" smtClean="0">
              <a:latin typeface="Calibri" charset="0"/>
            </a:endParaRPr>
          </a:p>
          <a:p>
            <a:pPr eaLnBrk="1" hangingPunct="1">
              <a:spcBef>
                <a:spcPct val="0"/>
              </a:spcBef>
            </a:pPr>
            <a:r>
              <a:rPr lang="en-US" sz="1600" b="1" baseline="0" dirty="0" smtClean="0">
                <a:latin typeface="Calibri" charset="0"/>
              </a:rPr>
              <a:t>Semiconductor –below 3.2 ev..1.1 for </a:t>
            </a:r>
            <a:r>
              <a:rPr lang="en-US" sz="1600" b="1" baseline="0" dirty="0" err="1" smtClean="0">
                <a:latin typeface="Calibri" charset="0"/>
              </a:rPr>
              <a:t>si</a:t>
            </a:r>
            <a:r>
              <a:rPr lang="en-US" sz="1600" b="1" baseline="0" dirty="0" smtClean="0">
                <a:latin typeface="Calibri" charset="0"/>
              </a:rPr>
              <a:t> and 0.7 for germanium at 0K</a:t>
            </a:r>
            <a:endParaRPr lang="en-US" sz="1600" b="1" dirty="0">
              <a:latin typeface="Calibri" charset="0"/>
            </a:endParaRPr>
          </a:p>
          <a:p>
            <a:pPr eaLnBrk="1" hangingPunct="1">
              <a:spcBef>
                <a:spcPct val="0"/>
              </a:spcBef>
            </a:pPr>
            <a:r>
              <a:rPr lang="en-US" sz="1600" dirty="0">
                <a:latin typeface="Calibri" charset="0"/>
              </a:rPr>
              <a:t>Energy band diagrams show the energy levels of the electrons in the material. We are only interested in two of the bands, the conduction band and the valence band. The valence band is occupied by the electrons with the highest energy level of those which are still attached to their parent atoms, these are the outer most (or valence) electrons. The conduction band is occupied by electrons which are free from their parent atoms. These electrons are free to move through the material. (When a voltage is applied these electrons will drift to produce an electrical current.) In semiconductors there is an gap between the valence and conduction bands. This energy gap reflects the amount of energy that would be needed to remove an electron from it's parent atom (</a:t>
            </a:r>
            <a:r>
              <a:rPr lang="en-US" sz="1600" dirty="0" err="1">
                <a:latin typeface="Calibri" charset="0"/>
              </a:rPr>
              <a:t>ie</a:t>
            </a:r>
            <a:r>
              <a:rPr lang="en-US" sz="1600" dirty="0">
                <a:latin typeface="Calibri" charset="0"/>
              </a:rPr>
              <a:t> to transfer it from the valence to the conduction band).</a:t>
            </a:r>
          </a:p>
          <a:p>
            <a:pPr eaLnBrk="1" hangingPunct="1">
              <a:spcBef>
                <a:spcPct val="0"/>
              </a:spcBef>
            </a:pPr>
            <a:endParaRPr lang="en-US" sz="1600" dirty="0">
              <a:latin typeface="Calibri" charset="0"/>
            </a:endParaRPr>
          </a:p>
          <a:p>
            <a:pPr eaLnBrk="1" hangingPunct="1">
              <a:spcBef>
                <a:spcPct val="0"/>
              </a:spcBef>
            </a:pPr>
            <a:r>
              <a:rPr lang="en-US" dirty="0">
                <a:latin typeface="Calibri" charset="0"/>
              </a:rPr>
              <a:t>In general ,we say that </a:t>
            </a:r>
            <a:r>
              <a:rPr lang="en-US" dirty="0" err="1">
                <a:latin typeface="Calibri" charset="0"/>
              </a:rPr>
              <a:t>ferni</a:t>
            </a:r>
            <a:r>
              <a:rPr lang="en-US" dirty="0">
                <a:latin typeface="Calibri" charset="0"/>
              </a:rPr>
              <a:t> level corresponds to that level which has probability 1/2 being occupied</a:t>
            </a:r>
            <a:endParaRPr lang="en-US" sz="1600" dirty="0">
              <a:latin typeface="Calibri"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271BAE6-F385-E146-8DF7-90E18923A512}" type="slidenum">
              <a:rPr lang="en-US" sz="1200"/>
              <a:pPr/>
              <a:t>5</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2"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dirty="0" smtClean="0">
              <a:latin typeface="Calibri" charset="0"/>
            </a:endParaRPr>
          </a:p>
          <a:p>
            <a:pPr>
              <a:defRPr/>
            </a:pPr>
            <a:r>
              <a:rPr lang="en-US" b="1" dirty="0" smtClean="0">
                <a:latin typeface="Calibri" charset="0"/>
              </a:rPr>
              <a:t>Circuit</a:t>
            </a:r>
          </a:p>
          <a:p>
            <a:pPr>
              <a:defRPr/>
            </a:pPr>
            <a:endParaRPr lang="en-US" dirty="0" smtClean="0">
              <a:latin typeface="Calibri" charset="0"/>
            </a:endParaRPr>
          </a:p>
          <a:p>
            <a:pPr>
              <a:defRPr/>
            </a:pPr>
            <a:r>
              <a:rPr lang="en-US" dirty="0" smtClean="0">
                <a:latin typeface="Calibri" charset="0"/>
              </a:rPr>
              <a:t>Another </a:t>
            </a:r>
            <a:r>
              <a:rPr lang="en-US" dirty="0">
                <a:latin typeface="Calibri" charset="0"/>
              </a:rPr>
              <a:t>type of circuit that produces the same output waveform as the full wave rectifier circuit above, is that of the </a:t>
            </a:r>
            <a:r>
              <a:rPr lang="en-US" b="1" dirty="0">
                <a:latin typeface="Calibri" charset="0"/>
              </a:rPr>
              <a:t>Full Wave Bridge Rectifier</a:t>
            </a:r>
            <a:r>
              <a:rPr lang="en-US" dirty="0">
                <a:latin typeface="Calibri" charset="0"/>
              </a:rPr>
              <a:t>. This type of single phase rectifier uses four individual rectifying diodes connected in a closed loop “bridge” configuration to produce the desired output. The main advantage of this bridge circuit is that it does not require a special </a:t>
            </a:r>
            <a:r>
              <a:rPr lang="en-US" dirty="0" err="1">
                <a:latin typeface="Calibri" charset="0"/>
              </a:rPr>
              <a:t>centre</a:t>
            </a:r>
            <a:r>
              <a:rPr lang="en-US" dirty="0">
                <a:latin typeface="Calibri" charset="0"/>
              </a:rPr>
              <a:t> tapped transformer, thereby reducing its size and cost. The single secondary winding is connected to one side of the diode bridge network and the load to the other side as shown</a:t>
            </a:r>
          </a:p>
          <a:p>
            <a:pPr>
              <a:defRPr/>
            </a:pPr>
            <a:endParaRPr lang="en-US" dirty="0">
              <a:latin typeface="Calibri" charset="0"/>
            </a:endParaRPr>
          </a:p>
          <a:p>
            <a:pPr>
              <a:defRPr/>
            </a:pPr>
            <a:r>
              <a:rPr lang="en-US" dirty="0">
                <a:latin typeface="Calibri" charset="0"/>
              </a:rPr>
              <a:t>The four diodes </a:t>
            </a:r>
            <a:r>
              <a:rPr lang="en-US" dirty="0" err="1">
                <a:latin typeface="Calibri" charset="0"/>
              </a:rPr>
              <a:t>labelled</a:t>
            </a:r>
            <a:r>
              <a:rPr lang="en-US" dirty="0">
                <a:latin typeface="Calibri" charset="0"/>
              </a:rPr>
              <a:t> D1 to D4 are arranged in “series pairs” with only two diodes conducting current during each half cycle. </a:t>
            </a:r>
            <a:endParaRPr lang="en-US" dirty="0" smtClean="0">
              <a:latin typeface="Calibri" charset="0"/>
            </a:endParaRPr>
          </a:p>
          <a:p>
            <a:pPr>
              <a:defRPr/>
            </a:pPr>
            <a:endParaRPr lang="en-US" dirty="0" smtClean="0">
              <a:latin typeface="Calibri" charset="0"/>
            </a:endParaRPr>
          </a:p>
          <a:p>
            <a:pPr>
              <a:defRPr/>
            </a:pPr>
            <a:endParaRPr lang="en-US" dirty="0" smtClean="0">
              <a:latin typeface="Calibri" charset="0"/>
            </a:endParaRPr>
          </a:p>
          <a:p>
            <a:pPr>
              <a:defRPr/>
            </a:pPr>
            <a:r>
              <a:rPr lang="en-US" b="1" dirty="0" smtClean="0">
                <a:latin typeface="Calibri" charset="0"/>
              </a:rPr>
              <a:t>Operation</a:t>
            </a:r>
          </a:p>
          <a:p>
            <a:pPr>
              <a:defRPr/>
            </a:pPr>
            <a:endParaRPr lang="en-US" dirty="0" smtClean="0">
              <a:latin typeface="Calibri" charset="0"/>
            </a:endParaRPr>
          </a:p>
          <a:p>
            <a:pPr>
              <a:defRPr/>
            </a:pPr>
            <a:r>
              <a:rPr lang="en-US" b="1" dirty="0" smtClean="0">
                <a:latin typeface="Calibri" charset="0"/>
              </a:rPr>
              <a:t>The Positive Half-cycle</a:t>
            </a:r>
          </a:p>
          <a:p>
            <a:pPr>
              <a:defRPr/>
            </a:pPr>
            <a:endParaRPr lang="en-US" dirty="0" smtClean="0">
              <a:latin typeface="Calibri" charset="0"/>
            </a:endParaRPr>
          </a:p>
          <a:p>
            <a:pPr>
              <a:defRPr/>
            </a:pPr>
            <a:endParaRPr lang="en-US" dirty="0" smtClean="0">
              <a:latin typeface="Calibri" charset="0"/>
            </a:endParaRPr>
          </a:p>
          <a:p>
            <a:pPr>
              <a:defRPr/>
            </a:pPr>
            <a:r>
              <a:rPr lang="en-US" dirty="0" smtClean="0">
                <a:latin typeface="Calibri" charset="0"/>
              </a:rPr>
              <a:t>During </a:t>
            </a:r>
            <a:r>
              <a:rPr lang="en-US" dirty="0">
                <a:latin typeface="Calibri" charset="0"/>
              </a:rPr>
              <a:t>the positive half cycle of the supply, diodes D1 and D2 conduct in series while diodes D3 and D4 are reverse biased and the current flows through the load as shown below.</a:t>
            </a:r>
          </a:p>
          <a:p>
            <a:pPr>
              <a:defRPr/>
            </a:pPr>
            <a:endParaRPr lang="en-US" dirty="0">
              <a:latin typeface="Calibri" charset="0"/>
            </a:endParaRPr>
          </a:p>
          <a:p>
            <a:pPr>
              <a:defRPr/>
            </a:pPr>
            <a:r>
              <a:rPr lang="en-US" b="1" dirty="0" smtClean="0">
                <a:latin typeface="Calibri" charset="0"/>
              </a:rPr>
              <a:t>The Negative Half-cycle</a:t>
            </a:r>
          </a:p>
          <a:p>
            <a:pPr>
              <a:defRPr/>
            </a:pPr>
            <a:r>
              <a:rPr lang="sk-SK" dirty="0">
                <a:latin typeface="Calibri" charset="0"/>
              </a:rPr>
              <a:t> </a:t>
            </a:r>
          </a:p>
          <a:p>
            <a:pPr>
              <a:defRPr/>
            </a:pPr>
            <a:r>
              <a:rPr lang="sk-SK" dirty="0">
                <a:latin typeface="Calibri" charset="0"/>
              </a:rPr>
              <a:t>During the negative half cycle of the supply, diodes D3 and D4 conduct in series, but diodes D1 and D2 switch “OFF” as they are now reverse biased. The current flowing through the load is the same direction as before</a:t>
            </a:r>
            <a:r>
              <a:rPr lang="sk-SK" dirty="0" smtClean="0">
                <a:latin typeface="Calibri" charset="0"/>
              </a:rPr>
              <a:t>.</a:t>
            </a:r>
          </a:p>
          <a:p>
            <a:pPr>
              <a:defRPr/>
            </a:pPr>
            <a:endParaRPr lang="sk-SK" b="1" dirty="0" smtClean="0">
              <a:latin typeface="Calibri" charset="0"/>
            </a:endParaRPr>
          </a:p>
          <a:p>
            <a:pPr>
              <a:defRPr/>
            </a:pPr>
            <a:r>
              <a:rPr lang="sk-SK" b="1" dirty="0" smtClean="0">
                <a:latin typeface="Calibri" charset="0"/>
              </a:rPr>
              <a:t>Advantages</a:t>
            </a:r>
            <a:endParaRPr lang="sk-SK" b="1" dirty="0">
              <a:latin typeface="Calibri" charset="0"/>
            </a:endParaRPr>
          </a:p>
          <a:p>
            <a:pPr>
              <a:defRPr/>
            </a:pPr>
            <a:endParaRPr lang="sk-SK" dirty="0" smtClean="0">
              <a:latin typeface="Calibri" charset="0"/>
            </a:endParaRPr>
          </a:p>
          <a:p>
            <a:pPr marL="228600" indent="-228600">
              <a:buFontTx/>
              <a:buAutoNum type="arabicPeriod"/>
              <a:defRPr/>
            </a:pPr>
            <a:r>
              <a:rPr lang="sk-SK" dirty="0" smtClean="0">
                <a:latin typeface="Calibri" charset="0"/>
              </a:rPr>
              <a:t>The need of center tapped transformer is eliminated</a:t>
            </a:r>
          </a:p>
          <a:p>
            <a:pPr marL="228600" indent="-228600">
              <a:buFontTx/>
              <a:buAutoNum type="arabicPeriod"/>
              <a:defRPr/>
            </a:pPr>
            <a:r>
              <a:rPr lang="sk-SK" dirty="0" smtClean="0">
                <a:latin typeface="Calibri" charset="0"/>
              </a:rPr>
              <a:t>The output is twice that of centre tap circuit. (because input is taken half of the secondary winding in centre tap)</a:t>
            </a:r>
          </a:p>
          <a:p>
            <a:pPr marL="228600" indent="-228600">
              <a:buFontTx/>
              <a:buAutoNum type="arabicPeriod"/>
              <a:defRPr/>
            </a:pPr>
            <a:r>
              <a:rPr lang="sk-SK" dirty="0" smtClean="0">
                <a:latin typeface="Calibri" charset="0"/>
              </a:rPr>
              <a:t>The PIV is one half that of centre tap circuit</a:t>
            </a:r>
          </a:p>
          <a:p>
            <a:pPr>
              <a:defRPr/>
            </a:pPr>
            <a:endParaRPr lang="sk-SK" b="1" dirty="0">
              <a:latin typeface="Calibri" charset="0"/>
            </a:endParaRPr>
          </a:p>
          <a:p>
            <a:pPr>
              <a:defRPr/>
            </a:pPr>
            <a:r>
              <a:rPr lang="sk-SK" b="1" dirty="0" smtClean="0">
                <a:latin typeface="Calibri" charset="0"/>
              </a:rPr>
              <a:t>Disadvantages</a:t>
            </a:r>
          </a:p>
          <a:p>
            <a:pPr>
              <a:defRPr/>
            </a:pPr>
            <a:endParaRPr lang="sk-SK" b="1" dirty="0" smtClean="0">
              <a:latin typeface="Calibri" charset="0"/>
            </a:endParaRPr>
          </a:p>
          <a:p>
            <a:pPr>
              <a:defRPr/>
            </a:pPr>
            <a:r>
              <a:rPr lang="sk-SK" b="1" dirty="0" smtClean="0">
                <a:latin typeface="Calibri" charset="0"/>
              </a:rPr>
              <a:t>It requires four diodes instead of two</a:t>
            </a:r>
          </a:p>
          <a:p>
            <a:pPr>
              <a:defRPr/>
            </a:pPr>
            <a:endParaRPr lang="sk-SK" b="1" dirty="0" smtClean="0">
              <a:latin typeface="Calibri" charset="0"/>
            </a:endParaRPr>
          </a:p>
          <a:p>
            <a:pPr>
              <a:defRPr/>
            </a:pPr>
            <a:endParaRPr lang="sk-SK" b="1" dirty="0">
              <a:latin typeface="Calibri" charset="0"/>
            </a:endParaRPr>
          </a:p>
          <a:p>
            <a:pPr>
              <a:defRPr/>
            </a:pPr>
            <a:r>
              <a:rPr lang="sk-SK" b="1" dirty="0">
                <a:latin typeface="Calibri" charset="0"/>
              </a:rPr>
              <a:t>PIV</a:t>
            </a:r>
            <a:r>
              <a:rPr lang="sk-SK" dirty="0">
                <a:latin typeface="Calibri" charset="0"/>
              </a:rPr>
              <a:t> </a:t>
            </a:r>
          </a:p>
          <a:p>
            <a:pPr>
              <a:defRPr/>
            </a:pPr>
            <a:endParaRPr lang="sk-SK" dirty="0">
              <a:latin typeface="Calibri" charset="0"/>
            </a:endParaRPr>
          </a:p>
          <a:p>
            <a:pPr>
              <a:defRPr/>
            </a:pPr>
            <a:r>
              <a:rPr lang="sk-SK" dirty="0">
                <a:latin typeface="Calibri" charset="0"/>
              </a:rPr>
              <a:t>The peak Inverse voltage of each diode is equal to the maximum secondary voltage of transformer.</a:t>
            </a:r>
          </a:p>
          <a:p>
            <a:pPr>
              <a:defRPr/>
            </a:pPr>
            <a:r>
              <a:rPr lang="sk-SK" dirty="0">
                <a:latin typeface="Calibri" charset="0"/>
              </a:rPr>
              <a:t>Suppose during +ve cycle of input ac P is +ve and Q is –ve. Under such condition diode </a:t>
            </a:r>
            <a:r>
              <a:rPr lang="sk-SK" dirty="0" smtClean="0">
                <a:latin typeface="Calibri" charset="0"/>
              </a:rPr>
              <a:t>D1 </a:t>
            </a:r>
            <a:r>
              <a:rPr lang="sk-SK" dirty="0">
                <a:latin typeface="Calibri" charset="0"/>
              </a:rPr>
              <a:t>and </a:t>
            </a:r>
            <a:r>
              <a:rPr lang="sk-SK" dirty="0" smtClean="0">
                <a:latin typeface="Calibri" charset="0"/>
              </a:rPr>
              <a:t>D2 </a:t>
            </a:r>
            <a:r>
              <a:rPr lang="sk-SK" dirty="0">
                <a:latin typeface="Calibri" charset="0"/>
              </a:rPr>
              <a:t>are forward biased while diodes </a:t>
            </a:r>
            <a:r>
              <a:rPr lang="sk-SK" dirty="0" smtClean="0">
                <a:latin typeface="Calibri" charset="0"/>
              </a:rPr>
              <a:t>D3 </a:t>
            </a:r>
            <a:r>
              <a:rPr lang="sk-SK" dirty="0">
                <a:latin typeface="Calibri" charset="0"/>
              </a:rPr>
              <a:t>and </a:t>
            </a:r>
            <a:r>
              <a:rPr lang="sk-SK" dirty="0" smtClean="0">
                <a:latin typeface="Calibri" charset="0"/>
              </a:rPr>
              <a:t>D4 are </a:t>
            </a:r>
            <a:r>
              <a:rPr lang="sk-SK" dirty="0">
                <a:latin typeface="Calibri" charset="0"/>
              </a:rPr>
              <a:t>reverse biased</a:t>
            </a:r>
          </a:p>
          <a:p>
            <a:pPr>
              <a:defRPr/>
            </a:pPr>
            <a:endParaRPr lang="sk-SK" dirty="0">
              <a:latin typeface="Calibri" charset="0"/>
            </a:endParaRPr>
          </a:p>
          <a:p>
            <a:pPr>
              <a:defRPr/>
            </a:pPr>
            <a:r>
              <a:rPr lang="sk-SK" dirty="0" smtClean="0">
                <a:latin typeface="Calibri" charset="0"/>
              </a:rPr>
              <a:t>D1 </a:t>
            </a:r>
            <a:r>
              <a:rPr lang="sk-SK" dirty="0">
                <a:latin typeface="Calibri" charset="0"/>
              </a:rPr>
              <a:t>and </a:t>
            </a:r>
            <a:r>
              <a:rPr lang="sk-SK" dirty="0" smtClean="0">
                <a:latin typeface="Calibri" charset="0"/>
              </a:rPr>
              <a:t>D2 </a:t>
            </a:r>
            <a:r>
              <a:rPr lang="sk-SK" dirty="0">
                <a:latin typeface="Calibri" charset="0"/>
              </a:rPr>
              <a:t>are fb and can be assumed to be wire with some resistance.</a:t>
            </a:r>
          </a:p>
          <a:p>
            <a:pPr>
              <a:defRPr/>
            </a:pPr>
            <a:endParaRPr lang="sk-SK" dirty="0">
              <a:latin typeface="Calibri" charset="0"/>
            </a:endParaRPr>
          </a:p>
          <a:p>
            <a:pPr>
              <a:defRPr/>
            </a:pPr>
            <a:r>
              <a:rPr lang="sk-SK" dirty="0" smtClean="0">
                <a:latin typeface="Calibri" charset="0"/>
              </a:rPr>
              <a:t>D3 </a:t>
            </a:r>
            <a:r>
              <a:rPr lang="sk-SK" dirty="0">
                <a:latin typeface="Calibri" charset="0"/>
              </a:rPr>
              <a:t>and </a:t>
            </a:r>
            <a:r>
              <a:rPr lang="sk-SK" dirty="0" smtClean="0">
                <a:latin typeface="Calibri" charset="0"/>
              </a:rPr>
              <a:t>D4 </a:t>
            </a:r>
            <a:r>
              <a:rPr lang="sk-SK" dirty="0">
                <a:latin typeface="Calibri" charset="0"/>
              </a:rPr>
              <a:t>are parallel to the secondary winding of transformer. Thus PIV is equal to maximum voltage across secondary winding which is equal to Vm</a:t>
            </a:r>
          </a:p>
          <a:p>
            <a:pPr>
              <a:defRPr/>
            </a:pPr>
            <a:endParaRPr lang="sk-SK" dirty="0">
              <a:latin typeface="Calibri" charset="0"/>
            </a:endParaRPr>
          </a:p>
          <a:p>
            <a:pPr>
              <a:defRPr/>
            </a:pPr>
            <a:r>
              <a:rPr lang="sk-SK" dirty="0">
                <a:latin typeface="Calibri" charset="0"/>
              </a:rPr>
              <a:t>In another cycle the process is same and PIV for </a:t>
            </a:r>
            <a:r>
              <a:rPr lang="sk-SK" dirty="0" smtClean="0">
                <a:latin typeface="Calibri" charset="0"/>
              </a:rPr>
              <a:t>D1 </a:t>
            </a:r>
            <a:r>
              <a:rPr lang="sk-SK" dirty="0">
                <a:latin typeface="Calibri" charset="0"/>
              </a:rPr>
              <a:t>and </a:t>
            </a:r>
            <a:r>
              <a:rPr lang="sk-SK" dirty="0" smtClean="0">
                <a:latin typeface="Calibri" charset="0"/>
              </a:rPr>
              <a:t>D2 </a:t>
            </a:r>
            <a:r>
              <a:rPr lang="sk-SK" dirty="0">
                <a:latin typeface="Calibri" charset="0"/>
              </a:rPr>
              <a:t>is also equal to Vm.</a:t>
            </a:r>
          </a:p>
          <a:p>
            <a:pPr>
              <a:defRPr/>
            </a:pPr>
            <a:endParaRPr lang="sk-SK" dirty="0">
              <a:latin typeface="Calibri" charset="0"/>
            </a:endParaRPr>
          </a:p>
          <a:p>
            <a:pPr>
              <a:defRPr/>
            </a:pPr>
            <a:r>
              <a:rPr lang="sk-SK" dirty="0">
                <a:latin typeface="Calibri" charset="0"/>
              </a:rPr>
              <a:t>Thus PIV = Vm (bridge rectifier)</a:t>
            </a: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D8B40CDF-160F-9943-AF6D-6DDF663F8AD7}"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sk-SK" b="1">
                <a:latin typeface="Calibri" charset="0"/>
              </a:rPr>
              <a:t>Waveform </a:t>
            </a:r>
          </a:p>
          <a:p>
            <a:endParaRPr lang="sk-SK" b="1">
              <a:latin typeface="Calibri" charset="0"/>
            </a:endParaRPr>
          </a:p>
          <a:p>
            <a:r>
              <a:rPr lang="sk-SK" b="1">
                <a:latin typeface="Calibri" charset="0"/>
              </a:rPr>
              <a:t>The output frequency of full wave rectifier is double that of input frequency.</a:t>
            </a:r>
          </a:p>
          <a:p>
            <a:r>
              <a:rPr lang="sk-SK" b="1">
                <a:latin typeface="Calibri" charset="0"/>
              </a:rPr>
              <a:t>Bcoz while input completes one cycle output completes two cycle as shown in the waveform</a:t>
            </a:r>
          </a:p>
          <a:p>
            <a:endParaRPr lang="sk-SK" b="1">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4057560B-1C72-3246-AB9C-1AEB39DC60E0}"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Rectifier efficiency (η) is defined as the ratio of DC output power to the input power from the AC supply. Even with ideal rectifiers with no losses, the efficiency is less than 100% because some of the output power is AC power rather than DC which manifests as ripple superimposed on the DC waveform. For a half-wave rectifier efficiency is very poor,</a:t>
            </a:r>
          </a:p>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C77E2F5F-6D4F-8740-A08C-ABDFEFB744F5}" type="slidenum">
              <a:rPr lang="en-US" smtClean="0"/>
              <a:pPr>
                <a:defRPr/>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The ratio of rms value of ac component to the dc component in the rectifier output is known as ripple factor.</a:t>
            </a:r>
          </a:p>
          <a:p>
            <a:endParaRPr lang="en-US">
              <a:latin typeface="Calibri" charset="0"/>
            </a:endParaRPr>
          </a:p>
          <a:p>
            <a:r>
              <a:rPr lang="en-US">
                <a:latin typeface="Calibri" charset="0"/>
              </a:rPr>
              <a:t>The </a:t>
            </a:r>
            <a:r>
              <a:rPr lang="en-US" b="1">
                <a:latin typeface="Calibri" charset="0"/>
              </a:rPr>
              <a:t>RMS value</a:t>
            </a:r>
            <a:r>
              <a:rPr lang="en-US">
                <a:latin typeface="Calibri" charset="0"/>
              </a:rPr>
              <a:t> is the effective </a:t>
            </a:r>
            <a:r>
              <a:rPr lang="en-US" b="1">
                <a:latin typeface="Calibri" charset="0"/>
              </a:rPr>
              <a:t>value</a:t>
            </a:r>
            <a:r>
              <a:rPr lang="en-US">
                <a:latin typeface="Calibri" charset="0"/>
              </a:rPr>
              <a:t> of a varying voltage or current. It is the equivalent steady DC (constant) </a:t>
            </a:r>
            <a:r>
              <a:rPr lang="en-US" b="1">
                <a:latin typeface="Calibri" charset="0"/>
              </a:rPr>
              <a:t>value</a:t>
            </a:r>
            <a:r>
              <a:rPr lang="en-US">
                <a:latin typeface="Calibri" charset="0"/>
              </a:rPr>
              <a:t> which gives the same effect. For example, a lamp connected to a 6V </a:t>
            </a:r>
            <a:r>
              <a:rPr lang="en-US" b="1">
                <a:latin typeface="Calibri" charset="0"/>
              </a:rPr>
              <a:t>RMS AC</a:t>
            </a:r>
            <a:r>
              <a:rPr lang="en-US">
                <a:latin typeface="Calibri" charset="0"/>
              </a:rPr>
              <a:t> supply will shine with the same brightness when connected to a steady 6V DC supply.</a:t>
            </a:r>
          </a:p>
          <a:p>
            <a:endParaRPr lang="en-US">
              <a:latin typeface="Calibri" charset="0"/>
            </a:endParaRPr>
          </a:p>
          <a:p>
            <a:r>
              <a:rPr lang="en-US">
                <a:latin typeface="Calibri" charset="0"/>
              </a:rPr>
              <a:t>Ripple factor = Iac/Idc</a:t>
            </a:r>
          </a:p>
          <a:p>
            <a:endParaRPr lang="en-US">
              <a:latin typeface="Calibri" charset="0"/>
            </a:endParaRPr>
          </a:p>
          <a:p>
            <a:r>
              <a:rPr lang="en-US">
                <a:latin typeface="Calibri" charset="0"/>
              </a:rPr>
              <a:t>Therefore ripple factor is very important term in deciding the effectiveness of a rectifier.</a:t>
            </a:r>
          </a:p>
          <a:p>
            <a:r>
              <a:rPr lang="en-US">
                <a:latin typeface="Calibri" charset="0"/>
              </a:rPr>
              <a:t>Smaller ripple factor means less effective ac component i.e more effective is the rectifier</a:t>
            </a:r>
          </a:p>
        </p:txBody>
      </p:sp>
      <p:sp>
        <p:nvSpPr>
          <p:cNvPr id="4" name="Slide Number Placeholder 3"/>
          <p:cNvSpPr>
            <a:spLocks noGrp="1"/>
          </p:cNvSpPr>
          <p:nvPr>
            <p:ph type="sldNum" sz="quarter" idx="5"/>
          </p:nvPr>
        </p:nvSpPr>
        <p:spPr/>
        <p:txBody>
          <a:bodyPr/>
          <a:lstStyle/>
          <a:p>
            <a:pPr>
              <a:defRPr/>
            </a:pPr>
            <a:fld id="{0BAFC765-AC99-8342-8F93-87C9F31069D2}" type="slidenum">
              <a:rPr lang="en-US" smtClean="0"/>
              <a:pPr>
                <a:defRPr/>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PIV for center tap</a:t>
            </a:r>
          </a:p>
          <a:p>
            <a:r>
              <a:rPr lang="en-US">
                <a:latin typeface="Calibri" charset="0"/>
              </a:rPr>
              <a:t>During first phase when diode D1 is conductiong while D2 is not conducting. The whole of the secondary voltage appears across the non conducting diode.</a:t>
            </a:r>
          </a:p>
          <a:p>
            <a:r>
              <a:rPr lang="en-US">
                <a:latin typeface="Calibri" charset="0"/>
              </a:rPr>
              <a:t>Consequently the peak inverse voltage is twice the maximum voltage across half-secondary winding i.e.</a:t>
            </a:r>
          </a:p>
          <a:p>
            <a:endParaRPr lang="en-US">
              <a:latin typeface="Calibri" charset="0"/>
            </a:endParaRPr>
          </a:p>
          <a:p>
            <a:r>
              <a:rPr lang="en-US">
                <a:latin typeface="Calibri" charset="0"/>
              </a:rPr>
              <a:t>PIV = 2 * Vm</a:t>
            </a:r>
          </a:p>
          <a:p>
            <a:endParaRPr lang="en-US">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3EB07E80-BE82-ED4C-99F3-BA8457E2CE26}" type="slidenum">
              <a:rPr lang="en-US" smtClean="0"/>
              <a:pPr>
                <a:defRPr/>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1">
              <a:latin typeface="Calibri" charset="0"/>
            </a:endParaRPr>
          </a:p>
          <a:p>
            <a:endParaRPr lang="en-US">
              <a:latin typeface="Calibri" charset="0"/>
            </a:endParaRPr>
          </a:p>
          <a:p>
            <a:r>
              <a:rPr lang="en-US">
                <a:latin typeface="Calibri" charset="0"/>
              </a:rPr>
              <a:t>Rectifiers yield a unidirectional but pulsating direct current. </a:t>
            </a:r>
          </a:p>
          <a:p>
            <a:endParaRPr lang="en-US">
              <a:latin typeface="Calibri" charset="0"/>
            </a:endParaRPr>
          </a:p>
          <a:p>
            <a:r>
              <a:rPr lang="en-US">
                <a:latin typeface="Calibri" charset="0"/>
              </a:rPr>
              <a:t>Pulsating dc means contains both ac and dc component. The ac component is undesired and must be kept away from the load. To do so filter circuits are used which removes the ac component and allows only dc component to reach load.</a:t>
            </a:r>
          </a:p>
          <a:p>
            <a:endParaRPr lang="en-US" b="1">
              <a:latin typeface="Calibri" charset="0"/>
            </a:endParaRPr>
          </a:p>
          <a:p>
            <a:endParaRPr lang="en-US" b="1">
              <a:latin typeface="Calibri" charset="0"/>
            </a:endParaRPr>
          </a:p>
          <a:p>
            <a:r>
              <a:rPr lang="en-US" b="1">
                <a:latin typeface="Calibri" charset="0"/>
              </a:rPr>
              <a:t>The Smoothing Capacitor</a:t>
            </a:r>
          </a:p>
          <a:p>
            <a:r>
              <a:rPr lang="en-US">
                <a:latin typeface="Calibri" charset="0"/>
              </a:rPr>
              <a:t>We saw in the previous section that the single phase half-wave rectifier produces an output wave every half cycle and that it was not practical to use this type of circuit to produce a steady DC supply. The full-wave bridge rectifier however, gives us a greater mean DC value (0.637 Vmax) with less superimposed ripple while the output waveform is twice that of the frequency of the input supply frequency. We can therefore increase its average DC output level even higher by connecting a suitable smoothing capacitor across the output of the bridge circuit as shown</a:t>
            </a:r>
          </a:p>
          <a:p>
            <a:endParaRPr lang="en-US">
              <a:latin typeface="Calibri" charset="0"/>
            </a:endParaRPr>
          </a:p>
          <a:p>
            <a:r>
              <a:rPr lang="en-US">
                <a:latin typeface="Calibri" charset="0"/>
              </a:rPr>
              <a:t>The smoothing capacitor converts the full-wave rippled output of the rectifier into a smooth DC output voltage. Generally for DC power supply circuits the </a:t>
            </a:r>
            <a:r>
              <a:rPr lang="en-US" b="1">
                <a:latin typeface="Calibri" charset="0"/>
              </a:rPr>
              <a:t>smoothing capacitor is an Aluminium Electrolytic type that has a capacitance value of 100uF or more </a:t>
            </a:r>
            <a:r>
              <a:rPr lang="en-US">
                <a:latin typeface="Calibri" charset="0"/>
              </a:rPr>
              <a:t>with repeated DC voltage pulses from the rectifier charging up the capacitor to peak voltage.</a:t>
            </a:r>
          </a:p>
          <a:p>
            <a:endParaRPr lang="en-US">
              <a:latin typeface="Calibri" charset="0"/>
            </a:endParaRPr>
          </a:p>
          <a:p>
            <a:r>
              <a:rPr lang="en-US">
                <a:latin typeface="Calibri" charset="0"/>
              </a:rPr>
              <a:t>However, their are two important parameters to consider when choosing a suitable smoothing capacitor and these are its Working Voltage, which must be higher than the no-load output value of the rectifier and its Capacitance Value, which determines the amount of ripple that will appear superimposed on top of the DC voltage.</a:t>
            </a:r>
          </a:p>
          <a:p>
            <a:endParaRPr lang="en-US">
              <a:latin typeface="Calibri" charset="0"/>
            </a:endParaRPr>
          </a:p>
          <a:p>
            <a:r>
              <a:rPr lang="en-US">
                <a:latin typeface="Calibri" charset="0"/>
              </a:rPr>
              <a:t>Too low a capacitance value and the capacitor has little effect on the output waveform. But if the smoothing capacitor is sufficiently large enough (parallel capacitors can be used) and the load current is not too large, the output voltage will be almost as smooth as pure DC. As a general rule of thumb, we are looking to have a ripple voltage of less than 100mV peak to peak.</a:t>
            </a:r>
          </a:p>
          <a:p>
            <a:r>
              <a:rPr lang="en-US">
                <a:latin typeface="Calibri" charset="0"/>
              </a:rPr>
              <a:t>The maximum ripple voltage present for a </a:t>
            </a:r>
            <a:r>
              <a:rPr lang="en-US" b="1">
                <a:latin typeface="Calibri" charset="0"/>
              </a:rPr>
              <a:t>Full Wave Rectifier</a:t>
            </a:r>
            <a:r>
              <a:rPr lang="en-US">
                <a:latin typeface="Calibri" charset="0"/>
              </a:rPr>
              <a:t> circuit is not only determined by the value of the smoothing capacitor but by the frequency and load current, and is calculated as</a:t>
            </a:r>
          </a:p>
          <a:p>
            <a:endParaRPr lang="en-US">
              <a:latin typeface="Calibri" charset="0"/>
            </a:endParaRPr>
          </a:p>
          <a:p>
            <a:endParaRPr lang="en-US">
              <a:latin typeface="Calibri" charset="0"/>
            </a:endParaRPr>
          </a:p>
          <a:p>
            <a:endParaRPr lang="en-US">
              <a:latin typeface="Calibri" charset="0"/>
            </a:endParaRPr>
          </a:p>
          <a:p>
            <a:r>
              <a:rPr lang="en-US" b="1">
                <a:latin typeface="Calibri" charset="0"/>
              </a:rPr>
              <a:t>Bridge Rectifier Ripple Voltage</a:t>
            </a:r>
          </a:p>
          <a:p>
            <a:endParaRPr lang="en-US">
              <a:latin typeface="Calibri" charset="0"/>
            </a:endParaRPr>
          </a:p>
          <a:p>
            <a:r>
              <a:rPr lang="en-US">
                <a:latin typeface="Calibri" charset="0"/>
              </a:rPr>
              <a:t>Where: I is the DC load current in amps, ƒ is the frequency of the ripple or twice the input frequency in Hertz, and C is the capacitance in Farads.</a:t>
            </a:r>
          </a:p>
          <a:p>
            <a:r>
              <a:rPr lang="en-US">
                <a:latin typeface="Calibri" charset="0"/>
              </a:rPr>
              <a:t>The main advantages of a full-wave bridge rectifier is that it has a smaller AC ripple value for a given load and a smaller reservoir or smoothing capacitor than an equivalent half-wave rectifier. Therefore, the fundamental frequency of the ripple voltage is twice that of the AC supply frequency (100Hz) where for the half-wave rectifier it is exactly equal to the supply frequency (50Hz).</a:t>
            </a:r>
          </a:p>
          <a:p>
            <a:r>
              <a:rPr lang="en-US">
                <a:latin typeface="Calibri" charset="0"/>
              </a:rPr>
              <a:t>The amount of ripple voltage that is superimposed on top of the DC supply voltage by the diodes can be virtually eliminated by adding a much improved π-filter (pi-filter) to the output terminals of the bridge rectifier. This type of low-pass filter consists of two smoothing capacitors, usually of the same value and a choke or inductance across them to introduce a high impedance path to the alternating ripple component</a:t>
            </a:r>
          </a:p>
          <a:p>
            <a:r>
              <a:rPr lang="en-US">
                <a:latin typeface="Calibri" charset="0"/>
              </a:rPr>
              <a:t>Another more practical and cheaper alternative is to use an off the shelf 3-terminal voltage regulator IC, such as a LM78xx (where “xx” stands for the output voltage rating) for a positive output voltage or its inverse equivalent the LM79xx for a negative output voltage which can reduce the ripple by more than 70dB (Datasheet) while delivering a constant output current of over 1 amp.</a:t>
            </a:r>
          </a:p>
        </p:txBody>
      </p:sp>
      <p:sp>
        <p:nvSpPr>
          <p:cNvPr id="4" name="Slide Number Placeholder 3"/>
          <p:cNvSpPr>
            <a:spLocks noGrp="1"/>
          </p:cNvSpPr>
          <p:nvPr>
            <p:ph type="sldNum" sz="quarter" idx="5"/>
          </p:nvPr>
        </p:nvSpPr>
        <p:spPr/>
        <p:txBody>
          <a:bodyPr/>
          <a:lstStyle/>
          <a:p>
            <a:pPr>
              <a:defRPr/>
            </a:pPr>
            <a:fld id="{AEFD16C6-DD48-7F4A-B7BA-3FAB9604BE9B}"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E" sz="1200" kern="1200" dirty="0" smtClean="0">
                <a:solidFill>
                  <a:schemeClr val="tx1"/>
                </a:solidFill>
                <a:effectLst/>
                <a:latin typeface="+mn-lt"/>
                <a:ea typeface="ＭＳ Ｐゴシック" charset="0"/>
                <a:cs typeface="ＭＳ Ｐゴシック" charset="0"/>
              </a:rPr>
              <a:t>Semi-conductors have very few “free electrons” because their atoms are closely grouped together in a crystalline pattern called a “crystal lattice” but electrons are still able to flow, but only under special conditions.</a:t>
            </a:r>
            <a:endParaRPr lang="en-US" sz="1200" kern="1200" dirty="0" smtClean="0">
              <a:solidFill>
                <a:schemeClr val="tx1"/>
              </a:solidFill>
              <a:effectLst/>
              <a:latin typeface="+mn-lt"/>
              <a:ea typeface="ＭＳ Ｐゴシック" charset="0"/>
              <a:cs typeface="ＭＳ Ｐゴシック" charset="0"/>
            </a:endParaRPr>
          </a:p>
          <a:p>
            <a:r>
              <a:rPr lang="en-IE" sz="1200" kern="1200" dirty="0" smtClean="0">
                <a:solidFill>
                  <a:schemeClr val="tx1"/>
                </a:solidFill>
                <a:effectLst/>
                <a:latin typeface="+mn-lt"/>
                <a:ea typeface="ＭＳ Ｐゴシック" charset="0"/>
                <a:cs typeface="ＭＳ Ｐゴシック" charset="0"/>
              </a:rPr>
              <a:t> </a:t>
            </a:r>
            <a:endParaRPr lang="en-US" sz="1200" kern="1200" dirty="0" smtClean="0">
              <a:solidFill>
                <a:schemeClr val="tx1"/>
              </a:solidFill>
              <a:effectLst/>
              <a:latin typeface="+mn-lt"/>
              <a:ea typeface="ＭＳ Ｐゴシック" charset="0"/>
              <a:cs typeface="ＭＳ Ｐゴシック" charset="0"/>
            </a:endParaRPr>
          </a:p>
          <a:p>
            <a:r>
              <a:rPr lang="en-IE" sz="1200" kern="1200" dirty="0" smtClean="0">
                <a:solidFill>
                  <a:schemeClr val="tx1"/>
                </a:solidFill>
                <a:effectLst/>
                <a:latin typeface="+mn-lt"/>
                <a:ea typeface="ＭＳ Ｐゴシック" charset="0"/>
                <a:cs typeface="ＭＳ Ｐゴシック" charset="0"/>
              </a:rPr>
              <a:t>To understand how semiconductors work, you must first understand a little about how electrons are organized in an atom. The electrons in an atom are organized in layers. These layers are called shells. The outermost shell is called the valence shell. The electrons in this shell are the ones that form bonds with neighboring atoms. Such bonds are called covalent bonds. Most conductors have just one electron in the valence shell. Semiconductors, on the other hand, typically have four electrons in their valence shell.</a:t>
            </a:r>
            <a:endParaRPr lang="en-US" sz="1200" kern="1200" dirty="0" smtClean="0">
              <a:solidFill>
                <a:schemeClr val="tx1"/>
              </a:solidFill>
              <a:effectLst/>
              <a:latin typeface="+mn-lt"/>
              <a:ea typeface="ＭＳ Ｐゴシック" charset="0"/>
              <a:cs typeface="ＭＳ Ｐゴシック" charset="0"/>
            </a:endParaRPr>
          </a:p>
          <a:p>
            <a:r>
              <a:rPr lang="en-IE" sz="1200" kern="1200" dirty="0" smtClean="0">
                <a:solidFill>
                  <a:schemeClr val="tx1"/>
                </a:solidFill>
                <a:effectLst/>
                <a:latin typeface="+mn-lt"/>
                <a:ea typeface="ＭＳ Ｐゴシック" charset="0"/>
                <a:cs typeface="ＭＳ Ｐゴシック" charset="0"/>
              </a:rPr>
              <a:t> </a:t>
            </a:r>
            <a:endParaRPr lang="en-US" sz="1200" kern="1200" dirty="0" smtClean="0">
              <a:solidFill>
                <a:schemeClr val="tx1"/>
              </a:solidFill>
              <a:effectLst/>
              <a:latin typeface="+mn-lt"/>
              <a:ea typeface="ＭＳ Ｐゴシック" charset="0"/>
              <a:cs typeface="ＭＳ Ｐゴシック" charset="0"/>
            </a:endParaRPr>
          </a:p>
          <a:p>
            <a:r>
              <a:rPr lang="en-IE" sz="1200" kern="1200" dirty="0" smtClean="0">
                <a:solidFill>
                  <a:schemeClr val="tx1"/>
                </a:solidFill>
                <a:effectLst/>
                <a:latin typeface="+mn-lt"/>
                <a:ea typeface="ＭＳ Ｐゴシック" charset="0"/>
                <a:cs typeface="ＭＳ Ｐゴシック" charset="0"/>
              </a:rPr>
              <a:t>If all the neighboring atoms are of the same type, it’s possible for all the valence electrons to bind with valence electrons from other atoms. When that happens, the atoms arrange themselves into structures called crystals. Semiconductors are made out of such crystals, usually silicon crystals as shown in figure above(Silicon crystal Lattice).</a:t>
            </a:r>
            <a:endParaRPr lang="en-US" sz="1200" kern="1200" dirty="0" smtClean="0">
              <a:solidFill>
                <a:schemeClr val="tx1"/>
              </a:solidFill>
              <a:effectLst/>
              <a:latin typeface="+mn-lt"/>
              <a:ea typeface="ＭＳ Ｐゴシック" charset="0"/>
              <a:cs typeface="ＭＳ Ｐゴシック" charset="0"/>
            </a:endParaRPr>
          </a:p>
          <a:p>
            <a:r>
              <a:rPr lang="en-IE" sz="1200" kern="1200" dirty="0" smtClean="0">
                <a:solidFill>
                  <a:schemeClr val="tx1"/>
                </a:solidFill>
                <a:effectLst/>
                <a:latin typeface="+mn-lt"/>
                <a:ea typeface="ＭＳ Ｐゴシック" charset="0"/>
                <a:cs typeface="ＭＳ Ｐゴシック" charset="0"/>
              </a:rPr>
              <a:t> </a:t>
            </a:r>
            <a:endParaRPr lang="en-US" sz="1200" kern="1200" dirty="0">
              <a:solidFill>
                <a:schemeClr val="tx1"/>
              </a:solidFill>
              <a:effectLst/>
              <a:latin typeface="+mn-lt"/>
              <a:ea typeface="ＭＳ Ｐゴシック" charset="0"/>
              <a:cs typeface="ＭＳ Ｐゴシック" charset="0"/>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17B241-92B2-E14A-89DC-703C016E1D09}" type="slidenum">
              <a:rPr lang="en-US" sz="1200"/>
              <a:pPr/>
              <a:t>6</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At absolute</a:t>
            </a:r>
            <a:r>
              <a:rPr lang="en-US" baseline="0" dirty="0" smtClean="0">
                <a:latin typeface="Calibri" charset="0"/>
              </a:rPr>
              <a:t> zero (0K or  -273K )</a:t>
            </a:r>
            <a:r>
              <a:rPr lang="en-US" dirty="0" smtClean="0">
                <a:latin typeface="Calibri" charset="0"/>
              </a:rPr>
              <a:t>temperature semiconductors act as insulators</a:t>
            </a:r>
          </a:p>
          <a:p>
            <a:pPr eaLnBrk="1" hangingPunct="1">
              <a:spcBef>
                <a:spcPct val="0"/>
              </a:spcBef>
            </a:pPr>
            <a:r>
              <a:rPr lang="en-US" dirty="0" smtClean="0">
                <a:latin typeface="Calibri" charset="0"/>
              </a:rPr>
              <a:t>Even </a:t>
            </a:r>
            <a:r>
              <a:rPr lang="en-US" dirty="0">
                <a:latin typeface="Calibri" charset="0"/>
              </a:rPr>
              <a:t>in room temperature some e- may jump to CB to form free electrons.</a:t>
            </a:r>
          </a:p>
          <a:p>
            <a:pPr eaLnBrk="1" hangingPunct="1">
              <a:spcBef>
                <a:spcPct val="0"/>
              </a:spcBef>
            </a:pPr>
            <a:r>
              <a:rPr lang="en-US" dirty="0">
                <a:latin typeface="Calibri" charset="0"/>
              </a:rPr>
              <a:t>When moving to CB they leave behind void at VB known as holes.</a:t>
            </a:r>
          </a:p>
          <a:p>
            <a:pPr eaLnBrk="1" hangingPunct="1">
              <a:spcBef>
                <a:spcPct val="0"/>
              </a:spcBef>
            </a:pPr>
            <a:r>
              <a:rPr lang="en-US" dirty="0">
                <a:latin typeface="Calibri" charset="0"/>
              </a:rPr>
              <a:t>When applied to certain electric field these e- move towards +</a:t>
            </a:r>
            <a:r>
              <a:rPr lang="en-US" dirty="0" err="1">
                <a:latin typeface="Calibri" charset="0"/>
              </a:rPr>
              <a:t>ve</a:t>
            </a:r>
            <a:r>
              <a:rPr lang="en-US" dirty="0">
                <a:latin typeface="Calibri" charset="0"/>
              </a:rPr>
              <a:t> terminal while holes move towards –</a:t>
            </a:r>
            <a:r>
              <a:rPr lang="en-US" dirty="0" err="1">
                <a:latin typeface="Calibri" charset="0"/>
              </a:rPr>
              <a:t>ve</a:t>
            </a:r>
            <a:r>
              <a:rPr lang="en-US" dirty="0">
                <a:latin typeface="Calibri" charset="0"/>
              </a:rPr>
              <a:t> terminal.</a:t>
            </a:r>
          </a:p>
          <a:p>
            <a:pPr eaLnBrk="1" hangingPunct="1">
              <a:spcBef>
                <a:spcPct val="0"/>
              </a:spcBef>
            </a:pPr>
            <a:r>
              <a:rPr lang="en-US" dirty="0">
                <a:latin typeface="Calibri" charset="0"/>
              </a:rPr>
              <a:t>Actually e- move while whole only appear to move .</a:t>
            </a:r>
          </a:p>
          <a:p>
            <a:pPr eaLnBrk="1" hangingPunct="1">
              <a:spcBef>
                <a:spcPct val="0"/>
              </a:spcBef>
            </a:pPr>
            <a:r>
              <a:rPr lang="en-US" dirty="0">
                <a:latin typeface="Calibri" charset="0"/>
              </a:rPr>
              <a:t>Conduction is due to both e- and holes</a:t>
            </a: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62F0409-F06D-9B41-A03C-9183669B944F}" type="slidenum">
              <a:rPr lang="en-US" sz="1200"/>
              <a:pPr/>
              <a:t>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When applied to certain electric field these e- move towards +ve terminal while holes move towards –ve terminal.</a:t>
            </a:r>
          </a:p>
          <a:p>
            <a:pPr eaLnBrk="1" hangingPunct="1">
              <a:spcBef>
                <a:spcPct val="0"/>
              </a:spcBef>
            </a:pPr>
            <a:r>
              <a:rPr lang="en-US">
                <a:latin typeface="Calibri" charset="0"/>
              </a:rPr>
              <a:t>Actually e- move while whole only appear to move .</a:t>
            </a:r>
          </a:p>
          <a:p>
            <a:pPr eaLnBrk="1" hangingPunct="1">
              <a:spcBef>
                <a:spcPct val="0"/>
              </a:spcBef>
            </a:pPr>
            <a:r>
              <a:rPr lang="en-US">
                <a:latin typeface="Calibri" charset="0"/>
              </a:rPr>
              <a:t>Conduction is due to both e- and holes</a:t>
            </a:r>
          </a:p>
          <a:p>
            <a:pPr eaLnBrk="1" hangingPunct="1">
              <a:spcBef>
                <a:spcPct val="0"/>
              </a:spcBef>
            </a:pPr>
            <a:endParaRPr lang="en-US">
              <a:latin typeface="Calibri" charset="0"/>
            </a:endParaRPr>
          </a:p>
          <a:p>
            <a:pPr eaLnBrk="1" hangingPunct="1">
              <a:spcBef>
                <a:spcPct val="0"/>
              </a:spcBef>
            </a:pPr>
            <a:endParaRPr lang="en-US">
              <a:latin typeface="Calibri" charset="0"/>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17B241-92B2-E14A-89DC-703C016E1D09}" type="slidenum">
              <a:rPr lang="en-US" sz="1200"/>
              <a:pPr/>
              <a:t>8</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IE" sz="1200" kern="1200" dirty="0" smtClean="0">
                <a:solidFill>
                  <a:schemeClr val="tx1"/>
                </a:solidFill>
                <a:effectLst/>
                <a:latin typeface="+mn-lt"/>
                <a:ea typeface="ＭＳ Ｐゴシック" charset="0"/>
                <a:cs typeface="ＭＳ Ｐゴシック" charset="0"/>
              </a:rPr>
              <a:t>The ability of semiconductors to conduct electricity can be greatly improved by replacing or adding certain donor or acceptor atoms to this crystalline structure thereby, producing more free electrons than holes or vice versa. That is by adding a small percentage of another element to the base material, either silicon or germanium.</a:t>
            </a:r>
            <a:endParaRPr lang="en-US" sz="1200" kern="1200" dirty="0" smtClean="0">
              <a:solidFill>
                <a:schemeClr val="tx1"/>
              </a:solidFill>
              <a:effectLst/>
              <a:latin typeface="+mn-lt"/>
              <a:ea typeface="ＭＳ Ｐゴシック" charset="0"/>
              <a:cs typeface="ＭＳ Ｐゴシック" charset="0"/>
            </a:endParaRPr>
          </a:p>
          <a:p>
            <a:pPr eaLnBrk="1" hangingPunct="1">
              <a:spcBef>
                <a:spcPct val="0"/>
              </a:spcBef>
            </a:pPr>
            <a:r>
              <a:rPr lang="en-IE" sz="1200" kern="1200" dirty="0" smtClean="0">
                <a:solidFill>
                  <a:schemeClr val="tx1"/>
                </a:solidFill>
                <a:effectLst/>
                <a:latin typeface="+mn-lt"/>
                <a:ea typeface="ＭＳ Ｐゴシック" charset="0"/>
                <a:cs typeface="ＭＳ Ｐゴシック" charset="0"/>
              </a:rPr>
              <a:t>This process of adding donor or acceptor atoms to semiconductor atoms (the order of 1 impurity atom per 10 million (or more) atoms of the semiconductor) is called Doping</a:t>
            </a:r>
            <a:r>
              <a:rPr lang="en-US" dirty="0" smtClean="0">
                <a:effectLst/>
              </a:rPr>
              <a:t> </a:t>
            </a:r>
            <a:endParaRPr lang="en-US" dirty="0" smtClean="0">
              <a:latin typeface="Calibri" charset="0"/>
            </a:endParaRPr>
          </a:p>
          <a:p>
            <a:pPr eaLnBrk="1" hangingPunct="1">
              <a:spcBef>
                <a:spcPct val="0"/>
              </a:spcBef>
            </a:pPr>
            <a:r>
              <a:rPr lang="en-US" dirty="0" smtClean="0">
                <a:latin typeface="Calibri" charset="0"/>
              </a:rPr>
              <a:t>At </a:t>
            </a:r>
            <a:r>
              <a:rPr lang="en-US" dirty="0">
                <a:latin typeface="Calibri" charset="0"/>
              </a:rPr>
              <a:t>room temperature intrinsic are poor conductors due to lack of mobile charges i.e. holes and electrons</a:t>
            </a:r>
          </a:p>
          <a:p>
            <a:pPr eaLnBrk="1" hangingPunct="1">
              <a:spcBef>
                <a:spcPct val="0"/>
              </a:spcBef>
            </a:pPr>
            <a:r>
              <a:rPr lang="en-US" dirty="0">
                <a:latin typeface="Calibri" charset="0"/>
              </a:rPr>
              <a:t>But when doping is done they have enough mobile charges to conduct electricity.</a:t>
            </a:r>
          </a:p>
          <a:p>
            <a:pPr eaLnBrk="1" hangingPunct="1">
              <a:spcBef>
                <a:spcPct val="0"/>
              </a:spcBef>
            </a:pPr>
            <a:endParaRPr lang="en-US" dirty="0">
              <a:latin typeface="Calibri" charset="0"/>
            </a:endParaRPr>
          </a:p>
          <a:p>
            <a:pPr eaLnBrk="1" hangingPunct="1">
              <a:spcBef>
                <a:spcPct val="0"/>
              </a:spcBef>
            </a:pPr>
            <a:r>
              <a:rPr lang="en-US" dirty="0">
                <a:latin typeface="Calibri" charset="0"/>
              </a:rPr>
              <a:t>Electronics is the flow of electrons in gas or </a:t>
            </a:r>
            <a:r>
              <a:rPr lang="en-US" dirty="0" err="1">
                <a:latin typeface="Calibri" charset="0"/>
              </a:rPr>
              <a:t>vaccum</a:t>
            </a:r>
            <a:r>
              <a:rPr lang="en-US" dirty="0">
                <a:latin typeface="Calibri" charset="0"/>
              </a:rPr>
              <a:t> or semiconductors</a:t>
            </a:r>
          </a:p>
          <a:p>
            <a:pPr eaLnBrk="1" hangingPunct="1">
              <a:spcBef>
                <a:spcPct val="0"/>
              </a:spcBef>
            </a:pPr>
            <a:endParaRPr lang="en-US" dirty="0">
              <a:latin typeface="Calibri" charset="0"/>
            </a:endParaRPr>
          </a:p>
          <a:p>
            <a:pPr eaLnBrk="1" hangingPunct="1">
              <a:spcBef>
                <a:spcPct val="0"/>
              </a:spcBef>
            </a:pPr>
            <a:r>
              <a:rPr lang="en-US" dirty="0">
                <a:latin typeface="Calibri" charset="0"/>
              </a:rPr>
              <a:t>In the crystalline lattice structure of Si, the valence electrons of every Si atom are locked up in covalent bonds with the valence electrons of four neighboring Si atoms. </a:t>
            </a:r>
          </a:p>
          <a:p>
            <a:pPr lvl="1" eaLnBrk="1" hangingPunct="1">
              <a:spcBef>
                <a:spcPct val="0"/>
              </a:spcBef>
            </a:pPr>
            <a:r>
              <a:rPr lang="en-US" dirty="0">
                <a:latin typeface="Calibri" charset="0"/>
              </a:rPr>
              <a:t>–  In pure form, Si wafer does not contain any free charge carriers. </a:t>
            </a:r>
            <a:endParaRPr lang="en-US" sz="1400" dirty="0">
              <a:latin typeface="Calibri" charset="0"/>
            </a:endParaRPr>
          </a:p>
          <a:p>
            <a:pPr lvl="1" eaLnBrk="1" hangingPunct="1">
              <a:spcBef>
                <a:spcPct val="0"/>
              </a:spcBef>
            </a:pPr>
            <a:r>
              <a:rPr lang="en-US" dirty="0">
                <a:latin typeface="Calibri" charset="0"/>
              </a:rPr>
              <a:t>–  An applied voltage across pure Si wafer does not yield electron flow through the wafer. </a:t>
            </a:r>
            <a:endParaRPr lang="en-US" sz="1400" dirty="0">
              <a:latin typeface="Calibri" charset="0"/>
            </a:endParaRPr>
          </a:p>
          <a:p>
            <a:pPr lvl="1" eaLnBrk="1" hangingPunct="1">
              <a:spcBef>
                <a:spcPct val="0"/>
              </a:spcBef>
            </a:pPr>
            <a:r>
              <a:rPr lang="en-US" dirty="0">
                <a:latin typeface="Calibri" charset="0"/>
              </a:rPr>
              <a:t>–  A pure Si wafer is said to act as an insulator. </a:t>
            </a:r>
            <a:endParaRPr lang="en-US" sz="1400" dirty="0">
              <a:latin typeface="Calibri" charset="0"/>
            </a:endParaRPr>
          </a:p>
          <a:p>
            <a:pPr eaLnBrk="1" hangingPunct="1">
              <a:spcBef>
                <a:spcPct val="0"/>
              </a:spcBef>
            </a:pPr>
            <a:r>
              <a:rPr lang="en-US" dirty="0">
                <a:latin typeface="Calibri" charset="0"/>
              </a:rPr>
              <a:t>In order to make useful semiconductor devices, materials such as phosphorus (P) and boron (B) are added to Si to change Si’s conductivity. </a:t>
            </a:r>
          </a:p>
          <a:p>
            <a:pPr eaLnBrk="1" hangingPunct="1">
              <a:spcBef>
                <a:spcPct val="0"/>
              </a:spcBef>
            </a:pPr>
            <a:endParaRPr lang="en-US" dirty="0">
              <a:latin typeface="Calibri" charset="0"/>
            </a:endParaRPr>
          </a:p>
          <a:p>
            <a:pPr eaLnBrk="1" hangingPunct="1">
              <a:spcBef>
                <a:spcPct val="0"/>
              </a:spcBef>
            </a:pPr>
            <a:r>
              <a:rPr lang="en-US" dirty="0">
                <a:latin typeface="Calibri" charset="0"/>
              </a:rPr>
              <a:t>Antimony Arsenic Phosphorus --- (</a:t>
            </a:r>
            <a:r>
              <a:rPr lang="en-US" dirty="0" err="1">
                <a:latin typeface="Calibri" charset="0"/>
              </a:rPr>
              <a:t>Pentavalent</a:t>
            </a:r>
            <a:r>
              <a:rPr lang="en-US" dirty="0">
                <a:latin typeface="Calibri" charset="0"/>
              </a:rPr>
              <a:t> impurities)-group V---used to make N type extrinsic semiconductor</a:t>
            </a:r>
          </a:p>
          <a:p>
            <a:pPr eaLnBrk="1" hangingPunct="1">
              <a:spcBef>
                <a:spcPct val="0"/>
              </a:spcBef>
            </a:pPr>
            <a:r>
              <a:rPr lang="en-US" dirty="0" err="1">
                <a:latin typeface="Calibri" charset="0"/>
              </a:rPr>
              <a:t>Alumunium</a:t>
            </a:r>
            <a:r>
              <a:rPr lang="en-US" dirty="0">
                <a:latin typeface="Calibri" charset="0"/>
              </a:rPr>
              <a:t> </a:t>
            </a:r>
            <a:r>
              <a:rPr lang="en-US" dirty="0" smtClean="0">
                <a:latin typeface="Calibri" charset="0"/>
              </a:rPr>
              <a:t>indium</a:t>
            </a:r>
            <a:r>
              <a:rPr lang="en-US" baseline="0" dirty="0" smtClean="0">
                <a:latin typeface="Calibri" charset="0"/>
              </a:rPr>
              <a:t> </a:t>
            </a:r>
            <a:r>
              <a:rPr lang="en-US" dirty="0" smtClean="0">
                <a:latin typeface="Calibri" charset="0"/>
              </a:rPr>
              <a:t>and </a:t>
            </a:r>
            <a:r>
              <a:rPr lang="en-US" dirty="0">
                <a:latin typeface="Calibri" charset="0"/>
              </a:rPr>
              <a:t>Boron ---(Trivalent impurities)—group III --used to make P type extrinsic semiconductor</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11F675-3D47-8C4F-A65B-D669CA921F54}" type="slidenum">
              <a:rPr lang="en-US" sz="1200"/>
              <a:pPr/>
              <a:t>9</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With a standard seminconductor increasing the temperature allows more electrons to enter the conduction band so it increases conductivity.</a:t>
            </a:r>
            <a:br>
              <a:rPr lang="en-US">
                <a:latin typeface="Calibri" charset="0"/>
              </a:rPr>
            </a:br>
            <a:r>
              <a:rPr lang="en-US">
                <a:latin typeface="Calibri" charset="0"/>
              </a:rPr>
              <a:t/>
            </a:r>
            <a:br>
              <a:rPr lang="en-US">
                <a:latin typeface="Calibri" charset="0"/>
              </a:rPr>
            </a:br>
            <a:r>
              <a:rPr lang="en-US">
                <a:latin typeface="Calibri" charset="0"/>
              </a:rPr>
              <a:t>However with an extrinsic seminconductor electrons still jump into the conduction band, however this effect is negligible relative to the reduction in conductivity caused by the lattice vibrating more. This is the same effect as when you have a normal conductor who's conductivity decreases with temperature.</a:t>
            </a:r>
            <a:br>
              <a:rPr lang="en-US">
                <a:latin typeface="Calibri" charset="0"/>
              </a:rPr>
            </a:br>
            <a:r>
              <a:rPr lang="en-US">
                <a:latin typeface="Calibri" charset="0"/>
              </a:rPr>
              <a:t/>
            </a:r>
            <a:br>
              <a:rPr lang="en-US">
                <a:latin typeface="Calibri" charset="0"/>
              </a:rPr>
            </a:br>
            <a:r>
              <a:rPr lang="en-US">
                <a:latin typeface="Calibri" charset="0"/>
              </a:rPr>
              <a:t>So the effect is a decrease in conductivity.</a:t>
            </a:r>
          </a:p>
          <a:p>
            <a:r>
              <a:rPr lang="en-IE">
                <a:latin typeface="Calibri" charset="0"/>
              </a:rPr>
              <a:t> </a:t>
            </a:r>
            <a:endParaRPr lang="en-US">
              <a:latin typeface="Calibri" charset="0"/>
            </a:endParaRPr>
          </a:p>
          <a:p>
            <a:r>
              <a:rPr lang="en-IE">
                <a:latin typeface="Calibri" charset="0"/>
              </a:rPr>
              <a:t> </a:t>
            </a:r>
            <a:endParaRPr lang="en-US">
              <a:latin typeface="Calibri" charset="0"/>
            </a:endParaRPr>
          </a:p>
          <a:p>
            <a:r>
              <a:rPr lang="en-US">
                <a:latin typeface="Calibri" charset="0"/>
              </a:rPr>
              <a:t>But with extrinsic semiconductors (whilst there are more electrons in the conduction band) there is a massive decrease in conductivity because when you heat it the lattice structure of the seminconductor vibrates more, so increases resistance. The increase in resistance is very big compared to the few extra electrons in the conduction band, the net effect is that the conductivity decreases.</a:t>
            </a:r>
            <a:br>
              <a:rPr lang="en-US">
                <a:latin typeface="Calibri" charset="0"/>
              </a:rPr>
            </a:br>
            <a:r>
              <a:rPr lang="en-US">
                <a:latin typeface="Calibri" charset="0"/>
              </a:rPr>
              <a:t/>
            </a:r>
            <a:br>
              <a:rPr lang="en-US">
                <a:latin typeface="Calibri" charset="0"/>
              </a:rPr>
            </a:br>
            <a:r>
              <a:rPr lang="en-US">
                <a:latin typeface="Calibri" charset="0"/>
              </a:rPr>
              <a:t>Another way of looking at is that in an extrinsic semiconductor you have the effects of a intrinsic seminconductor and a normal metallic conductor all in one. You have the extra electrons in the conduction band (like an instrinsic seminconductor) and you have the increase in resistance (like a normal conductor). The important factor is that the increase in resistance is very large relative to the effect of more electrons in the conduction band, so the net effect is the decrease in conductivity.</a:t>
            </a:r>
            <a:br>
              <a:rPr lang="en-US">
                <a:latin typeface="Calibri" charset="0"/>
              </a:rPr>
            </a:br>
            <a:r>
              <a:rPr lang="en-US">
                <a:latin typeface="Calibri" charset="0"/>
              </a:rPr>
              <a:t/>
            </a:r>
            <a:br>
              <a:rPr lang="en-US">
                <a:latin typeface="Calibri" charset="0"/>
              </a:rPr>
            </a:br>
            <a:r>
              <a:rPr lang="en-US">
                <a:latin typeface="Calibri" charset="0"/>
              </a:rPr>
              <a:t>Summary:</a:t>
            </a:r>
            <a:br>
              <a:rPr lang="en-US">
                <a:latin typeface="Calibri" charset="0"/>
              </a:rPr>
            </a:br>
            <a:r>
              <a:rPr lang="en-US">
                <a:latin typeface="Calibri" charset="0"/>
              </a:rPr>
              <a:t/>
            </a:r>
            <a:br>
              <a:rPr lang="en-US">
                <a:latin typeface="Calibri" charset="0"/>
              </a:rPr>
            </a:br>
            <a:r>
              <a:rPr lang="en-US">
                <a:latin typeface="Calibri" charset="0"/>
              </a:rPr>
              <a:t>Upon heating:</a:t>
            </a:r>
            <a:br>
              <a:rPr lang="en-US">
                <a:latin typeface="Calibri" charset="0"/>
              </a:rPr>
            </a:br>
            <a:r>
              <a:rPr lang="en-US">
                <a:latin typeface="Calibri" charset="0"/>
              </a:rPr>
              <a:t/>
            </a:r>
            <a:br>
              <a:rPr lang="en-US">
                <a:latin typeface="Calibri" charset="0"/>
              </a:rPr>
            </a:br>
            <a:r>
              <a:rPr lang="en-US">
                <a:latin typeface="Calibri" charset="0"/>
              </a:rPr>
              <a:t>Intrinsic: Increase conductivity due to extra electrons in conduction band.</a:t>
            </a:r>
            <a:br>
              <a:rPr lang="en-US">
                <a:latin typeface="Calibri" charset="0"/>
              </a:rPr>
            </a:br>
            <a:r>
              <a:rPr lang="en-US">
                <a:latin typeface="Calibri" charset="0"/>
              </a:rPr>
              <a:t/>
            </a:r>
            <a:br>
              <a:rPr lang="en-US">
                <a:latin typeface="Calibri" charset="0"/>
              </a:rPr>
            </a:br>
            <a:r>
              <a:rPr lang="en-US">
                <a:latin typeface="Calibri" charset="0"/>
              </a:rPr>
              <a:t>Extrinsic: Decrease conductivity due to increased resistance due to increase vibrations in the lattice/semiconductor. </a:t>
            </a:r>
          </a:p>
          <a:p>
            <a:r>
              <a:rPr lang="en-IE">
                <a:latin typeface="Calibri" charset="0"/>
              </a:rPr>
              <a:t> </a:t>
            </a:r>
            <a:endParaRPr lang="en-US">
              <a:latin typeface="Calibri" charset="0"/>
            </a:endParaRPr>
          </a:p>
          <a:p>
            <a:r>
              <a:rPr lang="en-US">
                <a:latin typeface="Calibri" charset="0"/>
              </a:rPr>
              <a:t>In a semiconductor there is an ordered structure known as a lattice. </a:t>
            </a:r>
          </a:p>
          <a:p>
            <a:r>
              <a:rPr lang="en-US">
                <a:latin typeface="Calibri" charset="0"/>
              </a:rPr>
              <a:t> </a:t>
            </a:r>
          </a:p>
          <a:p>
            <a:r>
              <a:rPr lang="en-US">
                <a:latin typeface="Calibri" charset="0"/>
              </a:rPr>
              <a:t/>
            </a:r>
            <a:br>
              <a:rPr lang="en-US">
                <a:latin typeface="Calibri" charset="0"/>
              </a:rPr>
            </a:br>
            <a:r>
              <a:rPr lang="en-US">
                <a:latin typeface="Calibri" charset="0"/>
              </a:rPr>
              <a:t>Where the dots are atoms and the lines are bond. It is a type of structure.</a:t>
            </a:r>
            <a:br>
              <a:rPr lang="en-US">
                <a:latin typeface="Calibri" charset="0"/>
              </a:rPr>
            </a:br>
            <a:r>
              <a:rPr lang="en-US">
                <a:latin typeface="Calibri" charset="0"/>
              </a:rPr>
              <a:t/>
            </a:r>
            <a:br>
              <a:rPr lang="en-US">
                <a:latin typeface="Calibri" charset="0"/>
              </a:rPr>
            </a:br>
            <a:r>
              <a:rPr lang="en-US">
                <a:latin typeface="Calibri" charset="0"/>
              </a:rPr>
              <a:t>"Latice: an arrangement of points or particles or objects in a regular periodic pattern in 2 or 3 dimensions"</a:t>
            </a:r>
            <a:br>
              <a:rPr lang="en-US">
                <a:latin typeface="Calibri" charset="0"/>
              </a:rPr>
            </a:br>
            <a:r>
              <a:rPr lang="en-US">
                <a:latin typeface="Calibri" charset="0"/>
              </a:rPr>
              <a:t/>
            </a:r>
            <a:br>
              <a:rPr lang="en-US">
                <a:latin typeface="Calibri" charset="0"/>
              </a:rPr>
            </a:br>
            <a:r>
              <a:rPr lang="en-US">
                <a:latin typeface="Calibri" charset="0"/>
              </a:rPr>
              <a:t>So having a vibrating lattice means basically that all of the atoms (which are structured) are vibrating more. The idea of atoms vibrating when they are heated is quite a simple idea I assume you have come across. So ye... the lattice vibrates, or the atoms vibrate which increases the probability that an electron will interact with it. The interaction between electrons and atoms in any conducting material is the cause of resistance.</a:t>
            </a:r>
            <a:br>
              <a:rPr lang="en-US">
                <a:latin typeface="Calibri" charset="0"/>
              </a:rPr>
            </a:br>
            <a:r>
              <a:rPr lang="en-US">
                <a:latin typeface="Calibri" charset="0"/>
              </a:rPr>
              <a:t/>
            </a:r>
            <a:br>
              <a:rPr lang="en-US">
                <a:latin typeface="Calibri" charset="0"/>
              </a:rPr>
            </a:br>
            <a:r>
              <a:rPr lang="en-US">
                <a:latin typeface="Calibri" charset="0"/>
              </a:rPr>
              <a:t>So more thermal energy -&gt; atoms vibrate -&gt; more interactions between electrons and atoms = more resistance. And I keep saying "atoms" whereas in reality they would be ions, but you know what I mean.</a:t>
            </a:r>
          </a:p>
          <a:p>
            <a:r>
              <a:rPr lang="en-IE">
                <a:latin typeface="Calibri" charset="0"/>
              </a:rPr>
              <a:t> </a:t>
            </a:r>
            <a:endParaRPr lang="en-US">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513D92D6-6E4A-B041-9594-943612E47796}"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With a standard seminconductor increasing the temperature allows more electrons to enter the conduction band so it increases conductivity.</a:t>
            </a:r>
            <a:br>
              <a:rPr lang="en-US">
                <a:latin typeface="Calibri" charset="0"/>
              </a:rPr>
            </a:br>
            <a:r>
              <a:rPr lang="en-US">
                <a:latin typeface="Calibri" charset="0"/>
              </a:rPr>
              <a:t/>
            </a:r>
            <a:br>
              <a:rPr lang="en-US">
                <a:latin typeface="Calibri" charset="0"/>
              </a:rPr>
            </a:br>
            <a:r>
              <a:rPr lang="en-US">
                <a:latin typeface="Calibri" charset="0"/>
              </a:rPr>
              <a:t>However with an extrinsic seminconductor electrons still jump into the conduction band, however this effect is negligible relative to the reduction in conductivity caused by the lattice vibrating more. This is the same effect as when you have a normal conductor who's conductivity decreases with temperature.</a:t>
            </a:r>
            <a:br>
              <a:rPr lang="en-US">
                <a:latin typeface="Calibri" charset="0"/>
              </a:rPr>
            </a:br>
            <a:r>
              <a:rPr lang="en-US">
                <a:latin typeface="Calibri" charset="0"/>
              </a:rPr>
              <a:t/>
            </a:r>
            <a:br>
              <a:rPr lang="en-US">
                <a:latin typeface="Calibri" charset="0"/>
              </a:rPr>
            </a:br>
            <a:r>
              <a:rPr lang="en-US">
                <a:latin typeface="Calibri" charset="0"/>
              </a:rPr>
              <a:t>So the effect is a decrease in conductivity.</a:t>
            </a:r>
          </a:p>
          <a:p>
            <a:r>
              <a:rPr lang="en-IE">
                <a:latin typeface="Calibri" charset="0"/>
              </a:rPr>
              <a:t> </a:t>
            </a:r>
            <a:endParaRPr lang="en-US">
              <a:latin typeface="Calibri" charset="0"/>
            </a:endParaRPr>
          </a:p>
          <a:p>
            <a:r>
              <a:rPr lang="en-IE">
                <a:latin typeface="Calibri" charset="0"/>
              </a:rPr>
              <a:t> </a:t>
            </a:r>
            <a:endParaRPr lang="en-US">
              <a:latin typeface="Calibri" charset="0"/>
            </a:endParaRPr>
          </a:p>
          <a:p>
            <a:r>
              <a:rPr lang="en-US">
                <a:latin typeface="Calibri" charset="0"/>
              </a:rPr>
              <a:t>But with extrinsic semiconductors (whilst there are more electrons in the conduction band) there is a massive decrease in conductivity because when you heat it the lattice structure of the seminconductor vibrates more, so increases resistance. The increase in resistance is very big compared to the few extra electrons in the conduction band, the net effect is that the conductivity decreases.</a:t>
            </a:r>
            <a:br>
              <a:rPr lang="en-US">
                <a:latin typeface="Calibri" charset="0"/>
              </a:rPr>
            </a:br>
            <a:r>
              <a:rPr lang="en-US">
                <a:latin typeface="Calibri" charset="0"/>
              </a:rPr>
              <a:t/>
            </a:r>
            <a:br>
              <a:rPr lang="en-US">
                <a:latin typeface="Calibri" charset="0"/>
              </a:rPr>
            </a:br>
            <a:r>
              <a:rPr lang="en-US">
                <a:latin typeface="Calibri" charset="0"/>
              </a:rPr>
              <a:t>Another way of looking at is that in an extrinsic semiconductor you have the effects of a intrinsic seminconductor and a normal metallic conductor all in one. You have the extra electrons in the conduction band (like an instrinsic seminconductor) and you have the increase in resistance (like a normal conductor). The important factor is that the increase in resistance is very large relative to the effect of more electrons in the conduction band, so the net effect is the decrease in conductivity.</a:t>
            </a:r>
            <a:br>
              <a:rPr lang="en-US">
                <a:latin typeface="Calibri" charset="0"/>
              </a:rPr>
            </a:br>
            <a:r>
              <a:rPr lang="en-US">
                <a:latin typeface="Calibri" charset="0"/>
              </a:rPr>
              <a:t/>
            </a:r>
            <a:br>
              <a:rPr lang="en-US">
                <a:latin typeface="Calibri" charset="0"/>
              </a:rPr>
            </a:br>
            <a:r>
              <a:rPr lang="en-US">
                <a:latin typeface="Calibri" charset="0"/>
              </a:rPr>
              <a:t>Summary:</a:t>
            </a:r>
            <a:br>
              <a:rPr lang="en-US">
                <a:latin typeface="Calibri" charset="0"/>
              </a:rPr>
            </a:br>
            <a:r>
              <a:rPr lang="en-US">
                <a:latin typeface="Calibri" charset="0"/>
              </a:rPr>
              <a:t/>
            </a:r>
            <a:br>
              <a:rPr lang="en-US">
                <a:latin typeface="Calibri" charset="0"/>
              </a:rPr>
            </a:br>
            <a:r>
              <a:rPr lang="en-US">
                <a:latin typeface="Calibri" charset="0"/>
              </a:rPr>
              <a:t>Upon heating:</a:t>
            </a:r>
            <a:br>
              <a:rPr lang="en-US">
                <a:latin typeface="Calibri" charset="0"/>
              </a:rPr>
            </a:br>
            <a:r>
              <a:rPr lang="en-US">
                <a:latin typeface="Calibri" charset="0"/>
              </a:rPr>
              <a:t/>
            </a:r>
            <a:br>
              <a:rPr lang="en-US">
                <a:latin typeface="Calibri" charset="0"/>
              </a:rPr>
            </a:br>
            <a:r>
              <a:rPr lang="en-US">
                <a:latin typeface="Calibri" charset="0"/>
              </a:rPr>
              <a:t>Intrinsic: Increase conductivity due to extra electrons in conduction band.</a:t>
            </a:r>
            <a:br>
              <a:rPr lang="en-US">
                <a:latin typeface="Calibri" charset="0"/>
              </a:rPr>
            </a:br>
            <a:r>
              <a:rPr lang="en-US">
                <a:latin typeface="Calibri" charset="0"/>
              </a:rPr>
              <a:t/>
            </a:r>
            <a:br>
              <a:rPr lang="en-US">
                <a:latin typeface="Calibri" charset="0"/>
              </a:rPr>
            </a:br>
            <a:r>
              <a:rPr lang="en-US">
                <a:latin typeface="Calibri" charset="0"/>
              </a:rPr>
              <a:t>Extrinsic: Decrease conductivity due to increased resistance due to increase vibrations in the lattice/semiconductor. </a:t>
            </a:r>
          </a:p>
          <a:p>
            <a:r>
              <a:rPr lang="en-IE">
                <a:latin typeface="Calibri" charset="0"/>
              </a:rPr>
              <a:t> </a:t>
            </a:r>
            <a:endParaRPr lang="en-US">
              <a:latin typeface="Calibri" charset="0"/>
            </a:endParaRPr>
          </a:p>
          <a:p>
            <a:r>
              <a:rPr lang="en-US">
                <a:latin typeface="Calibri" charset="0"/>
              </a:rPr>
              <a:t>In a semiconductor there is an ordered structure known as a lattice. </a:t>
            </a:r>
          </a:p>
          <a:p>
            <a:r>
              <a:rPr lang="en-US">
                <a:latin typeface="Calibri" charset="0"/>
              </a:rPr>
              <a:t> </a:t>
            </a:r>
          </a:p>
          <a:p>
            <a:r>
              <a:rPr lang="en-US">
                <a:latin typeface="Calibri" charset="0"/>
              </a:rPr>
              <a:t/>
            </a:r>
            <a:br>
              <a:rPr lang="en-US">
                <a:latin typeface="Calibri" charset="0"/>
              </a:rPr>
            </a:br>
            <a:r>
              <a:rPr lang="en-US">
                <a:latin typeface="Calibri" charset="0"/>
              </a:rPr>
              <a:t>Where the dots are atoms and the lines are bond. It is a type of structure.</a:t>
            </a:r>
            <a:br>
              <a:rPr lang="en-US">
                <a:latin typeface="Calibri" charset="0"/>
              </a:rPr>
            </a:br>
            <a:r>
              <a:rPr lang="en-US">
                <a:latin typeface="Calibri" charset="0"/>
              </a:rPr>
              <a:t/>
            </a:r>
            <a:br>
              <a:rPr lang="en-US">
                <a:latin typeface="Calibri" charset="0"/>
              </a:rPr>
            </a:br>
            <a:r>
              <a:rPr lang="en-US">
                <a:latin typeface="Calibri" charset="0"/>
              </a:rPr>
              <a:t>"Latice: an arrangement of points or particles or objects in a regular periodic pattern in 2 or 3 dimensions"</a:t>
            </a:r>
            <a:br>
              <a:rPr lang="en-US">
                <a:latin typeface="Calibri" charset="0"/>
              </a:rPr>
            </a:br>
            <a:r>
              <a:rPr lang="en-US">
                <a:latin typeface="Calibri" charset="0"/>
              </a:rPr>
              <a:t/>
            </a:r>
            <a:br>
              <a:rPr lang="en-US">
                <a:latin typeface="Calibri" charset="0"/>
              </a:rPr>
            </a:br>
            <a:r>
              <a:rPr lang="en-US">
                <a:latin typeface="Calibri" charset="0"/>
              </a:rPr>
              <a:t>So having a vibrating lattice means basically that all of the atoms (which are structured) are vibrating more. The idea of atoms vibrating when they are heated is quite a simple idea I assume you have come across. So ye... the lattice vibrates, or the atoms vibrate which increases the probability that an electron will interact with it. The interaction between electrons and atoms in any conducting material is the cause of resistance.</a:t>
            </a:r>
            <a:br>
              <a:rPr lang="en-US">
                <a:latin typeface="Calibri" charset="0"/>
              </a:rPr>
            </a:br>
            <a:r>
              <a:rPr lang="en-US">
                <a:latin typeface="Calibri" charset="0"/>
              </a:rPr>
              <a:t/>
            </a:r>
            <a:br>
              <a:rPr lang="en-US">
                <a:latin typeface="Calibri" charset="0"/>
              </a:rPr>
            </a:br>
            <a:r>
              <a:rPr lang="en-US">
                <a:latin typeface="Calibri" charset="0"/>
              </a:rPr>
              <a:t>So more thermal energy -&gt; atoms vibrate -&gt; more interactions between electrons and atoms = more resistance. And I keep saying "atoms" whereas in reality they would be ions, but you know what I mean.</a:t>
            </a:r>
          </a:p>
          <a:p>
            <a:r>
              <a:rPr lang="en-IE">
                <a:latin typeface="Calibri" charset="0"/>
              </a:rPr>
              <a:t> </a:t>
            </a:r>
            <a:endParaRPr lang="en-US">
              <a:latin typeface="Calibri" charset="0"/>
            </a:endParaRPr>
          </a:p>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513D92D6-6E4A-B041-9594-943612E47796}"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defRPr/>
              </a:pPr>
              <a:endParaRPr lang="en-US" sz="2400">
                <a:cs typeface="+mn-cs"/>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defRPr/>
              </a:pPr>
              <a:endParaRPr lang="en-US" sz="2400">
                <a:cs typeface="+mn-cs"/>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grpSp>
      <p:sp>
        <p:nvSpPr>
          <p:cNvPr id="95235" name="Rectangle 3"/>
          <p:cNvSpPr>
            <a:spLocks noGrp="1" noChangeArrowheads="1"/>
          </p:cNvSpPr>
          <p:nvPr>
            <p:ph type="ctrTitle"/>
          </p:nvPr>
        </p:nvSpPr>
        <p:spPr>
          <a:xfrm>
            <a:off x="762000" y="1371600"/>
            <a:ext cx="7696200" cy="2057400"/>
          </a:xfrm>
        </p:spPr>
        <p:txBody>
          <a:bodyPr/>
          <a:lstStyle>
            <a:lvl1pPr>
              <a:defRPr sz="5400"/>
            </a:lvl1pPr>
          </a:lstStyle>
          <a:p>
            <a:pPr lvl="0"/>
            <a:r>
              <a:rPr lang="en-US" noProof="0" smtClean="0"/>
              <a:t>Click to edit Master title style</a:t>
            </a:r>
          </a:p>
        </p:txBody>
      </p:sp>
      <p:sp>
        <p:nvSpPr>
          <p:cNvPr id="95236"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800">
                <a:latin typeface="Arial" charset="0"/>
              </a:defRPr>
            </a:lvl1pPr>
          </a:lstStyle>
          <a:p>
            <a:pPr lvl="0"/>
            <a:r>
              <a:rPr lang="en-US" noProof="0" smtClean="0"/>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3" name="Rectangle 6"/>
          <p:cNvSpPr>
            <a:spLocks noGrp="1" noChangeArrowheads="1"/>
          </p:cNvSpPr>
          <p:nvPr>
            <p:ph type="ftr" sz="quarter" idx="11"/>
          </p:nvPr>
        </p:nvSpPr>
        <p:spPr/>
        <p:txBody>
          <a:bodyPr/>
          <a:lstStyle>
            <a:lvl1pPr>
              <a:defRPr/>
            </a:lvl1pPr>
          </a:lstStyle>
          <a:p>
            <a:pPr>
              <a:defRPr/>
            </a:pPr>
            <a:endParaRPr lang="en-US"/>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618D014A-ED61-FE41-A45D-CB7C0F28EF52}" type="slidenum">
              <a:rPr lang="en-US"/>
              <a:pPr>
                <a:defRPr/>
              </a:pPr>
              <a:t>‹#›</a:t>
            </a:fld>
            <a:endParaRPr lang="en-US"/>
          </a:p>
        </p:txBody>
      </p:sp>
    </p:spTree>
    <p:extLst>
      <p:ext uri="{BB962C8B-B14F-4D97-AF65-F5344CB8AC3E}">
        <p14:creationId xmlns:p14="http://schemas.microsoft.com/office/powerpoint/2010/main" val="61331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F55370-B4A9-6F43-AB7D-8AF6AEB8B3AE}" type="slidenum">
              <a:rPr lang="en-US"/>
              <a:pPr>
                <a:defRPr/>
              </a:pPr>
              <a:t>‹#›</a:t>
            </a:fld>
            <a:endParaRPr lang="en-US"/>
          </a:p>
        </p:txBody>
      </p:sp>
    </p:spTree>
    <p:extLst>
      <p:ext uri="{BB962C8B-B14F-4D97-AF65-F5344CB8AC3E}">
        <p14:creationId xmlns:p14="http://schemas.microsoft.com/office/powerpoint/2010/main" val="341395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EC9006-C230-CA46-BD9F-79345205CD3B}" type="slidenum">
              <a:rPr lang="en-US"/>
              <a:pPr>
                <a:defRPr/>
              </a:pPr>
              <a:t>‹#›</a:t>
            </a:fld>
            <a:endParaRPr lang="en-US"/>
          </a:p>
        </p:txBody>
      </p:sp>
    </p:spTree>
    <p:extLst>
      <p:ext uri="{BB962C8B-B14F-4D97-AF65-F5344CB8AC3E}">
        <p14:creationId xmlns:p14="http://schemas.microsoft.com/office/powerpoint/2010/main" val="2925642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507F2A-4A0E-EC47-B1DC-992588F7D8C2}" type="slidenum">
              <a:rPr lang="en-US"/>
              <a:pPr>
                <a:defRPr/>
              </a:pPr>
              <a:t>‹#›</a:t>
            </a:fld>
            <a:endParaRPr lang="en-US"/>
          </a:p>
        </p:txBody>
      </p:sp>
    </p:spTree>
    <p:extLst>
      <p:ext uri="{BB962C8B-B14F-4D97-AF65-F5344CB8AC3E}">
        <p14:creationId xmlns:p14="http://schemas.microsoft.com/office/powerpoint/2010/main" val="205233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8027CE-A2A3-7141-81DF-35D7AC301FD2}" type="slidenum">
              <a:rPr lang="en-US"/>
              <a:pPr>
                <a:defRPr/>
              </a:pPr>
              <a:t>‹#›</a:t>
            </a:fld>
            <a:endParaRPr lang="en-US"/>
          </a:p>
        </p:txBody>
      </p:sp>
    </p:spTree>
    <p:extLst>
      <p:ext uri="{BB962C8B-B14F-4D97-AF65-F5344CB8AC3E}">
        <p14:creationId xmlns:p14="http://schemas.microsoft.com/office/powerpoint/2010/main" val="358564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FB5A51-5555-354F-B09E-1C09D5FA1B27}" type="slidenum">
              <a:rPr lang="en-US"/>
              <a:pPr>
                <a:defRPr/>
              </a:pPr>
              <a:t>‹#›</a:t>
            </a:fld>
            <a:endParaRPr lang="en-US"/>
          </a:p>
        </p:txBody>
      </p:sp>
    </p:spTree>
    <p:extLst>
      <p:ext uri="{BB962C8B-B14F-4D97-AF65-F5344CB8AC3E}">
        <p14:creationId xmlns:p14="http://schemas.microsoft.com/office/powerpoint/2010/main" val="38044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6143EB-457F-9648-93DC-F1A04C0151C3}" type="slidenum">
              <a:rPr lang="en-US"/>
              <a:pPr>
                <a:defRPr/>
              </a:pPr>
              <a:t>‹#›</a:t>
            </a:fld>
            <a:endParaRPr lang="en-US"/>
          </a:p>
        </p:txBody>
      </p:sp>
    </p:spTree>
    <p:extLst>
      <p:ext uri="{BB962C8B-B14F-4D97-AF65-F5344CB8AC3E}">
        <p14:creationId xmlns:p14="http://schemas.microsoft.com/office/powerpoint/2010/main" val="288294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F311A06-EDBF-6D40-B6DE-9581B4E673A2}" type="slidenum">
              <a:rPr lang="en-US"/>
              <a:pPr>
                <a:defRPr/>
              </a:pPr>
              <a:t>‹#›</a:t>
            </a:fld>
            <a:endParaRPr lang="en-US"/>
          </a:p>
        </p:txBody>
      </p:sp>
    </p:spTree>
    <p:extLst>
      <p:ext uri="{BB962C8B-B14F-4D97-AF65-F5344CB8AC3E}">
        <p14:creationId xmlns:p14="http://schemas.microsoft.com/office/powerpoint/2010/main" val="102258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50727B4-15AF-6D42-8989-2C41B4F50E7C}" type="slidenum">
              <a:rPr lang="en-US"/>
              <a:pPr>
                <a:defRPr/>
              </a:pPr>
              <a:t>‹#›</a:t>
            </a:fld>
            <a:endParaRPr lang="en-US"/>
          </a:p>
        </p:txBody>
      </p:sp>
    </p:spTree>
    <p:extLst>
      <p:ext uri="{BB962C8B-B14F-4D97-AF65-F5344CB8AC3E}">
        <p14:creationId xmlns:p14="http://schemas.microsoft.com/office/powerpoint/2010/main" val="391802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4C9FF6B-B856-5D45-98F9-2B56BDD11A64}" type="slidenum">
              <a:rPr lang="en-US"/>
              <a:pPr>
                <a:defRPr/>
              </a:pPr>
              <a:t>‹#›</a:t>
            </a:fld>
            <a:endParaRPr lang="en-US"/>
          </a:p>
        </p:txBody>
      </p:sp>
    </p:spTree>
    <p:extLst>
      <p:ext uri="{BB962C8B-B14F-4D97-AF65-F5344CB8AC3E}">
        <p14:creationId xmlns:p14="http://schemas.microsoft.com/office/powerpoint/2010/main" val="261806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9BF275-9E74-1844-ACD5-D1FA96E39E89}" type="slidenum">
              <a:rPr lang="en-US"/>
              <a:pPr>
                <a:defRPr/>
              </a:pPr>
              <a:t>‹#›</a:t>
            </a:fld>
            <a:endParaRPr lang="en-US"/>
          </a:p>
        </p:txBody>
      </p:sp>
    </p:spTree>
    <p:extLst>
      <p:ext uri="{BB962C8B-B14F-4D97-AF65-F5344CB8AC3E}">
        <p14:creationId xmlns:p14="http://schemas.microsoft.com/office/powerpoint/2010/main" val="228122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095E79-EB5C-5B45-A30C-A59A14591FF0}" type="slidenum">
              <a:rPr lang="en-US"/>
              <a:pPr>
                <a:defRPr/>
              </a:pPr>
              <a:t>‹#›</a:t>
            </a:fld>
            <a:endParaRPr lang="en-US"/>
          </a:p>
        </p:txBody>
      </p:sp>
    </p:spTree>
    <p:extLst>
      <p:ext uri="{BB962C8B-B14F-4D97-AF65-F5344CB8AC3E}">
        <p14:creationId xmlns:p14="http://schemas.microsoft.com/office/powerpoint/2010/main" val="24692559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94211" name="Rectangle 3"/>
          <p:cNvSpPr>
            <a:spLocks noGrp="1" noChangeArrowheads="1"/>
          </p:cNvSpPr>
          <p:nvPr>
            <p:ph type="body" idx="1"/>
          </p:nvPr>
        </p:nvSpPr>
        <p:spPr bwMode="auto">
          <a:xfrm>
            <a:off x="457200" y="1828800"/>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212" name="Rectangle 4"/>
          <p:cNvSpPr>
            <a:spLocks noGrp="1" noChangeArrowheads="1"/>
          </p:cNvSpPr>
          <p:nvPr>
            <p:ph type="dt" sz="half" idx="2"/>
          </p:nvPr>
        </p:nvSpPr>
        <p:spPr bwMode="auto">
          <a:xfrm>
            <a:off x="4572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000">
                <a:latin typeface="Arial" charset="0"/>
                <a:cs typeface="+mn-cs"/>
              </a:defRPr>
            </a:lvl1pPr>
          </a:lstStyle>
          <a:p>
            <a:pPr>
              <a:defRPr/>
            </a:pPr>
            <a:endParaRPr lang="en-US"/>
          </a:p>
        </p:txBody>
      </p:sp>
      <p:sp>
        <p:nvSpPr>
          <p:cNvPr id="9421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mn-cs"/>
              </a:defRPr>
            </a:lvl1pPr>
          </a:lstStyle>
          <a:p>
            <a:pPr>
              <a:defRPr/>
            </a:pPr>
            <a:endParaRPr lang="en-US"/>
          </a:p>
        </p:txBody>
      </p:sp>
      <p:sp>
        <p:nvSpPr>
          <p:cNvPr id="94214"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cs typeface="+mn-cs"/>
              </a:defRPr>
            </a:lvl1pPr>
          </a:lstStyle>
          <a:p>
            <a:pPr>
              <a:defRPr/>
            </a:pPr>
            <a:fld id="{E9204E9A-31C5-7C49-BC26-B7FB2EE764E7}" type="slidenum">
              <a:rPr lang="en-US"/>
              <a:pPr>
                <a:defRPr/>
              </a:pPr>
              <a:t>‹#›</a:t>
            </a:fld>
            <a:endParaRPr lang="en-US"/>
          </a:p>
        </p:txBody>
      </p:sp>
      <p:grpSp>
        <p:nvGrpSpPr>
          <p:cNvPr id="1031" name="Group 7"/>
          <p:cNvGrpSpPr>
            <a:grpSpLocks/>
          </p:cNvGrpSpPr>
          <p:nvPr/>
        </p:nvGrpSpPr>
        <p:grpSpPr bwMode="auto">
          <a:xfrm>
            <a:off x="279400" y="152400"/>
            <a:ext cx="8686800" cy="1600200"/>
            <a:chOff x="176" y="96"/>
            <a:chExt cx="5472" cy="1008"/>
          </a:xfrm>
        </p:grpSpPr>
        <p:sp>
          <p:nvSpPr>
            <p:cNvPr id="94216"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4217"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94218"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94219"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94220"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grpSp>
    </p:spTree>
  </p:cSld>
  <p:clrMap bg1="lt1" tx1="dk1" bg2="lt2" tx2="dk2" accent1="accent1" accent2="accent2" accent3="accent3" accent4="accent4" accent5="accent5" accent6="accent6" hlink="hlink" folHlink="folHlink"/>
  <p:sldLayoutIdLst>
    <p:sldLayoutId id="2147483980"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imes New Roman" charset="0"/>
          <a:ea typeface="ＭＳ Ｐゴシック" charset="0"/>
        </a:defRPr>
      </a:lvl6pPr>
      <a:lvl7pPr marL="914400" algn="l" rtl="0" fontAlgn="base">
        <a:spcBef>
          <a:spcPct val="0"/>
        </a:spcBef>
        <a:spcAft>
          <a:spcPct val="0"/>
        </a:spcAft>
        <a:defRPr sz="4400">
          <a:solidFill>
            <a:schemeClr val="tx2"/>
          </a:solidFill>
          <a:latin typeface="Times New Roman" charset="0"/>
          <a:ea typeface="ＭＳ Ｐゴシック" charset="0"/>
        </a:defRPr>
      </a:lvl7pPr>
      <a:lvl8pPr marL="1371600" algn="l" rtl="0" fontAlgn="base">
        <a:spcBef>
          <a:spcPct val="0"/>
        </a:spcBef>
        <a:spcAft>
          <a:spcPct val="0"/>
        </a:spcAft>
        <a:defRPr sz="4400">
          <a:solidFill>
            <a:schemeClr val="tx2"/>
          </a:solidFill>
          <a:latin typeface="Times New Roman" charset="0"/>
          <a:ea typeface="ＭＳ Ｐゴシック" charset="0"/>
        </a:defRPr>
      </a:lvl8pPr>
      <a:lvl9pPr marL="1828800" algn="l" rtl="0" fontAlgn="base">
        <a:spcBef>
          <a:spcPct val="0"/>
        </a:spcBef>
        <a:spcAft>
          <a:spcPct val="0"/>
        </a:spcAft>
        <a:defRPr sz="4400">
          <a:solidFill>
            <a:schemeClr val="tx2"/>
          </a:solidFill>
          <a:latin typeface="Times New Roman" charset="0"/>
          <a:ea typeface="ＭＳ Ｐゴシック" charset="0"/>
        </a:defRPr>
      </a:lvl9pPr>
    </p:titleStyle>
    <p:bodyStyle>
      <a:lvl1pPr marL="469900" indent="-469900" algn="l" rtl="0" eaLnBrk="0" fontAlgn="base" hangingPunct="0">
        <a:spcBef>
          <a:spcPct val="20000"/>
        </a:spcBef>
        <a:spcAft>
          <a:spcPct val="0"/>
        </a:spcAft>
        <a:buClr>
          <a:schemeClr val="bg2"/>
        </a:buClr>
        <a:buSzPct val="70000"/>
        <a:buFont typeface="Wingdings" charset="0"/>
        <a:buChar char="o"/>
        <a:defRPr sz="3200">
          <a:solidFill>
            <a:schemeClr val="tx1"/>
          </a:solidFill>
          <a:latin typeface="+mn-lt"/>
          <a:ea typeface="+mn-ea"/>
          <a:cs typeface="ＭＳ Ｐゴシック" charset="0"/>
        </a:defRPr>
      </a:lvl1pPr>
      <a:lvl2pPr marL="908050" indent="-436563" algn="l" rtl="0" eaLnBrk="0" fontAlgn="base" hangingPunct="0">
        <a:spcBef>
          <a:spcPct val="20000"/>
        </a:spcBef>
        <a:spcAft>
          <a:spcPct val="0"/>
        </a:spcAft>
        <a:buClr>
          <a:schemeClr val="accent2"/>
        </a:buClr>
        <a:buSzPct val="75000"/>
        <a:buFont typeface="Wingdings" charset="0"/>
        <a:buChar char="n"/>
        <a:defRPr sz="2800">
          <a:solidFill>
            <a:schemeClr val="tx1"/>
          </a:solidFill>
          <a:latin typeface="+mn-lt"/>
          <a:ea typeface="+mn-ea"/>
        </a:defRPr>
      </a:lvl2pPr>
      <a:lvl3pPr marL="1377950" indent="-468313" algn="l" rtl="0" eaLnBrk="0" fontAlgn="base" hangingPunct="0">
        <a:spcBef>
          <a:spcPct val="20000"/>
        </a:spcBef>
        <a:spcAft>
          <a:spcPct val="0"/>
        </a:spcAft>
        <a:buClr>
          <a:schemeClr val="bg2"/>
        </a:buClr>
        <a:buSzPct val="65000"/>
        <a:buFont typeface="Wingdings" charset="0"/>
        <a:buChar char="o"/>
        <a:defRPr sz="2400">
          <a:solidFill>
            <a:schemeClr val="tx1"/>
          </a:solidFill>
          <a:latin typeface="+mn-lt"/>
          <a:ea typeface="+mn-ea"/>
        </a:defRPr>
      </a:lvl3pPr>
      <a:lvl4pPr marL="1827213" indent="-438150" algn="l" rtl="0" eaLnBrk="0" fontAlgn="base" hangingPunct="0">
        <a:spcBef>
          <a:spcPct val="20000"/>
        </a:spcBef>
        <a:spcAft>
          <a:spcPct val="0"/>
        </a:spcAft>
        <a:buClr>
          <a:schemeClr val="accent2"/>
        </a:buClr>
        <a:buSzPct val="75000"/>
        <a:buFont typeface="Wingdings" charset="0"/>
        <a:buChar char="n"/>
        <a:defRPr sz="2000">
          <a:solidFill>
            <a:schemeClr val="tx1"/>
          </a:solidFill>
          <a:latin typeface="+mn-lt"/>
          <a:ea typeface="+mn-ea"/>
        </a:defRPr>
      </a:lvl4pPr>
      <a:lvl5pPr marL="2297113" indent="-468313" algn="l" rtl="0" eaLnBrk="0" fontAlgn="base" hangingPunct="0">
        <a:spcBef>
          <a:spcPct val="20000"/>
        </a:spcBef>
        <a:spcAft>
          <a:spcPct val="0"/>
        </a:spcAft>
        <a:buClr>
          <a:schemeClr val="accent1"/>
        </a:buClr>
        <a:buSzPct val="50000"/>
        <a:buFont typeface="Wingdings" charset="0"/>
        <a:buChar char="o"/>
        <a:defRPr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2.png"/><Relationship Id="rId3" Type="http://schemas.openxmlformats.org/officeDocument/2006/relationships/image" Target="../media/image4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4.jpeg"/><Relationship Id="rId3" Type="http://schemas.openxmlformats.org/officeDocument/2006/relationships/image" Target="../media/image4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1582738"/>
            <a:ext cx="6027738" cy="1076325"/>
          </a:xfrm>
        </p:spPr>
        <p:txBody>
          <a:bodyPr/>
          <a:lstStyle/>
          <a:p>
            <a:pPr algn="ctr" eaLnBrk="1" hangingPunct="1">
              <a:defRPr/>
            </a:pPr>
            <a:r>
              <a:rPr lang="en-US" sz="4800" dirty="0" smtClean="0">
                <a:cs typeface="+mj-cs"/>
              </a:rPr>
              <a:t>SEMICONDUCTOR</a:t>
            </a:r>
            <a:br>
              <a:rPr lang="en-US" sz="4800" dirty="0" smtClean="0">
                <a:cs typeface="+mj-cs"/>
              </a:rPr>
            </a:br>
            <a:r>
              <a:rPr lang="en-US" sz="4800" dirty="0" smtClean="0">
                <a:cs typeface="+mj-cs"/>
              </a:rPr>
              <a:t>DIODE</a:t>
            </a:r>
          </a:p>
        </p:txBody>
      </p:sp>
      <p:sp>
        <p:nvSpPr>
          <p:cNvPr id="2051" name="Rectangle 3"/>
          <p:cNvSpPr>
            <a:spLocks noGrp="1" noChangeArrowheads="1"/>
          </p:cNvSpPr>
          <p:nvPr>
            <p:ph type="subTitle" idx="1"/>
          </p:nvPr>
        </p:nvSpPr>
        <p:spPr>
          <a:xfrm>
            <a:off x="3200400" y="3962400"/>
            <a:ext cx="3733800" cy="1606550"/>
          </a:xfrm>
        </p:spPr>
        <p:txBody>
          <a:bodyPr/>
          <a:lstStyle/>
          <a:p>
            <a:pPr eaLnBrk="1" hangingPunct="1">
              <a:defRPr/>
            </a:pPr>
            <a:r>
              <a:rPr lang="en-US" sz="3200" dirty="0" err="1" smtClean="0">
                <a:cs typeface="+mn-cs"/>
              </a:rPr>
              <a:t>Nishchal</a:t>
            </a:r>
            <a:r>
              <a:rPr lang="en-US" sz="3200" dirty="0" smtClean="0">
                <a:cs typeface="+mn-cs"/>
              </a:rPr>
              <a:t> </a:t>
            </a:r>
            <a:r>
              <a:rPr lang="en-US" sz="3200" dirty="0" err="1" smtClean="0">
                <a:cs typeface="+mn-cs"/>
              </a:rPr>
              <a:t>Acharya</a:t>
            </a:r>
            <a:endParaRPr lang="en-US" sz="3200" dirty="0" smtClean="0">
              <a:cs typeface="+mn-cs"/>
            </a:endParaRPr>
          </a:p>
          <a:p>
            <a:pPr eaLnBrk="1" hangingPunct="1">
              <a:defRPr/>
            </a:pPr>
            <a:r>
              <a:rPr lang="en-US" sz="2400" dirty="0" smtClean="0">
                <a:cs typeface="+mn-cs"/>
              </a:rPr>
              <a: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lstStyle/>
          <a:p>
            <a:pPr>
              <a:defRPr/>
            </a:pPr>
            <a:r>
              <a:rPr lang="en-US" dirty="0" smtClean="0"/>
              <a:t>Effect of Temperature on Intrinsic semiconductor</a:t>
            </a:r>
            <a:endParaRPr lang="en-US" dirty="0"/>
          </a:p>
        </p:txBody>
      </p:sp>
      <p:sp>
        <p:nvSpPr>
          <p:cNvPr id="3" name="Content Placeholder 2"/>
          <p:cNvSpPr>
            <a:spLocks noGrp="1"/>
          </p:cNvSpPr>
          <p:nvPr>
            <p:ph idx="1"/>
          </p:nvPr>
        </p:nvSpPr>
        <p:spPr/>
        <p:txBody>
          <a:bodyPr/>
          <a:lstStyle/>
          <a:p>
            <a:pPr>
              <a:defRPr/>
            </a:pPr>
            <a:r>
              <a:rPr lang="en-US" dirty="0" smtClean="0"/>
              <a:t>Overall Conduction increases</a:t>
            </a:r>
          </a:p>
          <a:p>
            <a:pPr marL="514350" indent="-514350">
              <a:buClrTx/>
              <a:buFont typeface="+mj-lt"/>
              <a:buAutoNum type="alphaUcPeriod"/>
              <a:defRPr/>
            </a:pPr>
            <a:r>
              <a:rPr lang="en-US" dirty="0" smtClean="0">
                <a:solidFill>
                  <a:schemeClr val="accent4"/>
                </a:solidFill>
              </a:rPr>
              <a:t>Conductivity increases due to breakdown of covalent bond thus more electron hole pair are </a:t>
            </a:r>
            <a:r>
              <a:rPr lang="en-US" dirty="0" err="1" smtClean="0">
                <a:solidFill>
                  <a:schemeClr val="accent4"/>
                </a:solidFill>
              </a:rPr>
              <a:t>generated.In</a:t>
            </a:r>
            <a:r>
              <a:rPr lang="en-US" dirty="0" smtClean="0">
                <a:solidFill>
                  <a:schemeClr val="accent4"/>
                </a:solidFill>
              </a:rPr>
              <a:t> other words , the resistivity of the semiconductor have negative temperature coefficient.</a:t>
            </a:r>
          </a:p>
          <a:p>
            <a:pPr marL="514350" indent="-514350">
              <a:buClrTx/>
              <a:buFont typeface="+mj-lt"/>
              <a:buAutoNum type="alphaUcPeriod"/>
              <a:defRPr/>
            </a:pPr>
            <a:r>
              <a:rPr lang="en-US" dirty="0" smtClean="0">
                <a:solidFill>
                  <a:schemeClr val="accent4"/>
                </a:solidFill>
              </a:rPr>
              <a:t>Effect of light – conduction increases</a:t>
            </a:r>
            <a:endParaRPr lang="en-US" dirty="0">
              <a:solidFill>
                <a:schemeClr val="accent4"/>
              </a:solidFill>
            </a:endParaRPr>
          </a:p>
        </p:txBody>
      </p:sp>
    </p:spTree>
    <p:extLst>
      <p:ext uri="{BB962C8B-B14F-4D97-AF65-F5344CB8AC3E}">
        <p14:creationId xmlns:p14="http://schemas.microsoft.com/office/powerpoint/2010/main" val="39448121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lstStyle/>
          <a:p>
            <a:pPr>
              <a:defRPr/>
            </a:pPr>
            <a:r>
              <a:rPr lang="en-US" dirty="0" smtClean="0"/>
              <a:t>Effect of Temperature on extrinsic semiconductor</a:t>
            </a:r>
            <a:endParaRPr lang="en-US" dirty="0"/>
          </a:p>
        </p:txBody>
      </p:sp>
      <p:sp>
        <p:nvSpPr>
          <p:cNvPr id="3" name="Content Placeholder 2"/>
          <p:cNvSpPr>
            <a:spLocks noGrp="1"/>
          </p:cNvSpPr>
          <p:nvPr>
            <p:ph idx="1"/>
          </p:nvPr>
        </p:nvSpPr>
        <p:spPr/>
        <p:txBody>
          <a:bodyPr/>
          <a:lstStyle/>
          <a:p>
            <a:pPr>
              <a:defRPr/>
            </a:pPr>
            <a:r>
              <a:rPr lang="en-US" dirty="0" smtClean="0"/>
              <a:t>Overall Conduction decreases</a:t>
            </a:r>
          </a:p>
          <a:p>
            <a:pPr marL="514350" indent="-514350">
              <a:buClrTx/>
              <a:buFont typeface="+mj-lt"/>
              <a:buAutoNum type="alphaUcPeriod"/>
              <a:defRPr/>
            </a:pPr>
            <a:r>
              <a:rPr lang="en-US" dirty="0" smtClean="0">
                <a:solidFill>
                  <a:schemeClr val="accent4"/>
                </a:solidFill>
              </a:rPr>
              <a:t>Conductivity increases due to thermal agitation e- jump from VB to CB</a:t>
            </a:r>
          </a:p>
          <a:p>
            <a:pPr marL="514350" indent="-514350">
              <a:buClrTx/>
              <a:buFont typeface="+mj-lt"/>
              <a:buAutoNum type="alphaUcPeriod"/>
              <a:defRPr/>
            </a:pPr>
            <a:r>
              <a:rPr lang="en-US" dirty="0" smtClean="0">
                <a:solidFill>
                  <a:schemeClr val="accent4"/>
                </a:solidFill>
              </a:rPr>
              <a:t>The vibration of lattice increases thus making harder for free e-(n type) and free holes(p-type) to move . Thus increasing resistance.</a:t>
            </a:r>
          </a:p>
          <a:p>
            <a:pPr marL="0" indent="0">
              <a:buClrTx/>
              <a:buFont typeface="Wingdings" charset="0"/>
              <a:buNone/>
              <a:defRPr/>
            </a:pPr>
            <a:r>
              <a:rPr lang="en-US" dirty="0" smtClean="0">
                <a:solidFill>
                  <a:schemeClr val="accent4"/>
                </a:solidFill>
              </a:rPr>
              <a:t>Effect of B is predominant than A. Thus overall conductivity decreases with increase in temp for extrinsic semiconductor.</a:t>
            </a:r>
            <a:endParaRPr lang="en-US" dirty="0">
              <a:solidFill>
                <a:schemeClr val="accent4"/>
              </a:solidFill>
            </a:endParaRPr>
          </a:p>
        </p:txBody>
      </p:sp>
    </p:spTree>
    <p:extLst>
      <p:ext uri="{BB962C8B-B14F-4D97-AF65-F5344CB8AC3E}">
        <p14:creationId xmlns:p14="http://schemas.microsoft.com/office/powerpoint/2010/main" val="24689873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smtClean="0">
                <a:cs typeface="+mj-cs"/>
              </a:rPr>
              <a:t>What are P-type and N-type ?</a:t>
            </a:r>
          </a:p>
        </p:txBody>
      </p:sp>
      <p:sp>
        <p:nvSpPr>
          <p:cNvPr id="97283" name="Rectangle 3"/>
          <p:cNvSpPr>
            <a:spLocks noGrp="1" noChangeArrowheads="1"/>
          </p:cNvSpPr>
          <p:nvPr>
            <p:ph type="body" idx="1"/>
          </p:nvPr>
        </p:nvSpPr>
        <p:spPr/>
        <p:txBody>
          <a:bodyPr/>
          <a:lstStyle/>
          <a:p>
            <a:pPr eaLnBrk="1" hangingPunct="1">
              <a:defRPr/>
            </a:pPr>
            <a:r>
              <a:rPr lang="en-US" dirty="0" smtClean="0">
                <a:cs typeface="+mn-cs"/>
              </a:rPr>
              <a:t>Extrinsic Semiconductors are classified in to P-type and N-type semiconductor</a:t>
            </a:r>
          </a:p>
          <a:p>
            <a:pPr eaLnBrk="1" hangingPunct="1">
              <a:defRPr/>
            </a:pPr>
            <a:r>
              <a:rPr lang="en-US" dirty="0" smtClean="0">
                <a:cs typeface="+mn-cs"/>
              </a:rPr>
              <a:t> P-type: A  P-type material is one in which holes are majority carriers i.e. they are positively charged materials (++++)</a:t>
            </a:r>
          </a:p>
          <a:p>
            <a:pPr eaLnBrk="1" hangingPunct="1">
              <a:defRPr/>
            </a:pPr>
            <a:r>
              <a:rPr lang="en-US" dirty="0" smtClean="0">
                <a:cs typeface="+mn-cs"/>
              </a:rPr>
              <a:t>N-type: A N-type material is one in which electrons are majority charge carriers i.e. they are negatively charged materials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cs typeface="+mj-cs"/>
              </a:rPr>
              <a:t>Diodes</a:t>
            </a:r>
          </a:p>
        </p:txBody>
      </p:sp>
      <p:sp>
        <p:nvSpPr>
          <p:cNvPr id="51203" name="Rectangle 3"/>
          <p:cNvSpPr>
            <a:spLocks noGrp="1" noChangeArrowheads="1"/>
          </p:cNvSpPr>
          <p:nvPr>
            <p:ph type="body" idx="1"/>
          </p:nvPr>
        </p:nvSpPr>
        <p:spPr/>
        <p:txBody>
          <a:bodyPr/>
          <a:lstStyle/>
          <a:p>
            <a:pPr eaLnBrk="1" hangingPunct="1">
              <a:buFont typeface="Wingdings" charset="0"/>
              <a:buNone/>
              <a:defRPr/>
            </a:pPr>
            <a:r>
              <a:rPr lang="en-US" dirty="0" smtClean="0">
                <a:cs typeface="+mn-cs"/>
              </a:rPr>
              <a:t>    Electronic devices created by bringing together a </a:t>
            </a:r>
            <a:r>
              <a:rPr lang="en-US" i="1" dirty="0" smtClean="0">
                <a:cs typeface="+mn-cs"/>
              </a:rPr>
              <a:t>p</a:t>
            </a:r>
            <a:r>
              <a:rPr lang="en-US" dirty="0" smtClean="0">
                <a:cs typeface="+mn-cs"/>
              </a:rPr>
              <a:t>-type and </a:t>
            </a:r>
            <a:r>
              <a:rPr lang="en-US" i="1" dirty="0" smtClean="0">
                <a:cs typeface="+mn-cs"/>
              </a:rPr>
              <a:t>n</a:t>
            </a:r>
            <a:r>
              <a:rPr lang="en-US" dirty="0" smtClean="0">
                <a:cs typeface="+mn-cs"/>
              </a:rPr>
              <a:t>-type region within the same semiconductor lattice. Used for  rectifiers, LED </a:t>
            </a:r>
            <a:r>
              <a:rPr lang="en-US" dirty="0" err="1" smtClean="0">
                <a:cs typeface="+mn-cs"/>
              </a:rPr>
              <a:t>etc</a:t>
            </a:r>
            <a:endParaRPr lang="en-US" dirty="0" smtClean="0">
              <a:cs typeface="+mn-cs"/>
            </a:endParaRPr>
          </a:p>
        </p:txBody>
      </p:sp>
      <p:pic>
        <p:nvPicPr>
          <p:cNvPr id="31747" name="Picture 5" descr="PN j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14800"/>
            <a:ext cx="4267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smtClean="0">
                <a:cs typeface="+mj-cs"/>
              </a:rPr>
              <a:t>Diodes</a:t>
            </a:r>
          </a:p>
        </p:txBody>
      </p:sp>
      <p:sp>
        <p:nvSpPr>
          <p:cNvPr id="9933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     It is represented by the following symbol, where the arrow indicates the direction of positive current flow.</a:t>
            </a:r>
          </a:p>
        </p:txBody>
      </p:sp>
      <p:pic>
        <p:nvPicPr>
          <p:cNvPr id="32771" name="Picture 4" descr="Di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962400"/>
            <a:ext cx="2743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5" descr="PN j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86200"/>
            <a:ext cx="3962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914400"/>
            <a:ext cx="6248400" cy="762000"/>
          </a:xfrm>
        </p:spPr>
        <p:txBody>
          <a:bodyPr/>
          <a:lstStyle/>
          <a:p>
            <a:pPr eaLnBrk="1" hangingPunct="1">
              <a:defRPr/>
            </a:pPr>
            <a:r>
              <a:rPr lang="en-US" smtClean="0">
                <a:cs typeface="+mj-cs"/>
              </a:rPr>
              <a:t>Characteristics of Diode</a:t>
            </a:r>
          </a:p>
        </p:txBody>
      </p:sp>
      <p:sp>
        <p:nvSpPr>
          <p:cNvPr id="102403" name="Rectangle 3"/>
          <p:cNvSpPr>
            <a:spLocks noGrp="1" noChangeArrowheads="1"/>
          </p:cNvSpPr>
          <p:nvPr>
            <p:ph type="body" idx="1"/>
          </p:nvPr>
        </p:nvSpPr>
        <p:spPr/>
        <p:txBody>
          <a:bodyPr/>
          <a:lstStyle/>
          <a:p>
            <a:pPr eaLnBrk="1" hangingPunct="1">
              <a:defRPr/>
            </a:pPr>
            <a:r>
              <a:rPr lang="en-US" dirty="0" smtClean="0">
                <a:cs typeface="+mn-cs"/>
              </a:rPr>
              <a:t>Diode always conducts in one direction.</a:t>
            </a:r>
          </a:p>
          <a:p>
            <a:pPr eaLnBrk="1" hangingPunct="1">
              <a:defRPr/>
            </a:pPr>
            <a:r>
              <a:rPr lang="en-US" dirty="0" smtClean="0">
                <a:cs typeface="+mn-cs"/>
              </a:rPr>
              <a:t>Diodes always conduct current when </a:t>
            </a:r>
            <a:r>
              <a:rPr lang="ja-JP" altLang="en-US" dirty="0" smtClean="0">
                <a:latin typeface="Arial"/>
                <a:cs typeface="+mn-cs"/>
              </a:rPr>
              <a:t>“</a:t>
            </a:r>
            <a:r>
              <a:rPr lang="en-US" dirty="0" smtClean="0">
                <a:cs typeface="+mn-cs"/>
              </a:rPr>
              <a:t>Forward Biased</a:t>
            </a:r>
            <a:r>
              <a:rPr lang="ja-JP" altLang="en-US" dirty="0" smtClean="0">
                <a:latin typeface="Arial"/>
                <a:cs typeface="+mn-cs"/>
              </a:rPr>
              <a:t>”</a:t>
            </a:r>
            <a:r>
              <a:rPr lang="en-US" dirty="0" smtClean="0">
                <a:cs typeface="+mn-cs"/>
              </a:rPr>
              <a:t> ( Zero resistance)</a:t>
            </a:r>
          </a:p>
          <a:p>
            <a:pPr eaLnBrk="1" hangingPunct="1">
              <a:defRPr/>
            </a:pPr>
            <a:r>
              <a:rPr lang="en-US" dirty="0" smtClean="0">
                <a:cs typeface="+mn-cs"/>
              </a:rPr>
              <a:t>Diodes do not conduct when Reverse Biased</a:t>
            </a:r>
          </a:p>
          <a:p>
            <a:pPr eaLnBrk="1" hangingPunct="1">
              <a:buFont typeface="Wingdings" charset="0"/>
              <a:buNone/>
              <a:defRPr/>
            </a:pPr>
            <a:r>
              <a:rPr lang="en-US" dirty="0" smtClean="0">
                <a:cs typeface="+mn-cs"/>
              </a:rPr>
              <a:t>     (Infinite resistance)</a:t>
            </a:r>
          </a:p>
          <a:p>
            <a:pPr eaLnBrk="1" hangingPunct="1">
              <a:buFont typeface="Wingdings" charset="0"/>
              <a:buNone/>
              <a:defRPr/>
            </a:pPr>
            <a:r>
              <a:rPr lang="en-US" dirty="0" smtClean="0">
                <a:cs typeface="+mn-cs"/>
              </a:rPr>
              <a:t>How ? Lets look at PN junction Theory to understand this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PN Junction Theory</a:t>
            </a:r>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l="-16885" r="-16885"/>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762000"/>
            <a:ext cx="8229600" cy="914400"/>
          </a:xfrm>
        </p:spPr>
        <p:txBody>
          <a:bodyPr/>
          <a:lstStyle/>
          <a:p>
            <a:pPr eaLnBrk="1" hangingPunct="1">
              <a:defRPr/>
            </a:pPr>
            <a:r>
              <a:rPr lang="en-US" smtClean="0">
                <a:cs typeface="+mj-cs"/>
              </a:rPr>
              <a:t>Forward Bias and Reverse Bias</a:t>
            </a:r>
          </a:p>
        </p:txBody>
      </p:sp>
      <p:sp>
        <p:nvSpPr>
          <p:cNvPr id="100355" name="Rectangle 3"/>
          <p:cNvSpPr>
            <a:spLocks noGrp="1" noChangeArrowheads="1"/>
          </p:cNvSpPr>
          <p:nvPr>
            <p:ph type="body" idx="1"/>
          </p:nvPr>
        </p:nvSpPr>
        <p:spPr/>
        <p:txBody>
          <a:bodyPr/>
          <a:lstStyle/>
          <a:p>
            <a:pPr eaLnBrk="1" hangingPunct="1">
              <a:defRPr/>
            </a:pPr>
            <a:r>
              <a:rPr lang="en-US" smtClean="0">
                <a:cs typeface="+mn-cs"/>
              </a:rPr>
              <a:t>Forward Bias : Connect positive of the Diode to positive of supply…negative of Diode to negative of supply</a:t>
            </a:r>
          </a:p>
          <a:p>
            <a:pPr eaLnBrk="1" hangingPunct="1">
              <a:defRPr/>
            </a:pPr>
            <a:r>
              <a:rPr lang="en-US" smtClean="0">
                <a:cs typeface="+mn-cs"/>
              </a:rPr>
              <a:t>Reverse Bias: Connect positive of the Diode to negative of supply…negative of diode to positive of supply.</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029200"/>
            <a:ext cx="44958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Forward Bias</a:t>
            </a:r>
            <a:endParaRPr lang="en-US" dirty="0"/>
          </a:p>
        </p:txBody>
      </p:sp>
      <p:pic>
        <p:nvPicPr>
          <p:cNvPr id="4" name="Content Placeholder 3"/>
          <p:cNvPicPr>
            <a:picLocks noGrp="1" noChangeAspect="1"/>
          </p:cNvPicPr>
          <p:nvPr>
            <p:ph idx="1"/>
          </p:nvPr>
        </p:nvPicPr>
        <p:blipFill>
          <a:blip r:embed="rId3"/>
          <a:srcRect l="-15323" r="-15323"/>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Forward Bias and IV </a:t>
            </a:r>
            <a:r>
              <a:rPr lang="en-US" dirty="0" err="1" smtClean="0"/>
              <a:t>characterstics</a:t>
            </a:r>
            <a:endParaRPr lang="en-US" dirty="0"/>
          </a:p>
        </p:txBody>
      </p:sp>
      <p:pic>
        <p:nvPicPr>
          <p:cNvPr id="4" name="Content Placeholder 3"/>
          <p:cNvPicPr>
            <a:picLocks noGrp="1" noChangeAspect="1"/>
          </p:cNvPicPr>
          <p:nvPr>
            <p:ph idx="1"/>
          </p:nvPr>
        </p:nvPicPr>
        <p:blipFill>
          <a:blip r:embed="rId3"/>
          <a:srcRect l="-7547" r="-7547"/>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903288"/>
            <a:ext cx="3532188" cy="773112"/>
          </a:xfrm>
        </p:spPr>
        <p:txBody>
          <a:bodyPr/>
          <a:lstStyle/>
          <a:p>
            <a:pPr eaLnBrk="1" hangingPunct="1">
              <a:defRPr/>
            </a:pPr>
            <a:r>
              <a:rPr lang="en-US" smtClean="0">
                <a:cs typeface="+mj-cs"/>
              </a:rPr>
              <a:t>Overview</a:t>
            </a:r>
          </a:p>
        </p:txBody>
      </p:sp>
      <p:sp>
        <p:nvSpPr>
          <p:cNvPr id="49155" name="Rectangle 3"/>
          <p:cNvSpPr>
            <a:spLocks noGrp="1" noChangeArrowheads="1"/>
          </p:cNvSpPr>
          <p:nvPr>
            <p:ph type="body" idx="1"/>
          </p:nvPr>
        </p:nvSpPr>
        <p:spPr>
          <a:xfrm>
            <a:off x="762000" y="2133600"/>
            <a:ext cx="7772400" cy="4114800"/>
          </a:xfrm>
        </p:spPr>
        <p:txBody>
          <a:bodyPr/>
          <a:lstStyle/>
          <a:p>
            <a:pPr eaLnBrk="1" hangingPunct="1">
              <a:defRPr/>
            </a:pPr>
            <a:r>
              <a:rPr lang="en-US" sz="2800" dirty="0" smtClean="0">
                <a:cs typeface="+mn-cs"/>
              </a:rPr>
              <a:t>Introduction  </a:t>
            </a:r>
          </a:p>
          <a:p>
            <a:pPr eaLnBrk="1" hangingPunct="1">
              <a:defRPr/>
            </a:pPr>
            <a:r>
              <a:rPr lang="en-US" sz="2800" dirty="0" smtClean="0">
                <a:cs typeface="+mn-cs"/>
              </a:rPr>
              <a:t>Energy band diagram of conductors and semiconductors</a:t>
            </a:r>
          </a:p>
          <a:p>
            <a:pPr eaLnBrk="1" hangingPunct="1">
              <a:defRPr/>
            </a:pPr>
            <a:r>
              <a:rPr lang="en-US" sz="2800" dirty="0" smtClean="0">
                <a:cs typeface="+mn-cs"/>
              </a:rPr>
              <a:t>Intrinsic and extrinsic semiconductor</a:t>
            </a:r>
          </a:p>
          <a:p>
            <a:pPr eaLnBrk="1" hangingPunct="1">
              <a:defRPr/>
            </a:pPr>
            <a:r>
              <a:rPr lang="en-US" sz="2800" dirty="0" smtClean="0">
                <a:cs typeface="+mn-cs"/>
              </a:rPr>
              <a:t>P and N type semiconductors</a:t>
            </a:r>
          </a:p>
          <a:p>
            <a:pPr eaLnBrk="1" hangingPunct="1">
              <a:defRPr/>
            </a:pPr>
            <a:r>
              <a:rPr lang="en-US" sz="2800" dirty="0" smtClean="0">
                <a:cs typeface="+mn-cs"/>
              </a:rPr>
              <a:t>PN JUNCTION theory</a:t>
            </a:r>
          </a:p>
          <a:p>
            <a:pPr eaLnBrk="1" hangingPunct="1">
              <a:defRPr/>
            </a:pPr>
            <a:r>
              <a:rPr lang="en-US" sz="2800" dirty="0" smtClean="0">
                <a:cs typeface="+mn-cs"/>
              </a:rPr>
              <a:t>Forward Bias &amp; Reverse Bias PN Junction</a:t>
            </a:r>
          </a:p>
          <a:p>
            <a:pPr eaLnBrk="1" hangingPunct="1">
              <a:defRPr/>
            </a:pPr>
            <a:r>
              <a:rPr lang="en-US" sz="2800" dirty="0" smtClean="0">
                <a:cs typeface="+mn-cs"/>
              </a:rPr>
              <a:t>I – V Characteristics of Diodes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Reverse Bias</a:t>
            </a:r>
            <a:endParaRPr lang="en-US" dirty="0"/>
          </a:p>
        </p:txBody>
      </p:sp>
      <p:pic>
        <p:nvPicPr>
          <p:cNvPr id="4" name="Content Placeholder 3"/>
          <p:cNvPicPr>
            <a:picLocks noGrp="1" noChangeAspect="1"/>
          </p:cNvPicPr>
          <p:nvPr>
            <p:ph idx="1"/>
          </p:nvPr>
        </p:nvPicPr>
        <p:blipFill>
          <a:blip r:embed="rId3"/>
          <a:srcRect l="-8911" r="-8911"/>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descr="10f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133600"/>
            <a:ext cx="6172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3"/>
          <p:cNvSpPr>
            <a:spLocks noChangeArrowheads="1"/>
          </p:cNvSpPr>
          <p:nvPr/>
        </p:nvSpPr>
        <p:spPr bwMode="auto">
          <a:xfrm>
            <a:off x="304800" y="838200"/>
            <a:ext cx="868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ctr" eaLnBrk="1" hangingPunct="1">
              <a:defRPr/>
            </a:pPr>
            <a:r>
              <a:rPr lang="en-US" sz="4000" dirty="0">
                <a:solidFill>
                  <a:schemeClr val="tx2"/>
                </a:solidFill>
                <a:latin typeface="sssb" charset="0"/>
                <a:cs typeface="+mn-cs"/>
              </a:rPr>
              <a:t>I-V Characteristics of </a:t>
            </a:r>
            <a:r>
              <a:rPr lang="en-US" sz="4000" dirty="0" smtClean="0">
                <a:solidFill>
                  <a:schemeClr val="tx2"/>
                </a:solidFill>
                <a:latin typeface="sssb" charset="0"/>
                <a:cs typeface="+mn-cs"/>
              </a:rPr>
              <a:t>a Diode</a:t>
            </a:r>
          </a:p>
          <a:p>
            <a:pPr algn="ctr" eaLnBrk="1" hangingPunct="1">
              <a:defRPr/>
            </a:pPr>
            <a:r>
              <a:rPr lang="en-US" sz="4000" dirty="0" smtClean="0">
                <a:solidFill>
                  <a:schemeClr val="tx2"/>
                </a:solidFill>
                <a:latin typeface="sssb" charset="0"/>
                <a:cs typeface="+mn-cs"/>
              </a:rPr>
              <a:t>(Non Linear Device)</a:t>
            </a:r>
            <a:endParaRPr lang="en-US" sz="4000" dirty="0">
              <a:solidFill>
                <a:schemeClr val="tx2"/>
              </a:solidFill>
              <a:latin typeface="sssb" charset="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304800" y="8382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ctr" eaLnBrk="1" hangingPunct="1">
              <a:defRPr/>
            </a:pPr>
            <a:r>
              <a:rPr lang="en-US" sz="4000" dirty="0">
                <a:latin typeface="Calibri" charset="0"/>
              </a:rPr>
              <a:t>Shockley </a:t>
            </a:r>
            <a:r>
              <a:rPr lang="en-US" sz="4000" dirty="0" smtClean="0">
                <a:latin typeface="Calibri" charset="0"/>
              </a:rPr>
              <a:t>Diode </a:t>
            </a:r>
            <a:r>
              <a:rPr lang="en-US" sz="4000" dirty="0">
                <a:latin typeface="Calibri" charset="0"/>
              </a:rPr>
              <a:t>law</a:t>
            </a:r>
            <a:endParaRPr lang="en-US" sz="4000" dirty="0">
              <a:solidFill>
                <a:schemeClr val="tx2"/>
              </a:solidFill>
              <a:latin typeface="sssb" charset="0"/>
              <a:cs typeface="+mn-cs"/>
            </a:endParaRPr>
          </a:p>
        </p:txBody>
      </p:sp>
      <p:pic>
        <p:nvPicPr>
          <p:cNvPr id="4" name="Picture 3"/>
          <p:cNvPicPr>
            <a:picLocks noChangeAspect="1"/>
          </p:cNvPicPr>
          <p:nvPr/>
        </p:nvPicPr>
        <p:blipFill>
          <a:blip r:embed="rId3"/>
          <a:stretch>
            <a:fillRect/>
          </a:stretch>
        </p:blipFill>
        <p:spPr>
          <a:xfrm>
            <a:off x="0" y="1371600"/>
            <a:ext cx="9144000" cy="5486400"/>
          </a:xfrm>
          <a:prstGeom prst="rect">
            <a:avLst/>
          </a:prstGeom>
        </p:spPr>
      </p:pic>
    </p:spTree>
    <p:extLst>
      <p:ext uri="{BB962C8B-B14F-4D97-AF65-F5344CB8AC3E}">
        <p14:creationId xmlns:p14="http://schemas.microsoft.com/office/powerpoint/2010/main" val="338485636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
          <p:cNvSpPr txBox="1">
            <a:spLocks noChangeArrowheads="1"/>
          </p:cNvSpPr>
          <p:nvPr/>
        </p:nvSpPr>
        <p:spPr bwMode="auto">
          <a:xfrm>
            <a:off x="1164803" y="1066800"/>
            <a:ext cx="662232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400" dirty="0" smtClean="0"/>
              <a:t>Effect of temperature on I-V </a:t>
            </a:r>
          </a:p>
          <a:p>
            <a:pPr algn="ctr"/>
            <a:r>
              <a:rPr lang="en-US" sz="4400" dirty="0" smtClean="0"/>
              <a:t>characteristics curve</a:t>
            </a:r>
            <a:endParaRPr lang="en-US" sz="4400" dirty="0"/>
          </a:p>
        </p:txBody>
      </p:sp>
      <p:pic>
        <p:nvPicPr>
          <p:cNvPr id="2" name="Picture 1"/>
          <p:cNvPicPr>
            <a:picLocks noChangeAspect="1"/>
          </p:cNvPicPr>
          <p:nvPr/>
        </p:nvPicPr>
        <p:blipFill>
          <a:blip r:embed="rId3"/>
          <a:stretch>
            <a:fillRect/>
          </a:stretch>
        </p:blipFill>
        <p:spPr>
          <a:xfrm>
            <a:off x="1631128" y="2438400"/>
            <a:ext cx="5861252" cy="4191000"/>
          </a:xfrm>
          <a:prstGeom prst="rect">
            <a:avLst/>
          </a:prstGeom>
        </p:spPr>
      </p:pic>
    </p:spTree>
    <p:extLst>
      <p:ext uri="{BB962C8B-B14F-4D97-AF65-F5344CB8AC3E}">
        <p14:creationId xmlns:p14="http://schemas.microsoft.com/office/powerpoint/2010/main" val="19175460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mtClean="0">
                <a:cs typeface="+mj-cs"/>
              </a:rPr>
              <a:t>I-V characteristics of Ideal diode</a:t>
            </a:r>
          </a:p>
        </p:txBody>
      </p:sp>
      <p:pic>
        <p:nvPicPr>
          <p:cNvPr id="105476" name="Picture 4" descr="Ideal diode VI characteristic"/>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6200" y="1905000"/>
            <a:ext cx="4724400" cy="35433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2" name="Picture 1"/>
          <p:cNvPicPr>
            <a:picLocks noChangeAspect="1"/>
          </p:cNvPicPr>
          <p:nvPr/>
        </p:nvPicPr>
        <p:blipFill>
          <a:blip r:embed="rId4"/>
          <a:stretch>
            <a:fillRect/>
          </a:stretch>
        </p:blipFill>
        <p:spPr>
          <a:xfrm>
            <a:off x="4572000" y="2209800"/>
            <a:ext cx="4191000" cy="279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
          <p:cNvSpPr txBox="1">
            <a:spLocks noChangeArrowheads="1"/>
          </p:cNvSpPr>
          <p:nvPr/>
        </p:nvSpPr>
        <p:spPr bwMode="auto">
          <a:xfrm>
            <a:off x="3061441" y="990600"/>
            <a:ext cx="28825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defRPr/>
            </a:pPr>
            <a:r>
              <a:rPr lang="en-US" sz="4400" dirty="0" smtClean="0">
                <a:solidFill>
                  <a:schemeClr val="tx2"/>
                </a:solidFill>
                <a:latin typeface="sssb" charset="0"/>
              </a:rPr>
              <a:t>Real </a:t>
            </a:r>
            <a:r>
              <a:rPr lang="en-US" sz="4400" dirty="0">
                <a:solidFill>
                  <a:schemeClr val="tx2"/>
                </a:solidFill>
                <a:latin typeface="sssb" charset="0"/>
              </a:rPr>
              <a:t>diode </a:t>
            </a:r>
          </a:p>
        </p:txBody>
      </p:sp>
      <p:pic>
        <p:nvPicPr>
          <p:cNvPr id="2" name="Picture 1"/>
          <p:cNvPicPr>
            <a:picLocks noChangeAspect="1"/>
          </p:cNvPicPr>
          <p:nvPr/>
        </p:nvPicPr>
        <p:blipFill>
          <a:blip r:embed="rId3"/>
          <a:stretch>
            <a:fillRect/>
          </a:stretch>
        </p:blipFill>
        <p:spPr>
          <a:xfrm>
            <a:off x="0" y="3200400"/>
            <a:ext cx="4842744" cy="2743200"/>
          </a:xfrm>
          <a:prstGeom prst="rect">
            <a:avLst/>
          </a:prstGeom>
        </p:spPr>
      </p:pic>
      <p:pic>
        <p:nvPicPr>
          <p:cNvPr id="3" name="Picture 2"/>
          <p:cNvPicPr>
            <a:picLocks noChangeAspect="1"/>
          </p:cNvPicPr>
          <p:nvPr/>
        </p:nvPicPr>
        <p:blipFill>
          <a:blip r:embed="rId4"/>
          <a:stretch>
            <a:fillRect/>
          </a:stretch>
        </p:blipFill>
        <p:spPr>
          <a:xfrm>
            <a:off x="4419600" y="2514600"/>
            <a:ext cx="4572000" cy="3556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
          <p:cNvSpPr txBox="1">
            <a:spLocks noChangeArrowheads="1"/>
          </p:cNvSpPr>
          <p:nvPr/>
        </p:nvSpPr>
        <p:spPr bwMode="auto">
          <a:xfrm>
            <a:off x="34758" y="990600"/>
            <a:ext cx="89358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defRPr/>
            </a:pPr>
            <a:r>
              <a:rPr lang="en-US" sz="4400" dirty="0">
                <a:solidFill>
                  <a:schemeClr val="tx2"/>
                </a:solidFill>
                <a:latin typeface="sssb" charset="0"/>
              </a:rPr>
              <a:t>Piece wise Linear model of a diode </a:t>
            </a:r>
          </a:p>
        </p:txBody>
      </p:sp>
      <p:pic>
        <p:nvPicPr>
          <p:cNvPr id="2" name="Picture 1"/>
          <p:cNvPicPr>
            <a:picLocks noChangeAspect="1"/>
          </p:cNvPicPr>
          <p:nvPr/>
        </p:nvPicPr>
        <p:blipFill>
          <a:blip r:embed="rId3"/>
          <a:stretch>
            <a:fillRect/>
          </a:stretch>
        </p:blipFill>
        <p:spPr>
          <a:xfrm>
            <a:off x="609600" y="2590800"/>
            <a:ext cx="7645400" cy="4051300"/>
          </a:xfrm>
          <a:prstGeom prst="rect">
            <a:avLst/>
          </a:prstGeom>
        </p:spPr>
      </p:pic>
    </p:spTree>
    <p:extLst>
      <p:ext uri="{BB962C8B-B14F-4D97-AF65-F5344CB8AC3E}">
        <p14:creationId xmlns:p14="http://schemas.microsoft.com/office/powerpoint/2010/main" val="94790589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
          <p:cNvSpPr txBox="1">
            <a:spLocks noChangeArrowheads="1"/>
          </p:cNvSpPr>
          <p:nvPr/>
        </p:nvSpPr>
        <p:spPr bwMode="auto">
          <a:xfrm>
            <a:off x="1827213" y="1066800"/>
            <a:ext cx="52974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400"/>
              <a:t>Avalanche Breakdown</a:t>
            </a:r>
          </a:p>
        </p:txBody>
      </p:sp>
    </p:spTree>
    <p:extLst>
      <p:ext uri="{BB962C8B-B14F-4D97-AF65-F5344CB8AC3E}">
        <p14:creationId xmlns:p14="http://schemas.microsoft.com/office/powerpoint/2010/main" val="115319923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2"/>
          <p:cNvSpPr txBox="1">
            <a:spLocks noChangeArrowheads="1"/>
          </p:cNvSpPr>
          <p:nvPr/>
        </p:nvSpPr>
        <p:spPr bwMode="auto">
          <a:xfrm>
            <a:off x="1676400" y="609600"/>
            <a:ext cx="57181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a:t>Zener Breakdown  </a:t>
            </a:r>
          </a:p>
        </p:txBody>
      </p:sp>
      <p:sp>
        <p:nvSpPr>
          <p:cNvPr id="51202" name="TextBox 1"/>
          <p:cNvSpPr txBox="1">
            <a:spLocks noChangeArrowheads="1"/>
          </p:cNvSpPr>
          <p:nvPr/>
        </p:nvSpPr>
        <p:spPr bwMode="auto">
          <a:xfrm>
            <a:off x="1377950" y="2901950"/>
            <a:ext cx="72167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a:t>Application of zenerbreakdown is zener diode</a:t>
            </a:r>
          </a:p>
          <a:p>
            <a:pPr algn="ctr"/>
            <a:r>
              <a:rPr lang="en-US" sz="2800"/>
              <a:t>Voltage remains constant even if current changes </a:t>
            </a:r>
          </a:p>
          <a:p>
            <a:pPr algn="ctr"/>
            <a:r>
              <a:rPr lang="en-US" sz="2800"/>
              <a:t>Thus can be used as voltage regulator</a:t>
            </a:r>
          </a:p>
          <a:p>
            <a:pPr algn="ctr"/>
            <a:endParaRPr lang="en-US" sz="2800"/>
          </a:p>
          <a:p>
            <a:pPr algn="ctr"/>
            <a:r>
              <a:rPr lang="en-US" sz="2800"/>
              <a:t>Numerical and explanation </a:t>
            </a:r>
          </a:p>
          <a:p>
            <a:pPr algn="ctr"/>
            <a:r>
              <a:rPr lang="en-US" sz="2800"/>
              <a:t>Next class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US" smtClean="0">
                <a:cs typeface="+mj-cs"/>
              </a:rPr>
              <a:t>Rectification</a:t>
            </a:r>
          </a:p>
        </p:txBody>
      </p:sp>
      <p:sp>
        <p:nvSpPr>
          <p:cNvPr id="103427" name="Rectangle 3"/>
          <p:cNvSpPr>
            <a:spLocks noGrp="1" noChangeArrowheads="1"/>
          </p:cNvSpPr>
          <p:nvPr>
            <p:ph type="body" idx="1"/>
          </p:nvPr>
        </p:nvSpPr>
        <p:spPr/>
        <p:txBody>
          <a:bodyPr/>
          <a:lstStyle/>
          <a:p>
            <a:pPr eaLnBrk="1" hangingPunct="1">
              <a:defRPr/>
            </a:pPr>
            <a:r>
              <a:rPr lang="en-US" dirty="0" smtClean="0">
                <a:cs typeface="+mn-cs"/>
              </a:rPr>
              <a:t>Converting ac to dc is accomplished by the process of rectification.</a:t>
            </a:r>
          </a:p>
          <a:p>
            <a:pPr eaLnBrk="1" hangingPunct="1">
              <a:defRPr/>
            </a:pPr>
            <a:r>
              <a:rPr lang="en-US" dirty="0" smtClean="0">
                <a:cs typeface="+mn-cs"/>
              </a:rPr>
              <a:t>Two processes are used:</a:t>
            </a:r>
          </a:p>
          <a:p>
            <a:pPr lvl="1" eaLnBrk="1" hangingPunct="1">
              <a:defRPr/>
            </a:pPr>
            <a:r>
              <a:rPr lang="en-US" dirty="0" smtClean="0"/>
              <a:t>Half-wave rectification;</a:t>
            </a:r>
          </a:p>
          <a:p>
            <a:pPr lvl="1" eaLnBrk="1" hangingPunct="1">
              <a:defRPr/>
            </a:pPr>
            <a:r>
              <a:rPr lang="en-US" dirty="0" smtClean="0"/>
              <a:t>Full-wave rectification.</a:t>
            </a:r>
          </a:p>
          <a:p>
            <a:pPr marL="471487" lvl="1" indent="0" eaLnBrk="1" hangingPunct="1">
              <a:buFont typeface="Wingdings" charset="0"/>
              <a:buNone/>
              <a:defRPr/>
            </a:pPr>
            <a:r>
              <a:rPr lang="en-US" dirty="0" smtClean="0"/>
              <a:t>Diode (PN junction) as a rectifier</a:t>
            </a:r>
          </a:p>
          <a:p>
            <a:pPr lvl="1" eaLnBrk="1" hangingPunct="1">
              <a:defRPr/>
            </a:pPr>
            <a:endParaRPr lang="en-US" dirty="0"/>
          </a:p>
          <a:p>
            <a:pPr lvl="1" eaLnBrk="1" hangingPunct="1">
              <a:defRPr/>
            </a:pPr>
            <a:endParaRPr lang="en-US" dirty="0" smtClean="0"/>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029200"/>
            <a:ext cx="438785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z="4000" dirty="0" smtClean="0">
                <a:cs typeface="+mj-cs"/>
              </a:rPr>
              <a:t>Introduction (Semiconductor </a:t>
            </a:r>
            <a:r>
              <a:rPr lang="en-US" sz="4000" dirty="0" err="1" smtClean="0">
                <a:cs typeface="+mj-cs"/>
              </a:rPr>
              <a:t>Doide</a:t>
            </a:r>
            <a:r>
              <a:rPr lang="en-US" sz="4000" dirty="0" smtClean="0">
                <a:cs typeface="+mj-cs"/>
              </a:rPr>
              <a:t>)</a:t>
            </a:r>
          </a:p>
        </p:txBody>
      </p:sp>
      <p:sp>
        <p:nvSpPr>
          <p:cNvPr id="50179" name="Rectangle 3"/>
          <p:cNvSpPr>
            <a:spLocks noGrp="1" noChangeArrowheads="1"/>
          </p:cNvSpPr>
          <p:nvPr>
            <p:ph type="body" idx="1"/>
          </p:nvPr>
        </p:nvSpPr>
        <p:spPr>
          <a:xfrm>
            <a:off x="1143000" y="2227263"/>
            <a:ext cx="6629400" cy="3743325"/>
          </a:xfrm>
        </p:spPr>
        <p:txBody>
          <a:bodyPr/>
          <a:lstStyle/>
          <a:p>
            <a:r>
              <a:rPr lang="en-US" sz="2400" dirty="0" smtClean="0">
                <a:cs typeface="+mn-cs"/>
              </a:rPr>
              <a:t>   </a:t>
            </a:r>
            <a:r>
              <a:rPr lang="en-IE" sz="2400" dirty="0"/>
              <a:t>Diodes are made from a single piece of Semiconductor material which has a positive “P-region” at one end and a negative “N-region” at the other, and which has a resistivity value somewhere between that of a conductor and an insulator. But what is a “Semiconductor” material?, firstly let’s look at what makes something either a Conductor or an Insulator.</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Diode Circuits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l="-8183" r="-8183"/>
          <a:stretch>
            <a:fillRect/>
          </a:stretch>
        </p:blipFill>
        <p:spPr>
          <a:xfrm>
            <a:off x="381000" y="1828800"/>
            <a:ext cx="8153400" cy="4648200"/>
          </a:xfr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838200"/>
            <a:ext cx="8229600" cy="838200"/>
          </a:xfrm>
        </p:spPr>
        <p:txBody>
          <a:bodyPr/>
          <a:lstStyle/>
          <a:p>
            <a:pPr eaLnBrk="1" hangingPunct="1">
              <a:defRPr/>
            </a:pPr>
            <a:r>
              <a:rPr lang="en-US" dirty="0" smtClean="0">
                <a:cs typeface="+mj-cs"/>
              </a:rPr>
              <a:t>Half-wave Rectification</a:t>
            </a:r>
          </a:p>
        </p:txBody>
      </p:sp>
      <p:sp>
        <p:nvSpPr>
          <p:cNvPr id="101379" name="Rectangle 3"/>
          <p:cNvSpPr>
            <a:spLocks noGrp="1" noChangeArrowheads="1"/>
          </p:cNvSpPr>
          <p:nvPr>
            <p:ph type="body" sz="half" idx="1"/>
          </p:nvPr>
        </p:nvSpPr>
        <p:spPr>
          <a:xfrm>
            <a:off x="457200" y="1828800"/>
            <a:ext cx="4033838" cy="4302125"/>
          </a:xfrm>
        </p:spPr>
        <p:txBody>
          <a:bodyPr/>
          <a:lstStyle/>
          <a:p>
            <a:pPr eaLnBrk="1" hangingPunct="1">
              <a:defRPr/>
            </a:pPr>
            <a:r>
              <a:rPr lang="en-US" sz="2800" dirty="0" smtClean="0">
                <a:cs typeface="+mn-cs"/>
              </a:rPr>
              <a:t>Simplest process used to convert ac to dc.</a:t>
            </a:r>
          </a:p>
          <a:p>
            <a:pPr eaLnBrk="1" hangingPunct="1">
              <a:defRPr/>
            </a:pPr>
            <a:r>
              <a:rPr lang="en-US" sz="2800" dirty="0" smtClean="0">
                <a:cs typeface="+mn-cs"/>
              </a:rPr>
              <a:t>A diode is used to clip the input signal excursions of one polarity to zero.</a:t>
            </a:r>
          </a:p>
        </p:txBody>
      </p:sp>
      <p:pic>
        <p:nvPicPr>
          <p:cNvPr id="101380" name="Picture 4" descr="Voltage waveforms for diode rectifier cidrui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10075" y="2068513"/>
            <a:ext cx="4195763" cy="3722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1"/>
          <p:cNvSpPr txBox="1">
            <a:spLocks noChangeArrowheads="1"/>
          </p:cNvSpPr>
          <p:nvPr/>
        </p:nvSpPr>
        <p:spPr bwMode="auto">
          <a:xfrm>
            <a:off x="733425" y="762000"/>
            <a:ext cx="84105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a:t>Efficiency of Half wave Rectifier</a:t>
            </a:r>
          </a:p>
        </p:txBody>
      </p:sp>
      <p:pic>
        <p:nvPicPr>
          <p:cNvPr id="5939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4343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95600"/>
            <a:ext cx="61722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Full-wave rectification(Center Tap)</a:t>
            </a:r>
            <a:endParaRPr lang="en-US" dirty="0"/>
          </a:p>
        </p:txBody>
      </p:sp>
      <p:sp>
        <p:nvSpPr>
          <p:cNvPr id="3" name="Text Placeholder 2"/>
          <p:cNvSpPr>
            <a:spLocks noGrp="1"/>
          </p:cNvSpPr>
          <p:nvPr>
            <p:ph type="body" sz="half" idx="1"/>
          </p:nvPr>
        </p:nvSpPr>
        <p:spPr>
          <a:xfrm>
            <a:off x="457200" y="1828800"/>
            <a:ext cx="8534400" cy="4800600"/>
          </a:xfrm>
        </p:spPr>
        <p:txBody>
          <a:bodyPr/>
          <a:lstStyle/>
          <a:p>
            <a:pPr>
              <a:defRPr/>
            </a:pPr>
            <a:r>
              <a:rPr lang="en-US" dirty="0" smtClean="0"/>
              <a:t> </a:t>
            </a:r>
            <a:endParaRPr lang="en-US" dirty="0"/>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784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Box 4"/>
          <p:cNvSpPr txBox="1">
            <a:spLocks noChangeArrowheads="1"/>
          </p:cNvSpPr>
          <p:nvPr/>
        </p:nvSpPr>
        <p:spPr bwMode="auto">
          <a:xfrm>
            <a:off x="2590800" y="5181600"/>
            <a:ext cx="811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000"/>
              <a:t>D1</a:t>
            </a:r>
          </a:p>
        </p:txBody>
      </p:sp>
      <p:sp>
        <p:nvSpPr>
          <p:cNvPr id="61445" name="TextBox 7"/>
          <p:cNvSpPr txBox="1">
            <a:spLocks noChangeArrowheads="1"/>
          </p:cNvSpPr>
          <p:nvPr/>
        </p:nvSpPr>
        <p:spPr bwMode="auto">
          <a:xfrm>
            <a:off x="4038600" y="5257800"/>
            <a:ext cx="811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000"/>
              <a:t>D2</a:t>
            </a:r>
          </a:p>
        </p:txBody>
      </p:sp>
      <p:sp>
        <p:nvSpPr>
          <p:cNvPr id="61446" name="TextBox 8"/>
          <p:cNvSpPr txBox="1">
            <a:spLocks noChangeArrowheads="1"/>
          </p:cNvSpPr>
          <p:nvPr/>
        </p:nvSpPr>
        <p:spPr bwMode="auto">
          <a:xfrm>
            <a:off x="5715000" y="5181600"/>
            <a:ext cx="811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000"/>
              <a:t>D1</a:t>
            </a:r>
          </a:p>
        </p:txBody>
      </p:sp>
      <p:sp>
        <p:nvSpPr>
          <p:cNvPr id="61447" name="TextBox 10"/>
          <p:cNvSpPr txBox="1">
            <a:spLocks noChangeArrowheads="1"/>
          </p:cNvSpPr>
          <p:nvPr/>
        </p:nvSpPr>
        <p:spPr bwMode="auto">
          <a:xfrm>
            <a:off x="7467600" y="5105400"/>
            <a:ext cx="811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000"/>
              <a:t>D2</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Full Wave </a:t>
            </a:r>
            <a:r>
              <a:rPr lang="en-US" dirty="0" err="1" smtClean="0"/>
              <a:t>Rectificaation</a:t>
            </a:r>
            <a:r>
              <a:rPr lang="en-US" dirty="0" smtClean="0"/>
              <a:t> (bridge)</a:t>
            </a:r>
            <a:endParaRPr lang="en-US" dirty="0"/>
          </a:p>
        </p:txBody>
      </p:sp>
      <p:pic>
        <p:nvPicPr>
          <p:cNvPr id="634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16150"/>
            <a:ext cx="66294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Box 2"/>
          <p:cNvSpPr txBox="1">
            <a:spLocks noChangeArrowheads="1"/>
          </p:cNvSpPr>
          <p:nvPr/>
        </p:nvSpPr>
        <p:spPr bwMode="auto">
          <a:xfrm>
            <a:off x="4114800" y="2209800"/>
            <a:ext cx="35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P</a:t>
            </a:r>
          </a:p>
        </p:txBody>
      </p:sp>
      <p:sp>
        <p:nvSpPr>
          <p:cNvPr id="63492" name="TextBox 4"/>
          <p:cNvSpPr txBox="1">
            <a:spLocks noChangeArrowheads="1"/>
          </p:cNvSpPr>
          <p:nvPr/>
        </p:nvSpPr>
        <p:spPr bwMode="auto">
          <a:xfrm>
            <a:off x="4114800" y="518160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Q</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pPr algn="ctr">
              <a:defRPr/>
            </a:pPr>
            <a:r>
              <a:rPr lang="en-US" dirty="0" smtClean="0"/>
              <a:t>Full wave  bridge rectifier waveform</a:t>
            </a:r>
            <a:endParaRPr lang="en-US" dirty="0"/>
          </a:p>
        </p:txBody>
      </p:sp>
      <p:pic>
        <p:nvPicPr>
          <p:cNvPr id="655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1866900"/>
            <a:ext cx="5969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5"/>
          <p:cNvSpPr txBox="1">
            <a:spLocks noChangeArrowheads="1"/>
          </p:cNvSpPr>
          <p:nvPr/>
        </p:nvSpPr>
        <p:spPr bwMode="auto">
          <a:xfrm>
            <a:off x="2362200" y="53340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D1D2</a:t>
            </a:r>
          </a:p>
        </p:txBody>
      </p:sp>
      <p:sp>
        <p:nvSpPr>
          <p:cNvPr id="65540" name="TextBox 6"/>
          <p:cNvSpPr txBox="1">
            <a:spLocks noChangeArrowheads="1"/>
          </p:cNvSpPr>
          <p:nvPr/>
        </p:nvSpPr>
        <p:spPr bwMode="auto">
          <a:xfrm>
            <a:off x="3352800" y="54102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D3D4</a:t>
            </a:r>
          </a:p>
        </p:txBody>
      </p:sp>
      <p:sp>
        <p:nvSpPr>
          <p:cNvPr id="65541" name="TextBox 7"/>
          <p:cNvSpPr txBox="1">
            <a:spLocks noChangeArrowheads="1"/>
          </p:cNvSpPr>
          <p:nvPr/>
        </p:nvSpPr>
        <p:spPr bwMode="auto">
          <a:xfrm>
            <a:off x="4343400" y="53340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D1D2</a:t>
            </a:r>
          </a:p>
        </p:txBody>
      </p:sp>
      <p:sp>
        <p:nvSpPr>
          <p:cNvPr id="65542" name="TextBox 8"/>
          <p:cNvSpPr txBox="1">
            <a:spLocks noChangeArrowheads="1"/>
          </p:cNvSpPr>
          <p:nvPr/>
        </p:nvSpPr>
        <p:spPr bwMode="auto">
          <a:xfrm>
            <a:off x="5410200" y="54102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D3D4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Efficiency Full wave rectifier</a:t>
            </a:r>
            <a:endParaRPr lang="en-US" dirty="0"/>
          </a:p>
        </p:txBody>
      </p:sp>
      <p:sp>
        <p:nvSpPr>
          <p:cNvPr id="3" name="Text Placeholder 2"/>
          <p:cNvSpPr>
            <a:spLocks noGrp="1"/>
          </p:cNvSpPr>
          <p:nvPr>
            <p:ph type="body" sz="half" idx="1"/>
          </p:nvPr>
        </p:nvSpPr>
        <p:spPr>
          <a:xfrm>
            <a:off x="457200" y="1828800"/>
            <a:ext cx="8686800" cy="4876800"/>
          </a:xfrm>
        </p:spPr>
        <p:txBody>
          <a:bodyPr/>
          <a:lstStyle/>
          <a:p>
            <a:pPr>
              <a:defRPr/>
            </a:pPr>
            <a:r>
              <a:rPr lang="en-US" dirty="0"/>
              <a:t>Efficiency, h is the ratio of dc output power to ac input power</a:t>
            </a:r>
            <a:r>
              <a:rPr lang="en-US" dirty="0" smtClean="0"/>
              <a:t> </a:t>
            </a:r>
            <a:endParaRPr lang="en-US" dirty="0"/>
          </a:p>
        </p:txBody>
      </p:sp>
      <p:pic>
        <p:nvPicPr>
          <p:cNvPr id="675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0400"/>
            <a:ext cx="39687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953000"/>
            <a:ext cx="609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Ripple Factor</a:t>
            </a:r>
            <a:endParaRPr lang="en-US" dirty="0"/>
          </a:p>
        </p:txBody>
      </p:sp>
      <p:sp>
        <p:nvSpPr>
          <p:cNvPr id="3" name="Text Placeholder 2"/>
          <p:cNvSpPr>
            <a:spLocks noGrp="1"/>
          </p:cNvSpPr>
          <p:nvPr>
            <p:ph type="body" sz="half" idx="1"/>
          </p:nvPr>
        </p:nvSpPr>
        <p:spPr>
          <a:xfrm>
            <a:off x="228600" y="1066800"/>
            <a:ext cx="8382000" cy="1066800"/>
          </a:xfrm>
        </p:spPr>
        <p:txBody>
          <a:bodyPr/>
          <a:lstStyle/>
          <a:p>
            <a:pPr marL="0" indent="0">
              <a:buFont typeface="Wingdings" charset="0"/>
              <a:buNone/>
              <a:defRPr/>
            </a:pPr>
            <a:endParaRPr lang="en-US" dirty="0"/>
          </a:p>
          <a:p>
            <a:pPr>
              <a:defRPr/>
            </a:pPr>
            <a:r>
              <a:rPr lang="en-US" dirty="0"/>
              <a:t>  The ripple factor for a Full Wave Rectifier is given by</a:t>
            </a:r>
          </a:p>
          <a:p>
            <a:pPr>
              <a:defRPr/>
            </a:pPr>
            <a:endParaRPr lang="en-US" dirty="0" smtClean="0"/>
          </a:p>
          <a:p>
            <a:pPr>
              <a:defRPr/>
            </a:pPr>
            <a:endParaRPr lang="en-US" dirty="0"/>
          </a:p>
          <a:p>
            <a:pPr>
              <a:defRPr/>
            </a:pPr>
            <a:endParaRPr lang="en-US" dirty="0" smtClean="0"/>
          </a:p>
          <a:p>
            <a:pPr>
              <a:defRPr/>
            </a:pPr>
            <a:endParaRPr lang="en-US" dirty="0"/>
          </a:p>
        </p:txBody>
      </p:sp>
      <p:pic>
        <p:nvPicPr>
          <p:cNvPr id="696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09800"/>
            <a:ext cx="32321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657600"/>
            <a:ext cx="2971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562600"/>
            <a:ext cx="2514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590800"/>
            <a:ext cx="403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810000"/>
            <a:ext cx="426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5105400"/>
            <a:ext cx="464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95400"/>
          </a:xfrm>
        </p:spPr>
        <p:txBody>
          <a:bodyPr/>
          <a:lstStyle/>
          <a:p>
            <a:pPr>
              <a:defRPr/>
            </a:pPr>
            <a:r>
              <a:rPr lang="en-US" dirty="0" err="1" smtClean="0"/>
              <a:t>Adv</a:t>
            </a:r>
            <a:r>
              <a:rPr lang="en-US" dirty="0" smtClean="0"/>
              <a:t> and dis </a:t>
            </a:r>
            <a:r>
              <a:rPr lang="en-US" dirty="0" err="1" smtClean="0"/>
              <a:t>adv</a:t>
            </a:r>
            <a:r>
              <a:rPr lang="en-US" dirty="0" smtClean="0"/>
              <a:t> of center tap and bridge rectifier</a:t>
            </a:r>
            <a:endParaRPr lang="en-US" dirty="0"/>
          </a:p>
        </p:txBody>
      </p:sp>
      <p:sp>
        <p:nvSpPr>
          <p:cNvPr id="3" name="Text Placeholder 2"/>
          <p:cNvSpPr>
            <a:spLocks noGrp="1"/>
          </p:cNvSpPr>
          <p:nvPr>
            <p:ph type="body" sz="half" idx="1"/>
          </p:nvPr>
        </p:nvSpPr>
        <p:spPr/>
        <p:txBody>
          <a:bodyPr/>
          <a:lstStyle/>
          <a:p>
            <a:pPr>
              <a:defRPr/>
            </a:pPr>
            <a:r>
              <a:rPr lang="en-US" sz="2400" dirty="0" err="1" smtClean="0"/>
              <a:t>Disadv</a:t>
            </a:r>
            <a:r>
              <a:rPr lang="en-US" sz="2400" dirty="0" smtClean="0"/>
              <a:t> of center tap</a:t>
            </a:r>
          </a:p>
          <a:p>
            <a:pPr>
              <a:defRPr/>
            </a:pPr>
            <a:r>
              <a:rPr lang="en-US" sz="2400" dirty="0" smtClean="0"/>
              <a:t>It is difficult to locate the center tap on the secondary winding</a:t>
            </a:r>
          </a:p>
          <a:p>
            <a:pPr>
              <a:defRPr/>
            </a:pPr>
            <a:r>
              <a:rPr lang="en-US" sz="2400" dirty="0" smtClean="0"/>
              <a:t>The dc o/p is small as each diode </a:t>
            </a:r>
            <a:r>
              <a:rPr lang="en-US" sz="2400" dirty="0" err="1" smtClean="0"/>
              <a:t>utilises</a:t>
            </a:r>
            <a:r>
              <a:rPr lang="en-US" sz="2400" dirty="0" smtClean="0"/>
              <a:t> only one half of the transformer secondary voltage</a:t>
            </a:r>
          </a:p>
          <a:p>
            <a:pPr>
              <a:defRPr/>
            </a:pPr>
            <a:r>
              <a:rPr lang="en-US" sz="2400" dirty="0" smtClean="0"/>
              <a:t>The diode used must have high peak inverse voltage</a:t>
            </a:r>
            <a:endParaRPr lang="en-US" sz="2400" dirty="0"/>
          </a:p>
        </p:txBody>
      </p:sp>
      <p:sp>
        <p:nvSpPr>
          <p:cNvPr id="4" name="Content Placeholder 3"/>
          <p:cNvSpPr>
            <a:spLocks noGrp="1"/>
          </p:cNvSpPr>
          <p:nvPr>
            <p:ph sz="half" idx="2"/>
          </p:nvPr>
        </p:nvSpPr>
        <p:spPr/>
        <p:txBody>
          <a:bodyPr/>
          <a:lstStyle/>
          <a:p>
            <a:pPr>
              <a:defRPr/>
            </a:pPr>
            <a:r>
              <a:rPr lang="en-US" sz="2400" dirty="0" err="1" smtClean="0"/>
              <a:t>Adv</a:t>
            </a:r>
            <a:r>
              <a:rPr lang="en-US" sz="2400" dirty="0" smtClean="0"/>
              <a:t> of bridge</a:t>
            </a:r>
          </a:p>
          <a:p>
            <a:pPr>
              <a:defRPr/>
            </a:pPr>
            <a:r>
              <a:rPr lang="en-US" sz="2400" dirty="0" smtClean="0"/>
              <a:t>No need for center tapped transformer</a:t>
            </a:r>
          </a:p>
          <a:p>
            <a:pPr>
              <a:defRPr/>
            </a:pPr>
            <a:r>
              <a:rPr lang="en-US" sz="2400" dirty="0" smtClean="0"/>
              <a:t>o/p is twice that of the </a:t>
            </a:r>
            <a:r>
              <a:rPr lang="en-US" sz="2400" dirty="0" err="1" smtClean="0"/>
              <a:t>centre</a:t>
            </a:r>
            <a:r>
              <a:rPr lang="en-US" sz="2400" dirty="0" smtClean="0"/>
              <a:t> tap for the same secondary voltage</a:t>
            </a:r>
          </a:p>
          <a:p>
            <a:pPr>
              <a:defRPr/>
            </a:pPr>
            <a:r>
              <a:rPr lang="en-US" sz="2400" dirty="0" smtClean="0"/>
              <a:t>PIV is half of the center tap</a:t>
            </a:r>
          </a:p>
          <a:p>
            <a:pPr marL="0" indent="0">
              <a:buFont typeface="Wingdings" charset="0"/>
              <a:buNone/>
              <a:defRPr/>
            </a:pPr>
            <a:r>
              <a:rPr lang="en-US" sz="2400" dirty="0" smtClean="0"/>
              <a:t>      </a:t>
            </a:r>
            <a:r>
              <a:rPr lang="en-US" sz="2400" dirty="0" err="1" smtClean="0"/>
              <a:t>i.e</a:t>
            </a:r>
            <a:r>
              <a:rPr lang="en-US" sz="2400" dirty="0" smtClean="0"/>
              <a:t> PIV = </a:t>
            </a:r>
            <a:r>
              <a:rPr lang="en-US" sz="2400" dirty="0" err="1" smtClean="0"/>
              <a:t>Vm</a:t>
            </a:r>
            <a:endParaRPr lang="en-US" sz="2400" dirty="0" smtClean="0"/>
          </a:p>
          <a:p>
            <a:pPr marL="0" indent="0">
              <a:buFont typeface="Wingdings" charset="0"/>
              <a:buNone/>
              <a:defRPr/>
            </a:pPr>
            <a:r>
              <a:rPr lang="en-US" sz="2400" dirty="0" smtClean="0"/>
              <a:t>DIS </a:t>
            </a:r>
            <a:r>
              <a:rPr lang="en-US" sz="2400" dirty="0" err="1" smtClean="0"/>
              <a:t>adv</a:t>
            </a:r>
            <a:endParaRPr lang="en-US" sz="2400" dirty="0" smtClean="0"/>
          </a:p>
          <a:p>
            <a:pPr marL="0" indent="0">
              <a:buFont typeface="Wingdings" charset="0"/>
              <a:buNone/>
              <a:defRPr/>
            </a:pPr>
            <a:r>
              <a:rPr lang="en-US" sz="2400" dirty="0" smtClean="0"/>
              <a:t>Need of 4 diodes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a:t>
            </a:r>
            <a:r>
              <a:rPr lang="en-US" dirty="0" err="1" smtClean="0"/>
              <a:t>Smooting</a:t>
            </a:r>
            <a:r>
              <a:rPr lang="en-US" dirty="0" smtClean="0"/>
              <a:t> Capacitor</a:t>
            </a:r>
            <a:endParaRPr lang="en-US" dirty="0"/>
          </a:p>
        </p:txBody>
      </p:sp>
      <p:pic>
        <p:nvPicPr>
          <p:cNvPr id="737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7391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943600"/>
            <a:ext cx="3162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cs typeface="+mj-cs"/>
              </a:rPr>
              <a:t>Introduction</a:t>
            </a:r>
          </a:p>
        </p:txBody>
      </p:sp>
      <p:sp>
        <p:nvSpPr>
          <p:cNvPr id="50179" name="Rectangle 3"/>
          <p:cNvSpPr>
            <a:spLocks noGrp="1" noChangeArrowheads="1"/>
          </p:cNvSpPr>
          <p:nvPr>
            <p:ph type="body" idx="1"/>
          </p:nvPr>
        </p:nvSpPr>
        <p:spPr>
          <a:xfrm>
            <a:off x="1143000" y="2227263"/>
            <a:ext cx="6629400" cy="3743325"/>
          </a:xfrm>
        </p:spPr>
        <p:txBody>
          <a:bodyPr/>
          <a:lstStyle/>
          <a:p>
            <a:pPr eaLnBrk="1" hangingPunct="1">
              <a:defRPr/>
            </a:pPr>
            <a:r>
              <a:rPr lang="en-US" sz="2400" dirty="0" smtClean="0">
                <a:cs typeface="+mn-cs"/>
              </a:rPr>
              <a:t>   Materials that permit flow of electrons are called conductors (e.g., gold, silver, copper, etc.). ---low resistance(</a:t>
            </a:r>
            <a:r>
              <a:rPr lang="en-US" sz="2400" dirty="0" err="1" smtClean="0">
                <a:cs typeface="+mn-cs"/>
              </a:rPr>
              <a:t>ρ</a:t>
            </a:r>
            <a:r>
              <a:rPr lang="en-US" sz="2400" dirty="0" smtClean="0">
                <a:cs typeface="+mn-cs"/>
              </a:rPr>
              <a:t>= 10 ^ -8 </a:t>
            </a:r>
            <a:r>
              <a:rPr lang="en-US" sz="2400" dirty="0" err="1" smtClean="0">
                <a:cs typeface="+mn-cs"/>
              </a:rPr>
              <a:t>Ω</a:t>
            </a:r>
            <a:r>
              <a:rPr lang="en-US" sz="2400" dirty="0" smtClean="0">
                <a:cs typeface="+mn-cs"/>
              </a:rPr>
              <a:t>-m)</a:t>
            </a:r>
          </a:p>
          <a:p>
            <a:pPr eaLnBrk="1" hangingPunct="1">
              <a:defRPr/>
            </a:pPr>
            <a:r>
              <a:rPr lang="en-US" sz="2400" dirty="0" smtClean="0">
                <a:cs typeface="+mn-cs"/>
              </a:rPr>
              <a:t>Materials that block flow of electrons are called insulators (e.g., rubber, glass, Teflon, mica, etc.). –high resistance(</a:t>
            </a:r>
            <a:r>
              <a:rPr lang="en-US" sz="2400" dirty="0"/>
              <a:t>(</a:t>
            </a:r>
            <a:r>
              <a:rPr lang="en-US" sz="2400" dirty="0" err="1"/>
              <a:t>ρ</a:t>
            </a:r>
            <a:r>
              <a:rPr lang="en-US" sz="2400" dirty="0"/>
              <a:t>= 10 ^ </a:t>
            </a:r>
            <a:r>
              <a:rPr lang="en-US" sz="2400" dirty="0" smtClean="0"/>
              <a:t>12 </a:t>
            </a:r>
            <a:r>
              <a:rPr lang="en-US" sz="2400" dirty="0" err="1"/>
              <a:t>Ω</a:t>
            </a:r>
            <a:r>
              <a:rPr lang="en-US" sz="2400" dirty="0"/>
              <a:t>-m)</a:t>
            </a:r>
            <a:r>
              <a:rPr lang="en-US" sz="2400" dirty="0" smtClean="0">
                <a:cs typeface="+mn-cs"/>
              </a:rPr>
              <a:t>)</a:t>
            </a:r>
          </a:p>
          <a:p>
            <a:pPr eaLnBrk="1" hangingPunct="1">
              <a:defRPr/>
            </a:pPr>
            <a:r>
              <a:rPr lang="en-US" sz="2400" dirty="0" smtClean="0">
                <a:cs typeface="+mn-cs"/>
              </a:rPr>
              <a:t>Materials whose conductivity falls between those of conductors and insulators are called semiconductors. </a:t>
            </a:r>
            <a:r>
              <a:rPr lang="en-US" sz="2400" dirty="0" smtClean="0"/>
              <a:t>(</a:t>
            </a:r>
            <a:r>
              <a:rPr lang="en-US" sz="2400" dirty="0" err="1"/>
              <a:t>ρ</a:t>
            </a:r>
            <a:r>
              <a:rPr lang="en-US" sz="2400" dirty="0"/>
              <a:t>= 10 ^ </a:t>
            </a:r>
            <a:r>
              <a:rPr lang="en-US" sz="2400" dirty="0" smtClean="0"/>
              <a:t>-4 to 0.5 </a:t>
            </a:r>
            <a:r>
              <a:rPr lang="en-US" sz="2400" dirty="0" err="1"/>
              <a:t>Ω</a:t>
            </a:r>
            <a:r>
              <a:rPr lang="en-US" sz="2400" dirty="0"/>
              <a:t>-m</a:t>
            </a:r>
            <a:r>
              <a:rPr lang="en-US" sz="2400" dirty="0" smtClean="0"/>
              <a:t>)</a:t>
            </a:r>
            <a:endParaRPr lang="en-US" sz="2400" dirty="0" smtClean="0">
              <a:cs typeface="+mn-cs"/>
            </a:endParaRPr>
          </a:p>
          <a:p>
            <a:pPr eaLnBrk="1" hangingPunct="1">
              <a:defRPr/>
            </a:pPr>
            <a:r>
              <a:rPr lang="en-US" sz="2400" dirty="0" smtClean="0">
                <a:cs typeface="+mn-cs"/>
              </a:rPr>
              <a:t>Semiconductors are “part-time” conductors whose conductivity can be controlled. </a:t>
            </a:r>
          </a:p>
        </p:txBody>
      </p:sp>
    </p:spTree>
    <p:extLst>
      <p:ext uri="{BB962C8B-B14F-4D97-AF65-F5344CB8AC3E}">
        <p14:creationId xmlns:p14="http://schemas.microsoft.com/office/powerpoint/2010/main" val="1223951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Filtering Circuits</a:t>
            </a:r>
            <a:endParaRPr lang="en-US" dirty="0"/>
          </a:p>
        </p:txBody>
      </p:sp>
      <p:sp>
        <p:nvSpPr>
          <p:cNvPr id="3" name="Text Placeholder 2"/>
          <p:cNvSpPr>
            <a:spLocks noGrp="1"/>
          </p:cNvSpPr>
          <p:nvPr>
            <p:ph type="body" sz="half" idx="1"/>
          </p:nvPr>
        </p:nvSpPr>
        <p:spPr/>
        <p:txBody>
          <a:bodyPr/>
          <a:lstStyle/>
          <a:p>
            <a:pPr>
              <a:defRPr/>
            </a:pPr>
            <a:r>
              <a:rPr lang="en-US" dirty="0" smtClean="0"/>
              <a:t>Capacitor filter</a:t>
            </a:r>
          </a:p>
          <a:p>
            <a:pPr>
              <a:defRPr/>
            </a:pPr>
            <a:r>
              <a:rPr lang="en-US" dirty="0" smtClean="0"/>
              <a:t>LC filter</a:t>
            </a:r>
          </a:p>
          <a:p>
            <a:pPr>
              <a:defRPr/>
            </a:pPr>
            <a:r>
              <a:rPr lang="en-US" dirty="0" smtClean="0"/>
              <a:t>Pi filter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Shunt Capacitor Filter</a:t>
            </a:r>
            <a:endParaRPr lang="en-US" dirty="0"/>
          </a:p>
        </p:txBody>
      </p:sp>
      <p:pic>
        <p:nvPicPr>
          <p:cNvPr id="778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848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LC Filter (Choke Input Filter)</a:t>
            </a:r>
            <a:endParaRPr lang="en-US" dirty="0"/>
          </a:p>
        </p:txBody>
      </p:sp>
      <p:pic>
        <p:nvPicPr>
          <p:cNvPr id="788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PI Filter</a:t>
            </a:r>
            <a:endParaRPr lang="en-US" dirty="0"/>
          </a:p>
        </p:txBody>
      </p:sp>
      <p:pic>
        <p:nvPicPr>
          <p:cNvPr id="798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553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Application of LED</a:t>
            </a:r>
            <a:endParaRPr lang="en-US" dirty="0"/>
          </a:p>
        </p:txBody>
      </p:sp>
      <p:sp>
        <p:nvSpPr>
          <p:cNvPr id="3" name="Text Placeholder 2"/>
          <p:cNvSpPr>
            <a:spLocks noGrp="1"/>
          </p:cNvSpPr>
          <p:nvPr>
            <p:ph type="body" sz="half" idx="1"/>
          </p:nvPr>
        </p:nvSpPr>
        <p:spPr/>
        <p:txBody>
          <a:bodyPr/>
          <a:lstStyle/>
          <a:p>
            <a:pPr>
              <a:defRPr/>
            </a:pPr>
            <a:r>
              <a:rPr lang="en-US" dirty="0" smtClean="0"/>
              <a:t>7 segment Display</a:t>
            </a:r>
            <a:endParaRPr lang="en-US" dirty="0"/>
          </a:p>
        </p:txBody>
      </p:sp>
      <p:sp>
        <p:nvSpPr>
          <p:cNvPr id="4" name="Content Placeholder 3"/>
          <p:cNvSpPr>
            <a:spLocks noGrp="1"/>
          </p:cNvSpPr>
          <p:nvPr>
            <p:ph sz="half" idx="2"/>
          </p:nvPr>
        </p:nvSpPr>
        <p:spPr/>
        <p:txBody>
          <a:bodyPr/>
          <a:lstStyle/>
          <a:p>
            <a:pPr>
              <a:defRPr/>
            </a:pPr>
            <a:r>
              <a:rPr lang="en-US" dirty="0" smtClean="0"/>
              <a:t>Power indicator</a:t>
            </a:r>
            <a:endParaRPr lang="en-US" dirty="0"/>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3200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81400"/>
            <a:ext cx="332105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Application of photodiode</a:t>
            </a:r>
            <a:endParaRPr lang="en-US" dirty="0"/>
          </a:p>
        </p:txBody>
      </p:sp>
      <p:sp>
        <p:nvSpPr>
          <p:cNvPr id="3" name="Text Placeholder 2"/>
          <p:cNvSpPr>
            <a:spLocks noGrp="1"/>
          </p:cNvSpPr>
          <p:nvPr>
            <p:ph type="body" sz="half" idx="1"/>
          </p:nvPr>
        </p:nvSpPr>
        <p:spPr/>
        <p:txBody>
          <a:bodyPr/>
          <a:lstStyle/>
          <a:p>
            <a:pPr>
              <a:defRPr/>
            </a:pPr>
            <a:r>
              <a:rPr lang="en-US" dirty="0" smtClean="0"/>
              <a:t>Alarm system</a:t>
            </a:r>
            <a:endParaRPr lang="en-US" dirty="0"/>
          </a:p>
        </p:txBody>
      </p:sp>
      <p:sp>
        <p:nvSpPr>
          <p:cNvPr id="4" name="Content Placeholder 3"/>
          <p:cNvSpPr>
            <a:spLocks noGrp="1"/>
          </p:cNvSpPr>
          <p:nvPr>
            <p:ph sz="half" idx="2"/>
          </p:nvPr>
        </p:nvSpPr>
        <p:spPr/>
        <p:txBody>
          <a:bodyPr/>
          <a:lstStyle/>
          <a:p>
            <a:pPr>
              <a:defRPr/>
            </a:pPr>
            <a:r>
              <a:rPr lang="en-US" dirty="0" smtClean="0"/>
              <a:t>Counter circuit</a:t>
            </a:r>
            <a:endParaRPr lang="en-US" dirty="0"/>
          </a:p>
        </p:txBody>
      </p:sp>
      <p:pic>
        <p:nvPicPr>
          <p:cNvPr id="819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7089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685800"/>
            <a:ext cx="25146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pPr eaLnBrk="1" hangingPunct="1">
              <a:defRPr/>
            </a:pPr>
            <a:r>
              <a:rPr lang="en-US" dirty="0" smtClean="0">
                <a:cs typeface="+mj-cs"/>
              </a:rPr>
              <a:t>Energy band Diagram</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t="2689" b="2689"/>
          <a:stretch>
            <a:fillRect/>
          </a:stretch>
        </p:blipFill>
        <p:spPr>
          <a:xfrm>
            <a:off x="228600" y="1066800"/>
            <a:ext cx="8229600" cy="4302125"/>
          </a:xfrm>
        </p:spPr>
      </p:pic>
      <p:sp>
        <p:nvSpPr>
          <p:cNvPr id="19459" name="TextBox 5"/>
          <p:cNvSpPr txBox="1">
            <a:spLocks noChangeArrowheads="1"/>
          </p:cNvSpPr>
          <p:nvPr/>
        </p:nvSpPr>
        <p:spPr bwMode="auto">
          <a:xfrm>
            <a:off x="990600" y="5410200"/>
            <a:ext cx="8276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Conduction in materials is due to free electrons present in conduction band</a:t>
            </a:r>
          </a:p>
          <a:p>
            <a:r>
              <a:rPr lang="en-US" sz="1800" dirty="0"/>
              <a:t>Once electrons jump from VB to CB they are free to conduct electricity..</a:t>
            </a:r>
          </a:p>
          <a:p>
            <a:r>
              <a:rPr lang="en-US" sz="1800" dirty="0"/>
              <a:t>In </a:t>
            </a:r>
            <a:r>
              <a:rPr lang="en-US" sz="1800" dirty="0" smtClean="0"/>
              <a:t>semiconductors </a:t>
            </a:r>
            <a:r>
              <a:rPr lang="en-US" sz="1800" dirty="0"/>
              <a:t>application of small electric field gives free electrons enough energy </a:t>
            </a:r>
          </a:p>
          <a:p>
            <a:r>
              <a:rPr lang="en-US" sz="1800" dirty="0"/>
              <a:t>to jump from VB to CB and e- are ready to conduct electricity.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Semiconductor </a:t>
            </a:r>
            <a:r>
              <a:rPr lang="en-US" dirty="0" err="1" smtClean="0">
                <a:cs typeface="+mj-cs"/>
              </a:rPr>
              <a:t>example..Silicon</a:t>
            </a:r>
            <a:endParaRPr lang="en-US" dirty="0" smtClean="0">
              <a:cs typeface="+mj-cs"/>
            </a:endParaRPr>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l="-3987" r="-3987"/>
          <a:stretch>
            <a:fillRect/>
          </a:stretch>
        </p:blipFill>
        <p:spPr bwMode="auto">
          <a:prstGeom prst="rect">
            <a:avLst/>
          </a:prstGeom>
          <a:noFill/>
          <a:ln>
            <a:noFill/>
          </a:ln>
        </p:spPr>
      </p:pic>
    </p:spTree>
    <p:extLst>
      <p:ext uri="{BB962C8B-B14F-4D97-AF65-F5344CB8AC3E}">
        <p14:creationId xmlns:p14="http://schemas.microsoft.com/office/powerpoint/2010/main" val="41534662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pPr eaLnBrk="1" hangingPunct="1">
              <a:defRPr/>
            </a:pPr>
            <a:r>
              <a:rPr lang="en-US" dirty="0" smtClean="0">
                <a:cs typeface="+mj-cs"/>
              </a:rPr>
              <a:t>Semiconductor at room temp</a:t>
            </a:r>
            <a:br>
              <a:rPr lang="en-US" dirty="0" smtClean="0">
                <a:cs typeface="+mj-cs"/>
              </a:rPr>
            </a:br>
            <a:r>
              <a:rPr lang="en-US" dirty="0" smtClean="0">
                <a:cs typeface="+mj-cs"/>
              </a:rPr>
              <a:t>Does conduction occur ?</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t="-19513" b="-19513"/>
          <a:stretch>
            <a:fillRect/>
          </a:stretch>
        </p:blipFill>
        <p:spPr>
          <a:xfrm>
            <a:off x="1447800" y="2286000"/>
            <a:ext cx="6629400" cy="3810000"/>
          </a:xfr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Application of electric field </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l="-40649" r="-40649"/>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pPr eaLnBrk="1" hangingPunct="1">
              <a:defRPr/>
            </a:pPr>
            <a:r>
              <a:rPr lang="en-US" sz="4000" dirty="0" smtClean="0">
                <a:cs typeface="+mj-cs"/>
              </a:rPr>
              <a:t>Intrinsic and Extrinsic semi-conductors</a:t>
            </a:r>
          </a:p>
        </p:txBody>
      </p:sp>
      <p:pic>
        <p:nvPicPr>
          <p:cNvPr id="6" name="Content Placeholder 5"/>
          <p:cNvPicPr>
            <a:picLocks noGrp="1"/>
          </p:cNvPicPr>
          <p:nvPr>
            <p:ph idx="1"/>
          </p:nvPr>
        </p:nvPicPr>
        <p:blipFill rotWithShape="1">
          <a:blip r:embed="rId3">
            <a:extLst>
              <a:ext uri="{28A0092B-C50C-407E-A947-70E740481C1C}">
                <a14:useLocalDpi xmlns:a14="http://schemas.microsoft.com/office/drawing/2010/main" val="0"/>
              </a:ext>
            </a:extLst>
          </a:blip>
          <a:srcRect l="-198" r="-198"/>
          <a:stretch/>
        </p:blipFill>
        <p:spPr>
          <a:xfrm>
            <a:off x="457200" y="-1371600"/>
            <a:ext cx="8458200" cy="5029200"/>
          </a:xfrm>
        </p:spPr>
      </p:pic>
      <p:sp>
        <p:nvSpPr>
          <p:cNvPr id="3" name="TextBox 2"/>
          <p:cNvSpPr txBox="1"/>
          <p:nvPr/>
        </p:nvSpPr>
        <p:spPr>
          <a:xfrm>
            <a:off x="9358" y="4826675"/>
            <a:ext cx="9144000" cy="2031325"/>
          </a:xfrm>
          <a:prstGeom prst="rect">
            <a:avLst/>
          </a:prstGeom>
          <a:noFill/>
        </p:spPr>
        <p:txBody>
          <a:bodyPr wrap="square" rtlCol="0">
            <a:spAutoFit/>
          </a:bodyPr>
          <a:lstStyle/>
          <a:p>
            <a:endParaRPr lang="en-US" b="1" dirty="0" smtClean="0"/>
          </a:p>
          <a:p>
            <a:endParaRPr lang="en-US" b="1" dirty="0" smtClean="0"/>
          </a:p>
          <a:p>
            <a:r>
              <a:rPr lang="en-US" b="1" dirty="0" smtClean="0"/>
              <a:t>Antimony </a:t>
            </a:r>
            <a:r>
              <a:rPr lang="en-US" b="1" dirty="0"/>
              <a:t>Arsenic Phosphorus --- (</a:t>
            </a:r>
            <a:r>
              <a:rPr lang="en-US" b="1" dirty="0" err="1"/>
              <a:t>Pentavalent</a:t>
            </a:r>
            <a:r>
              <a:rPr lang="en-US" b="1" dirty="0"/>
              <a:t> impurities)-group V---used to make N type extrinsic semiconductor</a:t>
            </a:r>
          </a:p>
          <a:p>
            <a:r>
              <a:rPr lang="en-US" b="1" dirty="0" err="1"/>
              <a:t>Alumunium</a:t>
            </a:r>
            <a:r>
              <a:rPr lang="en-US" b="1" dirty="0"/>
              <a:t> indium and Boron ---(Trivalent impurities)—group III --used to make P type extrinsic semiconductor</a:t>
            </a:r>
          </a:p>
          <a:p>
            <a:endParaRPr lang="en-US" b="1"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3245</TotalTime>
  <Words>5547</Words>
  <Application>Microsoft Macintosh PowerPoint</Application>
  <PresentationFormat>On-screen Show (4:3)</PresentationFormat>
  <Paragraphs>556</Paragraphs>
  <Slides>45</Slides>
  <Notes>35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Quadrant</vt:lpstr>
      <vt:lpstr>SEMICONDUCTOR DIODE</vt:lpstr>
      <vt:lpstr>Overview</vt:lpstr>
      <vt:lpstr>Introduction (Semiconductor Doide)</vt:lpstr>
      <vt:lpstr>Introduction</vt:lpstr>
      <vt:lpstr>Energy band Diagram</vt:lpstr>
      <vt:lpstr>Semiconductor example..Silicon</vt:lpstr>
      <vt:lpstr>Semiconductor at room temp Does conduction occur ?</vt:lpstr>
      <vt:lpstr>Application of electric field </vt:lpstr>
      <vt:lpstr>Intrinsic and Extrinsic semi-conductors</vt:lpstr>
      <vt:lpstr>Effect of Temperature on Intrinsic semiconductor</vt:lpstr>
      <vt:lpstr>Effect of Temperature on extrinsic semiconductor</vt:lpstr>
      <vt:lpstr>What are P-type and N-type ?</vt:lpstr>
      <vt:lpstr>Diodes</vt:lpstr>
      <vt:lpstr>Diodes</vt:lpstr>
      <vt:lpstr>Characteristics of Diode</vt:lpstr>
      <vt:lpstr>PN Junction Theory</vt:lpstr>
      <vt:lpstr>Forward Bias and Reverse Bias</vt:lpstr>
      <vt:lpstr>Forward Bias</vt:lpstr>
      <vt:lpstr>Forward Bias and IV characterstics</vt:lpstr>
      <vt:lpstr>Reverse Bias</vt:lpstr>
      <vt:lpstr>PowerPoint Presentation</vt:lpstr>
      <vt:lpstr>PowerPoint Presentation</vt:lpstr>
      <vt:lpstr>PowerPoint Presentation</vt:lpstr>
      <vt:lpstr>I-V characteristics of Ideal diode</vt:lpstr>
      <vt:lpstr>PowerPoint Presentation</vt:lpstr>
      <vt:lpstr>PowerPoint Presentation</vt:lpstr>
      <vt:lpstr>PowerPoint Presentation</vt:lpstr>
      <vt:lpstr>PowerPoint Presentation</vt:lpstr>
      <vt:lpstr>Rectification</vt:lpstr>
      <vt:lpstr>Diode Circuits</vt:lpstr>
      <vt:lpstr>Half-wave Rectification</vt:lpstr>
      <vt:lpstr>PowerPoint Presentation</vt:lpstr>
      <vt:lpstr>Full-wave rectification(Center Tap)</vt:lpstr>
      <vt:lpstr>Full Wave Rectificaation (bridge)</vt:lpstr>
      <vt:lpstr>Full wave  bridge rectifier waveform</vt:lpstr>
      <vt:lpstr>Efficiency Full wave rectifier</vt:lpstr>
      <vt:lpstr>Ripple Factor</vt:lpstr>
      <vt:lpstr>Adv and dis adv of center tap and bridge rectifier</vt:lpstr>
      <vt:lpstr> Smooting Capacitor</vt:lpstr>
      <vt:lpstr>Filtering Circuits</vt:lpstr>
      <vt:lpstr>Shunt Capacitor Filter</vt:lpstr>
      <vt:lpstr>LC Filter (Choke Input Filter)</vt:lpstr>
      <vt:lpstr>PI Filter</vt:lpstr>
      <vt:lpstr>Application of LED</vt:lpstr>
      <vt:lpstr>Application of photodiode</vt:lpstr>
    </vt:vector>
  </TitlesOfParts>
  <Company>MTU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SEMICONDUCTORS</dc:title>
  <dc:creator>bjayapra</dc:creator>
  <cp:lastModifiedBy>NISHCHAL ACHARYA</cp:lastModifiedBy>
  <cp:revision>102</cp:revision>
  <dcterms:created xsi:type="dcterms:W3CDTF">2005-03-16T22:27:49Z</dcterms:created>
  <dcterms:modified xsi:type="dcterms:W3CDTF">2019-12-25T17:51:28Z</dcterms:modified>
</cp:coreProperties>
</file>