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3" name="Google Shape;213;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Inside transistor current flows due to holes</a:t>
            </a:r>
            <a:endParaRPr/>
          </a:p>
          <a:p>
            <a:pPr indent="0" lvl="0" marL="0" rtl="0" algn="l">
              <a:spcBef>
                <a:spcPts val="0"/>
              </a:spcBef>
              <a:spcAft>
                <a:spcPts val="0"/>
              </a:spcAft>
              <a:buSzPts val="1800"/>
              <a:buNone/>
            </a:pPr>
            <a:r>
              <a:rPr lang="en-US"/>
              <a:t>Whereas in outer cicuit current flows due to electrons.</a:t>
            </a:r>
            <a:endParaRPr/>
          </a:p>
        </p:txBody>
      </p:sp>
      <p:sp>
        <p:nvSpPr>
          <p:cNvPr id="214" name="Google Shape;214;p1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0" name="Google Shape;220;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Inside transistor current flows due to electrons</a:t>
            </a:r>
            <a:endParaRPr/>
          </a:p>
          <a:p>
            <a:pPr indent="0" lvl="0" marL="0" rtl="0" algn="l">
              <a:spcBef>
                <a:spcPts val="0"/>
              </a:spcBef>
              <a:spcAft>
                <a:spcPts val="0"/>
              </a:spcAft>
              <a:buSzPts val="1800"/>
              <a:buNone/>
            </a:pPr>
            <a:r>
              <a:rPr lang="en-US"/>
              <a:t>Whereas in outer cicuit current flows due to electrons.</a:t>
            </a:r>
            <a:endParaRPr/>
          </a:p>
          <a:p>
            <a:pPr indent="0" lvl="0" marL="0" rtl="0" algn="l">
              <a:spcBef>
                <a:spcPts val="0"/>
              </a:spcBef>
              <a:spcAft>
                <a:spcPts val="0"/>
              </a:spcAft>
              <a:buNone/>
            </a:pPr>
            <a:r>
              <a:t/>
            </a:r>
            <a:endParaRPr/>
          </a:p>
        </p:txBody>
      </p:sp>
      <p:sp>
        <p:nvSpPr>
          <p:cNvPr id="221" name="Google Shape;221;p1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7" name="Google Shape;227;p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7" name="Google Shape;247;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are only three terminals but while connecting transistor to a circuit it needs four terminals –two for input and two for output. Thus one terminal is made common to both input and output.</a:t>
            </a:r>
            <a:endParaRPr/>
          </a:p>
          <a:p>
            <a:pPr indent="0" lvl="0" marL="0" rtl="0" algn="l">
              <a:spcBef>
                <a:spcPts val="0"/>
              </a:spcBef>
              <a:spcAft>
                <a:spcPts val="0"/>
              </a:spcAft>
              <a:buSzPts val="1800"/>
              <a:buNone/>
            </a:pPr>
            <a:r>
              <a:rPr lang="en-US"/>
              <a:t>Depending on which of the three terminals is used as common terminal, there can be three possible configurations for the two-port network formed by a transistor:</a:t>
            </a:r>
            <a:endParaRPr/>
          </a:p>
          <a:p>
            <a:pPr indent="0" lvl="0" marL="0" rtl="0" algn="l">
              <a:spcBef>
                <a:spcPts val="0"/>
              </a:spcBef>
              <a:spcAft>
                <a:spcPts val="0"/>
              </a:spcAft>
              <a:buSzPts val="1800"/>
              <a:buNone/>
            </a:pPr>
            <a:r>
              <a:rPr lang="en-US"/>
              <a:t>Common emitter (CE),</a:t>
            </a:r>
            <a:endParaRPr/>
          </a:p>
          <a:p>
            <a:pPr indent="0" lvl="0" marL="0" rtl="0" algn="l">
              <a:spcBef>
                <a:spcPts val="0"/>
              </a:spcBef>
              <a:spcAft>
                <a:spcPts val="0"/>
              </a:spcAft>
              <a:buSzPts val="1800"/>
              <a:buNone/>
            </a:pPr>
            <a:r>
              <a:rPr lang="en-US"/>
              <a:t>Common base (CB),</a:t>
            </a:r>
            <a:endParaRPr/>
          </a:p>
          <a:p>
            <a:pPr indent="0" lvl="0" marL="0" rtl="0" algn="l">
              <a:spcBef>
                <a:spcPts val="0"/>
              </a:spcBef>
              <a:spcAft>
                <a:spcPts val="0"/>
              </a:spcAft>
              <a:buSzPts val="1800"/>
              <a:buNone/>
            </a:pPr>
            <a:r>
              <a:rPr lang="en-US"/>
              <a:t>Common collector (CC).</a:t>
            </a:r>
            <a:endParaRPr/>
          </a:p>
        </p:txBody>
      </p:sp>
      <p:sp>
        <p:nvSpPr>
          <p:cNvPr id="248" name="Google Shape;248;p16: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4" name="Google Shape;254;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Lets see how to make common base figure</a:t>
            </a:r>
            <a:endParaRPr/>
          </a:p>
          <a:p>
            <a:pPr indent="0" lvl="0" marL="0" rtl="0" algn="l">
              <a:spcBef>
                <a:spcPts val="0"/>
              </a:spcBef>
              <a:spcAft>
                <a:spcPts val="0"/>
              </a:spcAft>
              <a:buSzPts val="1800"/>
              <a:buNone/>
            </a:pPr>
            <a:r>
              <a:t/>
            </a:r>
            <a:endParaRPr/>
          </a:p>
          <a:p>
            <a:pPr indent="-114300" lvl="0" marL="0" rtl="0" algn="l">
              <a:spcBef>
                <a:spcPts val="0"/>
              </a:spcBef>
              <a:spcAft>
                <a:spcPts val="0"/>
              </a:spcAft>
              <a:buSzPts val="1800"/>
              <a:buAutoNum type="arabicPeriod"/>
            </a:pPr>
            <a:r>
              <a:rPr lang="en-US"/>
              <a:t>First make transistor</a:t>
            </a:r>
            <a:endParaRPr/>
          </a:p>
          <a:p>
            <a:pPr indent="-114300" lvl="0" marL="0" rtl="0" algn="l">
              <a:spcBef>
                <a:spcPts val="0"/>
              </a:spcBef>
              <a:spcAft>
                <a:spcPts val="0"/>
              </a:spcAft>
              <a:buSzPts val="1800"/>
              <a:buAutoNum type="arabicPeriod"/>
            </a:pPr>
            <a:r>
              <a:rPr lang="en-US"/>
              <a:t>Put arrow to show emitter</a:t>
            </a:r>
            <a:endParaRPr/>
          </a:p>
          <a:p>
            <a:pPr indent="-114300" lvl="0" marL="0" rtl="0" algn="l">
              <a:spcBef>
                <a:spcPts val="0"/>
              </a:spcBef>
              <a:spcAft>
                <a:spcPts val="0"/>
              </a:spcAft>
              <a:buSzPts val="1800"/>
              <a:buAutoNum type="arabicPeriod"/>
            </a:pPr>
            <a:r>
              <a:rPr lang="en-US"/>
              <a:t>Make base commmon to both input and output</a:t>
            </a:r>
            <a:endParaRPr/>
          </a:p>
          <a:p>
            <a:pPr indent="0" lvl="0" marL="0" rtl="0" algn="l">
              <a:spcBef>
                <a:spcPts val="0"/>
              </a:spcBef>
              <a:spcAft>
                <a:spcPts val="0"/>
              </a:spcAft>
              <a:buNone/>
            </a:pPr>
            <a:r>
              <a:t/>
            </a:r>
            <a:endParaRPr/>
          </a:p>
        </p:txBody>
      </p:sp>
      <p:sp>
        <p:nvSpPr>
          <p:cNvPr id="255" name="Google Shape;255;p1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0" name="Google Shape;260;p1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EXPRESSION FOR COLLLECTOR CURRENT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Total collector current consist of</a:t>
            </a:r>
            <a:endParaRPr/>
          </a:p>
          <a:p>
            <a:pPr indent="0" lvl="0" marL="0" rtl="0" algn="l">
              <a:spcBef>
                <a:spcPts val="0"/>
              </a:spcBef>
              <a:spcAft>
                <a:spcPts val="0"/>
              </a:spcAft>
              <a:buSzPts val="1800"/>
              <a:buNone/>
            </a:pPr>
            <a:r>
              <a:t/>
            </a:r>
            <a:endParaRPr/>
          </a:p>
          <a:p>
            <a:pPr indent="-114300" lvl="0" marL="0" rtl="0" algn="l">
              <a:spcBef>
                <a:spcPts val="0"/>
              </a:spcBef>
              <a:spcAft>
                <a:spcPts val="0"/>
              </a:spcAft>
              <a:buSzPts val="1800"/>
              <a:buAutoNum type="arabicPeriod"/>
            </a:pPr>
            <a:r>
              <a:rPr lang="en-US"/>
              <a:t>The part of emitter current that reaches collector ---  </a:t>
            </a:r>
            <a:r>
              <a:rPr lang="en-US">
                <a:solidFill>
                  <a:srgbClr val="000000"/>
                </a:solidFill>
                <a:latin typeface="Verdana"/>
                <a:ea typeface="Verdana"/>
                <a:cs typeface="Verdana"/>
                <a:sym typeface="Verdana"/>
              </a:rPr>
              <a:t>αI</a:t>
            </a:r>
            <a:r>
              <a:rPr baseline="-25000" lang="en-US">
                <a:solidFill>
                  <a:srgbClr val="000000"/>
                </a:solidFill>
                <a:latin typeface="Verdana"/>
                <a:ea typeface="Verdana"/>
                <a:cs typeface="Verdana"/>
                <a:sym typeface="Verdana"/>
              </a:rPr>
              <a:t>E</a:t>
            </a:r>
            <a:r>
              <a:rPr lang="en-US">
                <a:solidFill>
                  <a:srgbClr val="000000"/>
                </a:solidFill>
                <a:latin typeface="Verdana"/>
                <a:ea typeface="Verdana"/>
                <a:cs typeface="Verdana"/>
                <a:sym typeface="Verdana"/>
              </a:rPr>
              <a:t> alpha is less than 1..to increase alpha..base is made more thinner and less doping (as Ib reduces and increases Ic)</a:t>
            </a:r>
            <a:endParaRPr baseline="-25000">
              <a:solidFill>
                <a:srgbClr val="000000"/>
              </a:solidFill>
              <a:latin typeface="Verdana"/>
              <a:ea typeface="Verdana"/>
              <a:cs typeface="Verdana"/>
              <a:sym typeface="Verdana"/>
            </a:endParaRPr>
          </a:p>
          <a:p>
            <a:pPr indent="-114300" lvl="0" marL="0" rtl="0" algn="l">
              <a:spcBef>
                <a:spcPts val="0"/>
              </a:spcBef>
              <a:spcAft>
                <a:spcPts val="0"/>
              </a:spcAft>
              <a:buClr>
                <a:srgbClr val="000000"/>
              </a:buClr>
              <a:buSzPts val="1800"/>
              <a:buFont typeface="Verdana"/>
              <a:buAutoNum type="arabicPeriod"/>
            </a:pPr>
            <a:r>
              <a:rPr lang="en-US">
                <a:solidFill>
                  <a:srgbClr val="000000"/>
                </a:solidFill>
                <a:latin typeface="Verdana"/>
                <a:ea typeface="Verdana"/>
                <a:cs typeface="Verdana"/>
                <a:sym typeface="Verdana"/>
              </a:rPr>
              <a:t>The leakage current I leakage . This current is due to movement of minority carriers across base – collector junction on account of it being reverse biased . This is much smaller than αI</a:t>
            </a:r>
            <a:r>
              <a:rPr baseline="-25000" lang="en-US">
                <a:solidFill>
                  <a:srgbClr val="000000"/>
                </a:solidFill>
                <a:latin typeface="Verdana"/>
                <a:ea typeface="Verdana"/>
                <a:cs typeface="Verdana"/>
                <a:sym typeface="Verdana"/>
              </a:rPr>
              <a:t>E. </a:t>
            </a:r>
            <a:endParaRPr/>
          </a:p>
          <a:p>
            <a:pPr indent="-114300" lvl="0" marL="0" rtl="0" algn="l">
              <a:spcBef>
                <a:spcPts val="0"/>
              </a:spcBef>
              <a:spcAft>
                <a:spcPts val="0"/>
              </a:spcAft>
              <a:buClr>
                <a:srgbClr val="000000"/>
              </a:buClr>
              <a:buSzPts val="1800"/>
              <a:buFont typeface="Verdana"/>
              <a:buAutoNum type="arabicPeriod"/>
            </a:pPr>
            <a:r>
              <a:rPr lang="en-US">
                <a:solidFill>
                  <a:srgbClr val="000000"/>
                </a:solidFill>
                <a:latin typeface="Verdana"/>
                <a:ea typeface="Verdana"/>
                <a:cs typeface="Verdana"/>
                <a:sym typeface="Verdana"/>
              </a:rPr>
              <a:t>When I</a:t>
            </a:r>
            <a:r>
              <a:rPr baseline="-25000" lang="en-US">
                <a:solidFill>
                  <a:srgbClr val="000000"/>
                </a:solidFill>
                <a:latin typeface="Verdana"/>
                <a:ea typeface="Verdana"/>
                <a:cs typeface="Verdana"/>
                <a:sym typeface="Verdana"/>
              </a:rPr>
              <a:t>E </a:t>
            </a:r>
            <a:r>
              <a:rPr lang="en-US">
                <a:solidFill>
                  <a:srgbClr val="000000"/>
                </a:solidFill>
                <a:latin typeface="Verdana"/>
                <a:ea typeface="Verdana"/>
                <a:cs typeface="Verdana"/>
                <a:sym typeface="Verdana"/>
              </a:rPr>
              <a:t>= 0 , only small leakage current flows in the collector circuit..which is called collector base current with emitter open I</a:t>
            </a:r>
            <a:r>
              <a:rPr baseline="-25000" lang="en-US">
                <a:solidFill>
                  <a:srgbClr val="000000"/>
                </a:solidFill>
                <a:latin typeface="Verdana"/>
                <a:ea typeface="Verdana"/>
                <a:cs typeface="Verdana"/>
                <a:sym typeface="Verdana"/>
              </a:rPr>
              <a:t>CBO</a:t>
            </a:r>
            <a:r>
              <a:rPr lang="en-US">
                <a:solidFill>
                  <a:srgbClr val="000000"/>
                </a:solidFill>
                <a:latin typeface="Verdana"/>
                <a:ea typeface="Verdana"/>
                <a:cs typeface="Verdana"/>
                <a:sym typeface="Verdana"/>
              </a:rPr>
              <a:t> </a:t>
            </a:r>
            <a:endParaRPr/>
          </a:p>
        </p:txBody>
      </p:sp>
      <p:sp>
        <p:nvSpPr>
          <p:cNvPr id="261" name="Google Shape;261;p1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7" name="Google Shape;147;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lang="en-US"/>
              <a:t>The word Transistor is an acronym, and is a combination of the words Transfer Varistor used to describe their mode of operation.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Transfer of a signal</a:t>
            </a:r>
            <a:endParaRPr/>
          </a:p>
          <a:p>
            <a:pPr indent="0" lvl="0" marL="0" rtl="0" algn="l">
              <a:spcBef>
                <a:spcPts val="0"/>
              </a:spcBef>
              <a:spcAft>
                <a:spcPts val="0"/>
              </a:spcAft>
              <a:buSzPts val="1800"/>
              <a:buNone/>
            </a:pPr>
            <a:r>
              <a:rPr lang="en-US"/>
              <a:t>Varistor means variable resistance.</a:t>
            </a:r>
            <a:endParaRPr/>
          </a:p>
          <a:p>
            <a:pPr indent="0" lvl="0" marL="0" rtl="0" algn="l">
              <a:spcBef>
                <a:spcPts val="0"/>
              </a:spcBef>
              <a:spcAft>
                <a:spcPts val="0"/>
              </a:spcAft>
              <a:buSzPts val="1800"/>
              <a:buNone/>
            </a:pPr>
            <a:r>
              <a:t/>
            </a:r>
            <a:endParaRPr i="1"/>
          </a:p>
          <a:p>
            <a:pPr indent="0" lvl="0" marL="0" rtl="0" algn="l">
              <a:spcBef>
                <a:spcPts val="0"/>
              </a:spcBef>
              <a:spcAft>
                <a:spcPts val="0"/>
              </a:spcAft>
              <a:buNone/>
            </a:pPr>
            <a:r>
              <a:rPr i="1" lang="en-US"/>
              <a:t>Transistor made up of two pn junction</a:t>
            </a:r>
            <a:endParaRPr/>
          </a:p>
          <a:p>
            <a:pPr indent="0" lvl="0" marL="0" rtl="0" algn="l">
              <a:spcBef>
                <a:spcPts val="0"/>
              </a:spcBef>
              <a:spcAft>
                <a:spcPts val="0"/>
              </a:spcAft>
              <a:buSzPts val="1800"/>
              <a:buNone/>
            </a:pPr>
            <a:r>
              <a:rPr i="1" lang="en-US"/>
              <a:t>One is forward biased and the other is reverse biased. The forward bised junction has low resistance . While reverse biased junction has high resistance. The weak signal is introduced in the low resistance circuit and output is taken from high resistance circuit. Therefor a transistor transfers a signal from low resistance to high resistance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Transistors are three terminal active devices made from different semiconductor materials that can act as either an insulator or a conductor by the application of a small signal voltage. The transistor’s ability to change between these two states enables it to have two basic functions: “switching” (digital electronics) or “amplification” (analogue electronics). Then bipolar transistors have the ability to operate within three different regions:</a:t>
            </a:r>
            <a:endParaRPr/>
          </a:p>
          <a:p>
            <a:pPr indent="0" lvl="0" marL="0" rtl="0" algn="l">
              <a:spcBef>
                <a:spcPts val="0"/>
              </a:spcBef>
              <a:spcAft>
                <a:spcPts val="0"/>
              </a:spcAft>
              <a:buSzPts val="1800"/>
              <a:buNone/>
            </a:pPr>
            <a:r>
              <a:rPr lang="en-US"/>
              <a:t>Active Region   –   the transistor operates as an amplifier and Ic = β.Ib --- </a:t>
            </a:r>
            <a:endParaRPr/>
          </a:p>
          <a:p>
            <a:pPr indent="0" lvl="0" marL="0" rtl="0" algn="l">
              <a:spcBef>
                <a:spcPts val="0"/>
              </a:spcBef>
              <a:spcAft>
                <a:spcPts val="0"/>
              </a:spcAft>
              <a:buSzPts val="1800"/>
              <a:buNone/>
            </a:pPr>
            <a:r>
              <a:rPr lang="en-US"/>
              <a:t>Saturation   –   the transistor is “Fully-ON” operating as a switch and Ic = I(saturation)</a:t>
            </a:r>
            <a:endParaRPr/>
          </a:p>
          <a:p>
            <a:pPr indent="0" lvl="0" marL="0" rtl="0" algn="l">
              <a:spcBef>
                <a:spcPts val="0"/>
              </a:spcBef>
              <a:spcAft>
                <a:spcPts val="0"/>
              </a:spcAft>
              <a:buSzPts val="1800"/>
              <a:buNone/>
            </a:pPr>
            <a:r>
              <a:rPr lang="en-US"/>
              <a:t>Cut-off   –   the transistor is “Fully-OFF” operating as a switch and Ic = 0</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148" name="Google Shape;148;p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4" name="Google Shape;274;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complete electrical behaviour of a transistor can be described by stating the interrelation of the various currents and voltages. These relationships can be described graphically known as input output characterstics of a transistor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i/p o/p characterstics of a common base transistor is as follows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Input characteristics</a:t>
            </a:r>
            <a:endParaRPr/>
          </a:p>
          <a:p>
            <a:pPr indent="0" lvl="0" marL="0" rtl="0" algn="l">
              <a:spcBef>
                <a:spcPts val="0"/>
              </a:spcBef>
              <a:spcAft>
                <a:spcPts val="0"/>
              </a:spcAft>
              <a:buSzPts val="1800"/>
              <a:buNone/>
            </a:pPr>
            <a:r>
              <a:rPr lang="en-US"/>
              <a:t>It is the curve between emitter current I</a:t>
            </a:r>
            <a:r>
              <a:rPr baseline="-25000" lang="en-US"/>
              <a:t>E</a:t>
            </a:r>
            <a:r>
              <a:rPr lang="en-US"/>
              <a:t> and emitter base voltage Veb at constant collector base voltage Vcb.</a:t>
            </a:r>
            <a:endParaRPr/>
          </a:p>
          <a:p>
            <a:pPr indent="-114300" lvl="0" marL="0" rtl="0" algn="l">
              <a:spcBef>
                <a:spcPts val="0"/>
              </a:spcBef>
              <a:spcAft>
                <a:spcPts val="0"/>
              </a:spcAft>
              <a:buSzPts val="1800"/>
              <a:buAutoNum type="arabicPeriod"/>
            </a:pPr>
            <a:r>
              <a:rPr lang="en-US"/>
              <a:t>The emitter currrent Ie increases rapidly with increase in emitter base voltage Veb which means input resistance is small</a:t>
            </a:r>
            <a:endParaRPr/>
          </a:p>
          <a:p>
            <a:pPr indent="-114300" lvl="0" marL="0" rtl="0" algn="l">
              <a:spcBef>
                <a:spcPts val="0"/>
              </a:spcBef>
              <a:spcAft>
                <a:spcPts val="0"/>
              </a:spcAft>
              <a:buSzPts val="1800"/>
              <a:buAutoNum type="arabicPeriod"/>
            </a:pPr>
            <a:r>
              <a:rPr lang="en-US"/>
              <a:t>The emitter current is almost independent of collector base voltage Vcb.i.e. emitter current is independent of collector voltage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Output Characterstics</a:t>
            </a:r>
            <a:endParaRPr/>
          </a:p>
          <a:p>
            <a:pPr indent="0" lvl="0" marL="0" rtl="0" algn="l">
              <a:spcBef>
                <a:spcPts val="0"/>
              </a:spcBef>
              <a:spcAft>
                <a:spcPts val="0"/>
              </a:spcAft>
              <a:buSzPts val="1800"/>
              <a:buNone/>
            </a:pPr>
            <a:r>
              <a:rPr lang="en-US"/>
              <a:t>It is the curve between collector current Ic and collector base voltage Vcb at onstant emitter current Ie</a:t>
            </a:r>
            <a:endParaRPr/>
          </a:p>
          <a:p>
            <a:pPr indent="-114300" lvl="0" marL="0" rtl="0" algn="l">
              <a:spcBef>
                <a:spcPts val="0"/>
              </a:spcBef>
              <a:spcAft>
                <a:spcPts val="0"/>
              </a:spcAft>
              <a:buSzPts val="1800"/>
              <a:buAutoNum type="arabicPeriod"/>
            </a:pPr>
            <a:r>
              <a:rPr lang="en-US"/>
              <a:t>Collector current varies with Vcb at very low voltages(less than 1V)..the transistor never operates in this region()</a:t>
            </a:r>
            <a:endParaRPr/>
          </a:p>
          <a:p>
            <a:pPr indent="-114300" lvl="0" marL="0" rtl="0" algn="l">
              <a:spcBef>
                <a:spcPts val="0"/>
              </a:spcBef>
              <a:spcAft>
                <a:spcPts val="0"/>
              </a:spcAft>
              <a:buSzPts val="1800"/>
              <a:buAutoNum type="arabicPeriod"/>
            </a:pPr>
            <a:r>
              <a:rPr lang="en-US"/>
              <a:t>When value of Vcb reaches 1-2 V the collector current becomes constant (horizontal line in figure) and now is independent of collector base voltage Vcb. This is due to the fact that </a:t>
            </a:r>
            <a:endParaRPr/>
          </a:p>
          <a:p>
            <a:pPr indent="0" lvl="0" marL="0" rtl="0" algn="l">
              <a:spcBef>
                <a:spcPts val="0"/>
              </a:spcBef>
              <a:spcAft>
                <a:spcPts val="0"/>
              </a:spcAft>
              <a:buSzPts val="1800"/>
              <a:buNone/>
            </a:pPr>
            <a:r>
              <a:rPr lang="en-US"/>
              <a:t>     collector current is only due to emitter current that passes base and flows into collector. The transistor always operates inthis region(active region)</a:t>
            </a:r>
            <a:endParaRPr/>
          </a:p>
          <a:p>
            <a:pPr indent="0" lvl="0" marL="0" rtl="0" algn="l">
              <a:spcBef>
                <a:spcPts val="0"/>
              </a:spcBef>
              <a:spcAft>
                <a:spcPts val="0"/>
              </a:spcAft>
              <a:buSzPts val="1800"/>
              <a:buNone/>
            </a:pPr>
            <a:r>
              <a:rPr lang="en-US"/>
              <a:t>3.Very high change in Vcb changes small amount of IC which means transistor has high output resistance</a:t>
            </a:r>
            <a:endParaRPr/>
          </a:p>
        </p:txBody>
      </p:sp>
      <p:sp>
        <p:nvSpPr>
          <p:cNvPr id="275" name="Google Shape;275;p2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1" name="Google Shape;281;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Vcb increses from 0V to 20 V , the Ie also increases , which is due to the reduction of the effective base width .</a:t>
            </a:r>
            <a:endParaRPr/>
          </a:p>
        </p:txBody>
      </p:sp>
      <p:sp>
        <p:nvSpPr>
          <p:cNvPr id="282" name="Google Shape;282;p2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8" name="Google Shape;288;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Font typeface="Verdana"/>
              <a:buNone/>
            </a:pPr>
            <a:r>
              <a:rPr lang="en-US" sz="2000">
                <a:latin typeface="Verdana"/>
                <a:ea typeface="Verdana"/>
                <a:cs typeface="Verdana"/>
                <a:sym typeface="Verdana"/>
              </a:rPr>
              <a:t>The output characteristics has 3 basic regions:</a:t>
            </a:r>
            <a:endParaRPr/>
          </a:p>
          <a:p>
            <a:pPr indent="-114300" lvl="1" marL="0" rtl="0" algn="l">
              <a:spcBef>
                <a:spcPts val="0"/>
              </a:spcBef>
              <a:spcAft>
                <a:spcPts val="0"/>
              </a:spcAft>
              <a:buSzPts val="1800"/>
              <a:buFont typeface="Verdana"/>
              <a:buChar char="-"/>
            </a:pPr>
            <a:r>
              <a:rPr lang="en-US" sz="1800">
                <a:latin typeface="Verdana"/>
                <a:ea typeface="Verdana"/>
                <a:cs typeface="Verdana"/>
                <a:sym typeface="Verdana"/>
              </a:rPr>
              <a:t>Active region –defined by the biasing arrangements</a:t>
            </a:r>
            <a:endParaRPr/>
          </a:p>
          <a:p>
            <a:pPr indent="-114300" lvl="1" marL="0" rtl="0" algn="l">
              <a:spcBef>
                <a:spcPts val="0"/>
              </a:spcBef>
              <a:spcAft>
                <a:spcPts val="0"/>
              </a:spcAft>
              <a:buSzPts val="1800"/>
              <a:buFont typeface="Verdana"/>
              <a:buChar char="-"/>
            </a:pPr>
            <a:r>
              <a:rPr lang="en-US" sz="1800">
                <a:latin typeface="Verdana"/>
                <a:ea typeface="Verdana"/>
                <a:cs typeface="Verdana"/>
                <a:sym typeface="Verdana"/>
              </a:rPr>
              <a:t>Cutoff region – region where the collector current is 0A</a:t>
            </a:r>
            <a:endParaRPr/>
          </a:p>
          <a:p>
            <a:pPr indent="-114300" lvl="1" marL="0" rtl="0" algn="l">
              <a:lnSpc>
                <a:spcPct val="110000"/>
              </a:lnSpc>
              <a:spcBef>
                <a:spcPts val="0"/>
              </a:spcBef>
              <a:spcAft>
                <a:spcPts val="0"/>
              </a:spcAft>
              <a:buSzPts val="1800"/>
              <a:buFont typeface="Verdana"/>
              <a:buChar char="-"/>
            </a:pPr>
            <a:r>
              <a:rPr lang="en-US" sz="1800">
                <a:latin typeface="Verdana"/>
                <a:ea typeface="Verdana"/>
                <a:cs typeface="Verdana"/>
                <a:sym typeface="Verdana"/>
              </a:rPr>
              <a:t>Saturation region- region of the characteristics to the left of V</a:t>
            </a:r>
            <a:r>
              <a:rPr baseline="-25000" lang="en-US" sz="1800">
                <a:latin typeface="Verdana"/>
                <a:ea typeface="Verdana"/>
                <a:cs typeface="Verdana"/>
                <a:sym typeface="Verdana"/>
              </a:rPr>
              <a:t>CB</a:t>
            </a:r>
            <a:r>
              <a:rPr lang="en-US" sz="1800">
                <a:latin typeface="Verdana"/>
                <a:ea typeface="Verdana"/>
                <a:cs typeface="Verdana"/>
                <a:sym typeface="Verdana"/>
              </a:rPr>
              <a:t> = 0V</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Active region:</a:t>
            </a:r>
            <a:r>
              <a:rPr lang="en-US"/>
              <a:t> In this region the </a:t>
            </a:r>
            <a:r>
              <a:rPr b="1" lang="en-US"/>
              <a:t>collector junction is reverse biased and the emitter junction is forward biased</a:t>
            </a:r>
            <a:r>
              <a:rPr lang="en-US"/>
              <a:t>. In this region when IE= 0, IC = ICO. This reverse saturation current remains constant and is independent of collector voltage Vcb as long as is below the break down potential. When emitter current flows in the emitter circuit then a fraction (- IE) of this current reaches the collector. Hence IC = - IE + ICO. </a:t>
            </a:r>
            <a:r>
              <a:rPr b="1" lang="en-US"/>
              <a:t>Thus in the active region the collector current is independent of collector voltage and depends only upon the emitter current</a:t>
            </a:r>
            <a:r>
              <a:rPr lang="en-US"/>
              <a:t>. But due to Early effect there is a small increase (0.5%) in IC with increase in VCB</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Saturation region:</a:t>
            </a:r>
            <a:r>
              <a:rPr lang="en-US"/>
              <a:t> The region to the left of the ordinate VCB = 0 is called the saturation region. In this region </a:t>
            </a:r>
            <a:r>
              <a:rPr b="1" lang="en-US"/>
              <a:t>both junctions are forward biased</a:t>
            </a:r>
            <a:r>
              <a:rPr lang="en-US"/>
              <a:t>. This is also called as bottomed region because the voltage has a fallen near the bottom of the characteristic where VCB = 0. In this region IC increases rapidly with even small increase VCB in as shown in Fig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Cut-off region:</a:t>
            </a:r>
            <a:r>
              <a:rPr lang="en-US"/>
              <a:t> The region below the IE= 0 characteristic, for which the emitter and collector junction are </a:t>
            </a:r>
            <a:r>
              <a:rPr b="1" lang="en-US"/>
              <a:t>both reverse biased</a:t>
            </a:r>
            <a:r>
              <a:rPr lang="en-US"/>
              <a:t>, is called cut-off region. This portion of characteristic is not coincident with the voltage axis as shown in Fig.</a:t>
            </a:r>
            <a:endParaRPr/>
          </a:p>
        </p:txBody>
      </p:sp>
      <p:sp>
        <p:nvSpPr>
          <p:cNvPr id="289" name="Google Shape;289;p2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5" name="Google Shape;295;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a small negative voltage of Vcb both junction remain f.b and the region is called saturation region</a:t>
            </a:r>
            <a:endParaRPr/>
          </a:p>
        </p:txBody>
      </p:sp>
      <p:sp>
        <p:nvSpPr>
          <p:cNvPr id="296" name="Google Shape;296;p2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9" name="Google Shape;319;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Base acurrent amplification factor</a:t>
            </a:r>
            <a:endParaRPr/>
          </a:p>
          <a:p>
            <a:pPr indent="0" lvl="0" marL="0" rtl="0" algn="l">
              <a:spcBef>
                <a:spcPts val="0"/>
              </a:spcBef>
              <a:spcAft>
                <a:spcPts val="0"/>
              </a:spcAft>
              <a:buNone/>
            </a:pPr>
            <a:r>
              <a:t/>
            </a:r>
            <a:endParaRPr/>
          </a:p>
        </p:txBody>
      </p:sp>
      <p:sp>
        <p:nvSpPr>
          <p:cNvPr id="320" name="Google Shape;320;p2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3" name="Google Shape;333;p2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 = Ic/Ib</a:t>
            </a:r>
            <a:endParaRPr/>
          </a:p>
          <a:p>
            <a:pPr indent="0" lvl="0" marL="0" rtl="0" algn="l">
              <a:spcBef>
                <a:spcPts val="0"/>
              </a:spcBef>
              <a:spcAft>
                <a:spcPts val="0"/>
              </a:spcAft>
              <a:buSzPts val="1800"/>
              <a:buNone/>
            </a:pPr>
            <a:r>
              <a:rPr lang="en-US"/>
              <a:t>B = Ic/ Ie-Ic</a:t>
            </a:r>
            <a:endParaRPr/>
          </a:p>
          <a:p>
            <a:pPr indent="0" lvl="0" marL="0" rtl="0" algn="l">
              <a:spcBef>
                <a:spcPts val="0"/>
              </a:spcBef>
              <a:spcAft>
                <a:spcPts val="0"/>
              </a:spcAft>
              <a:buSzPts val="1800"/>
              <a:buNone/>
            </a:pPr>
            <a:r>
              <a:rPr lang="en-US"/>
              <a:t>Divide numeratorvand denominator  by IE on R.H.S of eqn we get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 Ic/Ie // Ic/Ie – Ie/Ie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 = alpha //1- alpha </a:t>
            </a:r>
            <a:endParaRPr/>
          </a:p>
          <a:p>
            <a:pPr indent="0" lvl="0" marL="0" rtl="0" algn="l">
              <a:spcBef>
                <a:spcPts val="0"/>
              </a:spcBef>
              <a:spcAft>
                <a:spcPts val="0"/>
              </a:spcAft>
              <a:buSzPts val="1800"/>
              <a:buNone/>
            </a:pPr>
            <a:r>
              <a:rPr b="1" lang="en-US"/>
              <a:t>EXPRESSION FOR COLLLECTOR CURRENT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34" name="Google Shape;334;p2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5" name="Google Shape;155;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8" name="Google Shape;348;p3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Verdana"/>
              <a:buNone/>
            </a:pPr>
            <a:r>
              <a:rPr lang="en-US">
                <a:latin typeface="Verdana"/>
                <a:ea typeface="Verdana"/>
                <a:cs typeface="Verdana"/>
                <a:sym typeface="Verdana"/>
              </a:rPr>
              <a:t>First point—bcoz as VCE increase (reverse bias increase )—all base current from base sweeps to collector current and forms o/p current Ic. </a:t>
            </a:r>
            <a:endParaRPr/>
          </a:p>
          <a:p>
            <a:pPr indent="0" lvl="0" marL="0" rtl="0" algn="l">
              <a:spcBef>
                <a:spcPts val="0"/>
              </a:spcBef>
              <a:spcAft>
                <a:spcPts val="0"/>
              </a:spcAft>
              <a:buSzPts val="1800"/>
              <a:buNone/>
            </a:pPr>
            <a:r>
              <a:t/>
            </a:r>
            <a:endParaRPr>
              <a:latin typeface="Verdana"/>
              <a:ea typeface="Verdana"/>
              <a:cs typeface="Verdana"/>
              <a:sym typeface="Verdana"/>
            </a:endParaRPr>
          </a:p>
          <a:p>
            <a:pPr indent="0" lvl="0" marL="0" rtl="0" algn="l">
              <a:spcBef>
                <a:spcPts val="0"/>
              </a:spcBef>
              <a:spcAft>
                <a:spcPts val="0"/>
              </a:spcAft>
              <a:buSzPts val="1800"/>
              <a:buFont typeface="Verdana"/>
              <a:buNone/>
            </a:pPr>
            <a:r>
              <a:rPr lang="en-US">
                <a:latin typeface="Verdana"/>
                <a:ea typeface="Verdana"/>
                <a:cs typeface="Verdana"/>
                <a:sym typeface="Verdana"/>
              </a:rPr>
              <a:t>I</a:t>
            </a:r>
            <a:r>
              <a:rPr baseline="-25000" lang="en-US">
                <a:latin typeface="Verdana"/>
                <a:ea typeface="Verdana"/>
                <a:cs typeface="Verdana"/>
                <a:sym typeface="Verdana"/>
              </a:rPr>
              <a:t>B</a:t>
            </a:r>
            <a:r>
              <a:rPr lang="en-US">
                <a:latin typeface="Verdana"/>
                <a:ea typeface="Verdana"/>
                <a:cs typeface="Verdana"/>
                <a:sym typeface="Verdana"/>
              </a:rPr>
              <a:t>=0 A 🡪 I</a:t>
            </a:r>
            <a:r>
              <a:rPr baseline="-25000" lang="en-US">
                <a:latin typeface="Verdana"/>
                <a:ea typeface="Verdana"/>
                <a:cs typeface="Verdana"/>
                <a:sym typeface="Verdana"/>
              </a:rPr>
              <a:t>CEO</a:t>
            </a:r>
            <a:r>
              <a:rPr lang="en-US">
                <a:latin typeface="Verdana"/>
                <a:ea typeface="Verdana"/>
                <a:cs typeface="Verdana"/>
                <a:sym typeface="Verdana"/>
              </a:rPr>
              <a:t> occur.</a:t>
            </a:r>
            <a:endParaRPr/>
          </a:p>
          <a:p>
            <a:pPr indent="0" lvl="0" marL="0" rtl="0" algn="l">
              <a:spcBef>
                <a:spcPts val="0"/>
              </a:spcBef>
              <a:spcAft>
                <a:spcPts val="0"/>
              </a:spcAft>
              <a:buSzPts val="1800"/>
              <a:buFont typeface="Verdana"/>
              <a:buNone/>
            </a:pPr>
            <a:r>
              <a:rPr lang="en-US">
                <a:latin typeface="Verdana"/>
                <a:ea typeface="Verdana"/>
                <a:cs typeface="Verdana"/>
                <a:sym typeface="Verdana"/>
              </a:rPr>
              <a:t>Noticing the value when I</a:t>
            </a:r>
            <a:r>
              <a:rPr baseline="-25000" lang="en-US">
                <a:latin typeface="Verdana"/>
                <a:ea typeface="Verdana"/>
                <a:cs typeface="Verdana"/>
                <a:sym typeface="Verdana"/>
              </a:rPr>
              <a:t>C</a:t>
            </a:r>
            <a:r>
              <a:rPr lang="en-US">
                <a:latin typeface="Verdana"/>
                <a:ea typeface="Verdana"/>
                <a:cs typeface="Verdana"/>
                <a:sym typeface="Verdana"/>
              </a:rPr>
              <a:t>=0A. There is still some value of current flows.</a:t>
            </a:r>
            <a:endParaRPr/>
          </a:p>
          <a:p>
            <a:pPr indent="0" lvl="0" marL="0" rtl="0" algn="l">
              <a:spcBef>
                <a:spcPts val="0"/>
              </a:spcBef>
              <a:spcAft>
                <a:spcPts val="0"/>
              </a:spcAft>
              <a:buNone/>
            </a:pPr>
            <a:r>
              <a:t/>
            </a:r>
            <a:endParaRPr>
              <a:latin typeface="Verdana"/>
              <a:ea typeface="Verdana"/>
              <a:cs typeface="Verdana"/>
              <a:sym typeface="Verdana"/>
            </a:endParaRPr>
          </a:p>
        </p:txBody>
      </p:sp>
      <p:sp>
        <p:nvSpPr>
          <p:cNvPr id="349" name="Google Shape;349;p3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1" name="Google Shape;361;p3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 numericals  8.2 and 8.7 pg 150</a:t>
            </a:r>
            <a:endParaRPr/>
          </a:p>
        </p:txBody>
      </p:sp>
      <p:sp>
        <p:nvSpPr>
          <p:cNvPr id="362" name="Google Shape;362;p3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8" name="Google Shape;368;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 numerical example 8.1 –page 147</a:t>
            </a:r>
            <a:endParaRPr/>
          </a:p>
        </p:txBody>
      </p:sp>
      <p:sp>
        <p:nvSpPr>
          <p:cNvPr id="369" name="Google Shape;369;p3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5" name="Google Shape;375;p3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transistor raises the strength of a weak signal and act as an amplifier . For this let us consider above circuit diagram.</a:t>
            </a:r>
            <a:endParaRPr/>
          </a:p>
          <a:p>
            <a:pPr indent="0" lvl="0" marL="0" rtl="0" algn="l">
              <a:spcBef>
                <a:spcPts val="0"/>
              </a:spcBef>
              <a:spcAft>
                <a:spcPts val="0"/>
              </a:spcAft>
              <a:buSzPts val="1800"/>
              <a:buNone/>
            </a:pPr>
            <a:r>
              <a:rPr lang="en-US"/>
              <a:t>A weak signal is applied between emitter base junction and output is taken across the load Rc connected in the collector circuit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For faithful amplification , the input should always remain forward biased  so a dc voltage Vee is applied in the input circuit in addition to the input signal Vi .This voltage is called bias voltage and its magnitude is such that it always keeps the input circuit forward biased regardless of the polarity of the signal.</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As the input circuit has low resistance (due to fb),  Small change in input signal voltage causes appreciable change in emitter current Ie.</a:t>
            </a:r>
            <a:endParaRPr/>
          </a:p>
          <a:p>
            <a:pPr indent="0" lvl="0" marL="0" rtl="0" algn="l">
              <a:spcBef>
                <a:spcPts val="0"/>
              </a:spcBef>
              <a:spcAft>
                <a:spcPts val="0"/>
              </a:spcAft>
              <a:buSzPts val="1800"/>
              <a:buNone/>
            </a:pPr>
            <a:r>
              <a:rPr lang="en-US"/>
              <a:t>Collector current Ic(95% of Ie) nearly equal to Ie . </a:t>
            </a:r>
            <a:endParaRPr/>
          </a:p>
          <a:p>
            <a:pPr indent="0" lvl="0" marL="0" rtl="0" algn="l">
              <a:spcBef>
                <a:spcPts val="0"/>
              </a:spcBef>
              <a:spcAft>
                <a:spcPts val="0"/>
              </a:spcAft>
              <a:buSzPts val="1800"/>
              <a:buNone/>
            </a:pPr>
            <a:r>
              <a:rPr lang="en-US"/>
              <a:t>But the collector current Ic flows through high resistance load Rc which produces a large voltage across it.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Thus a weak signal applied in collector circuit appears as amplified form in collector circuit.</a:t>
            </a:r>
            <a:endParaRPr/>
          </a:p>
          <a:p>
            <a:pPr indent="0" lvl="0" marL="0" rtl="0" algn="l">
              <a:spcBef>
                <a:spcPts val="0"/>
              </a:spcBef>
              <a:spcAft>
                <a:spcPts val="0"/>
              </a:spcAft>
              <a:buSzPts val="1800"/>
              <a:buNone/>
            </a:pPr>
            <a:r>
              <a:rPr lang="en-US"/>
              <a:t>Thus transistor acts as amplifier.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Draw mike at input vin and make speaker at Rc --- you get a real life amplifier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Find Ie . Then find ic=ie..then find Vc which is much more than Vin. Thus amplified signal is obtained.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Ie =signal / Rin = 200mV/20 = 10mA</a:t>
            </a:r>
            <a:endParaRPr/>
          </a:p>
          <a:p>
            <a:pPr indent="0" lvl="0" marL="0" rtl="0" algn="l">
              <a:spcBef>
                <a:spcPts val="0"/>
              </a:spcBef>
              <a:spcAft>
                <a:spcPts val="0"/>
              </a:spcAft>
              <a:buSzPts val="1800"/>
              <a:buNone/>
            </a:pPr>
            <a:r>
              <a:rPr lang="en-US"/>
              <a:t>o/p current = Ic = Ie =10 mA</a:t>
            </a:r>
            <a:endParaRPr/>
          </a:p>
          <a:p>
            <a:pPr indent="0" lvl="0" marL="0" rtl="0" algn="l">
              <a:spcBef>
                <a:spcPts val="0"/>
              </a:spcBef>
              <a:spcAft>
                <a:spcPts val="0"/>
              </a:spcAft>
              <a:buSzPts val="1800"/>
              <a:buNone/>
            </a:pPr>
            <a:r>
              <a:rPr lang="en-US"/>
              <a:t>Output voltage = Ic * Rc = 10mA * 5kohm = 50V</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Voltage amplification (Av)= 50V/200mV = 250 … Thus acts as ampliffier</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76" name="Google Shape;376;p3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2" name="Google Shape;162;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If we now join together two individual signal diodes back-to-back, this will give us two PN-junctions connected together in series that share a common P or N terminal. The fusion of these two diodes produces a three layer, two junction, three terminal device forming the basis of a </a:t>
            </a:r>
            <a:r>
              <a:rPr b="1" lang="en-US"/>
              <a:t>Bipolar Junction Transistor</a:t>
            </a:r>
            <a:r>
              <a:rPr lang="en-US"/>
              <a:t>, or </a:t>
            </a:r>
            <a:r>
              <a:rPr b="1" lang="en-US"/>
              <a:t>BJT</a:t>
            </a:r>
            <a:r>
              <a:rPr lang="en-US"/>
              <a:t> for short.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an NPN transistor, a thin and lightly doped P-type </a:t>
            </a:r>
            <a:r>
              <a:rPr i="1" lang="en-US"/>
              <a:t>base</a:t>
            </a:r>
            <a:r>
              <a:rPr lang="en-US"/>
              <a:t> is sandwiched between a heavily doped N-type </a:t>
            </a:r>
            <a:r>
              <a:rPr i="1" lang="en-US"/>
              <a:t>emitter</a:t>
            </a:r>
            <a:r>
              <a:rPr lang="en-US"/>
              <a:t> and another N-type </a:t>
            </a:r>
            <a:r>
              <a:rPr i="1" lang="en-US"/>
              <a:t>collector</a:t>
            </a:r>
            <a:r>
              <a:rPr lang="en-US"/>
              <a:t>; while in a PNP transistor, a thin and lightly doped N-type </a:t>
            </a:r>
            <a:r>
              <a:rPr i="1" lang="en-US"/>
              <a:t>base</a:t>
            </a:r>
            <a:r>
              <a:rPr lang="en-US"/>
              <a:t> is sandwiched between a heavily doped P-type </a:t>
            </a:r>
            <a:r>
              <a:rPr i="1" lang="en-US"/>
              <a:t>emitter</a:t>
            </a:r>
            <a:r>
              <a:rPr lang="en-US"/>
              <a:t> and another P-type </a:t>
            </a:r>
            <a:r>
              <a:rPr i="1" lang="en-US"/>
              <a:t>collector</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i="1" lang="en-US"/>
              <a:t>ALL BJT have </a:t>
            </a:r>
            <a:endParaRPr/>
          </a:p>
          <a:p>
            <a:pPr indent="0" lvl="0" marL="0" rtl="0" algn="l">
              <a:spcBef>
                <a:spcPts val="0"/>
              </a:spcBef>
              <a:spcAft>
                <a:spcPts val="0"/>
              </a:spcAft>
              <a:buNone/>
            </a:pPr>
            <a:r>
              <a:rPr i="1" lang="en-US"/>
              <a:t>Two pn junction</a:t>
            </a:r>
            <a:endParaRPr/>
          </a:p>
          <a:p>
            <a:pPr indent="0" lvl="0" marL="0" rtl="0" algn="l">
              <a:spcBef>
                <a:spcPts val="0"/>
              </a:spcBef>
              <a:spcAft>
                <a:spcPts val="0"/>
              </a:spcAft>
              <a:buNone/>
            </a:pPr>
            <a:r>
              <a:rPr i="1" lang="en-US"/>
              <a:t>Three terminals</a:t>
            </a:r>
            <a:endParaRPr/>
          </a:p>
          <a:p>
            <a:pPr indent="0" lvl="0" marL="0" rtl="0" algn="l">
              <a:spcBef>
                <a:spcPts val="0"/>
              </a:spcBef>
              <a:spcAft>
                <a:spcPts val="0"/>
              </a:spcAft>
              <a:buNone/>
            </a:pPr>
            <a:r>
              <a:rPr i="1" lang="en-US"/>
              <a:t>The middle section is very thin .</a:t>
            </a:r>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i="1"/>
          </a:p>
        </p:txBody>
      </p:sp>
      <p:sp>
        <p:nvSpPr>
          <p:cNvPr id="163" name="Google Shape;163;p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0" name="Google Shape;170;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sz="1400"/>
              <a:t>Has three sides. One side is emitter . And opposite to that is collector.middle section is called base and forms two junction between emitter and collector.</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US" sz="1400"/>
              <a:t>EMITTER</a:t>
            </a:r>
            <a:endParaRPr/>
          </a:p>
          <a:p>
            <a:pPr indent="0" lvl="0" marL="0" rtl="0" algn="l">
              <a:spcBef>
                <a:spcPts val="0"/>
              </a:spcBef>
              <a:spcAft>
                <a:spcPts val="0"/>
              </a:spcAft>
              <a:buSzPts val="1400"/>
              <a:buNone/>
            </a:pPr>
            <a:r>
              <a:rPr lang="en-US" sz="1400"/>
              <a:t>The section which supplies charge carriers (electrons or holes) is called emitter.</a:t>
            </a:r>
            <a:endParaRPr/>
          </a:p>
          <a:p>
            <a:pPr indent="0" lvl="0" marL="0" rtl="0" algn="l">
              <a:spcBef>
                <a:spcPts val="0"/>
              </a:spcBef>
              <a:spcAft>
                <a:spcPts val="0"/>
              </a:spcAft>
              <a:buSzPts val="1400"/>
              <a:buNone/>
            </a:pPr>
            <a:r>
              <a:rPr lang="en-US" sz="1400"/>
              <a:t>The emitter is always forward biased w.r.t. base</a:t>
            </a:r>
            <a:endParaRPr/>
          </a:p>
          <a:p>
            <a:pPr indent="0" lvl="0" marL="0" rtl="0" algn="l">
              <a:spcBef>
                <a:spcPts val="0"/>
              </a:spcBef>
              <a:spcAft>
                <a:spcPts val="0"/>
              </a:spcAft>
              <a:buSzPts val="1400"/>
              <a:buNone/>
            </a:pPr>
            <a:r>
              <a:rPr lang="en-US" sz="1400"/>
              <a:t>Pnp --- supplies holes</a:t>
            </a:r>
            <a:endParaRPr/>
          </a:p>
          <a:p>
            <a:pPr indent="0" lvl="0" marL="0" rtl="0" algn="l">
              <a:spcBef>
                <a:spcPts val="0"/>
              </a:spcBef>
              <a:spcAft>
                <a:spcPts val="0"/>
              </a:spcAft>
              <a:buSzPts val="1400"/>
              <a:buNone/>
            </a:pPr>
            <a:r>
              <a:rPr lang="en-US" sz="1400"/>
              <a:t>Npn --- supplies electrons</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US" sz="1400"/>
              <a:t>COLLECTOR</a:t>
            </a:r>
            <a:endParaRPr/>
          </a:p>
          <a:p>
            <a:pPr indent="0" lvl="0" marL="0" rtl="0" algn="l">
              <a:spcBef>
                <a:spcPts val="0"/>
              </a:spcBef>
              <a:spcAft>
                <a:spcPts val="0"/>
              </a:spcAft>
              <a:buSzPts val="1400"/>
              <a:buNone/>
            </a:pPr>
            <a:r>
              <a:rPr lang="en-US" sz="1400"/>
              <a:t>The section on other side that collects charge is called collector. The collector is always reverse biased w.r.t base. It recieves whatever is send through by emitter.</a:t>
            </a:r>
            <a:endParaRPr/>
          </a:p>
          <a:p>
            <a:pPr indent="0" lvl="0" marL="0" rtl="0" algn="l">
              <a:spcBef>
                <a:spcPts val="0"/>
              </a:spcBef>
              <a:spcAft>
                <a:spcPts val="0"/>
              </a:spcAft>
              <a:buSzPts val="1400"/>
              <a:buNone/>
            </a:pPr>
            <a:r>
              <a:rPr lang="en-US" sz="1400"/>
              <a:t>Pnp = recieves holes</a:t>
            </a:r>
            <a:endParaRPr/>
          </a:p>
          <a:p>
            <a:pPr indent="0" lvl="0" marL="0" rtl="0" algn="l">
              <a:spcBef>
                <a:spcPts val="0"/>
              </a:spcBef>
              <a:spcAft>
                <a:spcPts val="0"/>
              </a:spcAft>
              <a:buSzPts val="1400"/>
              <a:buNone/>
            </a:pPr>
            <a:r>
              <a:rPr lang="en-US" sz="1400"/>
              <a:t>Npn = recieves electrons</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US" sz="1400"/>
              <a:t>BASE</a:t>
            </a:r>
            <a:endParaRPr/>
          </a:p>
          <a:p>
            <a:pPr indent="0" lvl="0" marL="0" rtl="0" algn="l">
              <a:spcBef>
                <a:spcPts val="0"/>
              </a:spcBef>
              <a:spcAft>
                <a:spcPts val="0"/>
              </a:spcAft>
              <a:buSzPts val="1400"/>
              <a:buNone/>
            </a:pPr>
            <a:r>
              <a:rPr lang="en-US" sz="1400"/>
              <a:t>In between C and E</a:t>
            </a:r>
            <a:endParaRPr/>
          </a:p>
          <a:p>
            <a:pPr indent="0" lvl="0" marL="0" rtl="0" algn="l">
              <a:spcBef>
                <a:spcPts val="0"/>
              </a:spcBef>
              <a:spcAft>
                <a:spcPts val="0"/>
              </a:spcAft>
              <a:buSzPts val="1400"/>
              <a:buNone/>
            </a:pPr>
            <a:r>
              <a:rPr lang="en-US" sz="1400"/>
              <a:t>EB forward biased – so low resistance in emitter circuit --- fb applied is low</a:t>
            </a:r>
            <a:endParaRPr/>
          </a:p>
          <a:p>
            <a:pPr indent="0" lvl="0" marL="0" rtl="0" algn="l">
              <a:spcBef>
                <a:spcPts val="0"/>
              </a:spcBef>
              <a:spcAft>
                <a:spcPts val="0"/>
              </a:spcAft>
              <a:buSzPts val="1400"/>
              <a:buNone/>
            </a:pPr>
            <a:r>
              <a:rPr lang="en-US" sz="1400"/>
              <a:t>BC reverse biased – so high resistance in collector circuit—rb applied is high</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US" sz="1400"/>
              <a:t>The emitter is always heavily doped so that it can inject a large number of carriers . </a:t>
            </a:r>
            <a:endParaRPr/>
          </a:p>
          <a:p>
            <a:pPr indent="0" lvl="0" marL="0" rtl="0" algn="l">
              <a:spcBef>
                <a:spcPts val="0"/>
              </a:spcBef>
              <a:spcAft>
                <a:spcPts val="0"/>
              </a:spcAft>
              <a:buSzPts val="1400"/>
              <a:buNone/>
            </a:pPr>
            <a:r>
              <a:rPr lang="en-US" sz="1400"/>
              <a:t>The base is very thin and it passes most of the emitter injected charge carriers to the collector</a:t>
            </a:r>
            <a:endParaRPr/>
          </a:p>
          <a:p>
            <a:pPr indent="0" lvl="0" marL="0" rtl="0" algn="l">
              <a:spcBef>
                <a:spcPts val="0"/>
              </a:spcBef>
              <a:spcAft>
                <a:spcPts val="0"/>
              </a:spcAft>
              <a:buSzPts val="1400"/>
              <a:buNone/>
            </a:pPr>
            <a:r>
              <a:rPr lang="en-US" sz="1400"/>
              <a:t>The collector is moderately doped. The collector is wider than emitter and base, because during transistor operation much heat is produced at collector and thus made wider to dissipate heat.</a:t>
            </a:r>
            <a:endParaRPr/>
          </a:p>
          <a:p>
            <a:pPr indent="0" lvl="0" marL="0" rtl="0" algn="l">
              <a:spcBef>
                <a:spcPts val="0"/>
              </a:spcBef>
              <a:spcAft>
                <a:spcPts val="0"/>
              </a:spcAft>
              <a:buNone/>
            </a:pPr>
            <a:r>
              <a:t/>
            </a:r>
            <a:endParaRPr sz="1400"/>
          </a:p>
        </p:txBody>
      </p:sp>
      <p:sp>
        <p:nvSpPr>
          <p:cNvPr id="171" name="Google Shape;171;p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0" name="Google Shape;190;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1" name="Google Shape;201;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Fb --- majority carriers pass through</a:t>
            </a:r>
            <a:endParaRPr/>
          </a:p>
          <a:p>
            <a:pPr indent="0" lvl="0" marL="0" rtl="0" algn="l">
              <a:spcBef>
                <a:spcPts val="0"/>
              </a:spcBef>
              <a:spcAft>
                <a:spcPts val="0"/>
              </a:spcAft>
              <a:buSzPts val="1800"/>
              <a:buNone/>
            </a:pPr>
            <a:r>
              <a:rPr lang="en-US"/>
              <a:t>Rb – minority carriers flow through</a:t>
            </a:r>
            <a:endParaRPr/>
          </a:p>
        </p:txBody>
      </p:sp>
      <p:sp>
        <p:nvSpPr>
          <p:cNvPr id="202" name="Google Shape;202;p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2"/>
          <p:cNvSpPr txBox="1"/>
          <p:nvPr>
            <p:ph type="ctrTitle"/>
          </p:nvPr>
        </p:nvSpPr>
        <p:spPr>
          <a:xfrm>
            <a:off x="1295400" y="22860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2"/>
          <p:cNvSpPr txBox="1"/>
          <p:nvPr>
            <p:ph idx="1" type="subTitle"/>
          </p:nvPr>
        </p:nvSpPr>
        <p:spPr>
          <a:xfrm>
            <a:off x="2057400" y="38100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SzPts val="3200"/>
              <a:buFont typeface="Times New Roman"/>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5" name="Google Shape;35;p2"/>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2"/>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12"/>
          <p:cNvSpPr/>
          <p:nvPr>
            <p:ph idx="2" type="pic"/>
          </p:nvPr>
        </p:nvSpPr>
        <p:spPr>
          <a:xfrm>
            <a:off x="1792288" y="612775"/>
            <a:ext cx="5486400" cy="4114800"/>
          </a:xfrm>
          <a:prstGeom prst="rect">
            <a:avLst/>
          </a:prstGeom>
          <a:noFill/>
          <a:ln>
            <a:noFill/>
          </a:ln>
        </p:spPr>
      </p:sp>
      <p:sp>
        <p:nvSpPr>
          <p:cNvPr id="113" name="Google Shape;113;p12"/>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14" name="Google Shape;114;p12"/>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2"/>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2"/>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13"/>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13"/>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20" name="Google Shape;120;p13"/>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21" name="Google Shape;121;p13"/>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3"/>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3"/>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14"/>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4"/>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27" name="Google Shape;127;p14"/>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28" name="Google Shape;128;p14"/>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29" name="Google Shape;129;p14"/>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30" name="Google Shape;130;p14"/>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4"/>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4"/>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5"/>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15"/>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36" name="Google Shape;136;p15"/>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5"/>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5"/>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4"/>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4"/>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4"/>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67" name="Shape 67"/>
        <p:cNvGrpSpPr/>
        <p:nvPr/>
      </p:nvGrpSpPr>
      <p:grpSpPr>
        <a:xfrm>
          <a:off x="0" y="0"/>
          <a:ext cx="0" cy="0"/>
          <a:chOff x="0" y="0"/>
          <a:chExt cx="0" cy="0"/>
        </a:xfrm>
      </p:grpSpPr>
      <p:sp>
        <p:nvSpPr>
          <p:cNvPr id="68" name="Google Shape;68;p5"/>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5"/>
          <p:cNvSpPr txBox="1"/>
          <p:nvPr>
            <p:ph idx="1" type="body"/>
          </p:nvPr>
        </p:nvSpPr>
        <p:spPr>
          <a:xfrm>
            <a:off x="1254125"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5"/>
          <p:cNvSpPr txBox="1"/>
          <p:nvPr>
            <p:ph idx="2" type="body"/>
          </p:nvPr>
        </p:nvSpPr>
        <p:spPr>
          <a:xfrm>
            <a:off x="5216525" y="1981200"/>
            <a:ext cx="3810000" cy="19812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
          <p:cNvSpPr txBox="1"/>
          <p:nvPr>
            <p:ph idx="3" type="body"/>
          </p:nvPr>
        </p:nvSpPr>
        <p:spPr>
          <a:xfrm>
            <a:off x="5216525" y="4114800"/>
            <a:ext cx="3810000" cy="19812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5"/>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5" name="Shape 75"/>
        <p:cNvGrpSpPr/>
        <p:nvPr/>
      </p:nvGrpSpPr>
      <p:grpSpPr>
        <a:xfrm>
          <a:off x="0" y="0"/>
          <a:ext cx="0" cy="0"/>
          <a:chOff x="0" y="0"/>
          <a:chExt cx="0" cy="0"/>
        </a:xfrm>
      </p:grpSpPr>
      <p:sp>
        <p:nvSpPr>
          <p:cNvPr id="76" name="Google Shape;76;p6"/>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6"/>
          <p:cNvSpPr txBox="1"/>
          <p:nvPr>
            <p:ph idx="1" type="body"/>
          </p:nvPr>
        </p:nvSpPr>
        <p:spPr>
          <a:xfrm>
            <a:off x="1254125"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6"/>
          <p:cNvSpPr txBox="1"/>
          <p:nvPr>
            <p:ph idx="2" type="body"/>
          </p:nvPr>
        </p:nvSpPr>
        <p:spPr>
          <a:xfrm>
            <a:off x="5216525"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6"/>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7"/>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7"/>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9"/>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9"/>
          <p:cNvSpPr txBox="1"/>
          <p:nvPr>
            <p:ph idx="1" type="body"/>
          </p:nvPr>
        </p:nvSpPr>
        <p:spPr>
          <a:xfrm>
            <a:off x="1254125"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4" name="Google Shape;94;p9"/>
          <p:cNvSpPr txBox="1"/>
          <p:nvPr>
            <p:ph idx="2" type="body"/>
          </p:nvPr>
        </p:nvSpPr>
        <p:spPr>
          <a:xfrm>
            <a:off x="5216525"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5" name="Google Shape;95;p9"/>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9"/>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0"/>
          <p:cNvSpPr txBox="1"/>
          <p:nvPr>
            <p:ph type="title"/>
          </p:nvPr>
        </p:nvSpPr>
        <p:spPr>
          <a:xfrm rot="5400000">
            <a:off x="5326063" y="2379662"/>
            <a:ext cx="5486400" cy="194627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0"/>
          <p:cNvSpPr txBox="1"/>
          <p:nvPr>
            <p:ph idx="1" type="body"/>
          </p:nvPr>
        </p:nvSpPr>
        <p:spPr>
          <a:xfrm rot="5400000">
            <a:off x="1355725" y="508000"/>
            <a:ext cx="5486400" cy="56896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0"/>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0"/>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0"/>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11"/>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11"/>
          <p:cNvSpPr txBox="1"/>
          <p:nvPr>
            <p:ph idx="1" type="body"/>
          </p:nvPr>
        </p:nvSpPr>
        <p:spPr>
          <a:xfrm rot="5400000">
            <a:off x="3082925"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1"/>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1"/>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1"/>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17462" y="-20637"/>
            <a:ext cx="9159875" cy="6878637"/>
            <a:chOff x="-11" y="-13"/>
            <a:chExt cx="5770" cy="4333"/>
          </a:xfrm>
        </p:grpSpPr>
        <p:sp>
          <p:nvSpPr>
            <p:cNvPr id="11" name="Google Shape;11;p1"/>
            <p:cNvSpPr txBox="1"/>
            <p:nvPr/>
          </p:nvSpPr>
          <p:spPr>
            <a:xfrm>
              <a:off x="1008" y="0"/>
              <a:ext cx="4751" cy="4319"/>
            </a:xfrm>
            <a:prstGeom prst="rect">
              <a:avLst/>
            </a:prstGeom>
            <a:gradFill>
              <a:gsLst>
                <a:gs pos="0">
                  <a:schemeClr val="folHlink"/>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2" name="Google Shape;12;p1"/>
            <p:cNvSpPr txBox="1"/>
            <p:nvPr/>
          </p:nvSpPr>
          <p:spPr>
            <a:xfrm>
              <a:off x="0" y="0"/>
              <a:ext cx="912" cy="3984"/>
            </a:xfrm>
            <a:prstGeom prst="rect">
              <a:avLst/>
            </a:pr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3" name="Google Shape;13;p1"/>
            <p:cNvSpPr/>
            <p:nvPr/>
          </p:nvSpPr>
          <p:spPr>
            <a:xfrm>
              <a:off x="77" y="83"/>
              <a:ext cx="447" cy="520"/>
            </a:xfrm>
            <a:custGeom>
              <a:rect b="b" l="l" r="r" t="t"/>
              <a:pathLst>
                <a:path extrusionOk="0" h="520" w="447">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4" name="Google Shape;14;p1"/>
            <p:cNvSpPr/>
            <p:nvPr/>
          </p:nvSpPr>
          <p:spPr>
            <a:xfrm>
              <a:off x="19" y="1775"/>
              <a:ext cx="462" cy="618"/>
            </a:xfrm>
            <a:custGeom>
              <a:rect b="b" l="l" r="r" t="t"/>
              <a:pathLst>
                <a:path extrusionOk="0" h="618" w="462">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5" name="Google Shape;15;p1"/>
            <p:cNvSpPr/>
            <p:nvPr/>
          </p:nvSpPr>
          <p:spPr>
            <a:xfrm>
              <a:off x="48" y="1306"/>
              <a:ext cx="624" cy="371"/>
            </a:xfrm>
            <a:custGeom>
              <a:rect b="b" l="l" r="r" t="t"/>
              <a:pathLst>
                <a:path extrusionOk="0" h="371" w="624">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6" name="Google Shape;16;p1"/>
            <p:cNvSpPr/>
            <p:nvPr/>
          </p:nvSpPr>
          <p:spPr>
            <a:xfrm>
              <a:off x="0" y="706"/>
              <a:ext cx="506" cy="470"/>
            </a:xfrm>
            <a:custGeom>
              <a:rect b="b" l="l" r="r" t="t"/>
              <a:pathLst>
                <a:path extrusionOk="0" h="470" w="506">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7" name="Google Shape;17;p1"/>
            <p:cNvSpPr/>
            <p:nvPr/>
          </p:nvSpPr>
          <p:spPr>
            <a:xfrm>
              <a:off x="538" y="441"/>
              <a:ext cx="512" cy="509"/>
            </a:xfrm>
            <a:custGeom>
              <a:rect b="b" l="l" r="r" t="t"/>
              <a:pathLst>
                <a:path extrusionOk="0" h="509" w="512">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8" name="Google Shape;18;p1"/>
            <p:cNvSpPr/>
            <p:nvPr/>
          </p:nvSpPr>
          <p:spPr>
            <a:xfrm>
              <a:off x="459" y="2344"/>
              <a:ext cx="506" cy="470"/>
            </a:xfrm>
            <a:custGeom>
              <a:rect b="b" l="l" r="r" t="t"/>
              <a:pathLst>
                <a:path extrusionOk="0" h="470" w="506">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9" name="Google Shape;19;p1"/>
            <p:cNvSpPr/>
            <p:nvPr/>
          </p:nvSpPr>
          <p:spPr>
            <a:xfrm>
              <a:off x="477" y="2884"/>
              <a:ext cx="447" cy="520"/>
            </a:xfrm>
            <a:custGeom>
              <a:rect b="b" l="l" r="r" t="t"/>
              <a:pathLst>
                <a:path extrusionOk="0" h="520" w="447">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0" name="Google Shape;20;p1"/>
            <p:cNvSpPr/>
            <p:nvPr/>
          </p:nvSpPr>
          <p:spPr>
            <a:xfrm>
              <a:off x="49" y="2440"/>
              <a:ext cx="409" cy="621"/>
            </a:xfrm>
            <a:custGeom>
              <a:rect b="b" l="l" r="r" t="t"/>
              <a:pathLst>
                <a:path extrusionOk="0" h="621" w="409">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1" name="Google Shape;21;p1"/>
            <p:cNvSpPr/>
            <p:nvPr/>
          </p:nvSpPr>
          <p:spPr>
            <a:xfrm>
              <a:off x="548" y="-13"/>
              <a:ext cx="439" cy="396"/>
            </a:xfrm>
            <a:custGeom>
              <a:rect b="b" l="l" r="r" t="t"/>
              <a:pathLst>
                <a:path extrusionOk="0" h="396" w="439">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2" name="Google Shape;22;p1"/>
            <p:cNvSpPr/>
            <p:nvPr/>
          </p:nvSpPr>
          <p:spPr>
            <a:xfrm>
              <a:off x="-11" y="3121"/>
              <a:ext cx="513" cy="493"/>
            </a:xfrm>
            <a:custGeom>
              <a:rect b="b" l="l" r="r" t="t"/>
              <a:pathLst>
                <a:path extrusionOk="0" h="493" w="51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3" name="Google Shape;23;p1"/>
            <p:cNvSpPr/>
            <p:nvPr/>
          </p:nvSpPr>
          <p:spPr>
            <a:xfrm>
              <a:off x="380" y="3463"/>
              <a:ext cx="512" cy="509"/>
            </a:xfrm>
            <a:custGeom>
              <a:rect b="b" l="l" r="r" t="t"/>
              <a:pathLst>
                <a:path extrusionOk="0" h="509" w="512">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4" name="Google Shape;24;p1"/>
            <p:cNvSpPr/>
            <p:nvPr/>
          </p:nvSpPr>
          <p:spPr>
            <a:xfrm>
              <a:off x="705" y="3827"/>
              <a:ext cx="513" cy="493"/>
            </a:xfrm>
            <a:custGeom>
              <a:rect b="b" l="l" r="r" t="t"/>
              <a:pathLst>
                <a:path extrusionOk="0" h="493" w="51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5" name="Google Shape;25;p1"/>
            <p:cNvSpPr/>
            <p:nvPr/>
          </p:nvSpPr>
          <p:spPr>
            <a:xfrm>
              <a:off x="-3" y="3739"/>
              <a:ext cx="337" cy="355"/>
            </a:xfrm>
            <a:custGeom>
              <a:rect b="b" l="l" r="r" t="t"/>
              <a:pathLst>
                <a:path extrusionOk="0" h="355" w="337">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26" name="Google Shape;26;p1"/>
            <p:cNvSpPr/>
            <p:nvPr/>
          </p:nvSpPr>
          <p:spPr>
            <a:xfrm>
              <a:off x="165" y="3976"/>
              <a:ext cx="426" cy="341"/>
            </a:xfrm>
            <a:custGeom>
              <a:rect b="b" l="l" r="r" t="t"/>
              <a:pathLst>
                <a:path extrusionOk="0" h="341" w="426">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grpSp>
      <p:sp>
        <p:nvSpPr>
          <p:cNvPr id="27" name="Google Shape;27;p1"/>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8" name="Google Shape;28;p1"/>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 name="Google Shape;29;p1"/>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0" name="Google Shape;30;p1"/>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1" name="Google Shape;31;p1"/>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grpSp>
        <p:nvGrpSpPr>
          <p:cNvPr id="39" name="Google Shape;39;p3"/>
          <p:cNvGrpSpPr/>
          <p:nvPr/>
        </p:nvGrpSpPr>
        <p:grpSpPr>
          <a:xfrm>
            <a:off x="-17462" y="-20637"/>
            <a:ext cx="9159875" cy="6878637"/>
            <a:chOff x="-11" y="-13"/>
            <a:chExt cx="5770" cy="4333"/>
          </a:xfrm>
        </p:grpSpPr>
        <p:sp>
          <p:nvSpPr>
            <p:cNvPr id="40" name="Google Shape;40;p3"/>
            <p:cNvSpPr txBox="1"/>
            <p:nvPr/>
          </p:nvSpPr>
          <p:spPr>
            <a:xfrm>
              <a:off x="1008" y="0"/>
              <a:ext cx="4751" cy="4319"/>
            </a:xfrm>
            <a:prstGeom prst="rect">
              <a:avLst/>
            </a:prstGeom>
            <a:gradFill>
              <a:gsLst>
                <a:gs pos="0">
                  <a:schemeClr val="folHlink"/>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1" name="Google Shape;41;p3"/>
            <p:cNvSpPr txBox="1"/>
            <p:nvPr/>
          </p:nvSpPr>
          <p:spPr>
            <a:xfrm>
              <a:off x="0" y="0"/>
              <a:ext cx="912" cy="3984"/>
            </a:xfrm>
            <a:prstGeom prst="rect">
              <a:avLst/>
            </a:pr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2" name="Google Shape;42;p3"/>
            <p:cNvSpPr/>
            <p:nvPr/>
          </p:nvSpPr>
          <p:spPr>
            <a:xfrm>
              <a:off x="77" y="83"/>
              <a:ext cx="447" cy="520"/>
            </a:xfrm>
            <a:custGeom>
              <a:rect b="b" l="l" r="r" t="t"/>
              <a:pathLst>
                <a:path extrusionOk="0" h="520" w="447">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3" name="Google Shape;43;p3"/>
            <p:cNvSpPr/>
            <p:nvPr/>
          </p:nvSpPr>
          <p:spPr>
            <a:xfrm>
              <a:off x="19" y="1775"/>
              <a:ext cx="462" cy="618"/>
            </a:xfrm>
            <a:custGeom>
              <a:rect b="b" l="l" r="r" t="t"/>
              <a:pathLst>
                <a:path extrusionOk="0" h="618" w="462">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4" name="Google Shape;44;p3"/>
            <p:cNvSpPr/>
            <p:nvPr/>
          </p:nvSpPr>
          <p:spPr>
            <a:xfrm>
              <a:off x="48" y="1306"/>
              <a:ext cx="624" cy="371"/>
            </a:xfrm>
            <a:custGeom>
              <a:rect b="b" l="l" r="r" t="t"/>
              <a:pathLst>
                <a:path extrusionOk="0" h="371" w="624">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5" name="Google Shape;45;p3"/>
            <p:cNvSpPr/>
            <p:nvPr/>
          </p:nvSpPr>
          <p:spPr>
            <a:xfrm>
              <a:off x="0" y="706"/>
              <a:ext cx="506" cy="470"/>
            </a:xfrm>
            <a:custGeom>
              <a:rect b="b" l="l" r="r" t="t"/>
              <a:pathLst>
                <a:path extrusionOk="0" h="470" w="506">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6" name="Google Shape;46;p3"/>
            <p:cNvSpPr/>
            <p:nvPr/>
          </p:nvSpPr>
          <p:spPr>
            <a:xfrm>
              <a:off x="538" y="441"/>
              <a:ext cx="512" cy="509"/>
            </a:xfrm>
            <a:custGeom>
              <a:rect b="b" l="l" r="r" t="t"/>
              <a:pathLst>
                <a:path extrusionOk="0" h="509" w="512">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7" name="Google Shape;47;p3"/>
            <p:cNvSpPr/>
            <p:nvPr/>
          </p:nvSpPr>
          <p:spPr>
            <a:xfrm>
              <a:off x="459" y="2344"/>
              <a:ext cx="506" cy="470"/>
            </a:xfrm>
            <a:custGeom>
              <a:rect b="b" l="l" r="r" t="t"/>
              <a:pathLst>
                <a:path extrusionOk="0" h="470" w="506">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8" name="Google Shape;48;p3"/>
            <p:cNvSpPr/>
            <p:nvPr/>
          </p:nvSpPr>
          <p:spPr>
            <a:xfrm>
              <a:off x="477" y="2884"/>
              <a:ext cx="447" cy="520"/>
            </a:xfrm>
            <a:custGeom>
              <a:rect b="b" l="l" r="r" t="t"/>
              <a:pathLst>
                <a:path extrusionOk="0" h="520" w="447">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9" name="Google Shape;49;p3"/>
            <p:cNvSpPr/>
            <p:nvPr/>
          </p:nvSpPr>
          <p:spPr>
            <a:xfrm>
              <a:off x="49" y="2440"/>
              <a:ext cx="409" cy="621"/>
            </a:xfrm>
            <a:custGeom>
              <a:rect b="b" l="l" r="r" t="t"/>
              <a:pathLst>
                <a:path extrusionOk="0" h="621" w="409">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0" name="Google Shape;50;p3"/>
            <p:cNvSpPr/>
            <p:nvPr/>
          </p:nvSpPr>
          <p:spPr>
            <a:xfrm>
              <a:off x="548" y="-13"/>
              <a:ext cx="439" cy="396"/>
            </a:xfrm>
            <a:custGeom>
              <a:rect b="b" l="l" r="r" t="t"/>
              <a:pathLst>
                <a:path extrusionOk="0" h="396" w="439">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1" name="Google Shape;51;p3"/>
            <p:cNvSpPr/>
            <p:nvPr/>
          </p:nvSpPr>
          <p:spPr>
            <a:xfrm>
              <a:off x="-11" y="3121"/>
              <a:ext cx="513" cy="493"/>
            </a:xfrm>
            <a:custGeom>
              <a:rect b="b" l="l" r="r" t="t"/>
              <a:pathLst>
                <a:path extrusionOk="0" h="493" w="51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2" name="Google Shape;52;p3"/>
            <p:cNvSpPr/>
            <p:nvPr/>
          </p:nvSpPr>
          <p:spPr>
            <a:xfrm>
              <a:off x="380" y="3463"/>
              <a:ext cx="512" cy="509"/>
            </a:xfrm>
            <a:custGeom>
              <a:rect b="b" l="l" r="r" t="t"/>
              <a:pathLst>
                <a:path extrusionOk="0" h="509" w="512">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3" name="Google Shape;53;p3"/>
            <p:cNvSpPr/>
            <p:nvPr/>
          </p:nvSpPr>
          <p:spPr>
            <a:xfrm>
              <a:off x="705" y="3827"/>
              <a:ext cx="513" cy="493"/>
            </a:xfrm>
            <a:custGeom>
              <a:rect b="b" l="l" r="r" t="t"/>
              <a:pathLst>
                <a:path extrusionOk="0" h="493" w="51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4" name="Google Shape;54;p3"/>
            <p:cNvSpPr/>
            <p:nvPr/>
          </p:nvSpPr>
          <p:spPr>
            <a:xfrm>
              <a:off x="-3" y="3739"/>
              <a:ext cx="337" cy="355"/>
            </a:xfrm>
            <a:custGeom>
              <a:rect b="b" l="l" r="r" t="t"/>
              <a:pathLst>
                <a:path extrusionOk="0" h="355" w="337">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55" name="Google Shape;55;p3"/>
            <p:cNvSpPr/>
            <p:nvPr/>
          </p:nvSpPr>
          <p:spPr>
            <a:xfrm>
              <a:off x="165" y="3976"/>
              <a:ext cx="426" cy="341"/>
            </a:xfrm>
            <a:custGeom>
              <a:rect b="b" l="l" r="r" t="t"/>
              <a:pathLst>
                <a:path extrusionOk="0" h="341" w="426">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lt1"/>
            </a:solidFill>
            <a:ln>
              <a:noFill/>
            </a:ln>
            <a:effectLst>
              <a:outerShdw blurRad="63500" dir="2700000" dist="17960">
                <a:srgbClr val="99999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grpSp>
      <p:sp>
        <p:nvSpPr>
          <p:cNvPr id="56" name="Google Shape;56;p3"/>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7" name="Google Shape;57;p3"/>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8" name="Google Shape;58;p3"/>
          <p:cNvSpPr txBox="1"/>
          <p:nvPr>
            <p:ph idx="10" type="dt"/>
          </p:nvPr>
        </p:nvSpPr>
        <p:spPr>
          <a:xfrm>
            <a:off x="1241425"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 name="Google Shape;59;p3"/>
          <p:cNvSpPr txBox="1"/>
          <p:nvPr>
            <p:ph idx="11" type="ftr"/>
          </p:nvPr>
        </p:nvSpPr>
        <p:spPr>
          <a:xfrm>
            <a:off x="3679825"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1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0" name="Google Shape;60;p3"/>
          <p:cNvSpPr txBox="1"/>
          <p:nvPr>
            <p:ph idx="12" type="sldNum"/>
          </p:nvPr>
        </p:nvSpPr>
        <p:spPr>
          <a:xfrm>
            <a:off x="7108825"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ctrTitle"/>
          </p:nvPr>
        </p:nvSpPr>
        <p:spPr>
          <a:xfrm>
            <a:off x="1295400" y="2286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Bipolar Junction Transistor (BJT)</a:t>
            </a:r>
            <a:endParaRPr/>
          </a:p>
        </p:txBody>
      </p:sp>
      <p:sp>
        <p:nvSpPr>
          <p:cNvPr id="144" name="Google Shape;144;p16"/>
          <p:cNvSpPr txBox="1"/>
          <p:nvPr>
            <p:ph idx="1" type="subTitle"/>
          </p:nvPr>
        </p:nvSpPr>
        <p:spPr>
          <a:xfrm>
            <a:off x="2057400" y="3810000"/>
            <a:ext cx="6400800" cy="1752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2800"/>
              <a:buFont typeface="Verdana"/>
              <a:buNone/>
            </a:pPr>
            <a:r>
              <a:rPr b="0" i="0" lang="en-US" sz="2800" u="none">
                <a:solidFill>
                  <a:schemeClr val="dk1"/>
                </a:solidFill>
                <a:latin typeface="Verdana"/>
                <a:ea typeface="Verdana"/>
                <a:cs typeface="Verdana"/>
                <a:sym typeface="Verdana"/>
              </a:rPr>
              <a:t>CHAPTER 2</a:t>
            </a:r>
            <a:endParaRPr/>
          </a:p>
          <a:p>
            <a:pPr indent="0" lvl="0" marL="0" rtl="0" algn="ctr">
              <a:lnSpc>
                <a:spcPct val="100000"/>
              </a:lnSpc>
              <a:spcBef>
                <a:spcPts val="560"/>
              </a:spcBef>
              <a:spcAft>
                <a:spcPts val="0"/>
              </a:spcAft>
              <a:buSzPts val="2800"/>
              <a:buFont typeface="Times New Roman"/>
              <a:buNone/>
            </a:pPr>
            <a:r>
              <a:t/>
            </a:r>
            <a:endParaRPr b="0" i="0" sz="2800" u="none">
              <a:solidFill>
                <a:schemeClr val="dk1"/>
              </a:solidFill>
              <a:latin typeface="Verdana"/>
              <a:ea typeface="Verdana"/>
              <a:cs typeface="Verdana"/>
              <a:sym typeface="Verdana"/>
            </a:endParaRPr>
          </a:p>
          <a:p>
            <a:pPr indent="0" lvl="0" marL="0" rtl="0" algn="ctr">
              <a:lnSpc>
                <a:spcPct val="100000"/>
              </a:lnSpc>
              <a:spcBef>
                <a:spcPts val="560"/>
              </a:spcBef>
              <a:spcAft>
                <a:spcPts val="0"/>
              </a:spcAft>
              <a:buSzPts val="2800"/>
              <a:buFont typeface="Verdana"/>
              <a:buNone/>
            </a:pPr>
            <a:r>
              <a:rPr b="0" i="0" lang="en-US" sz="2800" u="none">
                <a:solidFill>
                  <a:schemeClr val="dk1"/>
                </a:solidFill>
                <a:latin typeface="Verdana"/>
                <a:ea typeface="Verdana"/>
                <a:cs typeface="Verdana"/>
                <a:sym typeface="Verdana"/>
              </a:rPr>
              <a:t>Nishchal Acharya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1600200" y="1066800"/>
            <a:ext cx="70866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large number of majority carriers will diffuse across the reverse-biased junction into the p-type material connected to the collector terminal.   </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Majority carriers can cross the reverse-biased junction because the injected majority carriers will appear as minority carriers in the n-type material.</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Applying KCL to the transistor :</a:t>
            </a:r>
            <a:endParaRPr/>
          </a:p>
          <a:p>
            <a:pPr indent="-342900" lvl="0" marL="342900" rtl="0" algn="l">
              <a:lnSpc>
                <a:spcPct val="11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a:t>
            </a:r>
            <a:r>
              <a:rPr b="0" i="1" lang="en-US" sz="2000" u="none">
                <a:solidFill>
                  <a:schemeClr val="dk1"/>
                </a:solidFill>
                <a:latin typeface="Verdana"/>
                <a:ea typeface="Verdana"/>
                <a:cs typeface="Verdana"/>
                <a:sym typeface="Verdana"/>
              </a:rPr>
              <a:t>I</a:t>
            </a:r>
            <a:r>
              <a:rPr b="0" baseline="-25000" i="1" lang="en-US" sz="2000" u="none">
                <a:solidFill>
                  <a:schemeClr val="dk1"/>
                </a:solidFill>
                <a:latin typeface="Verdana"/>
                <a:ea typeface="Verdana"/>
                <a:cs typeface="Verdana"/>
                <a:sym typeface="Verdana"/>
              </a:rPr>
              <a:t>E</a:t>
            </a:r>
            <a:r>
              <a:rPr b="0" i="1" lang="en-US" sz="2000" u="none">
                <a:solidFill>
                  <a:schemeClr val="dk1"/>
                </a:solidFill>
                <a:latin typeface="Verdana"/>
                <a:ea typeface="Verdana"/>
                <a:cs typeface="Verdana"/>
                <a:sym typeface="Verdana"/>
              </a:rPr>
              <a:t> = I</a:t>
            </a:r>
            <a:r>
              <a:rPr b="0" baseline="-25000" i="1" lang="en-US" sz="2000" u="none">
                <a:solidFill>
                  <a:schemeClr val="dk1"/>
                </a:solidFill>
                <a:latin typeface="Verdana"/>
                <a:ea typeface="Verdana"/>
                <a:cs typeface="Verdana"/>
                <a:sym typeface="Verdana"/>
              </a:rPr>
              <a:t>C</a:t>
            </a:r>
            <a:r>
              <a:rPr b="0" i="1" lang="en-US" sz="2000" u="none">
                <a:solidFill>
                  <a:schemeClr val="dk1"/>
                </a:solidFill>
                <a:latin typeface="Verdana"/>
                <a:ea typeface="Verdana"/>
                <a:cs typeface="Verdana"/>
                <a:sym typeface="Verdana"/>
              </a:rPr>
              <a:t> + I</a:t>
            </a:r>
            <a:r>
              <a:rPr b="0" baseline="-25000" i="1" lang="en-US" sz="2000" u="none">
                <a:solidFill>
                  <a:schemeClr val="dk1"/>
                </a:solidFill>
                <a:latin typeface="Verdana"/>
                <a:ea typeface="Verdana"/>
                <a:cs typeface="Verdana"/>
                <a:sym typeface="Verdana"/>
              </a:rPr>
              <a:t>B</a:t>
            </a:r>
            <a:endParaRPr/>
          </a:p>
          <a:p>
            <a:pPr indent="-342900" lvl="0" marL="342900" rtl="0" algn="l">
              <a:lnSpc>
                <a:spcPct val="110000"/>
              </a:lnSpc>
              <a:spcBef>
                <a:spcPts val="400"/>
              </a:spcBef>
              <a:spcAft>
                <a:spcPts val="0"/>
              </a:spcAft>
              <a:buSzPts val="2000"/>
              <a:buFont typeface="Times New Roman"/>
              <a:buNone/>
            </a:pPr>
            <a:r>
              <a:t/>
            </a:r>
            <a:endParaRPr b="0" baseline="-25000" i="1" sz="2000" u="none">
              <a:solidFill>
                <a:schemeClr val="dk1"/>
              </a:solidFill>
              <a:latin typeface="Verdana"/>
              <a:ea typeface="Verdana"/>
              <a:cs typeface="Verdana"/>
              <a:sym typeface="Verdana"/>
            </a:endParaRPr>
          </a:p>
          <a:p>
            <a:pPr indent="-342900" lvl="0" marL="342900" rtl="0" algn="l">
              <a:lnSpc>
                <a:spcPct val="110000"/>
              </a:lnSpc>
              <a:spcBef>
                <a:spcPts val="400"/>
              </a:spcBef>
              <a:spcAft>
                <a:spcPts val="0"/>
              </a:spcAft>
              <a:buSzPts val="2000"/>
              <a:buFont typeface="Times New Roman"/>
              <a:buNone/>
            </a:pPr>
            <a:r>
              <a:t/>
            </a:r>
            <a:endParaRPr b="0" baseline="-25000" i="1" sz="2000" u="none">
              <a:solidFill>
                <a:schemeClr val="dk1"/>
              </a:solidFill>
              <a:latin typeface="Verdana"/>
              <a:ea typeface="Verdana"/>
              <a:cs typeface="Verdana"/>
              <a:sym typeface="Verdana"/>
            </a:endParaRPr>
          </a:p>
          <a:p>
            <a:pPr indent="-215900" lvl="0" marL="342900" rtl="0" algn="l">
              <a:lnSpc>
                <a:spcPct val="110000"/>
              </a:lnSpc>
              <a:spcBef>
                <a:spcPts val="400"/>
              </a:spcBef>
              <a:spcAft>
                <a:spcPts val="0"/>
              </a:spcAft>
              <a:buClr>
                <a:schemeClr val="dk2"/>
              </a:buClr>
              <a:buSzPts val="2000"/>
              <a:buFont typeface="Times New Roman"/>
              <a:buNone/>
            </a:pPr>
            <a:r>
              <a:t/>
            </a:r>
            <a:endParaRPr b="0" i="0" sz="2000" u="none">
              <a:solidFill>
                <a:schemeClr val="dk1"/>
              </a:solidFill>
              <a:latin typeface="Verdana"/>
              <a:ea typeface="Verdana"/>
              <a:cs typeface="Verdana"/>
              <a:sym typeface="Verdana"/>
            </a:endParaRPr>
          </a:p>
          <a:p>
            <a:pPr indent="-215900" lvl="0" marL="342900" rtl="0" algn="l">
              <a:spcBef>
                <a:spcPts val="400"/>
              </a:spcBef>
              <a:spcAft>
                <a:spcPts val="0"/>
              </a:spcAft>
              <a:buSzPts val="2000"/>
              <a:buFont typeface="Times New Roman"/>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PNP operation</a:t>
            </a:r>
            <a:endParaRPr/>
          </a:p>
        </p:txBody>
      </p:sp>
      <p:pic>
        <p:nvPicPr>
          <p:cNvPr id="217" name="Google Shape;217;p26"/>
          <p:cNvPicPr preferRelativeResize="0"/>
          <p:nvPr>
            <p:ph idx="1" type="body"/>
          </p:nvPr>
        </p:nvPicPr>
        <p:blipFill rotWithShape="1">
          <a:blip r:embed="rId3">
            <a:alphaModFix/>
          </a:blip>
          <a:srcRect b="0" l="-6315" r="-6315" t="0"/>
          <a:stretch/>
        </p:blipFill>
        <p:spPr>
          <a:xfrm>
            <a:off x="1254125" y="1981200"/>
            <a:ext cx="7772400"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NPN Operation</a:t>
            </a:r>
            <a:endParaRPr/>
          </a:p>
        </p:txBody>
      </p:sp>
      <p:pic>
        <p:nvPicPr>
          <p:cNvPr id="224" name="Google Shape;224;p27"/>
          <p:cNvPicPr preferRelativeResize="0"/>
          <p:nvPr>
            <p:ph idx="1" type="body"/>
          </p:nvPr>
        </p:nvPicPr>
        <p:blipFill rotWithShape="1">
          <a:blip r:embed="rId3">
            <a:alphaModFix/>
          </a:blip>
          <a:srcRect b="0" l="-20310" r="-20310" t="0"/>
          <a:stretch/>
        </p:blipFill>
        <p:spPr>
          <a:xfrm>
            <a:off x="1254125" y="1828800"/>
            <a:ext cx="7772400"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0668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Transistor currents </a:t>
            </a:r>
            <a:endParaRPr/>
          </a:p>
        </p:txBody>
      </p:sp>
      <p:sp>
        <p:nvSpPr>
          <p:cNvPr id="231" name="Google Shape;231;p28"/>
          <p:cNvSpPr txBox="1"/>
          <p:nvPr/>
        </p:nvSpPr>
        <p:spPr>
          <a:xfrm>
            <a:off x="4953000" y="1143000"/>
            <a:ext cx="4041775" cy="3811587"/>
          </a:xfrm>
          <a:prstGeom prst="rect">
            <a:avLst/>
          </a:prstGeom>
          <a:noFill/>
          <a:ln>
            <a:noFill/>
          </a:ln>
        </p:spPr>
        <p:txBody>
          <a:bodyPr anchorCtr="0" anchor="t" bIns="45700" lIns="91425" spcFirstLastPara="1" rIns="91425" wrap="square" tIns="45700">
            <a:spAutoFit/>
          </a:bodyPr>
          <a:lstStyle/>
          <a:p>
            <a:pPr indent="-127000" lvl="0" marL="0" marR="0" rtl="0" algn="l">
              <a:lnSpc>
                <a:spcPct val="11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arrow is always drawn</a:t>
            </a:r>
            <a:endParaRPr/>
          </a:p>
          <a:p>
            <a:pPr indent="0" lvl="0" marL="0" marR="0" rtl="0" algn="l">
              <a:lnSpc>
                <a:spcPct val="11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on the emitter</a:t>
            </a:r>
            <a:endParaRPr/>
          </a:p>
          <a:p>
            <a:pPr indent="0" lvl="0" marL="0" marR="0" rtl="0" algn="l">
              <a:lnSpc>
                <a:spcPct val="110000"/>
              </a:lnSpc>
              <a:spcBef>
                <a:spcPts val="0"/>
              </a:spcBef>
              <a:spcAft>
                <a:spcPts val="0"/>
              </a:spcAft>
              <a:buClr>
                <a:schemeClr val="dk1"/>
              </a:buClr>
              <a:buSzPts val="2000"/>
              <a:buFont typeface="Times New Roman"/>
              <a:buNone/>
            </a:pPr>
            <a:r>
              <a:t/>
            </a:r>
            <a:endParaRPr b="0" i="0" sz="2000" u="none">
              <a:solidFill>
                <a:schemeClr val="dk1"/>
              </a:solidFill>
              <a:latin typeface="Verdana"/>
              <a:ea typeface="Verdana"/>
              <a:cs typeface="Verdana"/>
              <a:sym typeface="Verdana"/>
            </a:endParaRPr>
          </a:p>
          <a:p>
            <a:pPr indent="-127000" lvl="0" marL="0" marR="0" rtl="0" algn="l">
              <a:lnSpc>
                <a:spcPct val="11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arrow always point </a:t>
            </a:r>
            <a:endParaRPr/>
          </a:p>
          <a:p>
            <a:pPr indent="0" lvl="0" marL="0" marR="0" rtl="0" algn="l">
              <a:lnSpc>
                <a:spcPct val="11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toward the n-type</a:t>
            </a:r>
            <a:endParaRPr/>
          </a:p>
          <a:p>
            <a:pPr indent="0" lvl="0" marL="0" marR="0" rtl="0" algn="l">
              <a:lnSpc>
                <a:spcPct val="110000"/>
              </a:lnSpc>
              <a:spcBef>
                <a:spcPts val="0"/>
              </a:spcBef>
              <a:spcAft>
                <a:spcPts val="0"/>
              </a:spcAft>
              <a:buClr>
                <a:schemeClr val="dk1"/>
              </a:buClr>
              <a:buSzPts val="2000"/>
              <a:buFont typeface="Times New Roman"/>
              <a:buNone/>
            </a:pPr>
            <a:r>
              <a:t/>
            </a:r>
            <a:endParaRPr b="0" i="0" sz="2000" u="none">
              <a:solidFill>
                <a:schemeClr val="dk1"/>
              </a:solidFill>
              <a:latin typeface="Verdana"/>
              <a:ea typeface="Verdana"/>
              <a:cs typeface="Verdana"/>
              <a:sym typeface="Verdana"/>
            </a:endParaRPr>
          </a:p>
          <a:p>
            <a:pPr indent="-127000" lvl="0" marL="0" marR="0" rtl="0" algn="l">
              <a:lnSpc>
                <a:spcPct val="11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arrow indicates the </a:t>
            </a:r>
            <a:endParaRPr/>
          </a:p>
          <a:p>
            <a:pPr indent="0" lvl="0" marL="0" marR="0" rtl="0" algn="l">
              <a:lnSpc>
                <a:spcPct val="11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direction of the emitter      </a:t>
            </a:r>
            <a:endParaRPr/>
          </a:p>
          <a:p>
            <a:pPr indent="0" lvl="0" marL="0" marR="0" rtl="0" algn="l">
              <a:lnSpc>
                <a:spcPct val="11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current:</a:t>
            </a:r>
            <a:endParaRPr/>
          </a:p>
          <a:p>
            <a:pPr indent="0" lvl="2" marL="914400" marR="0" rtl="0" algn="l">
              <a:lnSpc>
                <a:spcPct val="11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pnp:E🡪 B</a:t>
            </a:r>
            <a:endParaRPr/>
          </a:p>
          <a:p>
            <a:pPr indent="0" lvl="2" marL="914400" marR="0" rtl="0" algn="l">
              <a:lnSpc>
                <a:spcPct val="11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npn: B🡪 E</a:t>
            </a:r>
            <a:endParaRPr/>
          </a:p>
        </p:txBody>
      </p:sp>
      <p:sp>
        <p:nvSpPr>
          <p:cNvPr id="232" name="Google Shape;232;p28"/>
          <p:cNvSpPr txBox="1"/>
          <p:nvPr/>
        </p:nvSpPr>
        <p:spPr>
          <a:xfrm>
            <a:off x="1600200" y="4343400"/>
            <a:ext cx="3192462"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I</a:t>
            </a:r>
            <a:r>
              <a:rPr b="0" baseline="-25000" i="0" lang="en-US" sz="2000" u="none">
                <a:solidFill>
                  <a:schemeClr val="dk1"/>
                </a:solidFill>
                <a:latin typeface="Verdana"/>
                <a:ea typeface="Verdana"/>
                <a:cs typeface="Verdana"/>
                <a:sym typeface="Verdana"/>
              </a:rPr>
              <a:t>C</a:t>
            </a:r>
            <a:r>
              <a:rPr b="0" i="0" lang="en-US" sz="2000" u="none">
                <a:solidFill>
                  <a:schemeClr val="dk1"/>
                </a:solidFill>
                <a:latin typeface="Verdana"/>
                <a:ea typeface="Verdana"/>
                <a:cs typeface="Verdana"/>
                <a:sym typeface="Verdana"/>
              </a:rPr>
              <a:t>=the collector current</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I</a:t>
            </a:r>
            <a:r>
              <a:rPr b="0" baseline="-25000" i="0" lang="en-US" sz="2000" u="none">
                <a:solidFill>
                  <a:schemeClr val="dk1"/>
                </a:solidFill>
                <a:latin typeface="Verdana"/>
                <a:ea typeface="Verdana"/>
                <a:cs typeface="Verdana"/>
                <a:sym typeface="Verdana"/>
              </a:rPr>
              <a:t>B</a:t>
            </a:r>
            <a:r>
              <a:rPr b="0" i="0" lang="en-US" sz="2000" u="none">
                <a:solidFill>
                  <a:schemeClr val="dk1"/>
                </a:solidFill>
                <a:latin typeface="Verdana"/>
                <a:ea typeface="Verdana"/>
                <a:cs typeface="Verdana"/>
                <a:sym typeface="Verdana"/>
              </a:rPr>
              <a:t>= the base current</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I</a:t>
            </a:r>
            <a:r>
              <a:rPr b="0" baseline="-25000" i="0" lang="en-US" sz="2000" u="none">
                <a:solidFill>
                  <a:schemeClr val="dk1"/>
                </a:solidFill>
                <a:latin typeface="Verdana"/>
                <a:ea typeface="Verdana"/>
                <a:cs typeface="Verdana"/>
                <a:sym typeface="Verdana"/>
              </a:rPr>
              <a:t>E</a:t>
            </a:r>
            <a:r>
              <a:rPr b="0" i="0" lang="en-US" sz="2000" u="none">
                <a:solidFill>
                  <a:schemeClr val="dk1"/>
                </a:solidFill>
                <a:latin typeface="Verdana"/>
                <a:ea typeface="Verdana"/>
                <a:cs typeface="Verdana"/>
                <a:sym typeface="Verdana"/>
              </a:rPr>
              <a:t>= the emitter current</a:t>
            </a:r>
            <a:endParaRPr/>
          </a:p>
        </p:txBody>
      </p:sp>
      <p:pic>
        <p:nvPicPr>
          <p:cNvPr id="233" name="Google Shape;233;p28"/>
          <p:cNvPicPr preferRelativeResize="0"/>
          <p:nvPr/>
        </p:nvPicPr>
        <p:blipFill rotWithShape="1">
          <a:blip r:embed="rId3">
            <a:alphaModFix/>
          </a:blip>
          <a:srcRect b="0" l="0" r="0" t="0"/>
          <a:stretch/>
        </p:blipFill>
        <p:spPr>
          <a:xfrm>
            <a:off x="304800" y="1600200"/>
            <a:ext cx="4495800"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Transistor configutation</a:t>
            </a:r>
            <a:endParaRPr/>
          </a:p>
        </p:txBody>
      </p:sp>
      <p:sp>
        <p:nvSpPr>
          <p:cNvPr id="239" name="Google Shape;239;p29"/>
          <p:cNvSpPr txBox="1"/>
          <p:nvPr>
            <p:ph idx="1" type="body"/>
          </p:nvPr>
        </p:nvSpPr>
        <p:spPr>
          <a:xfrm>
            <a:off x="990600" y="1447800"/>
            <a:ext cx="8035925" cy="5257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Calibri"/>
              <a:buChar char="•"/>
            </a:pPr>
            <a:r>
              <a:rPr b="0" i="0" lang="en-US" sz="2800" u="none">
                <a:solidFill>
                  <a:schemeClr val="dk1"/>
                </a:solidFill>
                <a:latin typeface="Calibri"/>
                <a:ea typeface="Calibri"/>
                <a:cs typeface="Calibri"/>
                <a:sym typeface="Calibri"/>
              </a:rPr>
              <a:t>There are only three terminals but while connecting transistor to a circuit it needs four terminals –two for input and two for output. Thus one terminal is made common to both input and output.</a:t>
            </a:r>
            <a:endParaRPr/>
          </a:p>
          <a:p>
            <a:pPr indent="-342900" lvl="0" marL="342900" marR="0" rtl="0" algn="l">
              <a:lnSpc>
                <a:spcPct val="100000"/>
              </a:lnSpc>
              <a:spcBef>
                <a:spcPts val="0"/>
              </a:spcBef>
              <a:spcAft>
                <a:spcPts val="0"/>
              </a:spcAft>
              <a:buClr>
                <a:schemeClr val="dk2"/>
              </a:buClr>
              <a:buSzPts val="2800"/>
              <a:buFont typeface="Calibri"/>
              <a:buChar char="•"/>
            </a:pPr>
            <a:r>
              <a:rPr b="0" i="0" lang="en-US" sz="2800" u="none">
                <a:solidFill>
                  <a:schemeClr val="dk1"/>
                </a:solidFill>
                <a:latin typeface="Calibri"/>
                <a:ea typeface="Calibri"/>
                <a:cs typeface="Calibri"/>
                <a:sym typeface="Calibri"/>
              </a:rPr>
              <a:t>Depending on which of the three terminals is used as common terminal, there can be three possible configurations for a transistor:</a:t>
            </a:r>
            <a:endParaRPr/>
          </a:p>
          <a:p>
            <a:pPr indent="-342900" lvl="0" marL="342900" marR="0" rtl="0" algn="l">
              <a:lnSpc>
                <a:spcPct val="100000"/>
              </a:lnSpc>
              <a:spcBef>
                <a:spcPts val="0"/>
              </a:spcBef>
              <a:spcAft>
                <a:spcPts val="0"/>
              </a:spcAft>
              <a:buClr>
                <a:schemeClr val="dk2"/>
              </a:buClr>
              <a:buSzPts val="2800"/>
              <a:buFont typeface="Calibri"/>
              <a:buChar char="•"/>
            </a:pPr>
            <a:r>
              <a:rPr b="0" i="0" lang="en-US" sz="2800" u="none">
                <a:solidFill>
                  <a:schemeClr val="dk1"/>
                </a:solidFill>
                <a:latin typeface="Calibri"/>
                <a:ea typeface="Calibri"/>
                <a:cs typeface="Calibri"/>
                <a:sym typeface="Calibri"/>
              </a:rPr>
              <a:t>Common emitter (CE),</a:t>
            </a:r>
            <a:endParaRPr/>
          </a:p>
          <a:p>
            <a:pPr indent="-342900" lvl="0" marL="342900" marR="0" rtl="0" algn="l">
              <a:lnSpc>
                <a:spcPct val="100000"/>
              </a:lnSpc>
              <a:spcBef>
                <a:spcPts val="0"/>
              </a:spcBef>
              <a:spcAft>
                <a:spcPts val="0"/>
              </a:spcAft>
              <a:buClr>
                <a:schemeClr val="dk2"/>
              </a:buClr>
              <a:buSzPts val="2800"/>
              <a:buFont typeface="Calibri"/>
              <a:buChar char="•"/>
            </a:pPr>
            <a:r>
              <a:rPr b="0" i="0" lang="en-US" sz="2800" u="none">
                <a:solidFill>
                  <a:schemeClr val="dk1"/>
                </a:solidFill>
                <a:latin typeface="Calibri"/>
                <a:ea typeface="Calibri"/>
                <a:cs typeface="Calibri"/>
                <a:sym typeface="Calibri"/>
              </a:rPr>
              <a:t>Common base (CB),</a:t>
            </a:r>
            <a:endParaRPr/>
          </a:p>
          <a:p>
            <a:pPr indent="-342900" lvl="0" marL="342900" marR="0" rtl="0" algn="l">
              <a:lnSpc>
                <a:spcPct val="100000"/>
              </a:lnSpc>
              <a:spcBef>
                <a:spcPts val="0"/>
              </a:spcBef>
              <a:spcAft>
                <a:spcPts val="0"/>
              </a:spcAft>
              <a:buClr>
                <a:schemeClr val="dk2"/>
              </a:buClr>
              <a:buSzPts val="2800"/>
              <a:buFont typeface="Calibri"/>
              <a:buChar char="•"/>
            </a:pPr>
            <a:r>
              <a:rPr b="0" i="0" lang="en-US" sz="2800" u="none">
                <a:solidFill>
                  <a:schemeClr val="dk1"/>
                </a:solidFill>
                <a:latin typeface="Calibri"/>
                <a:ea typeface="Calibri"/>
                <a:cs typeface="Calibri"/>
                <a:sym typeface="Calibri"/>
              </a:rPr>
              <a:t>Common collector (CC).</a:t>
            </a:r>
            <a:endParaRPr/>
          </a:p>
          <a:p>
            <a:pPr indent="-165100" lvl="0" marL="342900" marR="0" rtl="0" algn="l">
              <a:spcBef>
                <a:spcPts val="560"/>
              </a:spcBef>
              <a:spcAft>
                <a:spcPts val="0"/>
              </a:spcAft>
              <a:buClr>
                <a:schemeClr val="dk2"/>
              </a:buClr>
              <a:buSzPts val="2800"/>
              <a:buFont typeface="Times New Roman"/>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0"/>
          <p:cNvPicPr preferRelativeResize="0"/>
          <p:nvPr>
            <p:ph idx="1" type="body"/>
          </p:nvPr>
        </p:nvPicPr>
        <p:blipFill rotWithShape="1">
          <a:blip r:embed="rId3">
            <a:alphaModFix/>
          </a:blip>
          <a:srcRect b="0" l="-143139" r="-143139" t="0"/>
          <a:stretch/>
        </p:blipFill>
        <p:spPr>
          <a:xfrm>
            <a:off x="-1524000" y="304800"/>
            <a:ext cx="13182600" cy="579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371600" y="304800"/>
            <a:ext cx="77724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Common-Base Configuration</a:t>
            </a:r>
            <a:endParaRPr/>
          </a:p>
        </p:txBody>
      </p:sp>
      <p:sp>
        <p:nvSpPr>
          <p:cNvPr id="251" name="Google Shape;251;p31"/>
          <p:cNvSpPr txBox="1"/>
          <p:nvPr>
            <p:ph idx="1" type="body"/>
          </p:nvPr>
        </p:nvSpPr>
        <p:spPr>
          <a:xfrm>
            <a:off x="1066800" y="1219200"/>
            <a:ext cx="7772400" cy="47244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Common-base terminology is derived from the fact that the :</a:t>
            </a:r>
            <a:endParaRPr/>
          </a:p>
          <a:p>
            <a:pPr indent="-342900" lvl="0" marL="342900" rtl="0" algn="l">
              <a:lnSpc>
                <a:spcPct val="13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 base is common to both input and output of the 	   configuration. </a:t>
            </a:r>
            <a:endParaRPr/>
          </a:p>
          <a:p>
            <a:pPr indent="-342900" lvl="0" marL="342900" rtl="0" algn="l">
              <a:lnSpc>
                <a:spcPct val="13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 base is usually the terminal closest to or at 	  	   ground potential.</a:t>
            </a:r>
            <a:endParaRPr/>
          </a:p>
          <a:p>
            <a:pPr indent="-342900" lvl="0" marL="342900" rtl="0" algn="l">
              <a:lnSpc>
                <a:spcPct val="13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All current directions will refer to </a:t>
            </a:r>
            <a:r>
              <a:rPr b="0" i="0" lang="en-US" sz="2000" u="none">
                <a:solidFill>
                  <a:schemeClr val="dk2"/>
                </a:solidFill>
                <a:latin typeface="Verdana"/>
                <a:ea typeface="Verdana"/>
                <a:cs typeface="Verdana"/>
                <a:sym typeface="Verdana"/>
              </a:rPr>
              <a:t>conventional</a:t>
            </a:r>
            <a:r>
              <a:rPr b="0" i="0" lang="en-US" sz="2000" u="none">
                <a:solidFill>
                  <a:schemeClr val="dk1"/>
                </a:solidFill>
                <a:latin typeface="Verdana"/>
                <a:ea typeface="Verdana"/>
                <a:cs typeface="Verdana"/>
                <a:sym typeface="Verdana"/>
              </a:rPr>
              <a:t> (hole) flow and the arrows in all electronic symbols have a direction defined by this convention.</a:t>
            </a:r>
            <a:endParaRPr/>
          </a:p>
          <a:p>
            <a:pPr indent="-342900" lvl="0" marL="342900" rtl="0" algn="l">
              <a:lnSpc>
                <a:spcPct val="13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Note that the applied </a:t>
            </a:r>
            <a:r>
              <a:rPr b="0" i="0" lang="en-US" sz="2000" u="none">
                <a:solidFill>
                  <a:schemeClr val="dk2"/>
                </a:solidFill>
                <a:latin typeface="Verdana"/>
                <a:ea typeface="Verdana"/>
                <a:cs typeface="Verdana"/>
                <a:sym typeface="Verdana"/>
              </a:rPr>
              <a:t>biasing</a:t>
            </a:r>
            <a:r>
              <a:rPr b="0" i="0" lang="en-US" sz="2000" u="none">
                <a:solidFill>
                  <a:schemeClr val="dk1"/>
                </a:solidFill>
                <a:latin typeface="Verdana"/>
                <a:ea typeface="Verdana"/>
                <a:cs typeface="Verdana"/>
                <a:sym typeface="Verdana"/>
              </a:rPr>
              <a:t> (voltage sources) are such as to establish current in the direction indicated for each branch.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2"/>
          <p:cNvPicPr preferRelativeResize="0"/>
          <p:nvPr/>
        </p:nvPicPr>
        <p:blipFill rotWithShape="1">
          <a:blip r:embed="rId3">
            <a:alphaModFix/>
          </a:blip>
          <a:srcRect b="0" l="0" r="0" t="0"/>
          <a:stretch/>
        </p:blipFill>
        <p:spPr>
          <a:xfrm>
            <a:off x="533400" y="457200"/>
            <a:ext cx="8305800" cy="609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1371600" y="457200"/>
            <a:ext cx="7432675" cy="5943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In the dc mode the level of I</a:t>
            </a:r>
            <a:r>
              <a:rPr b="0" baseline="-25000" i="0" lang="en-US" sz="2000" u="none">
                <a:solidFill>
                  <a:schemeClr val="dk1"/>
                </a:solidFill>
                <a:latin typeface="Verdana"/>
                <a:ea typeface="Verdana"/>
                <a:cs typeface="Verdana"/>
                <a:sym typeface="Verdana"/>
              </a:rPr>
              <a:t>C </a:t>
            </a:r>
            <a:r>
              <a:rPr b="0" i="0" lang="en-US" sz="2000" u="none">
                <a:solidFill>
                  <a:schemeClr val="dk1"/>
                </a:solidFill>
                <a:latin typeface="Verdana"/>
                <a:ea typeface="Verdana"/>
                <a:cs typeface="Verdana"/>
                <a:sym typeface="Verdana"/>
              </a:rPr>
              <a:t> and I</a:t>
            </a:r>
            <a:r>
              <a:rPr b="0" baseline="-25000" i="0" lang="en-US" sz="2000" u="none">
                <a:solidFill>
                  <a:schemeClr val="dk1"/>
                </a:solidFill>
                <a:latin typeface="Verdana"/>
                <a:ea typeface="Verdana"/>
                <a:cs typeface="Verdana"/>
                <a:sym typeface="Verdana"/>
              </a:rPr>
              <a:t>E</a:t>
            </a:r>
            <a:r>
              <a:rPr b="0" i="0" lang="en-US" sz="2000" u="none">
                <a:solidFill>
                  <a:schemeClr val="dk1"/>
                </a:solidFill>
                <a:latin typeface="Verdana"/>
                <a:ea typeface="Verdana"/>
                <a:cs typeface="Verdana"/>
                <a:sym typeface="Verdana"/>
              </a:rPr>
              <a:t> due to the majority carriers are related by a quantity called alpha(current amplification factor)</a:t>
            </a:r>
            <a:endParaRPr/>
          </a:p>
          <a:p>
            <a:pPr indent="-342900" lvl="0" marL="342900" rtl="0" algn="l">
              <a:lnSpc>
                <a:spcPct val="10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a:t>
            </a:r>
            <a:r>
              <a:rPr b="0" i="0" lang="en-US" sz="2000" u="none">
                <a:solidFill>
                  <a:schemeClr val="dk1"/>
                </a:solidFill>
                <a:latin typeface="Times New Roman"/>
                <a:ea typeface="Times New Roman"/>
                <a:cs typeface="Times New Roman"/>
                <a:sym typeface="Times New Roman"/>
              </a:rPr>
              <a:t>α= </a:t>
            </a:r>
            <a:endParaRPr b="0" i="0" sz="2000" u="none">
              <a:solidFill>
                <a:schemeClr val="dk1"/>
              </a:solidFill>
              <a:latin typeface="Verdana"/>
              <a:ea typeface="Verdana"/>
              <a:cs typeface="Verdana"/>
              <a:sym typeface="Verdana"/>
            </a:endParaRPr>
          </a:p>
          <a:p>
            <a:pPr indent="-342900" lvl="0" marL="342900" rtl="0" algn="l">
              <a:lnSpc>
                <a:spcPct val="100000"/>
              </a:lnSpc>
              <a:spcBef>
                <a:spcPts val="0"/>
              </a:spcBef>
              <a:spcAft>
                <a:spcPts val="0"/>
              </a:spcAft>
              <a:buSzPts val="2000"/>
              <a:buFont typeface="Times New Roman"/>
              <a:buNone/>
            </a:pPr>
            <a:r>
              <a:t/>
            </a:r>
            <a:endParaRPr b="0" i="0" sz="2000" u="none">
              <a:solidFill>
                <a:schemeClr val="dk1"/>
              </a:solidFill>
              <a:latin typeface="Verdana"/>
              <a:ea typeface="Verdana"/>
              <a:cs typeface="Verdana"/>
              <a:sym typeface="Verdana"/>
            </a:endParaRPr>
          </a:p>
          <a:p>
            <a:pPr indent="-342900" lvl="0" marL="342900" rtl="0" algn="l">
              <a:lnSpc>
                <a:spcPct val="100000"/>
              </a:lnSpc>
              <a:spcBef>
                <a:spcPts val="0"/>
              </a:spcBef>
              <a:spcAft>
                <a:spcPts val="0"/>
              </a:spcAft>
              <a:buSzPts val="2000"/>
              <a:buFont typeface="Verdana"/>
              <a:buNone/>
            </a:pPr>
            <a:r>
              <a:rPr b="0" i="0" lang="en-US" sz="2000" u="none">
                <a:solidFill>
                  <a:schemeClr val="dk1"/>
                </a:solidFill>
                <a:latin typeface="Verdana"/>
                <a:ea typeface="Verdana"/>
                <a:cs typeface="Verdana"/>
                <a:sym typeface="Verdana"/>
              </a:rPr>
              <a:t>			  </a:t>
            </a:r>
            <a:r>
              <a:rPr b="0" i="0" lang="en-US" sz="2000" u="none">
                <a:solidFill>
                  <a:schemeClr val="accent1"/>
                </a:solidFill>
                <a:latin typeface="Verdana"/>
                <a:ea typeface="Verdana"/>
                <a:cs typeface="Verdana"/>
                <a:sym typeface="Verdana"/>
              </a:rPr>
              <a:t>I</a:t>
            </a:r>
            <a:r>
              <a:rPr b="0" baseline="-25000" i="0" lang="en-US" sz="2000" u="none">
                <a:solidFill>
                  <a:schemeClr val="accent1"/>
                </a:solidFill>
                <a:latin typeface="Verdana"/>
                <a:ea typeface="Verdana"/>
                <a:cs typeface="Verdana"/>
                <a:sym typeface="Verdana"/>
              </a:rPr>
              <a:t>C</a:t>
            </a:r>
            <a:r>
              <a:rPr b="0" i="0" lang="en-US" sz="2000" u="none">
                <a:solidFill>
                  <a:schemeClr val="accent1"/>
                </a:solidFill>
                <a:latin typeface="Verdana"/>
                <a:ea typeface="Verdana"/>
                <a:cs typeface="Verdana"/>
                <a:sym typeface="Verdana"/>
              </a:rPr>
              <a:t> = αI</a:t>
            </a:r>
            <a:r>
              <a:rPr b="0" baseline="-25000" i="0" lang="en-US" sz="2000" u="none">
                <a:solidFill>
                  <a:schemeClr val="accent1"/>
                </a:solidFill>
                <a:latin typeface="Verdana"/>
                <a:ea typeface="Verdana"/>
                <a:cs typeface="Verdana"/>
                <a:sym typeface="Verdana"/>
              </a:rPr>
              <a:t>E</a:t>
            </a:r>
            <a:r>
              <a:rPr b="0" i="0" lang="en-US" sz="2000" u="none">
                <a:solidFill>
                  <a:schemeClr val="accent1"/>
                </a:solidFill>
                <a:latin typeface="Verdana"/>
                <a:ea typeface="Verdana"/>
                <a:cs typeface="Verdana"/>
                <a:sym typeface="Verdana"/>
              </a:rPr>
              <a:t> + I</a:t>
            </a:r>
            <a:r>
              <a:rPr b="0" baseline="-25000" i="0" lang="en-US" sz="2000" u="none">
                <a:solidFill>
                  <a:schemeClr val="accent1"/>
                </a:solidFill>
                <a:latin typeface="Verdana"/>
                <a:ea typeface="Verdana"/>
                <a:cs typeface="Verdana"/>
                <a:sym typeface="Verdana"/>
              </a:rPr>
              <a:t>CBO(leakage current)</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It can then be summarize to </a:t>
            </a:r>
            <a:r>
              <a:rPr b="0" i="0" lang="en-US" sz="2000" u="none">
                <a:solidFill>
                  <a:schemeClr val="accent1"/>
                </a:solidFill>
                <a:latin typeface="Verdana"/>
                <a:ea typeface="Verdana"/>
                <a:cs typeface="Verdana"/>
                <a:sym typeface="Verdana"/>
              </a:rPr>
              <a:t>I</a:t>
            </a:r>
            <a:r>
              <a:rPr b="0" baseline="-25000" i="0" lang="en-US" sz="2000" u="none">
                <a:solidFill>
                  <a:schemeClr val="accent1"/>
                </a:solidFill>
                <a:latin typeface="Verdana"/>
                <a:ea typeface="Verdana"/>
                <a:cs typeface="Verdana"/>
                <a:sym typeface="Verdana"/>
              </a:rPr>
              <a:t>C</a:t>
            </a:r>
            <a:r>
              <a:rPr b="0" i="0" lang="en-US" sz="2000" u="none">
                <a:solidFill>
                  <a:schemeClr val="accent1"/>
                </a:solidFill>
                <a:latin typeface="Verdana"/>
                <a:ea typeface="Verdana"/>
                <a:cs typeface="Verdana"/>
                <a:sym typeface="Verdana"/>
              </a:rPr>
              <a:t> = αI</a:t>
            </a:r>
            <a:r>
              <a:rPr b="0" baseline="-25000" i="0" lang="en-US" sz="2000" u="none">
                <a:solidFill>
                  <a:schemeClr val="accent1"/>
                </a:solidFill>
                <a:latin typeface="Verdana"/>
                <a:ea typeface="Verdana"/>
                <a:cs typeface="Verdana"/>
                <a:sym typeface="Verdana"/>
              </a:rPr>
              <a:t>E</a:t>
            </a:r>
            <a:r>
              <a:rPr b="0" i="0" lang="en-US" sz="2000" u="none">
                <a:solidFill>
                  <a:schemeClr val="dk1"/>
                </a:solidFill>
                <a:latin typeface="Verdana"/>
                <a:ea typeface="Verdana"/>
                <a:cs typeface="Verdana"/>
                <a:sym typeface="Verdana"/>
              </a:rPr>
              <a:t> (ignore I</a:t>
            </a:r>
            <a:r>
              <a:rPr b="0" baseline="-25000" i="0" lang="en-US" sz="2000" u="none">
                <a:solidFill>
                  <a:schemeClr val="dk1"/>
                </a:solidFill>
                <a:latin typeface="Verdana"/>
                <a:ea typeface="Verdana"/>
                <a:cs typeface="Verdana"/>
                <a:sym typeface="Verdana"/>
              </a:rPr>
              <a:t>CBO</a:t>
            </a:r>
            <a:r>
              <a:rPr b="0" i="0" lang="en-US" sz="2000" u="none">
                <a:solidFill>
                  <a:schemeClr val="dk1"/>
                </a:solidFill>
                <a:latin typeface="Verdana"/>
                <a:ea typeface="Verdana"/>
                <a:cs typeface="Verdana"/>
                <a:sym typeface="Verdana"/>
              </a:rPr>
              <a:t> due to small value)</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For ac situations where the point of operation moves on the characteristics curve, an ac alpha defined by</a:t>
            </a:r>
            <a:endParaRPr/>
          </a:p>
          <a:p>
            <a:pPr indent="-342900" lvl="0" marL="342900" rtl="0" algn="l">
              <a:lnSpc>
                <a:spcPct val="100000"/>
              </a:lnSpc>
              <a:spcBef>
                <a:spcPts val="400"/>
              </a:spcBef>
              <a:spcAft>
                <a:spcPts val="0"/>
              </a:spcAft>
              <a:buSzPts val="2000"/>
              <a:buFont typeface="Times New Roman"/>
              <a:buNone/>
            </a:pPr>
            <a:r>
              <a:t/>
            </a:r>
            <a:endParaRPr b="0" i="0" sz="2000" u="none">
              <a:solidFill>
                <a:schemeClr val="dk1"/>
              </a:solidFill>
              <a:latin typeface="Verdana"/>
              <a:ea typeface="Verdana"/>
              <a:cs typeface="Verdana"/>
              <a:sym typeface="Verdana"/>
            </a:endParaRPr>
          </a:p>
          <a:p>
            <a:pPr indent="-215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1"/>
              </a:solidFill>
              <a:latin typeface="Verdana"/>
              <a:ea typeface="Verdana"/>
              <a:cs typeface="Verdana"/>
              <a:sym typeface="Verdana"/>
            </a:endParaRPr>
          </a:p>
          <a:p>
            <a:pPr indent="-215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1"/>
              </a:solidFill>
              <a:latin typeface="Verdana"/>
              <a:ea typeface="Verdana"/>
              <a:cs typeface="Verdana"/>
              <a:sym typeface="Verdana"/>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Alpha a common base current gain factor that shows the efficiency by calculating the current percent from current flow from emitter to collector.The value of α is typical from 0.9 ~ 0.998.</a:t>
            </a:r>
            <a:endParaRPr/>
          </a:p>
        </p:txBody>
      </p:sp>
      <p:pic>
        <p:nvPicPr>
          <p:cNvPr id="264" name="Google Shape;264;p33"/>
          <p:cNvPicPr preferRelativeResize="0"/>
          <p:nvPr>
            <p:ph idx="1" type="body"/>
          </p:nvPr>
        </p:nvPicPr>
        <p:blipFill rotWithShape="1">
          <a:blip r:embed="rId3">
            <a:alphaModFix/>
          </a:blip>
          <a:srcRect b="0" l="0" r="0" t="0"/>
          <a:stretch/>
        </p:blipFill>
        <p:spPr>
          <a:xfrm>
            <a:off x="4419600" y="1295400"/>
            <a:ext cx="533400" cy="628650"/>
          </a:xfrm>
          <a:prstGeom prst="rect">
            <a:avLst/>
          </a:prstGeom>
          <a:noFill/>
          <a:ln>
            <a:noFill/>
          </a:ln>
        </p:spPr>
      </p:pic>
      <p:pic>
        <p:nvPicPr>
          <p:cNvPr id="265" name="Google Shape;265;p33"/>
          <p:cNvPicPr preferRelativeResize="0"/>
          <p:nvPr>
            <p:ph idx="2" type="body"/>
          </p:nvPr>
        </p:nvPicPr>
        <p:blipFill rotWithShape="1">
          <a:blip r:embed="rId4">
            <a:alphaModFix/>
          </a:blip>
          <a:srcRect b="0" l="0" r="0" t="0"/>
          <a:stretch/>
        </p:blipFill>
        <p:spPr>
          <a:xfrm>
            <a:off x="4114800" y="3886200"/>
            <a:ext cx="990600"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192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 short</a:t>
            </a:r>
            <a:endParaRPr/>
          </a:p>
        </p:txBody>
      </p:sp>
      <p:sp>
        <p:nvSpPr>
          <p:cNvPr id="271" name="Google Shape;271;p34"/>
          <p:cNvSpPr txBox="1"/>
          <p:nvPr>
            <p:ph idx="1" type="body"/>
          </p:nvPr>
        </p:nvSpPr>
        <p:spPr>
          <a:xfrm>
            <a:off x="1219200" y="990600"/>
            <a:ext cx="7696200" cy="5562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1"/>
                </a:solidFill>
                <a:latin typeface="Times New Roman"/>
                <a:ea typeface="Times New Roman"/>
                <a:cs typeface="Times New Roman"/>
                <a:sym typeface="Times New Roman"/>
              </a:rPr>
              <a:t>Total collector current consist of</a:t>
            </a:r>
            <a:endParaRPr/>
          </a:p>
          <a:p>
            <a:pPr indent="-342900" lvl="0" marL="342900" rtl="0" algn="l">
              <a:lnSpc>
                <a:spcPct val="100000"/>
              </a:lnSpc>
              <a:spcBef>
                <a:spcPts val="560"/>
              </a:spcBef>
              <a:spcAft>
                <a:spcPts val="0"/>
              </a:spcAft>
              <a:buClr>
                <a:schemeClr val="dk2"/>
              </a:buClr>
              <a:buSzPts val="2800"/>
              <a:buFont typeface="Times New Roman"/>
              <a:buAutoNum type="arabicPeriod"/>
            </a:pPr>
            <a:r>
              <a:rPr b="0" i="0" lang="en-US" sz="2800" u="none">
                <a:solidFill>
                  <a:schemeClr val="dk1"/>
                </a:solidFill>
                <a:latin typeface="Times New Roman"/>
                <a:ea typeface="Times New Roman"/>
                <a:cs typeface="Times New Roman"/>
                <a:sym typeface="Times New Roman"/>
              </a:rPr>
              <a:t>The part of emitter current that reaches collector ---  </a:t>
            </a:r>
            <a:r>
              <a:rPr b="0" i="0" lang="en-US" sz="2800" u="none">
                <a:solidFill>
                  <a:schemeClr val="accent1"/>
                </a:solidFill>
                <a:latin typeface="Verdana"/>
                <a:ea typeface="Verdana"/>
                <a:cs typeface="Verdana"/>
                <a:sym typeface="Verdana"/>
              </a:rPr>
              <a:t>αI</a:t>
            </a:r>
            <a:r>
              <a:rPr b="0" baseline="-25000" i="0" lang="en-US" sz="2800" u="none">
                <a:solidFill>
                  <a:schemeClr val="accent1"/>
                </a:solidFill>
                <a:latin typeface="Verdana"/>
                <a:ea typeface="Verdana"/>
                <a:cs typeface="Verdana"/>
                <a:sym typeface="Verdana"/>
              </a:rPr>
              <a:t>E</a:t>
            </a:r>
            <a:endParaRPr/>
          </a:p>
          <a:p>
            <a:pPr indent="-342900" lvl="0" marL="342900" rtl="0" algn="l">
              <a:lnSpc>
                <a:spcPct val="100000"/>
              </a:lnSpc>
              <a:spcBef>
                <a:spcPts val="560"/>
              </a:spcBef>
              <a:spcAft>
                <a:spcPts val="0"/>
              </a:spcAft>
              <a:buClr>
                <a:schemeClr val="dk2"/>
              </a:buClr>
              <a:buSzPts val="2800"/>
              <a:buFont typeface="Verdana"/>
              <a:buAutoNum type="arabicPeriod"/>
            </a:pPr>
            <a:r>
              <a:rPr b="0" i="0" lang="en-US" sz="2800" u="none">
                <a:solidFill>
                  <a:schemeClr val="accent1"/>
                </a:solidFill>
                <a:latin typeface="Verdana"/>
                <a:ea typeface="Verdana"/>
                <a:cs typeface="Verdana"/>
                <a:sym typeface="Verdana"/>
              </a:rPr>
              <a:t>The leakage current I leakage . This current is due to movement of minority carriers across base – collector junction on account of it being reverse biased . This is much smaller than αI</a:t>
            </a:r>
            <a:r>
              <a:rPr b="0" baseline="-25000" i="0" lang="en-US" sz="2800" u="none">
                <a:solidFill>
                  <a:schemeClr val="accent1"/>
                </a:solidFill>
                <a:latin typeface="Verdana"/>
                <a:ea typeface="Verdana"/>
                <a:cs typeface="Verdana"/>
                <a:sym typeface="Verdana"/>
              </a:rPr>
              <a:t>E. </a:t>
            </a:r>
            <a:endParaRPr/>
          </a:p>
          <a:p>
            <a:pPr indent="-342900" lvl="0" marL="342900" rtl="0" algn="l">
              <a:lnSpc>
                <a:spcPct val="100000"/>
              </a:lnSpc>
              <a:spcBef>
                <a:spcPts val="560"/>
              </a:spcBef>
              <a:spcAft>
                <a:spcPts val="0"/>
              </a:spcAft>
              <a:buClr>
                <a:schemeClr val="dk2"/>
              </a:buClr>
              <a:buSzPts val="2800"/>
              <a:buFont typeface="Verdana"/>
              <a:buAutoNum type="arabicPeriod"/>
            </a:pPr>
            <a:r>
              <a:rPr b="0" i="0" lang="en-US" sz="2800" u="none">
                <a:solidFill>
                  <a:schemeClr val="accent1"/>
                </a:solidFill>
                <a:latin typeface="Verdana"/>
                <a:ea typeface="Verdana"/>
                <a:cs typeface="Verdana"/>
                <a:sym typeface="Verdana"/>
              </a:rPr>
              <a:t>When I</a:t>
            </a:r>
            <a:r>
              <a:rPr b="0" baseline="-25000" i="0" lang="en-US" sz="2800" u="none">
                <a:solidFill>
                  <a:schemeClr val="accent1"/>
                </a:solidFill>
                <a:latin typeface="Verdana"/>
                <a:ea typeface="Verdana"/>
                <a:cs typeface="Verdana"/>
                <a:sym typeface="Verdana"/>
              </a:rPr>
              <a:t>E </a:t>
            </a:r>
            <a:r>
              <a:rPr b="0" i="0" lang="en-US" sz="2800" u="none">
                <a:solidFill>
                  <a:schemeClr val="accent1"/>
                </a:solidFill>
                <a:latin typeface="Verdana"/>
                <a:ea typeface="Verdana"/>
                <a:cs typeface="Verdana"/>
                <a:sym typeface="Verdana"/>
              </a:rPr>
              <a:t>= 0 , only small leakage current flows in the collector circuit..which is called collector base current with emitter open I</a:t>
            </a:r>
            <a:r>
              <a:rPr b="0" baseline="-25000" i="0" lang="en-US" sz="2800" u="none">
                <a:solidFill>
                  <a:schemeClr val="accent1"/>
                </a:solidFill>
                <a:latin typeface="Verdana"/>
                <a:ea typeface="Verdana"/>
                <a:cs typeface="Verdana"/>
                <a:sym typeface="Verdana"/>
              </a:rPr>
              <a:t>CBO</a:t>
            </a:r>
            <a:r>
              <a:rPr b="0" i="0" lang="en-US" sz="2800" u="none">
                <a:solidFill>
                  <a:schemeClr val="accent1"/>
                </a:solidFill>
                <a:latin typeface="Verdana"/>
                <a:ea typeface="Verdana"/>
                <a:cs typeface="Verdana"/>
                <a:sym typeface="Verdana"/>
              </a:rPr>
              <a:t> </a:t>
            </a:r>
            <a:endParaRPr b="0"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914400" y="304800"/>
            <a:ext cx="7772400" cy="533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Introduction</a:t>
            </a:r>
            <a:endParaRPr/>
          </a:p>
        </p:txBody>
      </p:sp>
      <p:sp>
        <p:nvSpPr>
          <p:cNvPr id="151" name="Google Shape;151;p17"/>
          <p:cNvSpPr txBox="1"/>
          <p:nvPr>
            <p:ph idx="1" type="body"/>
          </p:nvPr>
        </p:nvSpPr>
        <p:spPr>
          <a:xfrm>
            <a:off x="1254125" y="2590800"/>
            <a:ext cx="7772400" cy="3505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2"/>
              </a:buClr>
              <a:buSzPts val="2400"/>
              <a:buFont typeface="Verdana"/>
              <a:buChar char="•"/>
            </a:pPr>
            <a:r>
              <a:rPr b="0" i="0" lang="en-US" sz="2400" u="none">
                <a:solidFill>
                  <a:schemeClr val="dk1"/>
                </a:solidFill>
                <a:latin typeface="Verdana"/>
                <a:ea typeface="Verdana"/>
                <a:cs typeface="Verdana"/>
                <a:sym typeface="Verdana"/>
              </a:rPr>
              <a:t>The basic of electronic system nowadays is</a:t>
            </a:r>
            <a:endParaRPr/>
          </a:p>
          <a:p>
            <a:pPr indent="-342900" lvl="0" marL="342900" rtl="0" algn="l">
              <a:lnSpc>
                <a:spcPct val="90000"/>
              </a:lnSpc>
              <a:spcBef>
                <a:spcPts val="480"/>
              </a:spcBef>
              <a:spcAft>
                <a:spcPts val="0"/>
              </a:spcAft>
              <a:buSzPts val="2400"/>
              <a:buFont typeface="Verdana"/>
              <a:buNone/>
            </a:pPr>
            <a:r>
              <a:rPr b="0" i="0" lang="en-US" sz="2400" u="none">
                <a:solidFill>
                  <a:schemeClr val="dk1"/>
                </a:solidFill>
                <a:latin typeface="Verdana"/>
                <a:ea typeface="Verdana"/>
                <a:cs typeface="Verdana"/>
                <a:sym typeface="Verdana"/>
              </a:rPr>
              <a:t>	semiconductor device. </a:t>
            </a:r>
            <a:endParaRPr/>
          </a:p>
          <a:p>
            <a:pPr indent="-342900" lvl="0" marL="342900" rtl="0" algn="l">
              <a:lnSpc>
                <a:spcPct val="90000"/>
              </a:lnSpc>
              <a:spcBef>
                <a:spcPts val="480"/>
              </a:spcBef>
              <a:spcAft>
                <a:spcPts val="0"/>
              </a:spcAft>
              <a:buClr>
                <a:schemeClr val="dk2"/>
              </a:buClr>
              <a:buSzPts val="2400"/>
              <a:buFont typeface="Verdana"/>
              <a:buChar char="•"/>
            </a:pPr>
            <a:r>
              <a:rPr b="0" i="0" lang="en-US" sz="2400" u="none">
                <a:solidFill>
                  <a:schemeClr val="dk1"/>
                </a:solidFill>
                <a:latin typeface="Verdana"/>
                <a:ea typeface="Verdana"/>
                <a:cs typeface="Verdana"/>
                <a:sym typeface="Verdana"/>
              </a:rPr>
              <a:t>The famous and commonly use of this device is BJTs</a:t>
            </a:r>
            <a:endParaRPr/>
          </a:p>
          <a:p>
            <a:pPr indent="-342900" lvl="0" marL="342900" rtl="0" algn="l">
              <a:lnSpc>
                <a:spcPct val="90000"/>
              </a:lnSpc>
              <a:spcBef>
                <a:spcPts val="480"/>
              </a:spcBef>
              <a:spcAft>
                <a:spcPts val="0"/>
              </a:spcAft>
              <a:buSzPts val="2400"/>
              <a:buFont typeface="Verdana"/>
              <a:buNone/>
            </a:pPr>
            <a:r>
              <a:rPr b="0" i="0" lang="en-US" sz="2400" u="none">
                <a:solidFill>
                  <a:schemeClr val="dk1"/>
                </a:solidFill>
                <a:latin typeface="Verdana"/>
                <a:ea typeface="Verdana"/>
                <a:cs typeface="Verdana"/>
                <a:sym typeface="Verdana"/>
              </a:rPr>
              <a:t>	(Bipolar Junction Transistors).</a:t>
            </a:r>
            <a:endParaRPr/>
          </a:p>
          <a:p>
            <a:pPr indent="-342900" lvl="0" marL="342900" rtl="0" algn="l">
              <a:lnSpc>
                <a:spcPct val="90000"/>
              </a:lnSpc>
              <a:spcBef>
                <a:spcPts val="480"/>
              </a:spcBef>
              <a:spcAft>
                <a:spcPts val="0"/>
              </a:spcAft>
              <a:buClr>
                <a:schemeClr val="dk2"/>
              </a:buClr>
              <a:buSzPts val="2400"/>
              <a:buFont typeface="Verdana"/>
              <a:buChar char="•"/>
            </a:pPr>
            <a:r>
              <a:rPr b="0" i="0" lang="en-US" sz="2400" u="none">
                <a:solidFill>
                  <a:schemeClr val="dk1"/>
                </a:solidFill>
                <a:latin typeface="Verdana"/>
                <a:ea typeface="Verdana"/>
                <a:cs typeface="Verdana"/>
                <a:sym typeface="Verdana"/>
              </a:rPr>
              <a:t> It can be use as amplifier and logic switches.</a:t>
            </a:r>
            <a:endParaRPr/>
          </a:p>
          <a:p>
            <a:pPr indent="-342900" lvl="0" marL="342900" rtl="0" algn="l">
              <a:lnSpc>
                <a:spcPct val="90000"/>
              </a:lnSpc>
              <a:spcBef>
                <a:spcPts val="480"/>
              </a:spcBef>
              <a:spcAft>
                <a:spcPts val="0"/>
              </a:spcAft>
              <a:buClr>
                <a:schemeClr val="dk2"/>
              </a:buClr>
              <a:buSzPts val="2400"/>
              <a:buFont typeface="Verdana"/>
              <a:buChar char="•"/>
            </a:pPr>
            <a:r>
              <a:rPr b="0" i="0" lang="en-US" sz="2400" u="none">
                <a:solidFill>
                  <a:schemeClr val="dk1"/>
                </a:solidFill>
                <a:latin typeface="Verdana"/>
                <a:ea typeface="Verdana"/>
                <a:cs typeface="Verdana"/>
                <a:sym typeface="Verdana"/>
              </a:rPr>
              <a:t> TRANSISTOR = TRANSFER + VARISTOR</a:t>
            </a:r>
            <a:endParaRPr b="0" i="0" sz="2000" u="none">
              <a:solidFill>
                <a:schemeClr val="dk1"/>
              </a:solidFill>
              <a:latin typeface="Verdana"/>
              <a:ea typeface="Verdana"/>
              <a:cs typeface="Verdana"/>
              <a:sym typeface="Verdana"/>
            </a:endParaRPr>
          </a:p>
          <a:p>
            <a:pPr indent="-342900" lvl="0" marL="342900" rtl="0" algn="l">
              <a:lnSpc>
                <a:spcPct val="90000"/>
              </a:lnSpc>
              <a:spcBef>
                <a:spcPts val="480"/>
              </a:spcBef>
              <a:spcAft>
                <a:spcPts val="0"/>
              </a:spcAft>
              <a:buClr>
                <a:schemeClr val="dk2"/>
              </a:buClr>
              <a:buSzPts val="2400"/>
              <a:buFont typeface="Verdana"/>
              <a:buChar char="•"/>
            </a:pPr>
            <a:r>
              <a:rPr b="0" i="0" lang="en-US" sz="2400" u="none">
                <a:solidFill>
                  <a:schemeClr val="dk1"/>
                </a:solidFill>
                <a:latin typeface="Verdana"/>
                <a:ea typeface="Verdana"/>
                <a:cs typeface="Verdana"/>
                <a:sym typeface="Verdana"/>
              </a:rPr>
              <a:t> Two types of BJT : pnp and npn</a:t>
            </a:r>
            <a:endParaRPr b="0" i="0" sz="2400" u="none">
              <a:solidFill>
                <a:schemeClr val="dk1"/>
              </a:solidFill>
              <a:latin typeface="Verdana"/>
              <a:ea typeface="Verdana"/>
              <a:cs typeface="Verdana"/>
              <a:sym typeface="Verdana"/>
            </a:endParaRPr>
          </a:p>
          <a:p>
            <a:pPr indent="-190500" lvl="0" marL="342900" rtl="0" algn="l">
              <a:spcBef>
                <a:spcPts val="480"/>
              </a:spcBef>
              <a:spcAft>
                <a:spcPts val="0"/>
              </a:spcAft>
              <a:buSzPts val="2400"/>
              <a:buFont typeface="Times New Roman"/>
              <a:buNone/>
            </a:pPr>
            <a:r>
              <a:t/>
            </a:r>
            <a:endParaRPr b="0" i="0" sz="2400" u="none">
              <a:solidFill>
                <a:schemeClr val="dk1"/>
              </a:solidFill>
              <a:latin typeface="Verdana"/>
              <a:ea typeface="Verdana"/>
              <a:cs typeface="Verdana"/>
              <a:sym typeface="Verdana"/>
            </a:endParaRPr>
          </a:p>
        </p:txBody>
      </p:sp>
      <p:pic>
        <p:nvPicPr>
          <p:cNvPr id="152" name="Google Shape;152;p17"/>
          <p:cNvPicPr preferRelativeResize="0"/>
          <p:nvPr/>
        </p:nvPicPr>
        <p:blipFill rotWithShape="1">
          <a:blip r:embed="rId3">
            <a:alphaModFix/>
          </a:blip>
          <a:srcRect b="0" l="0" r="0" t="0"/>
          <a:stretch/>
        </p:blipFill>
        <p:spPr>
          <a:xfrm>
            <a:off x="6286500" y="-228600"/>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990600" y="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To describe the behavior of common-base amplifiers requires two set of characteristics:</a:t>
            </a:r>
            <a:endParaRPr/>
          </a:p>
          <a:p>
            <a:pPr indent="-285750" lvl="1" marL="7429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Input or driving point characteristics.</a:t>
            </a:r>
            <a:endParaRPr/>
          </a:p>
          <a:p>
            <a:pPr indent="-285750" lvl="1" marL="7429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Output or collector characteristics</a:t>
            </a:r>
            <a:endParaRPr/>
          </a:p>
        </p:txBody>
      </p:sp>
      <p:pic>
        <p:nvPicPr>
          <p:cNvPr id="278" name="Google Shape;278;p35"/>
          <p:cNvPicPr preferRelativeResize="0"/>
          <p:nvPr/>
        </p:nvPicPr>
        <p:blipFill rotWithShape="1">
          <a:blip r:embed="rId3">
            <a:alphaModFix/>
          </a:blip>
          <a:srcRect b="0" l="0" r="0" t="0"/>
          <a:stretch/>
        </p:blipFill>
        <p:spPr>
          <a:xfrm>
            <a:off x="36512" y="0"/>
            <a:ext cx="9153525" cy="655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Input characterstics</a:t>
            </a:r>
            <a:endParaRPr/>
          </a:p>
        </p:txBody>
      </p:sp>
      <p:sp>
        <p:nvSpPr>
          <p:cNvPr id="285" name="Google Shape;285;p36"/>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3200"/>
              <a:buFont typeface="Times New Roman"/>
              <a:buChar char="•"/>
            </a:pPr>
            <a:r>
              <a:rPr b="0" i="0" lang="en-US" sz="3200" u="none">
                <a:solidFill>
                  <a:schemeClr val="dk1"/>
                </a:solidFill>
                <a:latin typeface="Times New Roman"/>
                <a:ea typeface="Times New Roman"/>
                <a:cs typeface="Times New Roman"/>
                <a:sym typeface="Times New Roman"/>
              </a:rPr>
              <a:t>It is the curve between emitter(i/p) current I</a:t>
            </a:r>
            <a:r>
              <a:rPr b="0" baseline="-25000" i="0" lang="en-US" sz="3200" u="none">
                <a:solidFill>
                  <a:schemeClr val="dk1"/>
                </a:solidFill>
                <a:latin typeface="Times New Roman"/>
                <a:ea typeface="Times New Roman"/>
                <a:cs typeface="Times New Roman"/>
                <a:sym typeface="Times New Roman"/>
              </a:rPr>
              <a:t>E</a:t>
            </a:r>
            <a:r>
              <a:rPr b="0" i="0" lang="en-US" sz="3200" u="none">
                <a:solidFill>
                  <a:schemeClr val="dk1"/>
                </a:solidFill>
                <a:latin typeface="Times New Roman"/>
                <a:ea typeface="Times New Roman"/>
                <a:cs typeface="Times New Roman"/>
                <a:sym typeface="Times New Roman"/>
              </a:rPr>
              <a:t> and emitter base (i/p)voltage Veb at constant collector base voltage Vcb.</a:t>
            </a:r>
            <a:endParaRPr/>
          </a:p>
          <a:p>
            <a:pPr indent="-342900" lvl="0" marL="342900" marR="0" rtl="0" algn="l">
              <a:lnSpc>
                <a:spcPct val="100000"/>
              </a:lnSpc>
              <a:spcBef>
                <a:spcPts val="640"/>
              </a:spcBef>
              <a:spcAft>
                <a:spcPts val="0"/>
              </a:spcAft>
              <a:buClr>
                <a:schemeClr val="dk2"/>
              </a:buClr>
              <a:buSzPts val="3200"/>
              <a:buFont typeface="Times New Roman"/>
              <a:buAutoNum type="arabicPeriod"/>
            </a:pPr>
            <a:r>
              <a:rPr b="0" i="0" lang="en-US" sz="3200" u="none">
                <a:solidFill>
                  <a:schemeClr val="dk1"/>
                </a:solidFill>
                <a:latin typeface="Times New Roman"/>
                <a:ea typeface="Times New Roman"/>
                <a:cs typeface="Times New Roman"/>
                <a:sym typeface="Times New Roman"/>
              </a:rPr>
              <a:t>The emitter currrent Ie increases rapidly with increase in emitter base voltage Veb which means input resistance is small</a:t>
            </a:r>
            <a:endParaRPr/>
          </a:p>
          <a:p>
            <a:pPr indent="-342900" lvl="0" marL="342900" marR="0" rtl="0" algn="l">
              <a:lnSpc>
                <a:spcPct val="100000"/>
              </a:lnSpc>
              <a:spcBef>
                <a:spcPts val="640"/>
              </a:spcBef>
              <a:spcAft>
                <a:spcPts val="0"/>
              </a:spcAft>
              <a:buClr>
                <a:schemeClr val="dk2"/>
              </a:buClr>
              <a:buSzPts val="3200"/>
              <a:buFont typeface="Times New Roman"/>
              <a:buAutoNum type="arabicPeriod"/>
            </a:pPr>
            <a:r>
              <a:rPr b="0" i="0" lang="en-US" sz="3200" u="none">
                <a:solidFill>
                  <a:schemeClr val="dk1"/>
                </a:solidFill>
                <a:latin typeface="Times New Roman"/>
                <a:ea typeface="Times New Roman"/>
                <a:cs typeface="Times New Roman"/>
                <a:sym typeface="Times New Roman"/>
              </a:rPr>
              <a:t>The emitter current is almost independent of collector base voltage Vcb.i.e. emitter current is independent of collector voltage</a:t>
            </a:r>
            <a:endParaRPr/>
          </a:p>
          <a:p>
            <a:pPr indent="-139700" lvl="0" marL="342900" marR="0" rtl="0" algn="l">
              <a:lnSpc>
                <a:spcPct val="100000"/>
              </a:lnSpc>
              <a:spcBef>
                <a:spcPts val="640"/>
              </a:spcBef>
              <a:spcAft>
                <a:spcPts val="0"/>
              </a:spcAft>
              <a:buClr>
                <a:schemeClr val="dk2"/>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2"/>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11430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Output characteristics</a:t>
            </a:r>
            <a:endParaRPr/>
          </a:p>
        </p:txBody>
      </p:sp>
      <p:pic>
        <p:nvPicPr>
          <p:cNvPr id="292" name="Google Shape;292;p37"/>
          <p:cNvPicPr preferRelativeResize="0"/>
          <p:nvPr>
            <p:ph idx="1" type="body"/>
          </p:nvPr>
        </p:nvPicPr>
        <p:blipFill rotWithShape="1">
          <a:blip r:embed="rId3">
            <a:alphaModFix/>
          </a:blip>
          <a:srcRect b="0" l="-20584" r="-20585" t="0"/>
          <a:stretch/>
        </p:blipFill>
        <p:spPr>
          <a:xfrm>
            <a:off x="0" y="1219200"/>
            <a:ext cx="9026525" cy="518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457200" y="7937"/>
            <a:ext cx="77724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Output characteristics</a:t>
            </a:r>
            <a:endParaRPr/>
          </a:p>
        </p:txBody>
      </p:sp>
      <p:sp>
        <p:nvSpPr>
          <p:cNvPr id="299" name="Google Shape;299;p38"/>
          <p:cNvSpPr txBox="1"/>
          <p:nvPr>
            <p:ph idx="1" type="body"/>
          </p:nvPr>
        </p:nvSpPr>
        <p:spPr>
          <a:xfrm>
            <a:off x="0" y="762000"/>
            <a:ext cx="9026525" cy="6096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00"/>
              <a:buFont typeface="Times New Roman"/>
              <a:buChar char="•"/>
            </a:pPr>
            <a:r>
              <a:rPr b="0" i="0" lang="en-US" sz="2800" u="none">
                <a:solidFill>
                  <a:schemeClr val="dk1"/>
                </a:solidFill>
                <a:latin typeface="Times New Roman"/>
                <a:ea typeface="Times New Roman"/>
                <a:cs typeface="Times New Roman"/>
                <a:sym typeface="Times New Roman"/>
              </a:rPr>
              <a:t>It is the curve between collector (o/p)current Ic and collector base(0/p) voltage Vcb at constant emitter current Ie</a:t>
            </a:r>
            <a:endParaRPr/>
          </a:p>
          <a:p>
            <a:pPr indent="-342900" lvl="0" marL="342900" marR="0" rtl="0" algn="l">
              <a:lnSpc>
                <a:spcPct val="100000"/>
              </a:lnSpc>
              <a:spcBef>
                <a:spcPts val="560"/>
              </a:spcBef>
              <a:spcAft>
                <a:spcPts val="0"/>
              </a:spcAft>
              <a:buClr>
                <a:schemeClr val="dk2"/>
              </a:buClr>
              <a:buSzPts val="2800"/>
              <a:buFont typeface="Times New Roman"/>
              <a:buAutoNum type="arabicPeriod"/>
            </a:pPr>
            <a:r>
              <a:rPr b="0" i="0" lang="en-US" sz="2800" u="none">
                <a:solidFill>
                  <a:schemeClr val="dk1"/>
                </a:solidFill>
                <a:latin typeface="Times New Roman"/>
                <a:ea typeface="Times New Roman"/>
                <a:cs typeface="Times New Roman"/>
                <a:sym typeface="Times New Roman"/>
              </a:rPr>
              <a:t>Collector current varies with Vcb at very low voltages(less than 1V)..the transistor never operates in this region()</a:t>
            </a:r>
            <a:endParaRPr/>
          </a:p>
          <a:p>
            <a:pPr indent="-342900" lvl="0" marL="342900" marR="0" rtl="0" algn="l">
              <a:lnSpc>
                <a:spcPct val="100000"/>
              </a:lnSpc>
              <a:spcBef>
                <a:spcPts val="560"/>
              </a:spcBef>
              <a:spcAft>
                <a:spcPts val="0"/>
              </a:spcAft>
              <a:buClr>
                <a:schemeClr val="dk2"/>
              </a:buClr>
              <a:buSzPts val="2800"/>
              <a:buFont typeface="Times New Roman"/>
              <a:buAutoNum type="arabicPeriod"/>
            </a:pPr>
            <a:r>
              <a:rPr b="0" i="0" lang="en-US" sz="2800" u="none">
                <a:solidFill>
                  <a:schemeClr val="dk1"/>
                </a:solidFill>
                <a:latin typeface="Times New Roman"/>
                <a:ea typeface="Times New Roman"/>
                <a:cs typeface="Times New Roman"/>
                <a:sym typeface="Times New Roman"/>
              </a:rPr>
              <a:t>When value of Vcb reaches 1-2 V the collector current becomes constant (horizontal line in figure) and now is independent of collector base voltage Vcb. This is due to the fact that collector current is only due to emitter current that passes base and flows into collector. The transistor always operates in this region(active region).</a:t>
            </a:r>
            <a:endParaRPr/>
          </a:p>
          <a:p>
            <a:pPr indent="-342900" lvl="0" marL="342900" marR="0" rtl="0" algn="l">
              <a:lnSpc>
                <a:spcPct val="100000"/>
              </a:lnSpc>
              <a:spcBef>
                <a:spcPts val="560"/>
              </a:spcBef>
              <a:spcAft>
                <a:spcPts val="0"/>
              </a:spcAft>
              <a:buClr>
                <a:schemeClr val="dk2"/>
              </a:buClr>
              <a:buSzPts val="2800"/>
              <a:buFont typeface="Times New Roman"/>
              <a:buChar char="•"/>
            </a:pPr>
            <a:r>
              <a:rPr b="0" i="0" lang="en-US" sz="2800" u="none">
                <a:solidFill>
                  <a:schemeClr val="dk1"/>
                </a:solidFill>
                <a:latin typeface="Times New Roman"/>
                <a:ea typeface="Times New Roman"/>
                <a:cs typeface="Times New Roman"/>
                <a:sym typeface="Times New Roman"/>
              </a:rPr>
              <a:t>3.Very high change in Vcb changes small amount of IC which means transistor has </a:t>
            </a:r>
            <a:r>
              <a:rPr b="1" i="0" lang="en-US" sz="2800" u="none">
                <a:solidFill>
                  <a:schemeClr val="dk1"/>
                </a:solidFill>
                <a:latin typeface="Times New Roman"/>
                <a:ea typeface="Times New Roman"/>
                <a:cs typeface="Times New Roman"/>
                <a:sym typeface="Times New Roman"/>
              </a:rPr>
              <a:t>high output resistance</a:t>
            </a:r>
            <a:endParaRPr/>
          </a:p>
          <a:p>
            <a:pPr indent="-165100" lvl="0" marL="342900" marR="0" rtl="0" algn="l">
              <a:spcBef>
                <a:spcPts val="560"/>
              </a:spcBef>
              <a:spcAft>
                <a:spcPts val="0"/>
              </a:spcAft>
              <a:buClr>
                <a:schemeClr val="dk2"/>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Output characateristics</a:t>
            </a:r>
            <a:endParaRPr/>
          </a:p>
        </p:txBody>
      </p:sp>
      <p:sp>
        <p:nvSpPr>
          <p:cNvPr id="305" name="Google Shape;305;p39"/>
          <p:cNvSpPr txBox="1"/>
          <p:nvPr>
            <p:ph idx="1" type="body"/>
          </p:nvPr>
        </p:nvSpPr>
        <p:spPr>
          <a:xfrm>
            <a:off x="1254125" y="1981200"/>
            <a:ext cx="7772400" cy="434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3200"/>
              <a:buFont typeface="Times New Roman"/>
              <a:buChar char="•"/>
            </a:pPr>
            <a:r>
              <a:rPr b="1" i="0" lang="en-US" sz="3200" u="none">
                <a:solidFill>
                  <a:schemeClr val="dk1"/>
                </a:solidFill>
                <a:latin typeface="Times New Roman"/>
                <a:ea typeface="Times New Roman"/>
                <a:cs typeface="Times New Roman"/>
                <a:sym typeface="Times New Roman"/>
              </a:rPr>
              <a:t>Active region</a:t>
            </a:r>
            <a:r>
              <a:rPr b="0" i="0" lang="en-US" sz="3200" u="none">
                <a:solidFill>
                  <a:schemeClr val="dk1"/>
                </a:solidFill>
                <a:latin typeface="Times New Roman"/>
                <a:ea typeface="Times New Roman"/>
                <a:cs typeface="Times New Roman"/>
                <a:sym typeface="Times New Roman"/>
              </a:rPr>
              <a:t> – emitter junction fb and collector junction reverse biased. Collector current depends only on emitter current</a:t>
            </a:r>
            <a:endParaRPr/>
          </a:p>
          <a:p>
            <a:pPr indent="-342900" lvl="0" marL="342900" marR="0" rtl="0" algn="l">
              <a:lnSpc>
                <a:spcPct val="100000"/>
              </a:lnSpc>
              <a:spcBef>
                <a:spcPts val="640"/>
              </a:spcBef>
              <a:spcAft>
                <a:spcPts val="0"/>
              </a:spcAft>
              <a:buClr>
                <a:schemeClr val="dk2"/>
              </a:buClr>
              <a:buSzPts val="3200"/>
              <a:buFont typeface="Calibri"/>
              <a:buChar char="•"/>
            </a:pPr>
            <a:r>
              <a:rPr b="1" i="0" lang="en-US" sz="3200" u="none">
                <a:solidFill>
                  <a:schemeClr val="dk1"/>
                </a:solidFill>
                <a:latin typeface="Calibri"/>
                <a:ea typeface="Calibri"/>
                <a:cs typeface="Calibri"/>
                <a:sym typeface="Calibri"/>
              </a:rPr>
              <a:t>Saturation region:</a:t>
            </a:r>
            <a:r>
              <a:rPr b="0" i="0" lang="en-US" sz="3200" u="none">
                <a:solidFill>
                  <a:schemeClr val="dk1"/>
                </a:solidFill>
                <a:latin typeface="Calibri"/>
                <a:ea typeface="Calibri"/>
                <a:cs typeface="Calibri"/>
                <a:sym typeface="Calibri"/>
              </a:rPr>
              <a:t> both junctions are forward biased. In this region IC increases rapidly with even small increase VCB(0-1 V)</a:t>
            </a:r>
            <a:endParaRPr/>
          </a:p>
          <a:p>
            <a:pPr indent="-342900" lvl="0" marL="342900" marR="0" rtl="0" algn="l">
              <a:lnSpc>
                <a:spcPct val="100000"/>
              </a:lnSpc>
              <a:spcBef>
                <a:spcPts val="640"/>
              </a:spcBef>
              <a:spcAft>
                <a:spcPts val="0"/>
              </a:spcAft>
              <a:buClr>
                <a:schemeClr val="dk2"/>
              </a:buClr>
              <a:buSzPts val="3200"/>
              <a:buFont typeface="Calibri"/>
              <a:buChar char="•"/>
            </a:pPr>
            <a:r>
              <a:rPr b="0" i="0" lang="en-US" sz="3200" u="none">
                <a:solidFill>
                  <a:schemeClr val="dk1"/>
                </a:solidFill>
                <a:latin typeface="Calibri"/>
                <a:ea typeface="Calibri"/>
                <a:cs typeface="Calibri"/>
                <a:sym typeface="Calibri"/>
              </a:rPr>
              <a:t>.</a:t>
            </a:r>
            <a:r>
              <a:rPr b="1" i="0" lang="en-US" sz="3200" u="none">
                <a:solidFill>
                  <a:schemeClr val="dk1"/>
                </a:solidFill>
                <a:latin typeface="Calibri"/>
                <a:ea typeface="Calibri"/>
                <a:cs typeface="Calibri"/>
                <a:sym typeface="Calibri"/>
              </a:rPr>
              <a:t> Cut-off region:</a:t>
            </a:r>
            <a:r>
              <a:rPr b="0" i="0" lang="en-US" sz="3200" u="none">
                <a:solidFill>
                  <a:schemeClr val="dk1"/>
                </a:solidFill>
                <a:latin typeface="Calibri"/>
                <a:ea typeface="Calibri"/>
                <a:cs typeface="Calibri"/>
                <a:sym typeface="Calibri"/>
              </a:rPr>
              <a:t> both junction reverse biased, is called cut-off region.(Ie&lt;=0)</a:t>
            </a:r>
            <a:endParaRPr/>
          </a:p>
          <a:p>
            <a:pPr indent="-139700" lvl="0" marL="342900" marR="0" rtl="0" algn="l">
              <a:lnSpc>
                <a:spcPct val="100000"/>
              </a:lnSpc>
              <a:spcBef>
                <a:spcPts val="640"/>
              </a:spcBef>
              <a:spcAft>
                <a:spcPts val="0"/>
              </a:spcAft>
              <a:buClr>
                <a:schemeClr val="dk2"/>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2"/>
              </a:buClr>
              <a:buSzPts val="3200"/>
              <a:buFont typeface="Times New Roman"/>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0"/>
          <p:cNvPicPr preferRelativeResize="0"/>
          <p:nvPr/>
        </p:nvPicPr>
        <p:blipFill rotWithShape="1">
          <a:blip r:embed="rId3">
            <a:alphaModFix/>
          </a:blip>
          <a:srcRect b="0" l="0" r="0" t="0"/>
          <a:stretch/>
        </p:blipFill>
        <p:spPr>
          <a:xfrm>
            <a:off x="1295400" y="1447800"/>
            <a:ext cx="7329487" cy="419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066800" y="533400"/>
            <a:ext cx="77724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Common-Emitter Configuration</a:t>
            </a:r>
            <a:endParaRPr/>
          </a:p>
        </p:txBody>
      </p:sp>
      <p:sp>
        <p:nvSpPr>
          <p:cNvPr id="316" name="Google Shape;316;p41"/>
          <p:cNvSpPr txBox="1"/>
          <p:nvPr>
            <p:ph idx="1" type="body"/>
          </p:nvPr>
        </p:nvSpPr>
        <p:spPr>
          <a:xfrm>
            <a:off x="1295400" y="1524000"/>
            <a:ext cx="7585075"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It is called common-emitter configuration since : </a:t>
            </a:r>
            <a:endParaRPr/>
          </a:p>
          <a:p>
            <a:pPr indent="-285750" lvl="1" marL="742950" rtl="0" algn="l">
              <a:lnSpc>
                <a:spcPct val="11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emitter is common or reference to both input and output terminals.</a:t>
            </a:r>
            <a:endParaRPr/>
          </a:p>
          <a:p>
            <a:pPr indent="-285750" lvl="1" marL="742950" rtl="0" algn="l">
              <a:lnSpc>
                <a:spcPct val="11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emitter is usually the terminal closest to or at ground </a:t>
            </a:r>
            <a:endParaRPr/>
          </a:p>
          <a:p>
            <a:pPr indent="-342900" lvl="0" marL="342900" rtl="0" algn="l">
              <a:lnSpc>
                <a:spcPct val="11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potential.</a:t>
            </a:r>
            <a:endParaRPr/>
          </a:p>
          <a:p>
            <a:pPr indent="-342900" lvl="0" marL="342900" rtl="0" algn="l">
              <a:lnSpc>
                <a:spcPct val="11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Almost amplifier design is using connection of CE due to the high gain for current and voltage.</a:t>
            </a:r>
            <a:endParaRPr/>
          </a:p>
          <a:p>
            <a:pPr indent="-342900" lvl="0" marL="342900" rtl="0" algn="l">
              <a:lnSpc>
                <a:spcPct val="11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Input is applied inbetween emitter and base and output is taken from collector and emitter.</a:t>
            </a:r>
            <a:endParaRPr/>
          </a:p>
          <a:p>
            <a:pPr indent="-215900" lvl="0" marL="342900" rtl="0" algn="l">
              <a:spcBef>
                <a:spcPts val="400"/>
              </a:spcBef>
              <a:spcAft>
                <a:spcPts val="0"/>
              </a:spcAft>
              <a:buSzPts val="2000"/>
              <a:buFont typeface="Times New Roman"/>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nvSpPr>
        <p:spPr>
          <a:xfrm>
            <a:off x="990600" y="346075"/>
            <a:ext cx="80613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Proper Biasing common-emitter configuration in active region</a:t>
            </a:r>
            <a:endParaRPr/>
          </a:p>
        </p:txBody>
      </p:sp>
      <p:pic>
        <p:nvPicPr>
          <p:cNvPr id="323" name="Google Shape;323;p42"/>
          <p:cNvPicPr preferRelativeResize="0"/>
          <p:nvPr/>
        </p:nvPicPr>
        <p:blipFill rotWithShape="1">
          <a:blip r:embed="rId3">
            <a:alphaModFix/>
          </a:blip>
          <a:srcRect b="0" l="0" r="0" t="0"/>
          <a:stretch/>
        </p:blipFill>
        <p:spPr>
          <a:xfrm>
            <a:off x="0" y="914400"/>
            <a:ext cx="9144000" cy="594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990600" y="228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Beta (β) or base current amplification factor</a:t>
            </a:r>
            <a:br>
              <a:rPr b="1" i="0" lang="en-US" sz="4000" u="none">
                <a:solidFill>
                  <a:schemeClr val="dk1"/>
                </a:solidFill>
                <a:latin typeface="Times New Roman"/>
                <a:ea typeface="Times New Roman"/>
                <a:cs typeface="Times New Roman"/>
                <a:sym typeface="Times New Roman"/>
              </a:rPr>
            </a:br>
            <a:endParaRPr/>
          </a:p>
        </p:txBody>
      </p:sp>
      <p:sp>
        <p:nvSpPr>
          <p:cNvPr id="329" name="Google Shape;329;p43"/>
          <p:cNvSpPr txBox="1"/>
          <p:nvPr>
            <p:ph idx="1" type="body"/>
          </p:nvPr>
        </p:nvSpPr>
        <p:spPr>
          <a:xfrm>
            <a:off x="533400" y="1295400"/>
            <a:ext cx="80772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ratio of collector current (IC) to the  base current (IB) is  beta (βdc ) which is dc current gain where IC and IB are determined at a particular operating point, Q-point (quiescent point). </a:t>
            </a:r>
            <a:endParaRPr/>
          </a:p>
          <a:p>
            <a:pPr indent="-342900" lvl="0" marL="342900" rtl="0" algn="l">
              <a:lnSpc>
                <a:spcPct val="12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a:t>
            </a:r>
            <a:endParaRPr/>
          </a:p>
          <a:p>
            <a:pPr indent="-342900" lvl="0" marL="342900" rtl="0" algn="l">
              <a:lnSpc>
                <a:spcPct val="12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In almost all transistors 5% of emitter  Current flows as the base current . Therefore β Is generally greater than 20. Normally its value ranges from 20 – 200.</a:t>
            </a:r>
            <a:endParaRPr/>
          </a:p>
          <a:p>
            <a:pPr indent="-215900" lvl="0" marL="342900" rtl="0" algn="l">
              <a:lnSpc>
                <a:spcPct val="120000"/>
              </a:lnSpc>
              <a:spcBef>
                <a:spcPts val="400"/>
              </a:spcBef>
              <a:spcAft>
                <a:spcPts val="0"/>
              </a:spcAft>
              <a:buClr>
                <a:schemeClr val="dk2"/>
              </a:buClr>
              <a:buSzPts val="2000"/>
              <a:buFont typeface="Noto Sans Symbols"/>
              <a:buNone/>
            </a:pPr>
            <a:r>
              <a:t/>
            </a:r>
            <a:endParaRPr b="0" i="0" sz="2000" u="none">
              <a:solidFill>
                <a:schemeClr val="dk1"/>
              </a:solidFill>
              <a:latin typeface="Verdana"/>
              <a:ea typeface="Verdana"/>
              <a:cs typeface="Verdana"/>
              <a:sym typeface="Verdana"/>
            </a:endParaRPr>
          </a:p>
          <a:p>
            <a:pPr indent="0" lvl="2" marL="914400" rtl="0" algn="l">
              <a:lnSpc>
                <a:spcPct val="120000"/>
              </a:lnSpc>
              <a:spcBef>
                <a:spcPts val="240"/>
              </a:spcBef>
              <a:spcAft>
                <a:spcPts val="0"/>
              </a:spcAft>
              <a:buClr>
                <a:schemeClr val="dk1"/>
              </a:buClr>
              <a:buSzPts val="1200"/>
              <a:buFont typeface="Times New Roman"/>
              <a:buNone/>
            </a:pPr>
            <a:r>
              <a:t/>
            </a:r>
            <a:endParaRPr b="0" i="0" sz="1200" u="none">
              <a:solidFill>
                <a:schemeClr val="dk1"/>
              </a:solidFill>
              <a:latin typeface="Verdana"/>
              <a:ea typeface="Verdana"/>
              <a:cs typeface="Verdana"/>
              <a:sym typeface="Verdana"/>
            </a:endParaRPr>
          </a:p>
          <a:p>
            <a:pPr indent="-139700" lvl="0" marL="342900" rtl="0" algn="l">
              <a:lnSpc>
                <a:spcPct val="100000"/>
              </a:lnSpc>
              <a:spcBef>
                <a:spcPts val="640"/>
              </a:spcBef>
              <a:spcAft>
                <a:spcPts val="0"/>
              </a:spcAft>
              <a:buClr>
                <a:schemeClr val="dk2"/>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pic>
        <p:nvPicPr>
          <p:cNvPr id="330" name="Google Shape;330;p43"/>
          <p:cNvPicPr preferRelativeResize="0"/>
          <p:nvPr/>
        </p:nvPicPr>
        <p:blipFill rotWithShape="1">
          <a:blip r:embed="rId3">
            <a:alphaModFix/>
          </a:blip>
          <a:srcRect b="0" l="0" r="0" t="0"/>
          <a:stretch/>
        </p:blipFill>
        <p:spPr>
          <a:xfrm>
            <a:off x="3962400" y="4572000"/>
            <a:ext cx="1752600" cy="1819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787400" y="152400"/>
            <a:ext cx="8356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Relationship analysis between α and β </a:t>
            </a:r>
            <a:endParaRPr/>
          </a:p>
        </p:txBody>
      </p:sp>
      <p:pic>
        <p:nvPicPr>
          <p:cNvPr id="337" name="Google Shape;337;p44"/>
          <p:cNvPicPr preferRelativeResize="0"/>
          <p:nvPr/>
        </p:nvPicPr>
        <p:blipFill rotWithShape="1">
          <a:blip r:embed="rId3">
            <a:alphaModFix/>
          </a:blip>
          <a:srcRect b="0" l="0" r="0" t="0"/>
          <a:stretch/>
        </p:blipFill>
        <p:spPr>
          <a:xfrm>
            <a:off x="1981200" y="1066800"/>
            <a:ext cx="6400800" cy="54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Mode of operation</a:t>
            </a:r>
            <a:endParaRPr/>
          </a:p>
        </p:txBody>
      </p:sp>
      <p:sp>
        <p:nvSpPr>
          <p:cNvPr id="159" name="Google Shape;159;p18"/>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Active Region   –   the transistor operates as an amplifier and Ic = β.Ib</a:t>
            </a:r>
            <a:endParaRPr/>
          </a:p>
          <a:p>
            <a:pPr indent="-342900" lvl="0" marL="342900" marR="0" rtl="0" algn="l">
              <a:lnSpc>
                <a:spcPct val="100000"/>
              </a:lnSpc>
              <a:spcBef>
                <a:spcPts val="0"/>
              </a:spcBef>
              <a:spcAft>
                <a:spcPts val="0"/>
              </a:spcAft>
              <a:buClr>
                <a:schemeClr val="dk2"/>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Saturation   –   the transistor is “Fully-ON” operating as a switch and Ic = I(saturation)</a:t>
            </a:r>
            <a:endParaRPr/>
          </a:p>
          <a:p>
            <a:pPr indent="-342900" lvl="0" marL="342900" marR="0" rtl="0" algn="l">
              <a:lnSpc>
                <a:spcPct val="100000"/>
              </a:lnSpc>
              <a:spcBef>
                <a:spcPts val="0"/>
              </a:spcBef>
              <a:spcAft>
                <a:spcPts val="0"/>
              </a:spcAft>
              <a:buClr>
                <a:schemeClr val="dk2"/>
              </a:buClr>
              <a:buSzPts val="3600"/>
              <a:buFont typeface="Times New Roman"/>
              <a:buChar char="•"/>
            </a:pPr>
            <a:r>
              <a:rPr b="0" i="0" lang="en-US" sz="3600" u="none" cap="none" strike="noStrike">
                <a:solidFill>
                  <a:schemeClr val="dk1"/>
                </a:solidFill>
                <a:latin typeface="Times New Roman"/>
                <a:ea typeface="Times New Roman"/>
                <a:cs typeface="Times New Roman"/>
                <a:sym typeface="Times New Roman"/>
              </a:rPr>
              <a:t>Cut-off   –   the transistor is “Fully-OFF” operating as a switch and Ic = 0</a:t>
            </a:r>
            <a:endParaRPr/>
          </a:p>
          <a:p>
            <a:pPr indent="-114300" lvl="0" marL="342900" marR="0" rtl="0" algn="l">
              <a:spcBef>
                <a:spcPts val="720"/>
              </a:spcBef>
              <a:spcAft>
                <a:spcPts val="0"/>
              </a:spcAft>
              <a:buClr>
                <a:schemeClr val="dk2"/>
              </a:buClr>
              <a:buSzPts val="3600"/>
              <a:buFont typeface="Times New Roman"/>
              <a:buNone/>
            </a:pPr>
            <a:r>
              <a:t/>
            </a:r>
            <a:endParaRPr b="0" i="0" sz="3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nvSpPr>
        <p:spPr>
          <a:xfrm>
            <a:off x="457200" y="5562600"/>
            <a:ext cx="3962400" cy="64135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Input characteristics for a</a:t>
            </a:r>
            <a:endParaRPr/>
          </a:p>
          <a:p>
            <a:pPr indent="-457200" lvl="0" marL="45720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common-emitter NPN transistor</a:t>
            </a:r>
            <a:endParaRPr/>
          </a:p>
        </p:txBody>
      </p:sp>
      <p:sp>
        <p:nvSpPr>
          <p:cNvPr id="343" name="Google Shape;343;p45"/>
          <p:cNvSpPr txBox="1"/>
          <p:nvPr>
            <p:ph idx="1" type="body"/>
          </p:nvPr>
        </p:nvSpPr>
        <p:spPr>
          <a:xfrm>
            <a:off x="4648200" y="1219200"/>
            <a:ext cx="4495800" cy="4876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curve between base current(i/p) I</a:t>
            </a:r>
            <a:r>
              <a:rPr b="0" baseline="-25000" i="0" lang="en-US" sz="2000" u="none">
                <a:solidFill>
                  <a:schemeClr val="dk1"/>
                </a:solidFill>
                <a:latin typeface="Verdana"/>
                <a:ea typeface="Verdana"/>
                <a:cs typeface="Verdana"/>
                <a:sym typeface="Verdana"/>
              </a:rPr>
              <a:t>B </a:t>
            </a:r>
            <a:r>
              <a:rPr b="0" i="0" lang="en-US" sz="2000" u="none">
                <a:solidFill>
                  <a:schemeClr val="dk1"/>
                </a:solidFill>
                <a:latin typeface="Verdana"/>
                <a:ea typeface="Verdana"/>
                <a:cs typeface="Verdana"/>
                <a:sym typeface="Verdana"/>
              </a:rPr>
              <a:t>and base emitter voltage</a:t>
            </a:r>
            <a:r>
              <a:rPr b="0" baseline="-25000" i="0" lang="en-US" sz="2000" u="none">
                <a:solidFill>
                  <a:schemeClr val="dk1"/>
                </a:solidFill>
                <a:latin typeface="Verdana"/>
                <a:ea typeface="Verdana"/>
                <a:cs typeface="Verdana"/>
                <a:sym typeface="Verdana"/>
              </a:rPr>
              <a:t> </a:t>
            </a:r>
            <a:r>
              <a:rPr b="0" i="0" lang="en-US" sz="2000" u="none">
                <a:solidFill>
                  <a:schemeClr val="dk1"/>
                </a:solidFill>
                <a:latin typeface="Verdana"/>
                <a:ea typeface="Verdana"/>
                <a:cs typeface="Verdana"/>
                <a:sym typeface="Verdana"/>
              </a:rPr>
              <a:t> V</a:t>
            </a:r>
            <a:r>
              <a:rPr b="0" baseline="-25000" i="0" lang="en-US" sz="2000" u="none">
                <a:solidFill>
                  <a:schemeClr val="dk1"/>
                </a:solidFill>
                <a:latin typeface="Verdana"/>
                <a:ea typeface="Verdana"/>
                <a:cs typeface="Verdana"/>
                <a:sym typeface="Verdana"/>
              </a:rPr>
              <a:t>BE</a:t>
            </a:r>
            <a:r>
              <a:rPr b="0" i="0" lang="en-US" sz="2000" u="none">
                <a:solidFill>
                  <a:schemeClr val="dk1"/>
                </a:solidFill>
                <a:latin typeface="Verdana"/>
                <a:ea typeface="Verdana"/>
                <a:cs typeface="Verdana"/>
                <a:sym typeface="Verdana"/>
              </a:rPr>
              <a:t>  at constant collector emitter voltage V</a:t>
            </a:r>
            <a:r>
              <a:rPr b="0" baseline="-25000" i="0" lang="en-US" sz="2000" u="none">
                <a:solidFill>
                  <a:schemeClr val="dk1"/>
                </a:solidFill>
                <a:latin typeface="Verdana"/>
                <a:ea typeface="Verdana"/>
                <a:cs typeface="Verdana"/>
                <a:sym typeface="Verdana"/>
              </a:rPr>
              <a:t>CE</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characteristics resemble that of a forward biased diode curve as BE is F.B.</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As compared to CB configuration , Ib increases less rapidly with Vbe. Therefore input resistance is small but higher than that of CB configuration.</a:t>
            </a:r>
            <a:endParaRPr/>
          </a:p>
          <a:p>
            <a:pPr indent="-215900" lvl="0" marL="342900" rtl="0" algn="l">
              <a:spcBef>
                <a:spcPts val="400"/>
              </a:spcBef>
              <a:spcAft>
                <a:spcPts val="0"/>
              </a:spcAft>
              <a:buSzPts val="2000"/>
              <a:buFont typeface="Times New Roman"/>
              <a:buNone/>
            </a:pPr>
            <a:r>
              <a:t/>
            </a:r>
            <a:endParaRPr b="0" i="0" sz="2000" u="none">
              <a:solidFill>
                <a:schemeClr val="dk1"/>
              </a:solidFill>
              <a:latin typeface="Verdana"/>
              <a:ea typeface="Verdana"/>
              <a:cs typeface="Verdana"/>
              <a:sym typeface="Verdana"/>
            </a:endParaRPr>
          </a:p>
        </p:txBody>
      </p:sp>
      <p:pic>
        <p:nvPicPr>
          <p:cNvPr id="344" name="Google Shape;344;p45"/>
          <p:cNvPicPr preferRelativeResize="0"/>
          <p:nvPr/>
        </p:nvPicPr>
        <p:blipFill rotWithShape="1">
          <a:blip r:embed="rId3">
            <a:alphaModFix/>
          </a:blip>
          <a:srcRect b="0" l="0" r="0" t="0"/>
          <a:stretch/>
        </p:blipFill>
        <p:spPr>
          <a:xfrm>
            <a:off x="152400" y="762000"/>
            <a:ext cx="4495800" cy="4724400"/>
          </a:xfrm>
          <a:prstGeom prst="rect">
            <a:avLst/>
          </a:prstGeom>
          <a:noFill/>
          <a:ln>
            <a:noFill/>
          </a:ln>
        </p:spPr>
      </p:pic>
      <p:sp>
        <p:nvSpPr>
          <p:cNvPr id="345" name="Google Shape;345;p45"/>
          <p:cNvSpPr txBox="1"/>
          <p:nvPr/>
        </p:nvSpPr>
        <p:spPr>
          <a:xfrm>
            <a:off x="2819400" y="34925"/>
            <a:ext cx="4186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Times New Roman"/>
              <a:buNone/>
            </a:pPr>
            <a:r>
              <a:rPr b="0" i="0" lang="en-US" sz="4000" u="none">
                <a:solidFill>
                  <a:srgbClr val="FF0000"/>
                </a:solidFill>
                <a:latin typeface="Times New Roman"/>
                <a:ea typeface="Times New Roman"/>
                <a:cs typeface="Times New Roman"/>
                <a:sym typeface="Times New Roman"/>
              </a:rPr>
              <a:t>Input characterstics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nvSpPr>
        <p:spPr>
          <a:xfrm>
            <a:off x="5791200" y="1371600"/>
            <a:ext cx="3124200" cy="17541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Curve between collector current Ic and collector emitter current V</a:t>
            </a:r>
            <a:r>
              <a:rPr b="0" baseline="-25000" i="0" lang="en-US" sz="1800" u="none">
                <a:solidFill>
                  <a:schemeClr val="dk1"/>
                </a:solidFill>
                <a:latin typeface="Verdana"/>
                <a:ea typeface="Verdana"/>
                <a:cs typeface="Verdana"/>
                <a:sym typeface="Verdana"/>
              </a:rPr>
              <a:t>CE </a:t>
            </a:r>
            <a:r>
              <a:rPr b="0" i="0" lang="en-US" sz="1800" u="none">
                <a:solidFill>
                  <a:schemeClr val="dk1"/>
                </a:solidFill>
                <a:latin typeface="Verdana"/>
                <a:ea typeface="Verdana"/>
                <a:cs typeface="Verdana"/>
                <a:sym typeface="Verdana"/>
              </a:rPr>
              <a:t>at constant base current  i</a:t>
            </a:r>
            <a:r>
              <a:rPr b="0" baseline="-25000" i="0" lang="en-US" sz="1800" u="none">
                <a:solidFill>
                  <a:schemeClr val="dk1"/>
                </a:solidFill>
                <a:latin typeface="Verdana"/>
                <a:ea typeface="Verdana"/>
                <a:cs typeface="Verdana"/>
                <a:sym typeface="Verdana"/>
              </a:rPr>
              <a:t>B </a:t>
            </a:r>
            <a:endParaRPr/>
          </a:p>
        </p:txBody>
      </p:sp>
      <p:sp>
        <p:nvSpPr>
          <p:cNvPr id="352" name="Google Shape;352;p46"/>
          <p:cNvSpPr txBox="1"/>
          <p:nvPr>
            <p:ph idx="1" type="body"/>
          </p:nvPr>
        </p:nvSpPr>
        <p:spPr>
          <a:xfrm>
            <a:off x="1143000" y="3962400"/>
            <a:ext cx="7848600" cy="2895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1800"/>
              <a:buFont typeface="Verdana"/>
              <a:buChar char="•"/>
            </a:pPr>
            <a:r>
              <a:rPr b="0" i="0" lang="en-US" sz="1800" u="none">
                <a:solidFill>
                  <a:schemeClr val="dk1"/>
                </a:solidFill>
                <a:latin typeface="Verdana"/>
                <a:ea typeface="Verdana"/>
                <a:cs typeface="Verdana"/>
                <a:sym typeface="Verdana"/>
              </a:rPr>
              <a:t>For small V</a:t>
            </a:r>
            <a:r>
              <a:rPr b="0" baseline="-25000" i="0" lang="en-US" sz="1800" u="none">
                <a:solidFill>
                  <a:schemeClr val="dk1"/>
                </a:solidFill>
                <a:latin typeface="Verdana"/>
                <a:ea typeface="Verdana"/>
                <a:cs typeface="Verdana"/>
                <a:sym typeface="Verdana"/>
              </a:rPr>
              <a:t>CE</a:t>
            </a:r>
            <a:r>
              <a:rPr b="0" i="0" lang="en-US" sz="1800" u="none">
                <a:solidFill>
                  <a:schemeClr val="dk1"/>
                </a:solidFill>
                <a:latin typeface="Verdana"/>
                <a:ea typeface="Verdana"/>
                <a:cs typeface="Verdana"/>
                <a:sym typeface="Verdana"/>
              </a:rPr>
              <a:t> (V</a:t>
            </a:r>
            <a:r>
              <a:rPr b="0" baseline="-25000" i="0" lang="en-US" sz="1800" u="none">
                <a:solidFill>
                  <a:schemeClr val="dk1"/>
                </a:solidFill>
                <a:latin typeface="Verdana"/>
                <a:ea typeface="Verdana"/>
                <a:cs typeface="Verdana"/>
                <a:sym typeface="Verdana"/>
              </a:rPr>
              <a:t>CE </a:t>
            </a:r>
            <a:r>
              <a:rPr b="0" i="0" lang="en-US" sz="1800" u="none">
                <a:solidFill>
                  <a:schemeClr val="dk1"/>
                </a:solidFill>
                <a:latin typeface="Verdana"/>
                <a:ea typeface="Verdana"/>
                <a:cs typeface="Verdana"/>
                <a:sym typeface="Verdana"/>
              </a:rPr>
              <a:t>&lt; V</a:t>
            </a:r>
            <a:r>
              <a:rPr b="0" baseline="-25000" i="0" lang="en-US" sz="1800" u="none">
                <a:solidFill>
                  <a:schemeClr val="dk1"/>
                </a:solidFill>
                <a:latin typeface="Verdana"/>
                <a:ea typeface="Verdana"/>
                <a:cs typeface="Verdana"/>
                <a:sym typeface="Verdana"/>
              </a:rPr>
              <a:t>CESAT</a:t>
            </a:r>
            <a:r>
              <a:rPr b="0" i="0" lang="en-US" sz="1800" u="none">
                <a:solidFill>
                  <a:schemeClr val="dk1"/>
                </a:solidFill>
                <a:latin typeface="Verdana"/>
                <a:ea typeface="Verdana"/>
                <a:cs typeface="Verdana"/>
                <a:sym typeface="Verdana"/>
              </a:rPr>
              <a:t>, I</a:t>
            </a:r>
            <a:r>
              <a:rPr b="0" baseline="-25000" i="0" lang="en-US" sz="1800" u="none">
                <a:solidFill>
                  <a:schemeClr val="dk1"/>
                </a:solidFill>
                <a:latin typeface="Verdana"/>
                <a:ea typeface="Verdana"/>
                <a:cs typeface="Verdana"/>
                <a:sym typeface="Verdana"/>
              </a:rPr>
              <a:t>C</a:t>
            </a:r>
            <a:r>
              <a:rPr b="0" i="0" lang="en-US" sz="1800" u="none">
                <a:solidFill>
                  <a:schemeClr val="dk1"/>
                </a:solidFill>
                <a:latin typeface="Verdana"/>
                <a:ea typeface="Verdana"/>
                <a:cs typeface="Verdana"/>
                <a:sym typeface="Verdana"/>
              </a:rPr>
              <a:t> increase linearly with increasing of V</a:t>
            </a:r>
            <a:r>
              <a:rPr b="0" baseline="-25000" i="0" lang="en-US" sz="1800" u="none">
                <a:solidFill>
                  <a:schemeClr val="dk1"/>
                </a:solidFill>
                <a:latin typeface="Verdana"/>
                <a:ea typeface="Verdana"/>
                <a:cs typeface="Verdana"/>
                <a:sym typeface="Verdana"/>
              </a:rPr>
              <a:t>CE . </a:t>
            </a:r>
            <a:r>
              <a:rPr b="0" i="0" lang="en-US" sz="1800" u="none">
                <a:solidFill>
                  <a:schemeClr val="dk1"/>
                </a:solidFill>
                <a:latin typeface="Verdana"/>
                <a:ea typeface="Verdana"/>
                <a:cs typeface="Verdana"/>
                <a:sym typeface="Verdana"/>
              </a:rPr>
              <a:t>After this collector current is independent of V</a:t>
            </a:r>
            <a:r>
              <a:rPr b="0" baseline="-25000" i="0" lang="en-US" sz="1800" u="none">
                <a:solidFill>
                  <a:schemeClr val="dk1"/>
                </a:solidFill>
                <a:latin typeface="Verdana"/>
                <a:ea typeface="Verdana"/>
                <a:cs typeface="Verdana"/>
                <a:sym typeface="Verdana"/>
              </a:rPr>
              <a:t>CE </a:t>
            </a:r>
            <a:r>
              <a:rPr b="0" i="0" lang="en-US" sz="1800" u="none">
                <a:solidFill>
                  <a:schemeClr val="dk1"/>
                </a:solidFill>
                <a:latin typeface="Verdana"/>
                <a:ea typeface="Verdana"/>
                <a:cs typeface="Verdana"/>
                <a:sym typeface="Verdana"/>
              </a:rPr>
              <a:t>.</a:t>
            </a:r>
            <a:endParaRPr b="0" baseline="-25000" i="0" sz="1800" u="none">
              <a:solidFill>
                <a:schemeClr val="dk1"/>
              </a:solidFill>
              <a:latin typeface="Verdana"/>
              <a:ea typeface="Verdana"/>
              <a:cs typeface="Verdana"/>
              <a:sym typeface="Verdana"/>
            </a:endParaRPr>
          </a:p>
          <a:p>
            <a:pPr indent="-342900" lvl="0" marL="342900" rtl="0" algn="l">
              <a:lnSpc>
                <a:spcPct val="100000"/>
              </a:lnSpc>
              <a:spcBef>
                <a:spcPts val="360"/>
              </a:spcBef>
              <a:spcAft>
                <a:spcPts val="0"/>
              </a:spcAft>
              <a:buClr>
                <a:schemeClr val="dk2"/>
              </a:buClr>
              <a:buSzPts val="1800"/>
              <a:buFont typeface="Verdana"/>
              <a:buChar char="•"/>
            </a:pPr>
            <a:r>
              <a:rPr b="0" i="0" lang="en-US" sz="1800" u="none">
                <a:solidFill>
                  <a:schemeClr val="dk1"/>
                </a:solidFill>
                <a:latin typeface="Verdana"/>
                <a:ea typeface="Verdana"/>
                <a:cs typeface="Verdana"/>
                <a:sym typeface="Verdana"/>
              </a:rPr>
              <a:t> V</a:t>
            </a:r>
            <a:r>
              <a:rPr b="0" baseline="-25000" i="0" lang="en-US" sz="1800" u="none">
                <a:solidFill>
                  <a:schemeClr val="dk1"/>
                </a:solidFill>
                <a:latin typeface="Verdana"/>
                <a:ea typeface="Verdana"/>
                <a:cs typeface="Verdana"/>
                <a:sym typeface="Verdana"/>
              </a:rPr>
              <a:t>CE</a:t>
            </a:r>
            <a:r>
              <a:rPr b="0" i="0" lang="en-US" sz="1800" u="none">
                <a:solidFill>
                  <a:schemeClr val="dk1"/>
                </a:solidFill>
                <a:latin typeface="Verdana"/>
                <a:ea typeface="Verdana"/>
                <a:cs typeface="Verdana"/>
                <a:sym typeface="Verdana"/>
              </a:rPr>
              <a:t> &gt; V</a:t>
            </a:r>
            <a:r>
              <a:rPr b="0" baseline="-25000" i="0" lang="en-US" sz="1800" u="none">
                <a:solidFill>
                  <a:schemeClr val="dk1"/>
                </a:solidFill>
                <a:latin typeface="Verdana"/>
                <a:ea typeface="Verdana"/>
                <a:cs typeface="Verdana"/>
                <a:sym typeface="Verdana"/>
              </a:rPr>
              <a:t>CESAT</a:t>
            </a:r>
            <a:r>
              <a:rPr b="0" i="0" lang="en-US" sz="1800" u="none">
                <a:solidFill>
                  <a:schemeClr val="dk1"/>
                </a:solidFill>
                <a:latin typeface="Verdana"/>
                <a:ea typeface="Verdana"/>
                <a:cs typeface="Verdana"/>
                <a:sym typeface="Verdana"/>
              </a:rPr>
              <a:t> I</a:t>
            </a:r>
            <a:r>
              <a:rPr b="0" baseline="-25000" i="0" lang="en-US" sz="1800" u="none">
                <a:solidFill>
                  <a:schemeClr val="dk1"/>
                </a:solidFill>
                <a:latin typeface="Verdana"/>
                <a:ea typeface="Verdana"/>
                <a:cs typeface="Verdana"/>
                <a:sym typeface="Verdana"/>
              </a:rPr>
              <a:t>C</a:t>
            </a:r>
            <a:r>
              <a:rPr b="0" i="0" lang="en-US" sz="1800" u="none">
                <a:solidFill>
                  <a:schemeClr val="dk1"/>
                </a:solidFill>
                <a:latin typeface="Verdana"/>
                <a:ea typeface="Verdana"/>
                <a:cs typeface="Verdana"/>
                <a:sym typeface="Verdana"/>
              </a:rPr>
              <a:t> almost constant. Output resistance is large in CE connection. However small increase in Ic with increase in V</a:t>
            </a:r>
            <a:r>
              <a:rPr b="0" baseline="-25000" i="0" lang="en-US" sz="1800" u="none">
                <a:solidFill>
                  <a:schemeClr val="dk1"/>
                </a:solidFill>
                <a:latin typeface="Verdana"/>
                <a:ea typeface="Verdana"/>
                <a:cs typeface="Verdana"/>
                <a:sym typeface="Verdana"/>
              </a:rPr>
              <a:t>CE</a:t>
            </a:r>
            <a:r>
              <a:rPr b="0" i="0" lang="en-US" sz="1800" u="none">
                <a:solidFill>
                  <a:schemeClr val="dk1"/>
                </a:solidFill>
                <a:latin typeface="Verdana"/>
                <a:ea typeface="Verdana"/>
                <a:cs typeface="Verdana"/>
                <a:sym typeface="Verdana"/>
              </a:rPr>
              <a:t>(slope in fig)</a:t>
            </a:r>
            <a:r>
              <a:rPr b="0" baseline="-25000" i="0"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 This is because collector depletion layer wider –wider means captures more majority carrier before electron hole combination in base area.</a:t>
            </a:r>
            <a:endParaRPr b="0" baseline="-25000" i="0" sz="1800" u="none">
              <a:solidFill>
                <a:schemeClr val="dk1"/>
              </a:solidFill>
              <a:latin typeface="Verdana"/>
              <a:ea typeface="Verdana"/>
              <a:cs typeface="Verdana"/>
              <a:sym typeface="Verdana"/>
            </a:endParaRPr>
          </a:p>
          <a:p>
            <a:pPr indent="-342900" lvl="0" marL="342900" rtl="0" algn="l">
              <a:lnSpc>
                <a:spcPct val="100000"/>
              </a:lnSpc>
              <a:spcBef>
                <a:spcPts val="360"/>
              </a:spcBef>
              <a:spcAft>
                <a:spcPts val="0"/>
              </a:spcAft>
              <a:buClr>
                <a:schemeClr val="dk2"/>
              </a:buClr>
              <a:buSzPts val="1800"/>
              <a:buFont typeface="Verdana"/>
              <a:buChar char="•"/>
            </a:pPr>
            <a:r>
              <a:rPr b="0" i="0" lang="en-US" sz="1800" u="none">
                <a:solidFill>
                  <a:schemeClr val="dk1"/>
                </a:solidFill>
                <a:latin typeface="Verdana"/>
                <a:ea typeface="Verdana"/>
                <a:cs typeface="Verdana"/>
                <a:sym typeface="Verdana"/>
              </a:rPr>
              <a:t> I</a:t>
            </a:r>
            <a:r>
              <a:rPr b="0" baseline="-25000" i="0" lang="en-US" sz="1800" u="none">
                <a:solidFill>
                  <a:schemeClr val="dk1"/>
                </a:solidFill>
                <a:latin typeface="Verdana"/>
                <a:ea typeface="Verdana"/>
                <a:cs typeface="Verdana"/>
                <a:sym typeface="Verdana"/>
              </a:rPr>
              <a:t>B</a:t>
            </a:r>
            <a:r>
              <a:rPr b="0" i="0" lang="en-US" sz="1800" u="none">
                <a:solidFill>
                  <a:schemeClr val="dk1"/>
                </a:solidFill>
                <a:latin typeface="Verdana"/>
                <a:ea typeface="Verdana"/>
                <a:cs typeface="Verdana"/>
                <a:sym typeface="Verdana"/>
              </a:rPr>
              <a:t>(uA) is very small compare to I</a:t>
            </a:r>
            <a:r>
              <a:rPr b="0" baseline="-25000" i="0" lang="en-US" sz="1800" u="none">
                <a:solidFill>
                  <a:schemeClr val="dk1"/>
                </a:solidFill>
                <a:latin typeface="Verdana"/>
                <a:ea typeface="Verdana"/>
                <a:cs typeface="Verdana"/>
                <a:sym typeface="Verdana"/>
              </a:rPr>
              <a:t>C</a:t>
            </a:r>
            <a:r>
              <a:rPr b="0" i="0" lang="en-US" sz="1800" u="none">
                <a:solidFill>
                  <a:schemeClr val="dk1"/>
                </a:solidFill>
                <a:latin typeface="Verdana"/>
                <a:ea typeface="Verdana"/>
                <a:cs typeface="Verdana"/>
                <a:sym typeface="Verdana"/>
              </a:rPr>
              <a:t> (mA). Small increase in I</a:t>
            </a:r>
            <a:r>
              <a:rPr b="0" baseline="-25000" i="0" lang="en-US" sz="1800" u="none">
                <a:solidFill>
                  <a:schemeClr val="dk1"/>
                </a:solidFill>
                <a:latin typeface="Verdana"/>
                <a:ea typeface="Verdana"/>
                <a:cs typeface="Verdana"/>
                <a:sym typeface="Verdana"/>
              </a:rPr>
              <a:t>B</a:t>
            </a:r>
            <a:r>
              <a:rPr b="0" i="0" lang="en-US" sz="1800" u="none">
                <a:solidFill>
                  <a:schemeClr val="dk1"/>
                </a:solidFill>
                <a:latin typeface="Verdana"/>
                <a:ea typeface="Verdana"/>
                <a:cs typeface="Verdana"/>
                <a:sym typeface="Verdana"/>
              </a:rPr>
              <a:t> cause big increase in I</a:t>
            </a:r>
            <a:r>
              <a:rPr b="0" baseline="-25000" i="0" lang="en-US" sz="1800" u="none">
                <a:solidFill>
                  <a:schemeClr val="dk1"/>
                </a:solidFill>
                <a:latin typeface="Verdana"/>
                <a:ea typeface="Verdana"/>
                <a:cs typeface="Verdana"/>
                <a:sym typeface="Verdana"/>
              </a:rPr>
              <a:t>C</a:t>
            </a:r>
            <a:r>
              <a:rPr b="0" i="0" lang="en-US" sz="1800" u="none">
                <a:solidFill>
                  <a:schemeClr val="dk1"/>
                </a:solidFill>
                <a:latin typeface="Verdana"/>
                <a:ea typeface="Verdana"/>
                <a:cs typeface="Verdana"/>
                <a:sym typeface="Verdana"/>
              </a:rPr>
              <a:t> . </a:t>
            </a:r>
            <a:endParaRPr/>
          </a:p>
          <a:p>
            <a:pPr indent="-342900" lvl="0" marL="342900" rtl="0" algn="l">
              <a:lnSpc>
                <a:spcPct val="100000"/>
              </a:lnSpc>
              <a:spcBef>
                <a:spcPts val="400"/>
              </a:spcBef>
              <a:spcAft>
                <a:spcPts val="0"/>
              </a:spcAft>
              <a:buClr>
                <a:schemeClr val="dk2"/>
              </a:buClr>
              <a:buSzPts val="1800"/>
              <a:buFont typeface="Verdana"/>
              <a:buChar char="•"/>
            </a:pPr>
            <a:r>
              <a:rPr b="0" i="0" lang="en-US" sz="1800" u="none">
                <a:solidFill>
                  <a:schemeClr val="dk1"/>
                </a:solidFill>
                <a:latin typeface="Verdana"/>
                <a:ea typeface="Verdana"/>
                <a:cs typeface="Verdana"/>
                <a:sym typeface="Verdana"/>
              </a:rPr>
              <a:t>I</a:t>
            </a:r>
            <a:r>
              <a:rPr b="0" baseline="-25000" i="0" lang="en-US" sz="1800" u="none">
                <a:solidFill>
                  <a:schemeClr val="dk1"/>
                </a:solidFill>
                <a:latin typeface="Verdana"/>
                <a:ea typeface="Verdana"/>
                <a:cs typeface="Verdana"/>
                <a:sym typeface="Verdana"/>
              </a:rPr>
              <a:t>C</a:t>
            </a:r>
            <a:r>
              <a:rPr b="0" i="0" lang="en-US" sz="1800" u="none">
                <a:solidFill>
                  <a:schemeClr val="dk1"/>
                </a:solidFill>
                <a:latin typeface="Verdana"/>
                <a:ea typeface="Verdana"/>
                <a:cs typeface="Verdana"/>
                <a:sym typeface="Verdana"/>
              </a:rPr>
              <a:t> = </a:t>
            </a:r>
            <a:r>
              <a:rPr b="0" i="0" lang="en-US" sz="2000" u="none">
                <a:solidFill>
                  <a:srgbClr val="000000"/>
                </a:solidFill>
                <a:latin typeface="Verdana"/>
                <a:ea typeface="Verdana"/>
                <a:cs typeface="Verdana"/>
                <a:sym typeface="Verdana"/>
              </a:rPr>
              <a:t>β I</a:t>
            </a:r>
            <a:r>
              <a:rPr b="0" baseline="-25000" i="0" lang="en-US" sz="2000" u="none">
                <a:solidFill>
                  <a:srgbClr val="000000"/>
                </a:solidFill>
                <a:latin typeface="Verdana"/>
                <a:ea typeface="Verdana"/>
                <a:cs typeface="Verdana"/>
                <a:sym typeface="Verdana"/>
              </a:rPr>
              <a:t>B </a:t>
            </a:r>
            <a:endParaRPr b="0" baseline="-25000" i="0" sz="1800" u="none">
              <a:solidFill>
                <a:schemeClr val="dk1"/>
              </a:solidFill>
              <a:latin typeface="Verdana"/>
              <a:ea typeface="Verdana"/>
              <a:cs typeface="Verdana"/>
              <a:sym typeface="Verdana"/>
            </a:endParaRPr>
          </a:p>
          <a:p>
            <a:pPr indent="-228600" lvl="0" marL="342900" rtl="0" algn="l">
              <a:spcBef>
                <a:spcPts val="360"/>
              </a:spcBef>
              <a:spcAft>
                <a:spcPts val="0"/>
              </a:spcAft>
              <a:buSzPts val="1800"/>
              <a:buFont typeface="Times New Roman"/>
              <a:buNone/>
            </a:pPr>
            <a:r>
              <a:t/>
            </a:r>
            <a:endParaRPr b="0" baseline="-25000" i="0" sz="1800" u="none">
              <a:solidFill>
                <a:schemeClr val="dk1"/>
              </a:solidFill>
              <a:latin typeface="Verdana"/>
              <a:ea typeface="Verdana"/>
              <a:cs typeface="Verdana"/>
              <a:sym typeface="Verdana"/>
            </a:endParaRPr>
          </a:p>
        </p:txBody>
      </p:sp>
      <p:pic>
        <p:nvPicPr>
          <p:cNvPr id="353" name="Google Shape;353;p46"/>
          <p:cNvPicPr preferRelativeResize="0"/>
          <p:nvPr/>
        </p:nvPicPr>
        <p:blipFill rotWithShape="1">
          <a:blip r:embed="rId3">
            <a:alphaModFix/>
          </a:blip>
          <a:srcRect b="0" l="0" r="0" t="0"/>
          <a:stretch/>
        </p:blipFill>
        <p:spPr>
          <a:xfrm>
            <a:off x="152400" y="228600"/>
            <a:ext cx="5410200" cy="3505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7"/>
          <p:cNvPicPr preferRelativeResize="0"/>
          <p:nvPr/>
        </p:nvPicPr>
        <p:blipFill rotWithShape="1">
          <a:blip r:embed="rId3">
            <a:alphaModFix/>
          </a:blip>
          <a:srcRect b="0" l="0" r="0" t="0"/>
          <a:stretch/>
        </p:blipFill>
        <p:spPr>
          <a:xfrm>
            <a:off x="1219200" y="304800"/>
            <a:ext cx="7620000" cy="6172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idx="1" type="body"/>
          </p:nvPr>
        </p:nvSpPr>
        <p:spPr>
          <a:xfrm>
            <a:off x="1295400" y="685800"/>
            <a:ext cx="7543800" cy="2743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curves (output characteristics) clearly indicate that a first approximation to the relationship between IE and IC in the active region is given by</a:t>
            </a:r>
            <a:endParaRPr/>
          </a:p>
          <a:p>
            <a:pPr indent="-342900" lvl="0" marL="342900" rtl="0" algn="l">
              <a:lnSpc>
                <a:spcPct val="11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I</a:t>
            </a:r>
            <a:r>
              <a:rPr b="0" baseline="-25000" i="0" lang="en-US" sz="2000" u="none">
                <a:solidFill>
                  <a:schemeClr val="dk1"/>
                </a:solidFill>
                <a:latin typeface="Verdana"/>
                <a:ea typeface="Verdana"/>
                <a:cs typeface="Verdana"/>
                <a:sym typeface="Verdana"/>
              </a:rPr>
              <a:t>C</a:t>
            </a:r>
            <a:r>
              <a:rPr b="0" i="0" lang="en-US" sz="2000" u="none">
                <a:solidFill>
                  <a:schemeClr val="dk1"/>
                </a:solidFill>
                <a:latin typeface="Verdana"/>
                <a:ea typeface="Verdana"/>
                <a:cs typeface="Verdana"/>
                <a:sym typeface="Verdana"/>
              </a:rPr>
              <a:t> ≈IE</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Once a transistor is in the ‘on’ state, the base-emitter voltage will be assumed to be</a:t>
            </a:r>
            <a:endParaRPr/>
          </a:p>
          <a:p>
            <a:pPr indent="-342900" lvl="0" marL="342900" rtl="0" algn="l">
              <a:lnSpc>
                <a:spcPct val="11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V</a:t>
            </a:r>
            <a:r>
              <a:rPr b="0" baseline="-25000" i="0" lang="en-US" sz="2000" u="none">
                <a:solidFill>
                  <a:schemeClr val="dk1"/>
                </a:solidFill>
                <a:latin typeface="Verdana"/>
                <a:ea typeface="Verdana"/>
                <a:cs typeface="Verdana"/>
                <a:sym typeface="Verdana"/>
              </a:rPr>
              <a:t>BE</a:t>
            </a:r>
            <a:r>
              <a:rPr b="0" i="0" lang="en-US" sz="2000" u="none">
                <a:solidFill>
                  <a:schemeClr val="dk1"/>
                </a:solidFill>
                <a:latin typeface="Verdana"/>
                <a:ea typeface="Verdana"/>
                <a:cs typeface="Verdana"/>
                <a:sym typeface="Verdana"/>
              </a:rPr>
              <a:t> = 0.7V</a:t>
            </a:r>
            <a:endParaRPr/>
          </a:p>
        </p:txBody>
      </p:sp>
      <p:pic>
        <p:nvPicPr>
          <p:cNvPr id="365" name="Google Shape;365;p48"/>
          <p:cNvPicPr preferRelativeResize="0"/>
          <p:nvPr/>
        </p:nvPicPr>
        <p:blipFill rotWithShape="1">
          <a:blip r:embed="rId3">
            <a:alphaModFix/>
          </a:blip>
          <a:srcRect b="0" l="0" r="0" t="0"/>
          <a:stretch/>
        </p:blipFill>
        <p:spPr>
          <a:xfrm>
            <a:off x="2514600" y="3581400"/>
            <a:ext cx="4267200" cy="266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Transistor act as amplifier how ?</a:t>
            </a:r>
            <a:endParaRPr/>
          </a:p>
        </p:txBody>
      </p:sp>
      <p:sp>
        <p:nvSpPr>
          <p:cNvPr id="372" name="Google Shape;372;p49"/>
          <p:cNvSpPr txBox="1"/>
          <p:nvPr>
            <p:ph idx="1" type="body"/>
          </p:nvPr>
        </p:nvSpPr>
        <p:spPr>
          <a:xfrm>
            <a:off x="1254125" y="19812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3200"/>
              <a:buFont typeface="Times New Roman"/>
              <a:buChar char="•"/>
            </a:pPr>
            <a:r>
              <a:rPr b="0" i="0" lang="en-US" sz="3200" u="none">
                <a:solidFill>
                  <a:schemeClr val="dk1"/>
                </a:solidFill>
                <a:latin typeface="Times New Roman"/>
                <a:ea typeface="Times New Roman"/>
                <a:cs typeface="Times New Roman"/>
                <a:sym typeface="Times New Roman"/>
              </a:rPr>
              <a:t>Input resistance low</a:t>
            </a:r>
            <a:endParaRPr/>
          </a:p>
          <a:p>
            <a:pPr indent="-342900" lvl="0" marL="342900" marR="0" rtl="0" algn="l">
              <a:lnSpc>
                <a:spcPct val="100000"/>
              </a:lnSpc>
              <a:spcBef>
                <a:spcPts val="640"/>
              </a:spcBef>
              <a:spcAft>
                <a:spcPts val="0"/>
              </a:spcAft>
              <a:buClr>
                <a:schemeClr val="dk2"/>
              </a:buClr>
              <a:buSzPts val="3200"/>
              <a:buFont typeface="Times New Roman"/>
              <a:buChar char="•"/>
            </a:pPr>
            <a:r>
              <a:rPr b="0" i="0" lang="en-US" sz="3200" u="none">
                <a:solidFill>
                  <a:schemeClr val="dk1"/>
                </a:solidFill>
                <a:latin typeface="Times New Roman"/>
                <a:ea typeface="Times New Roman"/>
                <a:cs typeface="Times New Roman"/>
                <a:sym typeface="Times New Roman"/>
              </a:rPr>
              <a:t>Output resistance high</a:t>
            </a:r>
            <a:endParaRPr/>
          </a:p>
          <a:p>
            <a:pPr indent="-342900" lvl="0" marL="342900" marR="0" rtl="0" algn="l">
              <a:lnSpc>
                <a:spcPct val="100000"/>
              </a:lnSpc>
              <a:spcBef>
                <a:spcPts val="640"/>
              </a:spcBef>
              <a:spcAft>
                <a:spcPts val="0"/>
              </a:spcAft>
              <a:buClr>
                <a:schemeClr val="dk2"/>
              </a:buClr>
              <a:buSzPts val="3200"/>
              <a:buFont typeface="Times New Roman"/>
              <a:buChar char="•"/>
            </a:pPr>
            <a:r>
              <a:rPr b="0" i="0" lang="en-US" sz="3200" u="none">
                <a:solidFill>
                  <a:schemeClr val="dk1"/>
                </a:solidFill>
                <a:latin typeface="Times New Roman"/>
                <a:ea typeface="Times New Roman"/>
                <a:cs typeface="Times New Roman"/>
                <a:sym typeface="Times New Roman"/>
              </a:rPr>
              <a:t>Current Ie(input current) nearly equal to Ic(o/p current)</a:t>
            </a:r>
            <a:endParaRPr/>
          </a:p>
          <a:p>
            <a:pPr indent="-139700" lvl="0" marL="342900" marR="0" rtl="0" algn="l">
              <a:lnSpc>
                <a:spcPct val="100000"/>
              </a:lnSpc>
              <a:spcBef>
                <a:spcPts val="640"/>
              </a:spcBef>
              <a:spcAft>
                <a:spcPts val="0"/>
              </a:spcAft>
              <a:buClr>
                <a:schemeClr val="dk2"/>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2"/>
              </a:buClr>
              <a:buSzPts val="3200"/>
              <a:buFont typeface="Times New Roman"/>
              <a:buChar char="•"/>
            </a:pPr>
            <a:r>
              <a:rPr b="0" i="0" lang="en-US" sz="3200" u="none">
                <a:solidFill>
                  <a:schemeClr val="dk1"/>
                </a:solidFill>
                <a:latin typeface="Times New Roman"/>
                <a:ea typeface="Times New Roman"/>
                <a:cs typeface="Times New Roman"/>
                <a:sym typeface="Times New Roman"/>
              </a:rPr>
              <a:t>Think on voltage i/p and o/p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1143000" y="381000"/>
            <a:ext cx="77724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Transistor as an amplifier</a:t>
            </a:r>
            <a:endParaRPr/>
          </a:p>
        </p:txBody>
      </p:sp>
      <p:pic>
        <p:nvPicPr>
          <p:cNvPr descr="f_03012" id="379" name="Google Shape;379;p50"/>
          <p:cNvPicPr preferRelativeResize="0"/>
          <p:nvPr>
            <p:ph idx="1" type="body"/>
          </p:nvPr>
        </p:nvPicPr>
        <p:blipFill rotWithShape="1">
          <a:blip r:embed="rId3">
            <a:alphaModFix/>
          </a:blip>
          <a:srcRect b="0" l="0" r="0" t="0"/>
          <a:stretch/>
        </p:blipFill>
        <p:spPr>
          <a:xfrm>
            <a:off x="1905000" y="1676400"/>
            <a:ext cx="6172200" cy="4114800"/>
          </a:xfrm>
          <a:prstGeom prst="rect">
            <a:avLst/>
          </a:prstGeom>
          <a:noFill/>
          <a:ln>
            <a:noFill/>
          </a:ln>
        </p:spPr>
      </p:pic>
      <p:sp>
        <p:nvSpPr>
          <p:cNvPr id="380" name="Google Shape;380;p50"/>
          <p:cNvSpPr txBox="1"/>
          <p:nvPr/>
        </p:nvSpPr>
        <p:spPr>
          <a:xfrm>
            <a:off x="4191000" y="4572000"/>
            <a:ext cx="6461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Vee</a:t>
            </a:r>
            <a:endParaRPr/>
          </a:p>
        </p:txBody>
      </p:sp>
      <p:sp>
        <p:nvSpPr>
          <p:cNvPr id="381" name="Google Shape;381;p50"/>
          <p:cNvSpPr txBox="1"/>
          <p:nvPr/>
        </p:nvSpPr>
        <p:spPr>
          <a:xfrm>
            <a:off x="5867400" y="4495800"/>
            <a:ext cx="6969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Vcb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1143000" y="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Transistor Construction</a:t>
            </a:r>
            <a:endParaRPr/>
          </a:p>
        </p:txBody>
      </p:sp>
      <p:sp>
        <p:nvSpPr>
          <p:cNvPr id="166" name="Google Shape;166;p19"/>
          <p:cNvSpPr txBox="1"/>
          <p:nvPr>
            <p:ph idx="1" type="body"/>
          </p:nvPr>
        </p:nvSpPr>
        <p:spPr>
          <a:xfrm>
            <a:off x="1282700" y="4648200"/>
            <a:ext cx="7848600" cy="2057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1800"/>
              <a:buFont typeface="Verdana"/>
              <a:buChar char="•"/>
            </a:pPr>
            <a:r>
              <a:rPr b="0" i="0" lang="en-US" sz="1800" u="none">
                <a:solidFill>
                  <a:schemeClr val="dk1"/>
                </a:solidFill>
                <a:latin typeface="Verdana"/>
                <a:ea typeface="Verdana"/>
                <a:cs typeface="Verdana"/>
                <a:sym typeface="Verdana"/>
              </a:rPr>
              <a:t>3 </a:t>
            </a:r>
            <a:r>
              <a:rPr b="0" i="0" lang="en-US" sz="2000" u="none">
                <a:solidFill>
                  <a:schemeClr val="dk1"/>
                </a:solidFill>
                <a:latin typeface="Verdana"/>
                <a:ea typeface="Verdana"/>
                <a:cs typeface="Verdana"/>
                <a:sym typeface="Verdana"/>
              </a:rPr>
              <a:t>layer semiconductor device consisting:</a:t>
            </a:r>
            <a:endParaRPr/>
          </a:p>
          <a:p>
            <a:pPr indent="-285750" lvl="1" marL="7429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2 n- and 1 p-type layers of material 🡪 npn transistor</a:t>
            </a:r>
            <a:endParaRPr/>
          </a:p>
          <a:p>
            <a:pPr indent="-285750" lvl="1" marL="7429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2 p- and 1 n-type layers of material 🡪pnp transistor</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term bipolar reflects the fact that holes and electrons participate in the injection process into the oppositely polarized material</a:t>
            </a:r>
            <a:endParaRPr/>
          </a:p>
        </p:txBody>
      </p:sp>
      <p:pic>
        <p:nvPicPr>
          <p:cNvPr id="167" name="Google Shape;167;p19"/>
          <p:cNvPicPr preferRelativeResize="0"/>
          <p:nvPr/>
        </p:nvPicPr>
        <p:blipFill rotWithShape="1">
          <a:blip r:embed="rId3">
            <a:alphaModFix/>
          </a:blip>
          <a:srcRect b="0" l="0" r="0" t="0"/>
          <a:stretch/>
        </p:blipFill>
        <p:spPr>
          <a:xfrm>
            <a:off x="2286000" y="1219200"/>
            <a:ext cx="59436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FF0000"/>
              </a:buClr>
              <a:buSzPts val="3200"/>
              <a:buFont typeface="Verdana"/>
              <a:buNone/>
            </a:pPr>
            <a:r>
              <a:rPr b="0" i="0" lang="en-US" sz="3200" u="none">
                <a:solidFill>
                  <a:srgbClr val="FF0000"/>
                </a:solidFill>
                <a:latin typeface="Verdana"/>
                <a:ea typeface="Verdana"/>
                <a:cs typeface="Verdana"/>
                <a:sym typeface="Verdana"/>
              </a:rPr>
              <a:t>Naming  the  transistor terminals and symbol of BJT.</a:t>
            </a:r>
            <a:br>
              <a:rPr b="0" i="0" lang="en-US" sz="4000" u="none">
                <a:solidFill>
                  <a:srgbClr val="FF0000"/>
                </a:solidFill>
                <a:latin typeface="Times New Roman"/>
                <a:ea typeface="Times New Roman"/>
                <a:cs typeface="Times New Roman"/>
                <a:sym typeface="Times New Roman"/>
              </a:rPr>
            </a:br>
            <a:endParaRPr/>
          </a:p>
        </p:txBody>
      </p:sp>
      <p:sp>
        <p:nvSpPr>
          <p:cNvPr id="174" name="Google Shape;174;p20"/>
          <p:cNvSpPr txBox="1"/>
          <p:nvPr/>
        </p:nvSpPr>
        <p:spPr>
          <a:xfrm>
            <a:off x="838200" y="2133600"/>
            <a:ext cx="4400550" cy="2662237"/>
          </a:xfrm>
          <a:prstGeom prst="rect">
            <a:avLst/>
          </a:prstGeom>
          <a:solidFill>
            <a:srgbClr val="00FFFF"/>
          </a:solidFill>
          <a:ln cap="flat" cmpd="sng" w="9525">
            <a:solidFill>
              <a:schemeClr val="lt2"/>
            </a:solidFill>
            <a:prstDash val="solid"/>
            <a:miter lim="800000"/>
            <a:headEnd len="sm" w="sm" type="none"/>
            <a:tailEnd len="sm" w="sm" type="none"/>
          </a:ln>
          <a:effectLst>
            <a:outerShdw blurRad="63500" dir="8100000" dist="107763">
              <a:schemeClr val="lt2">
                <a:alpha val="49803"/>
              </a:schemeClr>
            </a:outerShdw>
          </a:effectLst>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rgbClr val="000099"/>
              </a:buClr>
              <a:buSzPts val="2800"/>
              <a:buFont typeface="Times New Roman"/>
              <a:buChar char="•"/>
            </a:pPr>
            <a:r>
              <a:rPr b="0" i="0" lang="en-US" sz="2800" u="none">
                <a:solidFill>
                  <a:srgbClr val="000099"/>
                </a:solidFill>
                <a:latin typeface="Times New Roman"/>
                <a:ea typeface="Times New Roman"/>
                <a:cs typeface="Times New Roman"/>
                <a:sym typeface="Times New Roman"/>
              </a:rPr>
              <a:t> </a:t>
            </a:r>
            <a:r>
              <a:rPr b="0" i="0" lang="en-US" sz="2000" u="none">
                <a:solidFill>
                  <a:schemeClr val="dk2"/>
                </a:solidFill>
                <a:latin typeface="Verdana"/>
                <a:ea typeface="Verdana"/>
                <a:cs typeface="Verdana"/>
                <a:sym typeface="Verdana"/>
              </a:rPr>
              <a:t>Base </a:t>
            </a:r>
            <a:r>
              <a:rPr b="0" i="0" lang="en-US" sz="2000" u="none">
                <a:solidFill>
                  <a:schemeClr val="dk1"/>
                </a:solidFill>
                <a:latin typeface="Verdana"/>
                <a:ea typeface="Verdana"/>
                <a:cs typeface="Verdana"/>
                <a:sym typeface="Verdana"/>
              </a:rPr>
              <a:t>is located at the middle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and more thin from the level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of</a:t>
            </a:r>
            <a:r>
              <a:rPr b="0" i="0" lang="en-US" sz="2000" u="none">
                <a:solidFill>
                  <a:srgbClr val="000099"/>
                </a:solidFill>
                <a:latin typeface="Verdana"/>
                <a:ea typeface="Verdana"/>
                <a:cs typeface="Verdana"/>
                <a:sym typeface="Verdana"/>
              </a:rPr>
              <a:t> </a:t>
            </a:r>
            <a:r>
              <a:rPr b="0" i="0" lang="en-US" sz="2000" u="none">
                <a:solidFill>
                  <a:schemeClr val="dk2"/>
                </a:solidFill>
                <a:latin typeface="Verdana"/>
                <a:ea typeface="Verdana"/>
                <a:cs typeface="Verdana"/>
                <a:sym typeface="Verdana"/>
              </a:rPr>
              <a:t>collector</a:t>
            </a:r>
            <a:r>
              <a:rPr b="0" i="0" lang="en-US" sz="2000" u="none">
                <a:solidFill>
                  <a:srgbClr val="000099"/>
                </a:solidFill>
                <a:latin typeface="Verdana"/>
                <a:ea typeface="Verdana"/>
                <a:cs typeface="Verdana"/>
                <a:sym typeface="Verdana"/>
              </a:rPr>
              <a:t> </a:t>
            </a:r>
            <a:r>
              <a:rPr b="0" i="0" lang="en-US" sz="2000" u="none">
                <a:solidFill>
                  <a:schemeClr val="dk1"/>
                </a:solidFill>
                <a:latin typeface="Verdana"/>
                <a:ea typeface="Verdana"/>
                <a:cs typeface="Verdana"/>
                <a:sym typeface="Verdana"/>
              </a:rPr>
              <a:t>and</a:t>
            </a:r>
            <a:r>
              <a:rPr b="0" i="0" lang="en-US" sz="2000" u="none">
                <a:solidFill>
                  <a:srgbClr val="000099"/>
                </a:solidFill>
                <a:latin typeface="Verdana"/>
                <a:ea typeface="Verdana"/>
                <a:cs typeface="Verdana"/>
                <a:sym typeface="Verdana"/>
              </a:rPr>
              <a:t> </a:t>
            </a:r>
            <a:r>
              <a:rPr b="0" i="0" lang="en-US" sz="2000" u="none">
                <a:solidFill>
                  <a:schemeClr val="dk2"/>
                </a:solidFill>
                <a:latin typeface="Verdana"/>
                <a:ea typeface="Verdana"/>
                <a:cs typeface="Verdana"/>
                <a:sym typeface="Verdana"/>
              </a:rPr>
              <a:t>emitter</a:t>
            </a:r>
            <a:endParaRPr/>
          </a:p>
          <a:p>
            <a:pPr indent="-127000" lvl="0" marL="0" marR="0" rtl="0" algn="l">
              <a:lnSpc>
                <a:spcPct val="100000"/>
              </a:lnSpc>
              <a:spcBef>
                <a:spcPts val="0"/>
              </a:spcBef>
              <a:spcAft>
                <a:spcPts val="0"/>
              </a:spcAft>
              <a:buClr>
                <a:srgbClr val="000099"/>
              </a:buClr>
              <a:buSzPts val="2000"/>
              <a:buFont typeface="Verdana"/>
              <a:buChar char="•"/>
            </a:pPr>
            <a:r>
              <a:rPr b="0" i="0" lang="en-US" sz="2000" u="none">
                <a:solidFill>
                  <a:srgbClr val="000099"/>
                </a:solidFill>
                <a:latin typeface="Verdana"/>
                <a:ea typeface="Verdana"/>
                <a:cs typeface="Verdana"/>
                <a:sym typeface="Verdana"/>
              </a:rPr>
              <a:t> </a:t>
            </a:r>
            <a:r>
              <a:rPr b="0" i="0" lang="en-US" sz="2000" u="none">
                <a:solidFill>
                  <a:schemeClr val="dk1"/>
                </a:solidFill>
                <a:latin typeface="Verdana"/>
                <a:ea typeface="Verdana"/>
                <a:cs typeface="Verdana"/>
                <a:sym typeface="Verdana"/>
              </a:rPr>
              <a:t>The emitter and collector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terminals are made of the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same type of semiconductor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material, while the base of the </a:t>
            </a:r>
            <a:endParaRPr/>
          </a:p>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other type of material</a:t>
            </a:r>
            <a:endParaRPr/>
          </a:p>
        </p:txBody>
      </p:sp>
      <p:pic>
        <p:nvPicPr>
          <p:cNvPr id="175" name="Google Shape;175;p20"/>
          <p:cNvPicPr preferRelativeResize="0"/>
          <p:nvPr/>
        </p:nvPicPr>
        <p:blipFill rotWithShape="1">
          <a:blip r:embed="rId3">
            <a:alphaModFix/>
          </a:blip>
          <a:srcRect b="0" l="0" r="0" t="0"/>
          <a:stretch/>
        </p:blipFill>
        <p:spPr>
          <a:xfrm>
            <a:off x="5257800" y="1447800"/>
            <a:ext cx="3886200" cy="510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3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300"/>
                                        <p:tgtEl>
                                          <p:spTgt spid="1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300"/>
                                        <p:tgtEl>
                                          <p:spTgt spid="1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300"/>
                                        <p:tgtEl>
                                          <p:spTgt spid="1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300"/>
                                        <p:tgtEl>
                                          <p:spTgt spid="1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300"/>
                                        <p:tgtEl>
                                          <p:spTgt spid="1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300"/>
                                        <p:tgtEl>
                                          <p:spTgt spid="17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 calcmode="lin" valueType="num">
                                      <p:cBhvr additive="base">
                                        <p:cTn dur="300"/>
                                        <p:tgtEl>
                                          <p:spTgt spid="17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700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construction</a:t>
            </a:r>
            <a:endParaRPr/>
          </a:p>
        </p:txBody>
      </p:sp>
      <p:pic>
        <p:nvPicPr>
          <p:cNvPr id="181" name="Google Shape;181;p21"/>
          <p:cNvPicPr preferRelativeResize="0"/>
          <p:nvPr>
            <p:ph idx="1" type="body"/>
          </p:nvPr>
        </p:nvPicPr>
        <p:blipFill rotWithShape="1">
          <a:blip r:embed="rId3">
            <a:alphaModFix/>
          </a:blip>
          <a:srcRect b="0" l="-4931" r="-4930" t="0"/>
          <a:stretch/>
        </p:blipFill>
        <p:spPr>
          <a:xfrm>
            <a:off x="1254125" y="1981200"/>
            <a:ext cx="7772400"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990600" y="990600"/>
            <a:ext cx="7772400" cy="1676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By imaging the analogy of  diode, transistor can be </a:t>
            </a:r>
            <a:endParaRPr/>
          </a:p>
          <a:p>
            <a:pPr indent="-342900" lvl="0" marL="342900" rtl="0" algn="l">
              <a:lnSpc>
                <a:spcPct val="10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construct like two diodes that connetecd together. </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It can be conclude that the work of transistor is base on </a:t>
            </a:r>
            <a:endParaRPr/>
          </a:p>
          <a:p>
            <a:pPr indent="-342900" lvl="0" marL="342900" rtl="0" algn="l">
              <a:lnSpc>
                <a:spcPct val="100000"/>
              </a:lnSpc>
              <a:spcBef>
                <a:spcPts val="400"/>
              </a:spcBef>
              <a:spcAft>
                <a:spcPts val="0"/>
              </a:spcAft>
              <a:buSzPts val="2000"/>
              <a:buFont typeface="Verdana"/>
              <a:buNone/>
            </a:pPr>
            <a:r>
              <a:rPr b="0" i="0" lang="en-US" sz="2000" u="none">
                <a:solidFill>
                  <a:schemeClr val="dk1"/>
                </a:solidFill>
                <a:latin typeface="Verdana"/>
                <a:ea typeface="Verdana"/>
                <a:cs typeface="Verdana"/>
                <a:sym typeface="Verdana"/>
              </a:rPr>
              <a:t>	work of diode.</a:t>
            </a:r>
            <a:endParaRPr/>
          </a:p>
        </p:txBody>
      </p:sp>
      <p:pic>
        <p:nvPicPr>
          <p:cNvPr id="187" name="Google Shape;187;p22"/>
          <p:cNvPicPr preferRelativeResize="0"/>
          <p:nvPr/>
        </p:nvPicPr>
        <p:blipFill rotWithShape="1">
          <a:blip r:embed="rId3">
            <a:alphaModFix/>
          </a:blip>
          <a:srcRect b="0" l="0" r="0" t="0"/>
          <a:stretch/>
        </p:blipFill>
        <p:spPr>
          <a:xfrm>
            <a:off x="3048000" y="2743200"/>
            <a:ext cx="3871912" cy="3662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7620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Transistor Operation</a:t>
            </a:r>
            <a:endParaRPr/>
          </a:p>
        </p:txBody>
      </p:sp>
      <p:sp>
        <p:nvSpPr>
          <p:cNvPr id="194" name="Google Shape;194;p23"/>
          <p:cNvSpPr txBox="1"/>
          <p:nvPr>
            <p:ph idx="1" type="body"/>
          </p:nvPr>
        </p:nvSpPr>
        <p:spPr>
          <a:xfrm>
            <a:off x="1295400" y="914400"/>
            <a:ext cx="7620000" cy="2209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The basic operation will be described using the pnp transistor. The operation of the npn transistor is exactly the same if the roles played by the electron and hole are interchanged.</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One p-n junction of a transistor is reverse-biased, whereas the other is forward-biased.</a:t>
            </a:r>
            <a:endParaRPr/>
          </a:p>
        </p:txBody>
      </p:sp>
      <p:pic>
        <p:nvPicPr>
          <p:cNvPr descr="f_03003" id="195" name="Google Shape;195;p23"/>
          <p:cNvPicPr preferRelativeResize="0"/>
          <p:nvPr>
            <p:ph idx="1" type="body"/>
          </p:nvPr>
        </p:nvPicPr>
        <p:blipFill rotWithShape="1">
          <a:blip r:embed="rId3">
            <a:alphaModFix/>
          </a:blip>
          <a:srcRect b="0" l="0" r="0" t="0"/>
          <a:stretch/>
        </p:blipFill>
        <p:spPr>
          <a:xfrm>
            <a:off x="1143000" y="2743200"/>
            <a:ext cx="4343400" cy="2819400"/>
          </a:xfrm>
          <a:prstGeom prst="rect">
            <a:avLst/>
          </a:prstGeom>
          <a:noFill/>
          <a:ln>
            <a:noFill/>
          </a:ln>
        </p:spPr>
      </p:pic>
      <p:pic>
        <p:nvPicPr>
          <p:cNvPr descr="f_03004" id="196" name="Google Shape;196;p23"/>
          <p:cNvPicPr preferRelativeResize="0"/>
          <p:nvPr>
            <p:ph idx="2" type="body"/>
          </p:nvPr>
        </p:nvPicPr>
        <p:blipFill rotWithShape="1">
          <a:blip r:embed="rId4">
            <a:alphaModFix/>
          </a:blip>
          <a:srcRect b="0" l="0" r="0" t="0"/>
          <a:stretch/>
        </p:blipFill>
        <p:spPr>
          <a:xfrm>
            <a:off x="5105400" y="2743200"/>
            <a:ext cx="4191000" cy="2819400"/>
          </a:xfrm>
          <a:prstGeom prst="rect">
            <a:avLst/>
          </a:prstGeom>
          <a:noFill/>
          <a:ln>
            <a:noFill/>
          </a:ln>
        </p:spPr>
      </p:pic>
      <p:sp>
        <p:nvSpPr>
          <p:cNvPr id="197" name="Google Shape;197;p23"/>
          <p:cNvSpPr txBox="1"/>
          <p:nvPr/>
        </p:nvSpPr>
        <p:spPr>
          <a:xfrm>
            <a:off x="1905000" y="5562600"/>
            <a:ext cx="2730500"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Forward-biased junction </a:t>
            </a:r>
            <a:endParaRPr/>
          </a:p>
          <a:p>
            <a:pPr indent="0" lvl="0" marL="0" marR="0" rtl="0" algn="ctr">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of a pnp transistor</a:t>
            </a:r>
            <a:endParaRPr/>
          </a:p>
        </p:txBody>
      </p:sp>
      <p:sp>
        <p:nvSpPr>
          <p:cNvPr id="198" name="Google Shape;198;p23"/>
          <p:cNvSpPr txBox="1"/>
          <p:nvPr/>
        </p:nvSpPr>
        <p:spPr>
          <a:xfrm>
            <a:off x="5867400" y="5486400"/>
            <a:ext cx="2716212"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Reverse-biased junction </a:t>
            </a:r>
            <a:endParaRPr/>
          </a:p>
          <a:p>
            <a:pPr indent="0" lvl="0" marL="0" marR="0" rtl="0" algn="ctr">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of a pnp transistor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1219200" y="2667000"/>
            <a:ext cx="7772400" cy="3657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Both biasing potentials have been applied to a pnp transistor and resulting majority and minority carrier flows indicated.</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Majority carriers (holes ) will diffuse across the forward-biased p-n junction into the n-type material.This constitutes emitter current I</a:t>
            </a:r>
            <a:r>
              <a:rPr b="0" baseline="-25000" i="0" lang="en-US" sz="2000" u="none">
                <a:solidFill>
                  <a:schemeClr val="dk1"/>
                </a:solidFill>
                <a:latin typeface="Verdana"/>
                <a:ea typeface="Verdana"/>
                <a:cs typeface="Verdana"/>
                <a:sym typeface="Verdana"/>
              </a:rPr>
              <a:t>E.</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 very small number of carriers (holes) will combine with electrons in n-type material. </a:t>
            </a:r>
            <a:endParaRPr/>
          </a:p>
          <a:p>
            <a:pPr indent="-342900" lvl="0" marL="342900" rtl="0" algn="l">
              <a:lnSpc>
                <a:spcPct val="100000"/>
              </a:lnSpc>
              <a:spcBef>
                <a:spcPts val="400"/>
              </a:spcBef>
              <a:spcAft>
                <a:spcPts val="0"/>
              </a:spcAft>
              <a:buClr>
                <a:schemeClr val="dk2"/>
              </a:buClr>
              <a:buSzPts val="2000"/>
              <a:buFont typeface="Verdana"/>
              <a:buChar char="•"/>
            </a:pPr>
            <a:r>
              <a:rPr b="0" i="0" lang="en-US" sz="2000" u="none">
                <a:solidFill>
                  <a:schemeClr val="dk1"/>
                </a:solidFill>
                <a:latin typeface="Verdana"/>
                <a:ea typeface="Verdana"/>
                <a:cs typeface="Verdana"/>
                <a:sym typeface="Verdana"/>
              </a:rPr>
              <a:t>As the base is thin and lightly doped only few holes (5%)combine with electrons to constitute base current I</a:t>
            </a:r>
            <a:r>
              <a:rPr b="0" baseline="-25000" i="0" lang="en-US" sz="2000" u="none">
                <a:solidFill>
                  <a:schemeClr val="dk1"/>
                </a:solidFill>
                <a:latin typeface="Verdana"/>
                <a:ea typeface="Verdana"/>
                <a:cs typeface="Verdana"/>
                <a:sym typeface="Verdana"/>
              </a:rPr>
              <a:t>B.</a:t>
            </a:r>
            <a:r>
              <a:rPr b="0" i="0" lang="en-US" sz="2000" u="none">
                <a:solidFill>
                  <a:schemeClr val="dk1"/>
                </a:solidFill>
                <a:latin typeface="Verdana"/>
                <a:ea typeface="Verdana"/>
                <a:cs typeface="Verdana"/>
                <a:sym typeface="Verdana"/>
              </a:rPr>
              <a:t>Resulting IB is typically in order of microamperes.</a:t>
            </a:r>
            <a:endParaRPr/>
          </a:p>
        </p:txBody>
      </p:sp>
      <p:pic>
        <p:nvPicPr>
          <p:cNvPr descr="f_03005" id="205" name="Google Shape;205;p24"/>
          <p:cNvPicPr preferRelativeResize="0"/>
          <p:nvPr/>
        </p:nvPicPr>
        <p:blipFill rotWithShape="1">
          <a:blip r:embed="rId3">
            <a:alphaModFix/>
          </a:blip>
          <a:srcRect b="0" l="0" r="0" t="0"/>
          <a:stretch/>
        </p:blipFill>
        <p:spPr>
          <a:xfrm>
            <a:off x="2819400" y="0"/>
            <a:ext cx="4416425" cy="2947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jigsaw puzzle">
  <a:themeElements>
    <a:clrScheme name="jigsaw puzzl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igsaw puzzle">
  <a:themeElements>
    <a:clrScheme name="jigsaw puzzl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