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529FB5-15C2-4B69-9492-641A809CFC84}" type="datetimeFigureOut">
              <a:rPr lang="en-US" smtClean="0"/>
              <a:t>5/22/2020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279DE-8404-4863-824B-B2A19C91A85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59DB-5011-41FA-90A1-BEF95FA3AAEE}" type="datetime1">
              <a:rPr lang="en-US" smtClean="0"/>
              <a:t>5/22/2020</a:t>
            </a:fld>
            <a:endParaRPr lang="en-US"/>
          </a:p>
        </p:txBody>
      </p:sp>
      <p:sp>
        <p:nvSpPr>
          <p:cNvPr id="5" name="Footer Placeholder 4"/>
          <p:cNvSpPr>
            <a:spLocks noGrp="1"/>
          </p:cNvSpPr>
          <p:nvPr>
            <p:ph type="ftr" sz="quarter" idx="11"/>
          </p:nvPr>
        </p:nvSpPr>
        <p:spPr/>
        <p:txBody>
          <a:bodyPr/>
          <a:lstStyle/>
          <a:p>
            <a:r>
              <a:rPr lang="en-US" smtClean="0"/>
              <a:t>Netrork Theory  By: Asst. Prof. Uddhav Bhattarai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3A0DF-B98D-4DB4-AA77-884EAF99017D}" type="datetime1">
              <a:rPr lang="en-US" smtClean="0"/>
              <a:t>5/22/2020</a:t>
            </a:fld>
            <a:endParaRPr lang="en-US"/>
          </a:p>
        </p:txBody>
      </p:sp>
      <p:sp>
        <p:nvSpPr>
          <p:cNvPr id="5" name="Footer Placeholder 4"/>
          <p:cNvSpPr>
            <a:spLocks noGrp="1"/>
          </p:cNvSpPr>
          <p:nvPr>
            <p:ph type="ftr" sz="quarter" idx="11"/>
          </p:nvPr>
        </p:nvSpPr>
        <p:spPr/>
        <p:txBody>
          <a:bodyPr/>
          <a:lstStyle/>
          <a:p>
            <a:r>
              <a:rPr lang="en-US" smtClean="0"/>
              <a:t>Netrork Theory  By: Asst. Prof. Uddhav Bhattarai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844C9C-3790-44EC-8BFB-7275B4E00F0E}" type="datetime1">
              <a:rPr lang="en-US" smtClean="0"/>
              <a:t>5/22/2020</a:t>
            </a:fld>
            <a:endParaRPr lang="en-US"/>
          </a:p>
        </p:txBody>
      </p:sp>
      <p:sp>
        <p:nvSpPr>
          <p:cNvPr id="5" name="Footer Placeholder 4"/>
          <p:cNvSpPr>
            <a:spLocks noGrp="1"/>
          </p:cNvSpPr>
          <p:nvPr>
            <p:ph type="ftr" sz="quarter" idx="11"/>
          </p:nvPr>
        </p:nvSpPr>
        <p:spPr/>
        <p:txBody>
          <a:bodyPr/>
          <a:lstStyle/>
          <a:p>
            <a:r>
              <a:rPr lang="en-US" smtClean="0"/>
              <a:t>Netrork Theory  By: Asst. Prof. Uddhav Bhattarai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EBA5A9-0BF8-452C-A9D7-74B88287CE4E}" type="datetime1">
              <a:rPr lang="en-US" smtClean="0"/>
              <a:t>5/22/2020</a:t>
            </a:fld>
            <a:endParaRPr lang="en-US"/>
          </a:p>
        </p:txBody>
      </p:sp>
      <p:sp>
        <p:nvSpPr>
          <p:cNvPr id="5" name="Footer Placeholder 4"/>
          <p:cNvSpPr>
            <a:spLocks noGrp="1"/>
          </p:cNvSpPr>
          <p:nvPr>
            <p:ph type="ftr" sz="quarter" idx="11"/>
          </p:nvPr>
        </p:nvSpPr>
        <p:spPr/>
        <p:txBody>
          <a:bodyPr/>
          <a:lstStyle/>
          <a:p>
            <a:r>
              <a:rPr lang="en-US" smtClean="0"/>
              <a:t>Netrork Theory  By: Asst. Prof. Uddhav Bhattarai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B990E-5F1A-42B6-A429-E0CDA1C67D4F}" type="datetime1">
              <a:rPr lang="en-US" smtClean="0"/>
              <a:t>5/22/2020</a:t>
            </a:fld>
            <a:endParaRPr lang="en-US"/>
          </a:p>
        </p:txBody>
      </p:sp>
      <p:sp>
        <p:nvSpPr>
          <p:cNvPr id="5" name="Footer Placeholder 4"/>
          <p:cNvSpPr>
            <a:spLocks noGrp="1"/>
          </p:cNvSpPr>
          <p:nvPr>
            <p:ph type="ftr" sz="quarter" idx="11"/>
          </p:nvPr>
        </p:nvSpPr>
        <p:spPr/>
        <p:txBody>
          <a:bodyPr/>
          <a:lstStyle/>
          <a:p>
            <a:r>
              <a:rPr lang="en-US" smtClean="0"/>
              <a:t>Netrork Theory  By: Asst. Prof. Uddhav Bhattarai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E77424-5C3B-4C67-BDF4-9E29F33A337A}" type="datetime1">
              <a:rPr lang="en-US" smtClean="0"/>
              <a:t>5/22/2020</a:t>
            </a:fld>
            <a:endParaRPr lang="en-US"/>
          </a:p>
        </p:txBody>
      </p:sp>
      <p:sp>
        <p:nvSpPr>
          <p:cNvPr id="6" name="Footer Placeholder 5"/>
          <p:cNvSpPr>
            <a:spLocks noGrp="1"/>
          </p:cNvSpPr>
          <p:nvPr>
            <p:ph type="ftr" sz="quarter" idx="11"/>
          </p:nvPr>
        </p:nvSpPr>
        <p:spPr/>
        <p:txBody>
          <a:bodyPr/>
          <a:lstStyle/>
          <a:p>
            <a:r>
              <a:rPr lang="en-US" smtClean="0"/>
              <a:t>Netrork Theory  By: Asst. Prof. Uddhav Bhattarai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7AF9CA-07A2-4944-9D98-9CDF8AA0E6D1}" type="datetime1">
              <a:rPr lang="en-US" smtClean="0"/>
              <a:t>5/22/2020</a:t>
            </a:fld>
            <a:endParaRPr lang="en-US"/>
          </a:p>
        </p:txBody>
      </p:sp>
      <p:sp>
        <p:nvSpPr>
          <p:cNvPr id="8" name="Footer Placeholder 7"/>
          <p:cNvSpPr>
            <a:spLocks noGrp="1"/>
          </p:cNvSpPr>
          <p:nvPr>
            <p:ph type="ftr" sz="quarter" idx="11"/>
          </p:nvPr>
        </p:nvSpPr>
        <p:spPr/>
        <p:txBody>
          <a:bodyPr/>
          <a:lstStyle/>
          <a:p>
            <a:r>
              <a:rPr lang="en-US" smtClean="0"/>
              <a:t>Netrork Theory  By: Asst. Prof. Uddhav Bhattarai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E78B63-90ED-4044-AE89-9ADC236AC84C}" type="datetime1">
              <a:rPr lang="en-US" smtClean="0"/>
              <a:t>5/22/2020</a:t>
            </a:fld>
            <a:endParaRPr lang="en-US"/>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A5384-0ACC-437F-BF56-1A06995D01AF}" type="datetime1">
              <a:rPr lang="en-US" smtClean="0"/>
              <a:t>5/22/2020</a:t>
            </a:fld>
            <a:endParaRPr lang="en-US"/>
          </a:p>
        </p:txBody>
      </p:sp>
      <p:sp>
        <p:nvSpPr>
          <p:cNvPr id="3" name="Footer Placeholder 2"/>
          <p:cNvSpPr>
            <a:spLocks noGrp="1"/>
          </p:cNvSpPr>
          <p:nvPr>
            <p:ph type="ftr" sz="quarter" idx="11"/>
          </p:nvPr>
        </p:nvSpPr>
        <p:spPr/>
        <p:txBody>
          <a:bodyPr/>
          <a:lstStyle/>
          <a:p>
            <a:r>
              <a:rPr lang="en-US" smtClean="0"/>
              <a:t>Netrork Theory  By: Asst. Prof. Uddhav Bhattarai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DB2DB-5088-4953-A683-A4A525741C6E}" type="datetime1">
              <a:rPr lang="en-US" smtClean="0"/>
              <a:t>5/22/2020</a:t>
            </a:fld>
            <a:endParaRPr lang="en-US"/>
          </a:p>
        </p:txBody>
      </p:sp>
      <p:sp>
        <p:nvSpPr>
          <p:cNvPr id="6" name="Footer Placeholder 5"/>
          <p:cNvSpPr>
            <a:spLocks noGrp="1"/>
          </p:cNvSpPr>
          <p:nvPr>
            <p:ph type="ftr" sz="quarter" idx="11"/>
          </p:nvPr>
        </p:nvSpPr>
        <p:spPr/>
        <p:txBody>
          <a:bodyPr/>
          <a:lstStyle/>
          <a:p>
            <a:r>
              <a:rPr lang="en-US" smtClean="0"/>
              <a:t>Netrork Theory  By: Asst. Prof. Uddhav Bhattarai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B690B-B607-4068-BE1C-73871FF3CD76}" type="datetime1">
              <a:rPr lang="en-US" smtClean="0"/>
              <a:t>5/22/2020</a:t>
            </a:fld>
            <a:endParaRPr lang="en-US"/>
          </a:p>
        </p:txBody>
      </p:sp>
      <p:sp>
        <p:nvSpPr>
          <p:cNvPr id="6" name="Footer Placeholder 5"/>
          <p:cNvSpPr>
            <a:spLocks noGrp="1"/>
          </p:cNvSpPr>
          <p:nvPr>
            <p:ph type="ftr" sz="quarter" idx="11"/>
          </p:nvPr>
        </p:nvSpPr>
        <p:spPr/>
        <p:txBody>
          <a:bodyPr/>
          <a:lstStyle/>
          <a:p>
            <a:r>
              <a:rPr lang="en-US" smtClean="0"/>
              <a:t>Netrork Theory  By: Asst. Prof. Uddhav Bhattarai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7917D-2EBD-4FDF-B8C6-B14ED522437C}" type="datetime1">
              <a:rPr lang="en-US" smtClean="0"/>
              <a:t>5/22/2020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Netrork Theory  By: Asst. Prof. Uddhav Bhattarai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Formulation Of Differential Equations and Circuit Dynamics</a:t>
            </a:r>
            <a:endParaRPr lang="en-US" dirty="0"/>
          </a:p>
        </p:txBody>
      </p:sp>
      <p:sp>
        <p:nvSpPr>
          <p:cNvPr id="3" name="Subtitle 2"/>
          <p:cNvSpPr>
            <a:spLocks noGrp="1"/>
          </p:cNvSpPr>
          <p:nvPr>
            <p:ph type="subTitle" idx="1"/>
          </p:nvPr>
        </p:nvSpPr>
        <p:spPr>
          <a:xfrm>
            <a:off x="533400" y="3886200"/>
            <a:ext cx="8153400" cy="2057400"/>
          </a:xfrm>
        </p:spPr>
        <p:txBody>
          <a:bodyPr>
            <a:normAutofit lnSpcReduction="10000"/>
          </a:bodyPr>
          <a:lstStyle/>
          <a:p>
            <a:r>
              <a:rPr lang="en-US" dirty="0" smtClean="0"/>
              <a:t>Prepared By</a:t>
            </a:r>
          </a:p>
          <a:p>
            <a:r>
              <a:rPr lang="en-US" dirty="0" smtClean="0"/>
              <a:t>Asst. Prof. </a:t>
            </a:r>
            <a:r>
              <a:rPr lang="en-US" dirty="0" err="1" smtClean="0"/>
              <a:t>Uddhav</a:t>
            </a:r>
            <a:r>
              <a:rPr lang="en-US" dirty="0" smtClean="0"/>
              <a:t> </a:t>
            </a:r>
            <a:r>
              <a:rPr lang="en-US" dirty="0" err="1" smtClean="0"/>
              <a:t>Bhattarai</a:t>
            </a:r>
            <a:endParaRPr lang="en-US" dirty="0" smtClean="0"/>
          </a:p>
          <a:p>
            <a:r>
              <a:rPr lang="en-US" dirty="0" smtClean="0"/>
              <a:t>Cosmos College of Management and Technology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Dynamics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Content Placeholder 6"/>
          <p:cNvPicPr>
            <a:picLocks noGrp="1"/>
          </p:cNvPicPr>
          <p:nvPr>
            <p:ph idx="1"/>
          </p:nvPr>
        </p:nvPicPr>
        <p:blipFill>
          <a:blip r:embed="rId2"/>
          <a:srcRect/>
          <a:stretch>
            <a:fillRect/>
          </a:stretch>
        </p:blipFill>
        <p:spPr bwMode="auto">
          <a:xfrm>
            <a:off x="304800" y="1524000"/>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Dynamics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Content Placeholder 5"/>
          <p:cNvSpPr>
            <a:spLocks noGrp="1"/>
          </p:cNvSpPr>
          <p:nvPr>
            <p:ph idx="1"/>
          </p:nvPr>
        </p:nvSpPr>
        <p:spPr/>
        <p:txBody>
          <a:bodyPr>
            <a:normAutofit lnSpcReduction="10000"/>
          </a:bodyPr>
          <a:lstStyle/>
          <a:p>
            <a:pPr algn="just">
              <a:buNone/>
            </a:pPr>
            <a:r>
              <a:rPr lang="en-US" dirty="0" smtClean="0"/>
              <a:t>7</a:t>
            </a:r>
            <a:r>
              <a:rPr lang="en-US" dirty="0" smtClean="0"/>
              <a:t>. Total response will be the summation of transient response and steady state response (sometimes also known as forcing function as steady state response depends on nature of forcing function). </a:t>
            </a:r>
          </a:p>
          <a:p>
            <a:pPr algn="just">
              <a:buNone/>
            </a:pPr>
            <a:r>
              <a:rPr lang="en-US" dirty="0" smtClean="0"/>
              <a:t>8. Find the constant if any, using initial condition. </a:t>
            </a:r>
          </a:p>
          <a:p>
            <a:pPr algn="just">
              <a:buNone/>
            </a:pPr>
            <a:r>
              <a:rPr lang="en-US" dirty="0" smtClean="0"/>
              <a:t>9. Substitute the constant into total solution to get complete response.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a:t>
            </a:r>
            <a:endParaRPr lang="en-US" dirty="0"/>
          </a:p>
        </p:txBody>
      </p:sp>
      <p:sp>
        <p:nvSpPr>
          <p:cNvPr id="3" name="Content Placeholder 2"/>
          <p:cNvSpPr>
            <a:spLocks noGrp="1"/>
          </p:cNvSpPr>
          <p:nvPr>
            <p:ph idx="1"/>
          </p:nvPr>
        </p:nvSpPr>
        <p:spPr/>
        <p:txBody>
          <a:bodyPr/>
          <a:lstStyle/>
          <a:p>
            <a:pPr algn="just"/>
            <a:r>
              <a:rPr lang="en-US" dirty="0" smtClean="0"/>
              <a:t>The response of the network containing combination of lumped elements depends on switching action. Time 𝑡 = 0 refers to the instant of switching, in which the position of switch changes. </a:t>
            </a:r>
            <a:endParaRPr lang="en-US" dirty="0" smtClean="0"/>
          </a:p>
          <a:p>
            <a:pPr algn="just"/>
            <a:r>
              <a:rPr lang="en-US" dirty="0" smtClean="0"/>
              <a:t>Time </a:t>
            </a:r>
            <a:r>
              <a:rPr lang="en-US" dirty="0" smtClean="0"/>
              <a:t>𝑡 = 0− and 𝑡 = 0+ refers to the time just before and after switching. </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Details of the history of network are of no importance. Only the values at the reference instants 𝑡 = 0</a:t>
            </a:r>
            <a:r>
              <a:rPr lang="en-US" dirty="0" smtClean="0"/>
              <a:t>− must </a:t>
            </a:r>
            <a:r>
              <a:rPr lang="en-US" dirty="0" smtClean="0"/>
              <a:t>be known. After switching at 𝑡 = 0+, new current and voltage may appear in the network as a result of initial capacitor voltage and inductor current or because of network voltage and current sources which are introduced. The evaluation of all voltage and current and their derivatives at 𝑡 = 0+ constitutes the evaluation of initial condition. </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Content Placeholder 5"/>
          <p:cNvPicPr>
            <a:picLocks noGrp="1"/>
          </p:cNvPicPr>
          <p:nvPr>
            <p:ph idx="1"/>
          </p:nvPr>
        </p:nvPicPr>
        <p:blipFill>
          <a:blip r:embed="rId2"/>
          <a:srcRect/>
          <a:stretch>
            <a:fillRect/>
          </a:stretch>
        </p:blipFill>
        <p:spPr bwMode="auto">
          <a:xfrm>
            <a:off x="557714" y="1524000"/>
            <a:ext cx="8028572" cy="4572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9" name="Content Placeholder 8"/>
          <p:cNvPicPr>
            <a:picLocks noGrp="1"/>
          </p:cNvPicPr>
          <p:nvPr>
            <p:ph idx="1"/>
          </p:nvPr>
        </p:nvPicPr>
        <p:blipFill>
          <a:blip r:embed="rId2"/>
          <a:srcRect/>
          <a:stretch>
            <a:fillRect/>
          </a:stretch>
        </p:blipFill>
        <p:spPr bwMode="auto">
          <a:xfrm>
            <a:off x="776761" y="1676400"/>
            <a:ext cx="7681439" cy="3962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p:cNvSpPr>
            <a:spLocks noGrp="1"/>
          </p:cNvSpPr>
          <p:nvPr>
            <p:ph idx="1"/>
          </p:nvPr>
        </p:nvSpPr>
        <p:spPr/>
        <p:txBody>
          <a:bodyPr>
            <a:normAutofit fontScale="92500" lnSpcReduction="10000"/>
          </a:bodyPr>
          <a:lstStyle/>
          <a:p>
            <a:pPr algn="just"/>
            <a:r>
              <a:rPr lang="en-US" dirty="0" smtClean="0"/>
              <a:t>Procedure for evaluating initial </a:t>
            </a:r>
            <a:r>
              <a:rPr lang="en-US" dirty="0" smtClean="0"/>
              <a:t>condition</a:t>
            </a:r>
          </a:p>
          <a:p>
            <a:pPr algn="just">
              <a:buNone/>
            </a:pPr>
            <a:r>
              <a:rPr lang="en-US" dirty="0" smtClean="0"/>
              <a:t>1</a:t>
            </a:r>
            <a:r>
              <a:rPr lang="en-US" dirty="0" smtClean="0"/>
              <a:t>. Replace every inductor by open circuit (if no current initially) or by a current source having current equal to that flowing at 𝑡=0+. The current through the inductor cannot change abruptly. When energy source is suddenly applied to an inductor, no current will flow initially. Thus, inductor acts as open circuit. If current is already flowing before switching action, the current will continue to flow.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idx="1"/>
          </p:nvPr>
        </p:nvSpPr>
        <p:spPr/>
        <p:txBody>
          <a:bodyPr>
            <a:normAutofit/>
          </a:bodyPr>
          <a:lstStyle/>
          <a:p>
            <a:pPr algn="just">
              <a:buNone/>
            </a:pPr>
            <a:r>
              <a:rPr lang="en-US" dirty="0" smtClean="0"/>
              <a:t>2</a:t>
            </a:r>
            <a:r>
              <a:rPr lang="en-US" dirty="0" smtClean="0"/>
              <a:t>. Replace every capacitor by short circuit (if no voltage initially) or by a voltage source having potential equal to that flowing at 𝑡=0+. The voltage through the capacitor cannot change abruptly. When energy source is suddenly applied to a capacitor, no voltage will flow initially. Thus, capacitor acts as short circuit. If voltage is already present before switching action, the capacitor will continue to supply.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Conti…</a:t>
            </a:r>
            <a:endParaRPr lang="en-US" dirty="0"/>
          </a:p>
        </p:txBody>
      </p:sp>
      <p:sp>
        <p:nvSpPr>
          <p:cNvPr id="4" name="Footer Placeholder 3"/>
          <p:cNvSpPr>
            <a:spLocks noGrp="1"/>
          </p:cNvSpPr>
          <p:nvPr>
            <p:ph type="ftr" sz="quarter" idx="11"/>
          </p:nvPr>
        </p:nvSpPr>
        <p:spPr/>
        <p:txBody>
          <a:bodyPr/>
          <a:lstStyle/>
          <a:p>
            <a:r>
              <a:rPr lang="en-US" smtClean="0"/>
              <a:t>Netrork Theory  By: Asst. Prof. Uddhav Bhattarai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idx="1"/>
          </p:nvPr>
        </p:nvSpPr>
        <p:spPr/>
        <p:txBody>
          <a:bodyPr>
            <a:normAutofit/>
          </a:bodyPr>
          <a:lstStyle/>
          <a:p>
            <a:pPr algn="just">
              <a:buNone/>
            </a:pPr>
            <a:r>
              <a:rPr lang="en-US" dirty="0" smtClean="0"/>
              <a:t>3. Leave </a:t>
            </a:r>
            <a:r>
              <a:rPr lang="en-US" dirty="0" smtClean="0"/>
              <a:t>every resister in the network unchanged. </a:t>
            </a:r>
            <a:endParaRPr lang="en-US" dirty="0" smtClean="0"/>
          </a:p>
          <a:p>
            <a:pPr algn="just">
              <a:buNone/>
            </a:pPr>
            <a:r>
              <a:rPr lang="en-US" dirty="0" smtClean="0"/>
              <a:t>4. Obtain </a:t>
            </a:r>
            <a:r>
              <a:rPr lang="en-US" dirty="0" smtClean="0"/>
              <a:t>the new equivalent network schematic at 𝑡=0+. </a:t>
            </a:r>
            <a:endParaRPr lang="en-US" dirty="0" smtClean="0"/>
          </a:p>
          <a:p>
            <a:pPr algn="just">
              <a:buNone/>
            </a:pPr>
            <a:r>
              <a:rPr lang="en-US" dirty="0" smtClean="0"/>
              <a:t>5. Find </a:t>
            </a:r>
            <a:r>
              <a:rPr lang="en-US" dirty="0" smtClean="0"/>
              <a:t>initial values of voltages and current. </a:t>
            </a:r>
          </a:p>
          <a:p>
            <a:pPr algn="just">
              <a:buNone/>
            </a:pPr>
            <a:endParaRPr lang="en-US" dirty="0" smtClean="0"/>
          </a:p>
          <a:p>
            <a:pPr algn="just">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of Differential Equations </a:t>
            </a:r>
            <a:endParaRPr lang="en-US" dirty="0"/>
          </a:p>
        </p:txBody>
      </p:sp>
      <p:sp>
        <p:nvSpPr>
          <p:cNvPr id="3" name="Content Placeholder 2"/>
          <p:cNvSpPr>
            <a:spLocks noGrp="1"/>
          </p:cNvSpPr>
          <p:nvPr>
            <p:ph idx="1"/>
          </p:nvPr>
        </p:nvSpPr>
        <p:spPr/>
        <p:txBody>
          <a:bodyPr/>
          <a:lstStyle/>
          <a:p>
            <a:pPr algn="just"/>
            <a:r>
              <a:rPr lang="en-US" dirty="0" smtClean="0"/>
              <a:t>Use KVL or KCL by observing the given network for time t&gt;0 i.e. after changing the position of switch.</a:t>
            </a:r>
          </a:p>
          <a:p>
            <a:pPr>
              <a:buNone/>
            </a:pP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1027" name="Picture 3" descr="C:\Users\Saarika_Uddhav\Pictures\1.png"/>
          <p:cNvPicPr>
            <a:picLocks noChangeAspect="1" noChangeArrowheads="1"/>
          </p:cNvPicPr>
          <p:nvPr/>
        </p:nvPicPr>
        <p:blipFill>
          <a:blip r:embed="rId2"/>
          <a:srcRect/>
          <a:stretch>
            <a:fillRect/>
          </a:stretch>
        </p:blipFill>
        <p:spPr bwMode="auto">
          <a:xfrm>
            <a:off x="1295400" y="3200400"/>
            <a:ext cx="6553200" cy="2895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of Differential Equations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050" name="Picture 2" descr="C:\Users\Saarika_Uddhav\Pictures\2.png"/>
          <p:cNvPicPr>
            <a:picLocks noGrp="1" noChangeAspect="1" noChangeArrowheads="1"/>
          </p:cNvPicPr>
          <p:nvPr>
            <p:ph idx="1"/>
          </p:nvPr>
        </p:nvPicPr>
        <p:blipFill>
          <a:blip r:embed="rId2"/>
          <a:srcRect/>
          <a:stretch>
            <a:fillRect/>
          </a:stretch>
        </p:blipFill>
        <p:spPr bwMode="auto">
          <a:xfrm>
            <a:off x="1371600" y="1905002"/>
            <a:ext cx="6553200" cy="403859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of Differential Equations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2" descr="C:\Users\Saarika_Uddhav\Pictures\3.png"/>
          <p:cNvPicPr>
            <a:picLocks noGrp="1" noChangeAspect="1" noChangeArrowheads="1"/>
          </p:cNvPicPr>
          <p:nvPr>
            <p:ph idx="1"/>
          </p:nvPr>
        </p:nvPicPr>
        <p:blipFill>
          <a:blip r:embed="rId2"/>
          <a:srcRect/>
          <a:stretch>
            <a:fillRect/>
          </a:stretch>
        </p:blipFill>
        <p:spPr bwMode="auto">
          <a:xfrm>
            <a:off x="1066800" y="2171810"/>
            <a:ext cx="7086600" cy="369559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of Differential Equations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4098" name="Picture 2" descr="C:\Users\Saarika_Uddhav\Pictures\4.png"/>
          <p:cNvPicPr>
            <a:picLocks noGrp="1" noChangeAspect="1" noChangeArrowheads="1"/>
          </p:cNvPicPr>
          <p:nvPr>
            <p:ph idx="1"/>
          </p:nvPr>
        </p:nvPicPr>
        <p:blipFill>
          <a:blip r:embed="rId2"/>
          <a:srcRect/>
          <a:stretch>
            <a:fillRect/>
          </a:stretch>
        </p:blipFill>
        <p:spPr bwMode="auto">
          <a:xfrm>
            <a:off x="1295400" y="2286000"/>
            <a:ext cx="6781800" cy="3200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Formulation of Differential Equations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5122" name="Picture 2" descr="C:\Users\Saarika_Uddhav\Pictures\5.png"/>
          <p:cNvPicPr>
            <a:picLocks noGrp="1" noChangeAspect="1" noChangeArrowheads="1"/>
          </p:cNvPicPr>
          <p:nvPr>
            <p:ph idx="1"/>
          </p:nvPr>
        </p:nvPicPr>
        <p:blipFill>
          <a:blip r:embed="rId2"/>
          <a:srcRect/>
          <a:stretch>
            <a:fillRect/>
          </a:stretch>
        </p:blipFill>
        <p:spPr bwMode="auto">
          <a:xfrm>
            <a:off x="685800" y="2133600"/>
            <a:ext cx="7696200" cy="3733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Dynamics</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idx="1"/>
          </p:nvPr>
        </p:nvSpPr>
        <p:spPr/>
        <p:txBody>
          <a:bodyPr>
            <a:normAutofit/>
          </a:bodyPr>
          <a:lstStyle/>
          <a:p>
            <a:pPr algn="just"/>
            <a:r>
              <a:rPr lang="en-US" dirty="0" smtClean="0"/>
              <a:t>Please go through following steps, you will find them very helpful to solve network problems. </a:t>
            </a:r>
          </a:p>
          <a:p>
            <a:pPr algn="just">
              <a:buNone/>
            </a:pPr>
            <a:r>
              <a:rPr lang="en-US" dirty="0" smtClean="0"/>
              <a:t>1. Write down the KVL/KCL equation for time t &gt; 0. </a:t>
            </a:r>
          </a:p>
          <a:p>
            <a:pPr algn="just">
              <a:buNone/>
            </a:pPr>
            <a:r>
              <a:rPr lang="en-US" dirty="0" smtClean="0"/>
              <a:t>2. Obviously, you will get differential equation. If equation consists of integral part, differentiate that equation with respect to time. </a:t>
            </a:r>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a:t>
            </a:r>
            <a:r>
              <a:rPr lang="en-US" dirty="0" smtClean="0"/>
              <a:t>Dynamics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Content Placeholder 5"/>
          <p:cNvSpPr>
            <a:spLocks noGrp="1"/>
          </p:cNvSpPr>
          <p:nvPr>
            <p:ph idx="1"/>
          </p:nvPr>
        </p:nvSpPr>
        <p:spPr/>
        <p:txBody>
          <a:bodyPr>
            <a:normAutofit fontScale="85000" lnSpcReduction="20000"/>
          </a:bodyPr>
          <a:lstStyle/>
          <a:p>
            <a:pPr algn="just">
              <a:buNone/>
            </a:pPr>
            <a:r>
              <a:rPr lang="en-US" dirty="0" smtClean="0"/>
              <a:t>3</a:t>
            </a:r>
            <a:r>
              <a:rPr lang="en-US" dirty="0" smtClean="0"/>
              <a:t>. Assume the exponential type of transient response. Since it is the solution of homogeneous equation, the solution will be always exponential. </a:t>
            </a:r>
          </a:p>
          <a:p>
            <a:pPr algn="just">
              <a:buNone/>
            </a:pPr>
            <a:r>
              <a:rPr lang="en-US" dirty="0" smtClean="0"/>
              <a:t>	a</a:t>
            </a:r>
            <a:r>
              <a:rPr lang="en-US" dirty="0" smtClean="0"/>
              <a:t>) If roots are distinct, transient solution will be of the form, </a:t>
            </a:r>
            <a:endParaRPr lang="en-US" dirty="0" smtClean="0"/>
          </a:p>
          <a:p>
            <a:pPr algn="just">
              <a:buNone/>
            </a:pPr>
            <a:endParaRPr lang="en-US" dirty="0" smtClean="0"/>
          </a:p>
          <a:p>
            <a:pPr algn="just">
              <a:buNone/>
            </a:pPr>
            <a:endParaRPr lang="en-US" dirty="0" smtClean="0"/>
          </a:p>
          <a:p>
            <a:pPr algn="just">
              <a:buNone/>
            </a:pPr>
            <a:r>
              <a:rPr lang="en-US" dirty="0" smtClean="0"/>
              <a:t>		</a:t>
            </a:r>
          </a:p>
          <a:p>
            <a:pPr algn="just">
              <a:buNone/>
            </a:pPr>
            <a:r>
              <a:rPr lang="en-US" dirty="0" smtClean="0"/>
              <a:t>	b</a:t>
            </a:r>
            <a:r>
              <a:rPr lang="en-US" dirty="0" smtClean="0"/>
              <a:t>) If roots are repeated, </a:t>
            </a:r>
          </a:p>
          <a:p>
            <a:pPr algn="just"/>
            <a:endParaRPr lang="en-US" dirty="0" smtClean="0"/>
          </a:p>
          <a:p>
            <a:pPr algn="just">
              <a:buNone/>
            </a:pPr>
            <a:r>
              <a:rPr lang="en-US" dirty="0" smtClean="0"/>
              <a:t>4. </a:t>
            </a:r>
            <a:endParaRPr lang="en-US" dirty="0" smtClean="0"/>
          </a:p>
          <a:p>
            <a:pPr algn="just">
              <a:buNone/>
            </a:pPr>
            <a:endParaRPr lang="en-US" dirty="0"/>
          </a:p>
        </p:txBody>
      </p:sp>
      <p:pic>
        <p:nvPicPr>
          <p:cNvPr id="8" name="Picture 7"/>
          <p:cNvPicPr/>
          <p:nvPr/>
        </p:nvPicPr>
        <p:blipFill>
          <a:blip r:embed="rId2"/>
          <a:srcRect/>
          <a:stretch>
            <a:fillRect/>
          </a:stretch>
        </p:blipFill>
        <p:spPr bwMode="auto">
          <a:xfrm>
            <a:off x="2057400" y="3200400"/>
            <a:ext cx="6096000" cy="914400"/>
          </a:xfrm>
          <a:prstGeom prst="rect">
            <a:avLst/>
          </a:prstGeom>
          <a:noFill/>
          <a:ln w="9525">
            <a:noFill/>
            <a:miter lim="800000"/>
            <a:headEnd/>
            <a:tailEnd/>
          </a:ln>
          <a:effectLst/>
        </p:spPr>
      </p:pic>
      <p:pic>
        <p:nvPicPr>
          <p:cNvPr id="9" name="Picture 8"/>
          <p:cNvPicPr/>
          <p:nvPr/>
        </p:nvPicPr>
        <p:blipFill>
          <a:blip r:embed="rId3"/>
          <a:srcRect/>
          <a:stretch>
            <a:fillRect/>
          </a:stretch>
        </p:blipFill>
        <p:spPr bwMode="auto">
          <a:xfrm>
            <a:off x="2286000" y="5334000"/>
            <a:ext cx="54864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Circuit Dynamics Conti.. </a:t>
            </a:r>
            <a:endParaRPr lang="en-US" dirty="0"/>
          </a:p>
        </p:txBody>
      </p:sp>
      <p:sp>
        <p:nvSpPr>
          <p:cNvPr id="4" name="Footer Placeholder 3"/>
          <p:cNvSpPr>
            <a:spLocks noGrp="1"/>
          </p:cNvSpPr>
          <p:nvPr>
            <p:ph type="ftr" sz="quarter" idx="11"/>
          </p:nvPr>
        </p:nvSpPr>
        <p:spPr>
          <a:xfrm>
            <a:off x="1524000" y="6356350"/>
            <a:ext cx="6172200" cy="365125"/>
          </a:xfrm>
        </p:spPr>
        <p:txBody>
          <a:bodyPr/>
          <a:lstStyle/>
          <a:p>
            <a:r>
              <a:rPr lang="en-US" dirty="0" smtClean="0"/>
              <a:t>Network  Theory  			By: Asst. Prof. </a:t>
            </a:r>
            <a:r>
              <a:rPr lang="en-US" dirty="0" err="1" smtClean="0"/>
              <a:t>Uddhav</a:t>
            </a:r>
            <a:r>
              <a:rPr lang="en-US" dirty="0" smtClean="0"/>
              <a:t> </a:t>
            </a:r>
            <a:r>
              <a:rPr lang="en-US" dirty="0" err="1" smtClean="0"/>
              <a:t>Bhattarai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Content Placeholder 5"/>
          <p:cNvSpPr>
            <a:spLocks noGrp="1"/>
          </p:cNvSpPr>
          <p:nvPr>
            <p:ph idx="1"/>
          </p:nvPr>
        </p:nvSpPr>
        <p:spPr/>
        <p:txBody>
          <a:bodyPr>
            <a:normAutofit lnSpcReduction="10000"/>
          </a:bodyPr>
          <a:lstStyle/>
          <a:p>
            <a:pPr algn="just">
              <a:buNone/>
            </a:pPr>
            <a:r>
              <a:rPr lang="en-US" dirty="0" smtClean="0"/>
              <a:t>4. Where </a:t>
            </a:r>
            <a:r>
              <a:rPr lang="en-US" dirty="0" smtClean="0"/>
              <a:t>value of s is obtained </a:t>
            </a:r>
            <a:r>
              <a:rPr lang="en-US" dirty="0" smtClean="0"/>
              <a:t>from characteristic </a:t>
            </a:r>
            <a:r>
              <a:rPr lang="en-US" dirty="0" smtClean="0"/>
              <a:t>equation (by representing homogeneous equation in terms of differential </a:t>
            </a:r>
            <a:r>
              <a:rPr lang="en-US" dirty="0" smtClean="0"/>
              <a:t>operator i.e.                          ). </a:t>
            </a:r>
          </a:p>
          <a:p>
            <a:pPr algn="just">
              <a:buNone/>
            </a:pPr>
            <a:endParaRPr lang="en-US" dirty="0" smtClean="0"/>
          </a:p>
          <a:p>
            <a:pPr algn="just">
              <a:buNone/>
            </a:pPr>
            <a:r>
              <a:rPr lang="en-US" dirty="0" smtClean="0"/>
              <a:t>5. Always remember that transient response does not depend on forcing function. It only depends on network </a:t>
            </a:r>
            <a:r>
              <a:rPr lang="en-US" dirty="0" smtClean="0"/>
              <a:t>parameters.</a:t>
            </a:r>
          </a:p>
          <a:p>
            <a:pPr algn="just">
              <a:buNone/>
            </a:pPr>
            <a:r>
              <a:rPr lang="en-US" dirty="0" smtClean="0"/>
              <a:t> </a:t>
            </a:r>
            <a:endParaRPr lang="en-US" dirty="0" smtClean="0"/>
          </a:p>
          <a:p>
            <a:pPr algn="just">
              <a:buNone/>
            </a:pPr>
            <a:endParaRPr lang="en-US" dirty="0"/>
          </a:p>
        </p:txBody>
      </p:sp>
      <p:pic>
        <p:nvPicPr>
          <p:cNvPr id="11" name="Picture 10"/>
          <p:cNvPicPr/>
          <p:nvPr/>
        </p:nvPicPr>
        <p:blipFill>
          <a:blip r:embed="rId2"/>
          <a:srcRect/>
          <a:stretch>
            <a:fillRect/>
          </a:stretch>
        </p:blipFill>
        <p:spPr bwMode="auto">
          <a:xfrm>
            <a:off x="4953000" y="3048000"/>
            <a:ext cx="2209800" cy="60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742</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Formulation Of Differential Equations and Circuit Dynamics</vt:lpstr>
      <vt:lpstr>Formulation of Differential Equations </vt:lpstr>
      <vt:lpstr>Formulation of Differential Equations Conti.. </vt:lpstr>
      <vt:lpstr>Formulation of Differential Equations Conti.. </vt:lpstr>
      <vt:lpstr>Formulation of Differential Equations Conti.. </vt:lpstr>
      <vt:lpstr>Formulation of Differential Equations Conti.. </vt:lpstr>
      <vt:lpstr>Circuit Dynamics</vt:lpstr>
      <vt:lpstr>Circuit Dynamics Conti.. </vt:lpstr>
      <vt:lpstr>Circuit Dynamics Conti.. </vt:lpstr>
      <vt:lpstr>Circuit Dynamics Conti.. </vt:lpstr>
      <vt:lpstr>Circuit Dynamics Conti.. </vt:lpstr>
      <vt:lpstr>Initial Conditions</vt:lpstr>
      <vt:lpstr>Initial Conditions Conti…</vt:lpstr>
      <vt:lpstr>Initial Conditions Conti…</vt:lpstr>
      <vt:lpstr>Initial Conditions Conti…</vt:lpstr>
      <vt:lpstr>Initial Conditions Conti…</vt:lpstr>
      <vt:lpstr>Initial Conditions Conti…</vt:lpstr>
      <vt:lpstr>Initial Conditions Conti…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Differential Equations and Circuit Dynamics</dc:title>
  <dc:creator>Saarika_Uddhav</dc:creator>
  <cp:lastModifiedBy>Saarika_Uddhav</cp:lastModifiedBy>
  <cp:revision>41</cp:revision>
  <dcterms:created xsi:type="dcterms:W3CDTF">2006-08-16T00:00:00Z</dcterms:created>
  <dcterms:modified xsi:type="dcterms:W3CDTF">2020-05-22T04:58:56Z</dcterms:modified>
</cp:coreProperties>
</file>