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7" r:id="rId2"/>
    <p:sldId id="276" r:id="rId3"/>
    <p:sldId id="287" r:id="rId4"/>
    <p:sldId id="289" r:id="rId5"/>
    <p:sldId id="290" r:id="rId6"/>
    <p:sldId id="291" r:id="rId7"/>
    <p:sldId id="277" r:id="rId8"/>
    <p:sldId id="267" r:id="rId9"/>
    <p:sldId id="259" r:id="rId10"/>
    <p:sldId id="261" r:id="rId11"/>
    <p:sldId id="260" r:id="rId12"/>
    <p:sldId id="262" r:id="rId13"/>
    <p:sldId id="258" r:id="rId14"/>
    <p:sldId id="263" r:id="rId15"/>
    <p:sldId id="282" r:id="rId16"/>
    <p:sldId id="283" r:id="rId17"/>
    <p:sldId id="269" r:id="rId18"/>
    <p:sldId id="270" r:id="rId19"/>
    <p:sldId id="268" r:id="rId20"/>
    <p:sldId id="271" r:id="rId21"/>
    <p:sldId id="279" r:id="rId22"/>
    <p:sldId id="275" r:id="rId23"/>
    <p:sldId id="272" r:id="rId24"/>
    <p:sldId id="274" r:id="rId25"/>
    <p:sldId id="286" r:id="rId26"/>
    <p:sldId id="285" r:id="rId27"/>
    <p:sldId id="284" r:id="rId2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14"/>
    <p:restoredTop sz="96327"/>
  </p:normalViewPr>
  <p:slideViewPr>
    <p:cSldViewPr snapToGrid="0">
      <p:cViewPr varScale="1">
        <p:scale>
          <a:sx n="128" d="100"/>
          <a:sy n="128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A11A53A9-77FE-6042-9312-ED8F79CC72C2}" type="datetimeFigureOut">
              <a:rPr lang="en-CH"/>
              <a:pPr/>
              <a:t>02.09.23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4B597170-CA86-8241-9087-4AB5CED89930}" type="slidenum">
              <a:rPr lang="en-CH"/>
              <a:pPr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8979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63fa506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63fa506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A47F-CEF0-70EC-0D34-4CA5925DB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51305-85A8-A61F-61A2-DBDD9D281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4373B-BAD3-BBF3-853C-0F47D1C29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02.09.23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F9A2F-BEFC-FA3D-5771-F55F70B41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B8A9F-1C7D-30B2-FC85-FD15205D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0776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E35C-107B-CC8E-2ED6-29124C58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0986C-C3B0-3A31-3BB1-76B167893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28B82-7EBF-A71D-9DA6-3C44184C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02.09.23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51EC2-397C-2474-2922-8213215C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D7A9D-2289-8A1B-B80E-03E45504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117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64D97D-7E88-3497-3881-EA1DACEF8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AAD9A-27C6-F738-2D5D-B69BD52FE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CC7B1-A0F8-BADD-F13E-EA7DE290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02.09.23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1C684-1D99-0C71-10AA-E1BC2B0A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FC9B1-6D33-3D93-52DF-32602A0C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7512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0546-2304-18AC-FB5F-BDA4CBDA2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1714A-BED5-4A0F-1BD2-114A6B295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7FBB0-EBAD-0F1C-5A19-4A0028DB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02.09.23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EE4AC-87F6-C9AF-2DC5-1EF21061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4DD64-B839-A8BA-1293-876D377E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9341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1A502-D044-A6AE-CA16-1239944CD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38262-BB42-9E8C-6C32-F93575F89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A6A3-7FDE-9735-1138-4E259F8EB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02.09.23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AB97A-9A56-3AFF-B757-4823223F0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1C5CB-99D3-819F-30FD-0C6ED1BE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4577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7CED-09B7-99E1-A3C0-E0781AA7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38198-FBD7-0EF4-5426-1C853BF5C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7C40A-5813-548A-D8F4-1743FB876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605A3-447A-3A0E-F6A1-7C1C6488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02.09.23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6171F-C671-6C42-B198-43940E8B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EC77F-3C29-A579-8D19-3FEC60CD0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7648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BD78-4CF0-300C-2A13-6C6A9A60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5AEC9-A443-B2F5-7CCB-28E89EC1D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6FCA8-6888-A5E3-4428-D5DEDF67E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64BE8-2B4D-7738-B790-A167FBA1E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DFDA8-EB90-11E4-F387-9E118E3B3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95E2F-7932-ECEA-7023-83F69985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02.09.23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48BBA-4BB6-B4BB-1098-7C06A501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4E0FB-47D7-BF1B-AAE2-12E71F13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236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0157-2F42-D44D-395D-22641AD0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431595-04EF-567B-8F8A-F5C9D592A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02.09.23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F6EA0-7841-CCB8-0771-86022095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124FE-7DA6-855C-6778-6A495D6C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841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11280-3426-989E-D804-672DC2F90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02.09.23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44125-1E2F-D3CA-BAB8-D05CF1EA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2B446-E93B-3FF5-7146-CC21E73F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256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2E062-DBA6-D0B6-A8A3-DFEB6ECBA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2F275-8397-D8F3-FB62-1C9E9100F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309EB-18D5-E9DA-1B02-5EC8829E9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F1A1D-E75C-370F-2F6D-DA9262DD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02.09.23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19252-7D26-D8C9-4083-E46ABD7D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5508B-39E0-608C-A5BA-EA5AFD92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7309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6D4E-1D5F-8B34-4556-15F894D3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A8957-16D5-1698-E984-F64FAEFE8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47AC3-828C-F88C-85D1-65056F1A6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061DE-9F3D-BC33-C377-53F98DCD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02.09.23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1964C-BEB4-2A44-CFFE-F8DDD21A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EB6A3-4748-A77A-7E38-C6CFCA71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501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8ED0B-624C-B1B1-0700-63CAD0872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CC554-1710-D694-8D01-187F7E258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0B90F-168E-05F3-ED50-80DB90E3F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16FC06C0-F52A-8E4F-A3E4-F3C3F43B281A}" type="datetimeFigureOut">
              <a:rPr lang="en-CH"/>
              <a:pPr/>
              <a:t>02.09.23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38994-6051-0FA0-6524-D386D057A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84013-339A-9259-279F-82159E41B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3E867F8E-C2B6-6441-97C8-06CCC9236E27}" type="slidenum">
              <a:rPr lang="en-CH"/>
              <a:pPr/>
              <a:t>‹#›</a:t>
            </a:fld>
            <a:endParaRPr lang="en-CH"/>
          </a:p>
        </p:txBody>
      </p:sp>
      <p:pic>
        <p:nvPicPr>
          <p:cNvPr id="9" name="Picture 2" descr="Download HSLU Hochschule Luzern 2022 Logo PNG and Vector (PDF, SVG, Ai,  EPS) Free">
            <a:extLst>
              <a:ext uri="{FF2B5EF4-FFF2-40B4-BE49-F238E27FC236}">
                <a16:creationId xmlns:a16="http://schemas.microsoft.com/office/drawing/2014/main" id="{E8C6945B-E0B0-D539-88D0-F5846104161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97" b="32797"/>
          <a:stretch/>
        </p:blipFill>
        <p:spPr bwMode="auto">
          <a:xfrm>
            <a:off x="9939130" y="0"/>
            <a:ext cx="2252870" cy="58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94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mberto.michelcuci@hslu.c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toelt-llc/MSCA-ITN-PARENT/blob/main/DETERMINED2022/Introduction%20to%20model%20validation%20and%20unbalanced%20datasets/.ipynb_checkpoints/Metrics_Distributions_due_to_Datasetsplit-checkpoint.ipynb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faculty.washington.edu/yenchic/18W_425/Lec17_Model.pdf" TargetMode="External"/><Relationship Id="rId2" Type="http://schemas.openxmlformats.org/officeDocument/2006/relationships/hyperlink" Target="https://www.cs.cmu.edu/afs/cs/academic/class/10601-f10/lecture/lec16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cs.tau.ac.il/~mansour/ml-course-10/scribe11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0;p18">
            <a:extLst>
              <a:ext uri="{FF2B5EF4-FFF2-40B4-BE49-F238E27FC236}">
                <a16:creationId xmlns:a16="http://schemas.microsoft.com/office/drawing/2014/main" id="{7F5A3122-3E3A-CD45-6D2C-F293F7210016}"/>
              </a:ext>
            </a:extLst>
          </p:cNvPr>
          <p:cNvSpPr txBox="1">
            <a:spLocks/>
          </p:cNvSpPr>
          <p:nvPr/>
        </p:nvSpPr>
        <p:spPr>
          <a:xfrm>
            <a:off x="970600" y="2579576"/>
            <a:ext cx="10250800" cy="169884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GB" sz="4667" dirty="0">
                <a:latin typeface="Arial" panose="020B0604020202020204" pitchFamily="34" charset="0"/>
              </a:rPr>
              <a:t>Model Validation</a:t>
            </a:r>
          </a:p>
        </p:txBody>
      </p:sp>
      <p:sp>
        <p:nvSpPr>
          <p:cNvPr id="5" name="Google Shape;141;p18">
            <a:extLst>
              <a:ext uri="{FF2B5EF4-FFF2-40B4-BE49-F238E27FC236}">
                <a16:creationId xmlns:a16="http://schemas.microsoft.com/office/drawing/2014/main" id="{483CA9A4-68E8-EA01-231B-927598F3571C}"/>
              </a:ext>
            </a:extLst>
          </p:cNvPr>
          <p:cNvSpPr txBox="1">
            <a:spLocks/>
          </p:cNvSpPr>
          <p:nvPr/>
        </p:nvSpPr>
        <p:spPr>
          <a:xfrm>
            <a:off x="970600" y="5267839"/>
            <a:ext cx="10250800" cy="130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GB" sz="2933" dirty="0" err="1">
                <a:latin typeface="Arial" panose="020B0604020202020204" pitchFamily="34" charset="0"/>
              </a:rPr>
              <a:t>Dr.</a:t>
            </a:r>
            <a:r>
              <a:rPr lang="en-GB" sz="2933" dirty="0">
                <a:latin typeface="Arial" panose="020B0604020202020204" pitchFamily="34" charset="0"/>
              </a:rPr>
              <a:t> U. Michelucci</a:t>
            </a:r>
          </a:p>
          <a:p>
            <a:pPr algn="ctr">
              <a:spcBef>
                <a:spcPts val="0"/>
              </a:spcBef>
            </a:pPr>
            <a:r>
              <a:rPr lang="en-GB" sz="2933" dirty="0">
                <a:latin typeface="Arial" panose="020B0604020202020204" pitchFamily="34" charset="0"/>
                <a:hlinkClick r:id="rId3"/>
              </a:rPr>
              <a:t>umberto.michelcuci@hslu.ch</a:t>
            </a:r>
            <a:r>
              <a:rPr lang="en-GB" sz="2933" dirty="0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B4615-E73C-8913-87E1-98ED1A56A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035" y="169861"/>
            <a:ext cx="26670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AE05-9D9D-1F06-B892-AE81D0BB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Overfitting II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B0ADE-797E-09DB-B5D8-57ECE75BDBBA}"/>
              </a:ext>
            </a:extLst>
          </p:cNvPr>
          <p:cNvSpPr txBox="1"/>
          <p:nvPr/>
        </p:nvSpPr>
        <p:spPr>
          <a:xfrm>
            <a:off x="8876871" y="2167847"/>
            <a:ext cx="2630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linear model misses the main features of the data being </a:t>
            </a:r>
            <a:r>
              <a:rPr lang="en-US" b="1" u="sng">
                <a:latin typeface="Arial" panose="020B0604020202020204" pitchFamily="34" charset="0"/>
                <a:cs typeface="Arial" panose="020B0604020202020204" pitchFamily="34" charset="0"/>
              </a:rPr>
              <a:t>too simple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 In this case the model is said to have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high bias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CH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6AB80-EB6A-964F-F57A-548A294D2078}"/>
              </a:ext>
            </a:extLst>
          </p:cNvPr>
          <p:cNvSpPr txBox="1"/>
          <p:nvPr/>
        </p:nvSpPr>
        <p:spPr>
          <a:xfrm>
            <a:off x="7233585" y="6596390"/>
            <a:ext cx="5572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latin typeface="Arial" panose="020B0604020202020204" pitchFamily="34" charset="0"/>
              </a:rPr>
              <a:t>U. Michelucci, </a:t>
            </a:r>
            <a:r>
              <a:rPr lang="en-GB" sz="1050" i="1">
                <a:latin typeface="Arial" panose="020B0604020202020204" pitchFamily="34" charset="0"/>
              </a:rPr>
              <a:t>Applied Deep Learning with TensorFlow 2</a:t>
            </a:r>
            <a:r>
              <a:rPr lang="en-GB" sz="1050">
                <a:latin typeface="Arial" panose="020B0604020202020204" pitchFamily="34" charset="0"/>
              </a:rPr>
              <a:t>, Springer Nature, 2022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4F6FA2-8B91-D3B4-977D-B834A487A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297" y="1835899"/>
            <a:ext cx="69187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97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AE05-9D9D-1F06-B892-AE81D0BB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Overfitting III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B0ADE-797E-09DB-B5D8-57ECE75BDBBA}"/>
              </a:ext>
            </a:extLst>
          </p:cNvPr>
          <p:cNvSpPr txBox="1"/>
          <p:nvPr/>
        </p:nvSpPr>
        <p:spPr>
          <a:xfrm>
            <a:off x="8644115" y="2126741"/>
            <a:ext cx="2630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result (red line) for a 2-degree polynomial.</a:t>
            </a:r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6AB80-EB6A-964F-F57A-548A294D2078}"/>
              </a:ext>
            </a:extLst>
          </p:cNvPr>
          <p:cNvSpPr txBox="1"/>
          <p:nvPr/>
        </p:nvSpPr>
        <p:spPr>
          <a:xfrm>
            <a:off x="7233585" y="6596390"/>
            <a:ext cx="5572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latin typeface="Arial" panose="020B0604020202020204" pitchFamily="34" charset="0"/>
              </a:rPr>
              <a:t>U. Michelucci, </a:t>
            </a:r>
            <a:r>
              <a:rPr lang="en-GB" sz="1050" i="1">
                <a:latin typeface="Arial" panose="020B0604020202020204" pitchFamily="34" charset="0"/>
              </a:rPr>
              <a:t>Applied Deep Learning with TensorFlow 2</a:t>
            </a:r>
            <a:r>
              <a:rPr lang="en-GB" sz="1050">
                <a:latin typeface="Arial" panose="020B0604020202020204" pitchFamily="34" charset="0"/>
              </a:rPr>
              <a:t>, Springer Nature, 2022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C118E95-B582-5A1A-5D0E-4C09EA668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989" y="1808999"/>
            <a:ext cx="70526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0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AE05-9D9D-1F06-B892-AE81D0BB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Overfitting IV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B0ADE-797E-09DB-B5D8-57ECE75BDBBA}"/>
              </a:ext>
            </a:extLst>
          </p:cNvPr>
          <p:cNvSpPr txBox="1"/>
          <p:nvPr/>
        </p:nvSpPr>
        <p:spPr>
          <a:xfrm>
            <a:off x="8644115" y="2126741"/>
            <a:ext cx="26301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result for a 21-degree polynomial model.</a:t>
            </a:r>
            <a:r>
              <a:rPr lang="en-CH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Here we talk about </a:t>
            </a:r>
            <a:r>
              <a:rPr lang="en-CH" b="1"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, since the model capture the noise present in the data. The model is </a:t>
            </a:r>
            <a:r>
              <a:rPr lang="en-CH" b="1" u="sng">
                <a:latin typeface="Arial" panose="020B0604020202020204" pitchFamily="34" charset="0"/>
                <a:cs typeface="Arial" panose="020B0604020202020204" pitchFamily="34" charset="0"/>
              </a:rPr>
              <a:t>too complex</a:t>
            </a:r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6AB80-EB6A-964F-F57A-548A294D2078}"/>
              </a:ext>
            </a:extLst>
          </p:cNvPr>
          <p:cNvSpPr txBox="1"/>
          <p:nvPr/>
        </p:nvSpPr>
        <p:spPr>
          <a:xfrm>
            <a:off x="7233585" y="6596390"/>
            <a:ext cx="5572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latin typeface="Arial" panose="020B0604020202020204" pitchFamily="34" charset="0"/>
              </a:rPr>
              <a:t>U. Michelucci, </a:t>
            </a:r>
            <a:r>
              <a:rPr lang="en-GB" sz="1050" i="1">
                <a:latin typeface="Arial" panose="020B0604020202020204" pitchFamily="34" charset="0"/>
              </a:rPr>
              <a:t>Applied Deep Learning with TensorFlow 2</a:t>
            </a:r>
            <a:r>
              <a:rPr lang="en-GB" sz="1050">
                <a:latin typeface="Arial" panose="020B0604020202020204" pitchFamily="34" charset="0"/>
              </a:rPr>
              <a:t>, Springer Nature, 2022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E4EA75-B711-6D17-D9EC-FCF321BC5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701" y="1842250"/>
            <a:ext cx="72362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33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B1F8-6920-8C08-8E38-3E88B7F0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Overfitting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6B54-C1EB-2C60-8E8A-2C5BA8292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6919"/>
            <a:ext cx="10515600" cy="40738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/>
              <a:t>A model may, due to its flexibility, learn patterns that are due to noise, errors or simply wrong data</a:t>
            </a:r>
            <a:r>
              <a:rPr lang="en-CH" sz="3200"/>
              <a:t>.</a:t>
            </a:r>
          </a:p>
          <a:p>
            <a:pPr marL="0" indent="0">
              <a:buNone/>
            </a:pPr>
            <a:endParaRPr lang="en-CH" sz="3200"/>
          </a:p>
          <a:p>
            <a:pPr marL="0" indent="0">
              <a:buNone/>
            </a:pPr>
            <a:r>
              <a:rPr lang="en-CH" sz="3200"/>
              <a:t>How can we detect it? How can we visualise its occur</a:t>
            </a:r>
            <a:r>
              <a:rPr lang="en-GB" sz="3200"/>
              <a:t>r</a:t>
            </a:r>
            <a:r>
              <a:rPr lang="en-CH" sz="3200"/>
              <a:t>ence?</a:t>
            </a:r>
          </a:p>
          <a:p>
            <a:pPr marL="0" indent="0">
              <a:buNone/>
            </a:pPr>
            <a:endParaRPr lang="en-CH" sz="3200"/>
          </a:p>
          <a:p>
            <a:pPr marL="0" indent="0" algn="ctr">
              <a:buNone/>
            </a:pPr>
            <a:r>
              <a:rPr lang="en-CH" sz="3200"/>
              <a:t>When overfitting occurs, the model evaluated on unseen data will have a bad performance.</a:t>
            </a:r>
          </a:p>
        </p:txBody>
      </p:sp>
    </p:spTree>
    <p:extLst>
      <p:ext uri="{BB962C8B-B14F-4D97-AF65-F5344CB8AC3E}">
        <p14:creationId xmlns:p14="http://schemas.microsoft.com/office/powerpoint/2010/main" val="318473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B4CC-2BA2-A3CA-C300-97474FB6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Overfitting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F699F-AA7D-6F7A-7B1D-0A71D8C6B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  <a:p>
            <a:pPr marL="0" indent="0">
              <a:buNone/>
            </a:pPr>
            <a:r>
              <a:rPr lang="en-CH"/>
              <a:t>In 99.9999% of cases a visualisation is not possible, so how can we detect it?</a:t>
            </a:r>
          </a:p>
          <a:p>
            <a:endParaRPr lang="en-CH"/>
          </a:p>
          <a:p>
            <a:endParaRPr lang="en-CH"/>
          </a:p>
          <a:p>
            <a:pPr marL="0" indent="0" algn="ctr">
              <a:buNone/>
            </a:pPr>
            <a:r>
              <a:rPr lang="en-CH">
                <a:sym typeface="Wingdings" pitchFamily="2" charset="2"/>
              </a:rPr>
              <a:t> To detect it we need to test our model on unseen data. To achieve this, we need to split our dataset in two portions.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81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2FAD-F752-2AA6-4A02-DEDA4AA6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Hold-out Approach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E1C258-6B31-987F-F798-4F795A5F8D82}"/>
              </a:ext>
            </a:extLst>
          </p:cNvPr>
          <p:cNvSpPr/>
          <p:nvPr/>
        </p:nvSpPr>
        <p:spPr>
          <a:xfrm>
            <a:off x="1429787" y="3034146"/>
            <a:ext cx="6533805" cy="7980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5E3B45-1621-5708-F838-571DEB3B4893}"/>
              </a:ext>
            </a:extLst>
          </p:cNvPr>
          <p:cNvSpPr/>
          <p:nvPr/>
        </p:nvSpPr>
        <p:spPr>
          <a:xfrm>
            <a:off x="8088283" y="3034146"/>
            <a:ext cx="2194560" cy="7980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5F6410-85BD-7044-B6F2-41B707A9708E}"/>
              </a:ext>
            </a:extLst>
          </p:cNvPr>
          <p:cNvSpPr/>
          <p:nvPr/>
        </p:nvSpPr>
        <p:spPr>
          <a:xfrm>
            <a:off x="1429788" y="1945178"/>
            <a:ext cx="8853055" cy="79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80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96796D-9F23-C832-26F7-450E1D9451B6}"/>
              </a:ext>
            </a:extLst>
          </p:cNvPr>
          <p:cNvSpPr/>
          <p:nvPr/>
        </p:nvSpPr>
        <p:spPr>
          <a:xfrm>
            <a:off x="1429787" y="4123114"/>
            <a:ext cx="6533805" cy="4073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the model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3148958-095D-D617-9E70-893A807CED67}"/>
              </a:ext>
            </a:extLst>
          </p:cNvPr>
          <p:cNvSpPr/>
          <p:nvPr/>
        </p:nvSpPr>
        <p:spPr>
          <a:xfrm>
            <a:off x="8088283" y="4123114"/>
            <a:ext cx="2194560" cy="4073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 the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398207-D864-3DF1-DBDF-4D14E8AC75E9}"/>
              </a:ext>
            </a:extLst>
          </p:cNvPr>
          <p:cNvSpPr txBox="1"/>
          <p:nvPr/>
        </p:nvSpPr>
        <p:spPr>
          <a:xfrm>
            <a:off x="3616906" y="5070763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Evaluate the metric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67B6D-B840-FFE0-C425-D3E56A3FD34C}"/>
              </a:ext>
            </a:extLst>
          </p:cNvPr>
          <p:cNvSpPr txBox="1"/>
          <p:nvPr/>
        </p:nvSpPr>
        <p:spPr>
          <a:xfrm>
            <a:off x="8096596" y="5070763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Evaluate the metric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4B76F4-AC6F-B7E3-C0CF-318E4E7D24D4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flipH="1">
            <a:off x="4696689" y="4530437"/>
            <a:ext cx="1" cy="54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5547CA-9F90-5291-0617-C0568C9C0FBD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9176379" y="4530437"/>
            <a:ext cx="9184" cy="54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AFC9566-B312-6A81-CD2D-9606A441D20B}"/>
              </a:ext>
            </a:extLst>
          </p:cNvPr>
          <p:cNvSpPr/>
          <p:nvPr/>
        </p:nvSpPr>
        <p:spPr>
          <a:xfrm>
            <a:off x="8031328" y="2974748"/>
            <a:ext cx="2323405" cy="9368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523FFE-F5C3-1C5E-A8C2-250CE5F5C4EE}"/>
              </a:ext>
            </a:extLst>
          </p:cNvPr>
          <p:cNvSpPr txBox="1"/>
          <p:nvPr/>
        </p:nvSpPr>
        <p:spPr>
          <a:xfrm>
            <a:off x="7670127" y="861520"/>
            <a:ext cx="3962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called Hold-out set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89F189-81B4-E8AD-8179-8E8F31586FAC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 flipH="1">
            <a:off x="9193031" y="1384740"/>
            <a:ext cx="458568" cy="15900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AA8112A-3EC5-11AC-9DFA-CF007CD3CE7E}"/>
              </a:ext>
            </a:extLst>
          </p:cNvPr>
          <p:cNvSpPr txBox="1"/>
          <p:nvPr/>
        </p:nvSpPr>
        <p:spPr>
          <a:xfrm>
            <a:off x="5338359" y="5811814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Compare the two metric values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07F222-881F-0C8D-890D-F83445408080}"/>
              </a:ext>
            </a:extLst>
          </p:cNvPr>
          <p:cNvCxnSpPr>
            <a:stCxn id="11" idx="2"/>
            <a:endCxn id="6" idx="1"/>
          </p:cNvCxnSpPr>
          <p:nvPr/>
        </p:nvCxnSpPr>
        <p:spPr>
          <a:xfrm rot="16200000" flipH="1">
            <a:off x="4739332" y="5397452"/>
            <a:ext cx="556385" cy="6416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D0E43B-DB63-3D89-56B5-802279D6880D}"/>
              </a:ext>
            </a:extLst>
          </p:cNvPr>
          <p:cNvCxnSpPr>
            <a:stCxn id="12" idx="2"/>
            <a:endCxn id="6" idx="3"/>
          </p:cNvCxnSpPr>
          <p:nvPr/>
        </p:nvCxnSpPr>
        <p:spPr>
          <a:xfrm rot="5400000">
            <a:off x="8661689" y="5481789"/>
            <a:ext cx="556385" cy="4729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44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5" grpId="0" animBg="1"/>
      <p:bldP spid="8" grpId="0" animBg="1"/>
      <p:bldP spid="11" grpId="0"/>
      <p:bldP spid="12" grpId="0"/>
      <p:bldP spid="17" grpId="0" animBg="1"/>
      <p:bldP spid="18" grpId="0"/>
      <p:bldP spid="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4A96B-1C1B-17C6-911D-502A8D4E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Hold-out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9107E-8052-8E10-6224-B1361DB1E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4333"/>
            <a:ext cx="10515600" cy="4102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sz="3600"/>
              <a:t>If the </a:t>
            </a:r>
            <a:r>
              <a:rPr lang="en-CH" sz="3600" i="1"/>
              <a:t>train</a:t>
            </a:r>
            <a:r>
              <a:rPr lang="en-CH" sz="3600"/>
              <a:t> and </a:t>
            </a:r>
            <a:r>
              <a:rPr lang="en-CH" sz="3600" i="1"/>
              <a:t>test</a:t>
            </a:r>
            <a:r>
              <a:rPr lang="en-CH" sz="3600"/>
              <a:t> value of (for example) the error is similar </a:t>
            </a:r>
            <a:r>
              <a:rPr lang="en-CH" sz="3600">
                <a:sym typeface="Wingdings" pitchFamily="2" charset="2"/>
              </a:rPr>
              <a:t> the model generalise well (kind of, at least it behaves similary on the two sets)</a:t>
            </a:r>
          </a:p>
          <a:p>
            <a:pPr marL="0" indent="0">
              <a:buNone/>
            </a:pPr>
            <a:endParaRPr lang="en-CH" sz="3600">
              <a:sym typeface="Wingdings" pitchFamily="2" charset="2"/>
            </a:endParaRPr>
          </a:p>
          <a:p>
            <a:pPr marL="0" indent="0">
              <a:buNone/>
            </a:pPr>
            <a:r>
              <a:rPr lang="en-CH" sz="3600"/>
              <a:t>If the </a:t>
            </a:r>
            <a:r>
              <a:rPr lang="en-CH" sz="3600" i="1"/>
              <a:t>train</a:t>
            </a:r>
            <a:r>
              <a:rPr lang="en-CH" sz="3600"/>
              <a:t> and </a:t>
            </a:r>
            <a:r>
              <a:rPr lang="en-CH" sz="3600" i="1"/>
              <a:t>test</a:t>
            </a:r>
            <a:r>
              <a:rPr lang="en-CH" sz="3600"/>
              <a:t> value of (for example) the error is different </a:t>
            </a:r>
            <a:r>
              <a:rPr lang="en-CH" sz="3600">
                <a:sym typeface="Wingdings" pitchFamily="2" charset="2"/>
              </a:rPr>
              <a:t> the model generalise badly (kind of, it behaves differently on the two sets)</a:t>
            </a:r>
          </a:p>
          <a:p>
            <a:pPr marL="0" indent="0">
              <a:buNone/>
            </a:pPr>
            <a:endParaRPr lang="en-CH" sz="3600">
              <a:sym typeface="Wingdings" pitchFamily="2" charset="2"/>
            </a:endParaRPr>
          </a:p>
          <a:p>
            <a:pPr marL="0" indent="0">
              <a:buNone/>
            </a:pPr>
            <a:endParaRPr lang="en-CH" sz="3600"/>
          </a:p>
        </p:txBody>
      </p:sp>
    </p:spTree>
    <p:extLst>
      <p:ext uri="{BB962C8B-B14F-4D97-AF65-F5344CB8AC3E}">
        <p14:creationId xmlns:p14="http://schemas.microsoft.com/office/powerpoint/2010/main" val="259101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DBE0DF-89CE-2FC6-7FDC-B674A1DF7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99"/>
          <a:stretch/>
        </p:blipFill>
        <p:spPr>
          <a:xfrm>
            <a:off x="688571" y="1078419"/>
            <a:ext cx="10515600" cy="19258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9F5C12-38E0-E6A3-3D8D-A73351F15033}"/>
              </a:ext>
            </a:extLst>
          </p:cNvPr>
          <p:cNvSpPr txBox="1"/>
          <p:nvPr/>
        </p:nvSpPr>
        <p:spPr>
          <a:xfrm>
            <a:off x="916478" y="3429000"/>
            <a:ext cx="10359044" cy="2350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547370" lvl="0" indent="-285750">
              <a:lnSpc>
                <a:spcPts val="16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94360" algn="l"/>
              </a:tabLst>
            </a:pPr>
            <a:r>
              <a:rPr lang="en-GB" b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Case A</a:t>
            </a:r>
            <a:r>
              <a:rPr lang="en-GB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here we are overfitting (high variance), because we are doing very well on the training set, but our model generalizes very badly to our dev set</a:t>
            </a:r>
          </a:p>
          <a:p>
            <a:pPr marL="285750" marR="547370" lvl="0" indent="-285750">
              <a:lnSpc>
                <a:spcPts val="16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94360" algn="l"/>
              </a:tabLst>
            </a:pPr>
            <a:r>
              <a:rPr lang="en-GB" b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Case B</a:t>
            </a:r>
            <a:r>
              <a:rPr lang="en-GB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here we see a problem with high bias, meaning that our model is not doing very well generally, on both datasets </a:t>
            </a:r>
          </a:p>
          <a:p>
            <a:pPr marL="285750" marR="547370" lvl="0" indent="-285750">
              <a:lnSpc>
                <a:spcPts val="16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94360" algn="l"/>
              </a:tabLst>
            </a:pPr>
            <a:r>
              <a:rPr lang="en-GB" b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Case C</a:t>
            </a:r>
            <a:r>
              <a:rPr lang="en-GB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here we have a high bias (the model cannot predict very well the training set) and high variance (the model does not generalize well on the dev set).</a:t>
            </a:r>
          </a:p>
          <a:p>
            <a:pPr marL="285750" marR="547370" lvl="0" indent="-285750">
              <a:lnSpc>
                <a:spcPts val="16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94360" algn="l"/>
              </a:tabLst>
            </a:pPr>
            <a:r>
              <a:rPr lang="en-GB" b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Case D</a:t>
            </a:r>
            <a:r>
              <a:rPr lang="en-GB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here everything seems ok. Good error on the train set and good on the dev set. That is a good candidate for our best model.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9186B-8E61-59F9-D4CD-E5F55CDB9FFD}"/>
              </a:ext>
            </a:extLst>
          </p:cNvPr>
          <p:cNvSpPr txBox="1"/>
          <p:nvPr/>
        </p:nvSpPr>
        <p:spPr>
          <a:xfrm>
            <a:off x="7233585" y="6596390"/>
            <a:ext cx="5572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latin typeface="Arial" panose="020B0604020202020204" pitchFamily="34" charset="0"/>
              </a:rPr>
              <a:t>U. Michelucci, </a:t>
            </a:r>
            <a:r>
              <a:rPr lang="en-GB" sz="1050" i="1">
                <a:latin typeface="Arial" panose="020B0604020202020204" pitchFamily="34" charset="0"/>
              </a:rPr>
              <a:t>Applied Deep Learning with TensorFlow 2</a:t>
            </a:r>
            <a:r>
              <a:rPr lang="en-GB" sz="1050">
                <a:latin typeface="Arial" panose="020B0604020202020204" pitchFamily="34" charset="0"/>
              </a:rPr>
              <a:t>, Springer Nature, 2022</a:t>
            </a:r>
          </a:p>
        </p:txBody>
      </p:sp>
    </p:spTree>
    <p:extLst>
      <p:ext uri="{BB962C8B-B14F-4D97-AF65-F5344CB8AC3E}">
        <p14:creationId xmlns:p14="http://schemas.microsoft.com/office/powerpoint/2010/main" val="363742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EE60-C40C-29B4-BC51-E070137E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Bias-Variance Trade-off</a:t>
            </a:r>
          </a:p>
        </p:txBody>
      </p:sp>
      <p:pic>
        <p:nvPicPr>
          <p:cNvPr id="1026" name="Picture 2" descr="The intuition behind bias and variance | by Seth Mottaghinejad | Towards  Data Science">
            <a:extLst>
              <a:ext uri="{FF2B5EF4-FFF2-40B4-BE49-F238E27FC236}">
                <a16:creationId xmlns:a16="http://schemas.microsoft.com/office/drawing/2014/main" id="{4CCE66F8-5ABC-A071-A90A-3EB44AB82B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723" y="2063390"/>
            <a:ext cx="6882186" cy="435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959196-B178-5F06-3503-CC3726956AC5}"/>
              </a:ext>
            </a:extLst>
          </p:cNvPr>
          <p:cNvSpPr txBox="1"/>
          <p:nvPr/>
        </p:nvSpPr>
        <p:spPr>
          <a:xfrm>
            <a:off x="7248698" y="2782669"/>
            <a:ext cx="2345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C00000"/>
                </a:solidFill>
              </a:rPr>
              <a:t>Error evaluated on the </a:t>
            </a:r>
          </a:p>
          <a:p>
            <a:r>
              <a:rPr lang="en-CH">
                <a:solidFill>
                  <a:srgbClr val="C00000"/>
                </a:solidFill>
              </a:rPr>
              <a:t>“test” dataset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5C2EF9-A868-D8E8-0C5E-24506C2FF073}"/>
              </a:ext>
            </a:extLst>
          </p:cNvPr>
          <p:cNvCxnSpPr>
            <a:stCxn id="4" idx="1"/>
          </p:cNvCxnSpPr>
          <p:nvPr/>
        </p:nvCxnSpPr>
        <p:spPr>
          <a:xfrm flipH="1">
            <a:off x="5918662" y="3105835"/>
            <a:ext cx="1330036" cy="14744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D63917-047A-908E-089F-1A8A04A6FFAD}"/>
              </a:ext>
            </a:extLst>
          </p:cNvPr>
          <p:cNvSpPr txBox="1"/>
          <p:nvPr/>
        </p:nvSpPr>
        <p:spPr>
          <a:xfrm>
            <a:off x="8314453" y="3701225"/>
            <a:ext cx="2345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chemeClr val="accent1"/>
                </a:solidFill>
              </a:rPr>
              <a:t>Error evaluated on the </a:t>
            </a:r>
          </a:p>
          <a:p>
            <a:r>
              <a:rPr lang="en-CH">
                <a:solidFill>
                  <a:schemeClr val="accent1"/>
                </a:solidFill>
              </a:rPr>
              <a:t>“train” dataset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37836A-D1A0-1D20-7DD1-E5591B00798C}"/>
              </a:ext>
            </a:extLst>
          </p:cNvPr>
          <p:cNvCxnSpPr>
            <a:stCxn id="7" idx="1"/>
          </p:cNvCxnSpPr>
          <p:nvPr/>
        </p:nvCxnSpPr>
        <p:spPr>
          <a:xfrm flipH="1">
            <a:off x="6984417" y="4024391"/>
            <a:ext cx="1330036" cy="147447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73120A-C3CC-50E1-AF2B-C054450511D5}"/>
              </a:ext>
            </a:extLst>
          </p:cNvPr>
          <p:cNvSpPr txBox="1"/>
          <p:nvPr/>
        </p:nvSpPr>
        <p:spPr>
          <a:xfrm>
            <a:off x="9579425" y="6550223"/>
            <a:ext cx="2612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/>
              <a:t>Image © Towarddatascience.com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219D28-49AE-9D42-99C0-067B8F670832}"/>
              </a:ext>
            </a:extLst>
          </p:cNvPr>
          <p:cNvSpPr txBox="1"/>
          <p:nvPr/>
        </p:nvSpPr>
        <p:spPr>
          <a:xfrm rot="16200000">
            <a:off x="1044073" y="280302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344288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CC52-3218-DDEB-3FF2-D2D722838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Essence of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64DD8-825B-74E7-B53E-695F0DFE9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8879"/>
            <a:ext cx="10515600" cy="3708083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Note</a:t>
            </a:r>
            <a:r>
              <a:rPr lang="en-US"/>
              <a:t> The essence of </a:t>
            </a:r>
            <a:r>
              <a:rPr lang="en-US" b="1"/>
              <a:t>overfitting</a:t>
            </a:r>
            <a:r>
              <a:rPr lang="en-US"/>
              <a:t> is to have unknowingly extracted some of the residual variation (i.e. the noise) as if that variation represented underlying model structure. The opposite is called </a:t>
            </a:r>
            <a:r>
              <a:rPr lang="en-US" b="1"/>
              <a:t>underfitting</a:t>
            </a:r>
            <a:r>
              <a:rPr lang="en-US"/>
              <a:t> when the model cannot capture the structure of the data</a:t>
            </a:r>
            <a:r>
              <a:rPr lang="en-CH">
                <a:effectLst/>
              </a:rPr>
              <a:t> 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4977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2325-4A8E-C1A9-FDE1-E5AF98D3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148996"/>
            <a:ext cx="10515600" cy="881784"/>
          </a:xfrm>
        </p:spPr>
        <p:txBody>
          <a:bodyPr/>
          <a:lstStyle/>
          <a:p>
            <a:r>
              <a:rPr lang="en-CH"/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51617-CBD1-8745-4FF0-36CFD2594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971011"/>
          </a:xfrm>
        </p:spPr>
        <p:txBody>
          <a:bodyPr>
            <a:normAutofit/>
          </a:bodyPr>
          <a:lstStyle/>
          <a:p>
            <a:r>
              <a:rPr lang="en-CH"/>
              <a:t>The student understand and can explain what is overfitting</a:t>
            </a:r>
          </a:p>
          <a:p>
            <a:r>
              <a:rPr lang="en-CH"/>
              <a:t>The student understand the most basic technique to detect overfitting</a:t>
            </a:r>
          </a:p>
          <a:p>
            <a:r>
              <a:rPr lang="en-CH"/>
              <a:t>T</a:t>
            </a:r>
            <a:r>
              <a:rPr lang="en-GB"/>
              <a:t>h</a:t>
            </a:r>
            <a:r>
              <a:rPr lang="en-CH"/>
              <a:t>e student understand how to communicate results of ML models</a:t>
            </a:r>
          </a:p>
          <a:p>
            <a:r>
              <a:rPr lang="en-CH"/>
              <a:t>The student can explain what is model validation</a:t>
            </a:r>
          </a:p>
          <a:p>
            <a:r>
              <a:rPr lang="en-CH"/>
              <a:t>T</a:t>
            </a:r>
            <a:r>
              <a:rPr lang="en-GB"/>
              <a:t>h</a:t>
            </a:r>
            <a:r>
              <a:rPr lang="en-CH"/>
              <a:t>e student can explain what hold-out and k-Fold cross validation are and how they work</a:t>
            </a:r>
          </a:p>
          <a:p>
            <a:r>
              <a:rPr lang="en-CH"/>
              <a:t>The student understand the complexity related to validating and comparing models</a:t>
            </a:r>
          </a:p>
        </p:txBody>
      </p:sp>
    </p:spTree>
    <p:extLst>
      <p:ext uri="{BB962C8B-B14F-4D97-AF65-F5344CB8AC3E}">
        <p14:creationId xmlns:p14="http://schemas.microsoft.com/office/powerpoint/2010/main" val="3684254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DA87-4F31-CD42-8746-7DA05C25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CH"/>
              <a:t>Effect of randomness in the data – Hands-on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2DF0-2CC9-0213-EDA2-2FB96A33E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2953"/>
            <a:ext cx="10515600" cy="3334010"/>
          </a:xfrm>
        </p:spPr>
        <p:txBody>
          <a:bodyPr/>
          <a:lstStyle/>
          <a:p>
            <a:pPr marL="0" indent="0" algn="ctr">
              <a:buNone/>
            </a:pPr>
            <a:r>
              <a:rPr lang="en-GB">
                <a:hlinkClick r:id="rId2"/>
              </a:rPr>
              <a:t>https://colab.research.google.com/github/toelt-llc/MSCA-ITN-PARENT/blob/main/DETERMINED2022/Introduction%20to%20model%20validation%20and%20unbalanced%20datasets/.ipynb_checkpoints/Metrics_Distributions_due_to_Datasetsplit-checkpoint.ipynb</a:t>
            </a:r>
            <a:r>
              <a:rPr lang="en-GB"/>
              <a:t> 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55019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2FAD-F752-2AA6-4A02-DEDA4AA6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Hold-out Approach with multiple splits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E1C258-6B31-987F-F798-4F795A5F8D82}"/>
              </a:ext>
            </a:extLst>
          </p:cNvPr>
          <p:cNvSpPr/>
          <p:nvPr/>
        </p:nvSpPr>
        <p:spPr>
          <a:xfrm>
            <a:off x="1446720" y="3211946"/>
            <a:ext cx="6533805" cy="7980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5E3B45-1621-5708-F838-571DEB3B4893}"/>
              </a:ext>
            </a:extLst>
          </p:cNvPr>
          <p:cNvSpPr/>
          <p:nvPr/>
        </p:nvSpPr>
        <p:spPr>
          <a:xfrm>
            <a:off x="8105216" y="3211946"/>
            <a:ext cx="2194560" cy="7980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5F6410-85BD-7044-B6F2-41B707A9708E}"/>
              </a:ext>
            </a:extLst>
          </p:cNvPr>
          <p:cNvSpPr/>
          <p:nvPr/>
        </p:nvSpPr>
        <p:spPr>
          <a:xfrm>
            <a:off x="1446721" y="2122978"/>
            <a:ext cx="8853055" cy="79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80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96796D-9F23-C832-26F7-450E1D9451B6}"/>
              </a:ext>
            </a:extLst>
          </p:cNvPr>
          <p:cNvSpPr/>
          <p:nvPr/>
        </p:nvSpPr>
        <p:spPr>
          <a:xfrm>
            <a:off x="1446720" y="4300914"/>
            <a:ext cx="6533805" cy="4073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the model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3148958-095D-D617-9E70-893A807CED67}"/>
              </a:ext>
            </a:extLst>
          </p:cNvPr>
          <p:cNvSpPr/>
          <p:nvPr/>
        </p:nvSpPr>
        <p:spPr>
          <a:xfrm>
            <a:off x="8105216" y="4300914"/>
            <a:ext cx="2194560" cy="4073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 the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398207-D864-3DF1-DBDF-4D14E8AC75E9}"/>
              </a:ext>
            </a:extLst>
          </p:cNvPr>
          <p:cNvSpPr txBox="1"/>
          <p:nvPr/>
        </p:nvSpPr>
        <p:spPr>
          <a:xfrm>
            <a:off x="3633839" y="5248563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Evaluate the metric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67B6D-B840-FFE0-C425-D3E56A3FD34C}"/>
              </a:ext>
            </a:extLst>
          </p:cNvPr>
          <p:cNvSpPr txBox="1"/>
          <p:nvPr/>
        </p:nvSpPr>
        <p:spPr>
          <a:xfrm>
            <a:off x="8113529" y="5248563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Evaluate the metric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4B76F4-AC6F-B7E3-C0CF-318E4E7D24D4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flipH="1">
            <a:off x="4713622" y="4708237"/>
            <a:ext cx="1" cy="54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5547CA-9F90-5291-0617-C0568C9C0FBD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9193312" y="4708237"/>
            <a:ext cx="9184" cy="54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5DCED6-F6C2-89C9-F0F9-F21704A54DDA}"/>
              </a:ext>
            </a:extLst>
          </p:cNvPr>
          <p:cNvCxnSpPr>
            <a:stCxn id="12" idx="2"/>
            <a:endCxn id="4" idx="3"/>
          </p:cNvCxnSpPr>
          <p:nvPr/>
        </p:nvCxnSpPr>
        <p:spPr>
          <a:xfrm rot="5400000" flipH="1" flipV="1">
            <a:off x="8198591" y="3516710"/>
            <a:ext cx="3095906" cy="1106464"/>
          </a:xfrm>
          <a:prstGeom prst="bentConnector4">
            <a:avLst>
              <a:gd name="adj1" fmla="val -7384"/>
              <a:gd name="adj2" fmla="val 1711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F04B78E-0C4C-0D1D-3E6B-89D9AF874597}"/>
              </a:ext>
            </a:extLst>
          </p:cNvPr>
          <p:cNvSpPr txBox="1"/>
          <p:nvPr/>
        </p:nvSpPr>
        <p:spPr>
          <a:xfrm rot="16200000">
            <a:off x="10446481" y="394347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N times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380F747-780B-48AC-F5D8-460AEF17C6B5}"/>
              </a:ext>
            </a:extLst>
          </p:cNvPr>
          <p:cNvCxnSpPr>
            <a:stCxn id="11" idx="2"/>
            <a:endCxn id="4" idx="1"/>
          </p:cNvCxnSpPr>
          <p:nvPr/>
        </p:nvCxnSpPr>
        <p:spPr>
          <a:xfrm rot="5400000" flipH="1">
            <a:off x="1532219" y="2436492"/>
            <a:ext cx="3095906" cy="3266901"/>
          </a:xfrm>
          <a:prstGeom prst="bentConnector4">
            <a:avLst>
              <a:gd name="adj1" fmla="val -7384"/>
              <a:gd name="adj2" fmla="val 106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6A3D7D-414C-0E8B-517B-1EC64394E12F}"/>
              </a:ext>
            </a:extLst>
          </p:cNvPr>
          <p:cNvSpPr txBox="1"/>
          <p:nvPr/>
        </p:nvSpPr>
        <p:spPr>
          <a:xfrm rot="16200000">
            <a:off x="555836" y="3885275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N times</a:t>
            </a:r>
          </a:p>
        </p:txBody>
      </p:sp>
    </p:spTree>
    <p:extLst>
      <p:ext uri="{BB962C8B-B14F-4D97-AF65-F5344CB8AC3E}">
        <p14:creationId xmlns:p14="http://schemas.microsoft.com/office/powerpoint/2010/main" val="352460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F0FC-8349-2418-7816-F08CE876E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83" y="689321"/>
            <a:ext cx="10515600" cy="1325563"/>
          </a:xfrm>
        </p:spPr>
        <p:txBody>
          <a:bodyPr/>
          <a:lstStyle/>
          <a:p>
            <a:r>
              <a:rPr lang="en-CH"/>
              <a:t>How to communicate results from ML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B4384-689E-0387-368F-83B706E48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12" y="222463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sz="3200"/>
              <a:t>When communicating results from ML models:</a:t>
            </a:r>
          </a:p>
          <a:p>
            <a:pPr marL="0" indent="0">
              <a:buNone/>
            </a:pPr>
            <a:endParaRPr lang="en-CH" sz="3200"/>
          </a:p>
          <a:p>
            <a:pPr>
              <a:buFont typeface="Wingdings" pitchFamily="2" charset="2"/>
              <a:buChar char="à"/>
            </a:pPr>
            <a:r>
              <a:rPr lang="en-CH" sz="3200">
                <a:sym typeface="Wingdings" pitchFamily="2" charset="2"/>
              </a:rPr>
              <a:t>Always estimate expected value (mean) and variance (or standard deviations) of relevant metrics.</a:t>
            </a:r>
          </a:p>
          <a:p>
            <a:pPr marL="0" indent="0">
              <a:buNone/>
            </a:pPr>
            <a:r>
              <a:rPr lang="en-CH" sz="3200">
                <a:sym typeface="Wingdings" pitchFamily="2" charset="2"/>
              </a:rPr>
              <a:t>Never only communicate one single number.</a:t>
            </a:r>
            <a:endParaRPr lang="en-CH" sz="3200"/>
          </a:p>
        </p:txBody>
      </p:sp>
    </p:spTree>
    <p:extLst>
      <p:ext uri="{BB962C8B-B14F-4D97-AF65-F5344CB8AC3E}">
        <p14:creationId xmlns:p14="http://schemas.microsoft.com/office/powerpoint/2010/main" val="3586848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076FA-A1B8-DE87-9EE2-156C783B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Main Validation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4B53A-A6EC-9924-E843-8340E72F8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4283"/>
            <a:ext cx="10515600" cy="4142680"/>
          </a:xfrm>
        </p:spPr>
        <p:txBody>
          <a:bodyPr>
            <a:normAutofit/>
          </a:bodyPr>
          <a:lstStyle/>
          <a:p>
            <a:r>
              <a:rPr lang="en-CH" sz="3600"/>
              <a:t>Hold-out approach (multiple Train-test split approach)</a:t>
            </a:r>
          </a:p>
          <a:p>
            <a:r>
              <a:rPr lang="en-GB" sz="3600"/>
              <a:t>K</a:t>
            </a:r>
            <a:r>
              <a:rPr lang="en-CH" sz="3600"/>
              <a:t>-fold cross validation</a:t>
            </a:r>
          </a:p>
          <a:p>
            <a:pPr marL="0" indent="0">
              <a:buNone/>
            </a:pPr>
            <a:r>
              <a:rPr lang="en-CH" sz="3600"/>
              <a:t>Additional Methods not discussed today:</a:t>
            </a:r>
          </a:p>
          <a:p>
            <a:r>
              <a:rPr lang="en-CH" sz="3600"/>
              <a:t>Bootstrap, Leave-one-out Cross Validation, Jackknife, Subsampling, etc.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23073E-2EC2-8B7B-562E-51D6BF1C7103}"/>
              </a:ext>
            </a:extLst>
          </p:cNvPr>
          <p:cNvSpPr txBox="1"/>
          <p:nvPr/>
        </p:nvSpPr>
        <p:spPr>
          <a:xfrm>
            <a:off x="714893" y="6311900"/>
            <a:ext cx="111778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Michelucci, Umberto, and Francesca Venturini. "Estimating neural network’s performance with bootstrap: A tutorial." </a:t>
            </a:r>
            <a:r>
              <a:rPr lang="en-GB" sz="1200" b="0" i="1" u="none" strike="noStrike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Machine Learning and Knowledge Extraction</a:t>
            </a:r>
            <a:r>
              <a:rPr lang="en-GB" sz="1200" b="0" i="0" u="none" strike="noStrike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3.2 (2021): 357-373.</a:t>
            </a:r>
            <a:endParaRPr lang="en-CH" sz="1200"/>
          </a:p>
        </p:txBody>
      </p:sp>
    </p:spTree>
    <p:extLst>
      <p:ext uri="{BB962C8B-B14F-4D97-AF65-F5344CB8AC3E}">
        <p14:creationId xmlns:p14="http://schemas.microsoft.com/office/powerpoint/2010/main" val="4114002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2FAD-F752-2AA6-4A02-DEDA4AA6B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56" y="0"/>
            <a:ext cx="10515600" cy="755328"/>
          </a:xfrm>
        </p:spPr>
        <p:txBody>
          <a:bodyPr/>
          <a:lstStyle/>
          <a:p>
            <a:r>
              <a:rPr lang="en-GB"/>
              <a:t>K</a:t>
            </a:r>
            <a:r>
              <a:rPr lang="en-CH"/>
              <a:t>-Fold Approach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8E777D-BC4D-B46D-6081-F936C2607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776" y="755328"/>
            <a:ext cx="6277511" cy="58089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0D2431-F1F0-DC67-48A9-C3FE1027B71B}"/>
              </a:ext>
            </a:extLst>
          </p:cNvPr>
          <p:cNvSpPr txBox="1"/>
          <p:nvPr/>
        </p:nvSpPr>
        <p:spPr>
          <a:xfrm>
            <a:off x="8432800" y="2336800"/>
            <a:ext cx="294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You get K values of the chosen metric.</a:t>
            </a:r>
          </a:p>
          <a:p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You can evaluate mean and variance of the metric for the training and for 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th</a:t>
            </a:r>
            <a:r>
              <a:rPr lang="en-CH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e test set.</a:t>
            </a:r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31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10C3-434C-CFD6-4943-032CEDB5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Some tips and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61D68-01D0-2057-5265-97816B937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7442"/>
          </a:xfrm>
        </p:spPr>
        <p:txBody>
          <a:bodyPr/>
          <a:lstStyle/>
          <a:p>
            <a:pPr>
              <a:buFont typeface="Wingdings" pitchFamily="2" charset="2"/>
              <a:buChar char="à"/>
            </a:pPr>
            <a:r>
              <a:rPr lang="en-CH">
                <a:sym typeface="Wingdings" pitchFamily="2" charset="2"/>
              </a:rPr>
              <a:t>K-Fold is typically used when the dataset is small. Typically one chooses K=5-10 (the higher the more computational requirements you have)</a:t>
            </a:r>
          </a:p>
          <a:p>
            <a:pPr>
              <a:buFont typeface="Wingdings" pitchFamily="2" charset="2"/>
              <a:buChar char="à"/>
            </a:pPr>
            <a:r>
              <a:rPr lang="en-CH">
                <a:sym typeface="Wingdings" pitchFamily="2" charset="2"/>
              </a:rPr>
              <a:t>Leave-one-out (K-Fold with K=1) is used for very small datasets</a:t>
            </a:r>
          </a:p>
          <a:p>
            <a:pPr>
              <a:buFont typeface="Wingdings" pitchFamily="2" charset="2"/>
              <a:buChar char="à"/>
            </a:pPr>
            <a:r>
              <a:rPr lang="en-CH">
                <a:sym typeface="Wingdings" pitchFamily="2" charset="2"/>
              </a:rPr>
              <a:t>H</a:t>
            </a:r>
            <a:r>
              <a:rPr lang="en-GB">
                <a:sym typeface="Wingdings" pitchFamily="2" charset="2"/>
              </a:rPr>
              <a:t>o</a:t>
            </a:r>
            <a:r>
              <a:rPr lang="en-CH">
                <a:sym typeface="Wingdings" pitchFamily="2" charset="2"/>
              </a:rPr>
              <a:t>ld-out with multiple split is often used</a:t>
            </a:r>
          </a:p>
          <a:p>
            <a:pPr>
              <a:buFont typeface="Wingdings" pitchFamily="2" charset="2"/>
              <a:buChar char="à"/>
            </a:pPr>
            <a:r>
              <a:rPr lang="en-CH">
                <a:sym typeface="Wingdings" pitchFamily="2" charset="2"/>
              </a:rPr>
              <a:t>Comparison of models (and thus of mean and variance) requires statistical tests (like the t-test) (that we cannot cover in this lecture)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29020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5E03-DE40-E859-06FE-C449490A8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An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24C522-DD3E-3743-BC9A-5937619F6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3368" y="2105157"/>
            <a:ext cx="1651000" cy="2489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CE8B03-4DDB-81F2-7299-1AD1EAC197A8}"/>
              </a:ext>
            </a:extLst>
          </p:cNvPr>
          <p:cNvSpPr txBox="1"/>
          <p:nvPr/>
        </p:nvSpPr>
        <p:spPr>
          <a:xfrm>
            <a:off x="4310306" y="5008827"/>
            <a:ext cx="325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Dice (%) Results (+/- std dev.)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CEC78-3BEF-D564-E2B1-E94307A622F5}"/>
              </a:ext>
            </a:extLst>
          </p:cNvPr>
          <p:cNvSpPr txBox="1"/>
          <p:nvPr/>
        </p:nvSpPr>
        <p:spPr>
          <a:xfrm>
            <a:off x="277283" y="6123226"/>
            <a:ext cx="116374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0" u="none" strike="noStrike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From: Tomar, Devavrat, et al. "OptTTA: Learnable Test-Time Augmentation for Source-Free Medical Image Segmentation Under Domain Shift." </a:t>
            </a:r>
            <a:r>
              <a:rPr lang="en-GB" sz="1400" b="0" i="1" u="none" strike="noStrike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Medical Imaging with Deep Learning</a:t>
            </a:r>
            <a:r>
              <a:rPr lang="en-GB" sz="1400" b="0" i="0" u="none" strike="noStrike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2021.</a:t>
            </a:r>
            <a:endParaRPr lang="en-CH" sz="1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6B61D6-1C55-7C29-CE89-C20D5E3DE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0950" y="659213"/>
            <a:ext cx="3321050" cy="28918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FD6C20-76C1-312F-6AE5-8F9EABB60BB9}"/>
              </a:ext>
            </a:extLst>
          </p:cNvPr>
          <p:cNvSpPr txBox="1"/>
          <p:nvPr/>
        </p:nvSpPr>
        <p:spPr>
          <a:xfrm>
            <a:off x="9517906" y="3514542"/>
            <a:ext cx="2396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100"/>
              <a:t>Image Source: towarddatascience.com</a:t>
            </a:r>
          </a:p>
        </p:txBody>
      </p:sp>
    </p:spTree>
    <p:extLst>
      <p:ext uri="{BB962C8B-B14F-4D97-AF65-F5344CB8AC3E}">
        <p14:creationId xmlns:p14="http://schemas.microsoft.com/office/powerpoint/2010/main" val="3639243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C8E75-0D83-9859-E9DD-27339278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83" y="456673"/>
            <a:ext cx="10515600" cy="1278994"/>
          </a:xfrm>
        </p:spPr>
        <p:txBody>
          <a:bodyPr>
            <a:normAutofit fontScale="90000"/>
          </a:bodyPr>
          <a:lstStyle/>
          <a:p>
            <a:r>
              <a:rPr lang="en-CH" sz="4800"/>
              <a:t>Comparing Models (model selection)</a:t>
            </a:r>
            <a:br>
              <a:rPr lang="en-CH" sz="4800"/>
            </a:br>
            <a:r>
              <a:rPr lang="en-CH" sz="4800"/>
              <a:t>Further Reading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F4F5B-C2E7-A114-0DF5-4EF5E260E0C2}"/>
              </a:ext>
            </a:extLst>
          </p:cNvPr>
          <p:cNvSpPr txBox="1"/>
          <p:nvPr/>
        </p:nvSpPr>
        <p:spPr>
          <a:xfrm>
            <a:off x="533400" y="2276103"/>
            <a:ext cx="10845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https://www.cs.cmu.edu/afs/cs/academic/class/10601-f10/lecture/lec16.pdf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http://faculty.washington.edu/yenchic/18W_425/Lec17_Model.pdf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http://www.cs.tau.ac.il/~mansour/ml-course-10/scribe11.pdf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19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18A1-77C4-2B45-EF42-BCAE74AA1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Model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3597E-4B3E-B5E3-A87F-7B19EE136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4559"/>
            <a:ext cx="10515600" cy="3982403"/>
          </a:xfrm>
        </p:spPr>
        <p:txBody>
          <a:bodyPr/>
          <a:lstStyle/>
          <a:p>
            <a:pPr marL="0" indent="0" algn="ctr">
              <a:buNone/>
            </a:pPr>
            <a:r>
              <a:rPr lang="en-GB" sz="3600"/>
              <a:t>Model validation refers to </a:t>
            </a:r>
            <a:r>
              <a:rPr lang="en-GB" sz="3600" b="1"/>
              <a:t>the process of confirming that the model actually achieves its intended purpose.</a:t>
            </a:r>
          </a:p>
          <a:p>
            <a:pPr marL="0" indent="0">
              <a:buNone/>
            </a:pPr>
            <a:endParaRPr lang="en-GB" b="1"/>
          </a:p>
          <a:p>
            <a:pPr marL="0" indent="0" algn="ctr">
              <a:buNone/>
            </a:pPr>
            <a:r>
              <a:rPr lang="en-GB" sz="3600"/>
              <a:t>Quiz: what is the intended purpose of a machine learning model?</a:t>
            </a:r>
            <a:endParaRPr lang="en-CH" sz="3600"/>
          </a:p>
        </p:txBody>
      </p:sp>
    </p:spTree>
    <p:extLst>
      <p:ext uri="{BB962C8B-B14F-4D97-AF65-F5344CB8AC3E}">
        <p14:creationId xmlns:p14="http://schemas.microsoft.com/office/powerpoint/2010/main" val="327755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Inpatient outline">
            <a:extLst>
              <a:ext uri="{FF2B5EF4-FFF2-40B4-BE49-F238E27FC236}">
                <a16:creationId xmlns:a16="http://schemas.microsoft.com/office/drawing/2014/main" id="{AF744484-24A3-BF2F-8E2B-D067E5170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0535" y="1396999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E4C691-4BC2-DAE6-DAE8-BB84C4C004E1}"/>
              </a:ext>
            </a:extLst>
          </p:cNvPr>
          <p:cNvSpPr txBox="1"/>
          <p:nvPr/>
        </p:nvSpPr>
        <p:spPr>
          <a:xfrm>
            <a:off x="7082441" y="212673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Hospital 1</a:t>
            </a:r>
          </a:p>
        </p:txBody>
      </p:sp>
      <p:pic>
        <p:nvPicPr>
          <p:cNvPr id="7" name="Graphic 6" descr="Inpatient outline">
            <a:extLst>
              <a:ext uri="{FF2B5EF4-FFF2-40B4-BE49-F238E27FC236}">
                <a16:creationId xmlns:a16="http://schemas.microsoft.com/office/drawing/2014/main" id="{8EF9D921-2052-2B1E-59A7-5C8EFBBD8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0535" y="263577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380A19-71A5-19C3-C43D-80C619B4FA4F}"/>
              </a:ext>
            </a:extLst>
          </p:cNvPr>
          <p:cNvSpPr txBox="1"/>
          <p:nvPr/>
        </p:nvSpPr>
        <p:spPr>
          <a:xfrm>
            <a:off x="7082441" y="336551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Hospital 2</a:t>
            </a:r>
          </a:p>
        </p:txBody>
      </p:sp>
      <p:pic>
        <p:nvPicPr>
          <p:cNvPr id="9" name="Graphic 8" descr="Inpatient outline">
            <a:extLst>
              <a:ext uri="{FF2B5EF4-FFF2-40B4-BE49-F238E27FC236}">
                <a16:creationId xmlns:a16="http://schemas.microsoft.com/office/drawing/2014/main" id="{6FB9C34D-E548-D758-D545-8B3352A04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0535" y="4638156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E4AD1B-4486-0B99-93C3-7D9C7E462BEE}"/>
              </a:ext>
            </a:extLst>
          </p:cNvPr>
          <p:cNvSpPr txBox="1"/>
          <p:nvPr/>
        </p:nvSpPr>
        <p:spPr>
          <a:xfrm>
            <a:off x="7082441" y="536789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Hospital 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A13732-B046-F1CF-59C9-D54DC7A73C65}"/>
              </a:ext>
            </a:extLst>
          </p:cNvPr>
          <p:cNvSpPr txBox="1"/>
          <p:nvPr/>
        </p:nvSpPr>
        <p:spPr>
          <a:xfrm rot="5400000">
            <a:off x="7598907" y="40721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13" name="Graphic 12" descr="Remote learning science with solid fill">
            <a:extLst>
              <a:ext uri="{FF2B5EF4-FFF2-40B4-BE49-F238E27FC236}">
                <a16:creationId xmlns:a16="http://schemas.microsoft.com/office/drawing/2014/main" id="{F45E0AB3-9E89-2B32-5B13-7A9E3160D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80238" y="2762777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3A3EE9-250F-8C09-7056-58F035AC3FFB}"/>
              </a:ext>
            </a:extLst>
          </p:cNvPr>
          <p:cNvSpPr txBox="1"/>
          <p:nvPr/>
        </p:nvSpPr>
        <p:spPr>
          <a:xfrm>
            <a:off x="1812019" y="3568712"/>
            <a:ext cx="1650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Trained Model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B7B273D2-2F4F-B13F-841F-25D95FCB14C7}"/>
              </a:ext>
            </a:extLst>
          </p:cNvPr>
          <p:cNvCxnSpPr>
            <a:stCxn id="13" idx="3"/>
            <a:endCxn id="5" idx="1"/>
          </p:cNvCxnSpPr>
          <p:nvPr/>
        </p:nvCxnSpPr>
        <p:spPr>
          <a:xfrm flipV="1">
            <a:off x="3094638" y="1854199"/>
            <a:ext cx="4135897" cy="136577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83CF8B3-27F6-72E5-C4D1-7FB5F20A0F6E}"/>
              </a:ext>
            </a:extLst>
          </p:cNvPr>
          <p:cNvSpPr txBox="1"/>
          <p:nvPr/>
        </p:nvSpPr>
        <p:spPr>
          <a:xfrm>
            <a:off x="8293029" y="1671825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>
                <a:solidFill>
                  <a:srgbClr val="00B050"/>
                </a:solidFill>
                <a:latin typeface="Wingdings" pitchFamily="2" charset="2"/>
                <a:cs typeface="Arial" panose="020B0604020202020204" pitchFamily="34" charset="0"/>
              </a:rPr>
              <a:t>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6F6B94-C8B1-5299-1AF5-7C6C6A7E3FFD}"/>
              </a:ext>
            </a:extLst>
          </p:cNvPr>
          <p:cNvSpPr txBox="1"/>
          <p:nvPr/>
        </p:nvSpPr>
        <p:spPr>
          <a:xfrm>
            <a:off x="8236924" y="2958176"/>
            <a:ext cx="619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>
                <a:solidFill>
                  <a:srgbClr val="FF0000"/>
                </a:solidFill>
                <a:latin typeface="Wingdings" pitchFamily="2" charset="2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FB8B93-CA3F-6301-913F-B4718B8E0947}"/>
              </a:ext>
            </a:extLst>
          </p:cNvPr>
          <p:cNvSpPr txBox="1"/>
          <p:nvPr/>
        </p:nvSpPr>
        <p:spPr>
          <a:xfrm>
            <a:off x="8180819" y="4893787"/>
            <a:ext cx="619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>
                <a:solidFill>
                  <a:srgbClr val="FF0000"/>
                </a:solidFill>
                <a:latin typeface="Wingdings" pitchFamily="2" charset="2"/>
                <a:cs typeface="Arial" panose="020B0604020202020204" pitchFamily="34" charset="0"/>
              </a:rPr>
              <a:t>x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1032939-6749-1A66-B114-CFEB8E84551D}"/>
              </a:ext>
            </a:extLst>
          </p:cNvPr>
          <p:cNvCxnSpPr>
            <a:stCxn id="13" idx="3"/>
            <a:endCxn id="7" idx="1"/>
          </p:cNvCxnSpPr>
          <p:nvPr/>
        </p:nvCxnSpPr>
        <p:spPr>
          <a:xfrm flipV="1">
            <a:off x="3094638" y="3092977"/>
            <a:ext cx="4135897" cy="1270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829930-EBB7-F965-521E-7DDB66AE0585}"/>
              </a:ext>
            </a:extLst>
          </p:cNvPr>
          <p:cNvCxnSpPr>
            <a:stCxn id="13" idx="3"/>
            <a:endCxn id="9" idx="1"/>
          </p:cNvCxnSpPr>
          <p:nvPr/>
        </p:nvCxnSpPr>
        <p:spPr>
          <a:xfrm>
            <a:off x="3094638" y="3219977"/>
            <a:ext cx="4135897" cy="18753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C53DD310-5571-F244-25F0-24E4A9FF8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/>
              <a:t>Model Validation</a:t>
            </a:r>
          </a:p>
        </p:txBody>
      </p:sp>
    </p:spTree>
    <p:extLst>
      <p:ext uri="{BB962C8B-B14F-4D97-AF65-F5344CB8AC3E}">
        <p14:creationId xmlns:p14="http://schemas.microsoft.com/office/powerpoint/2010/main" val="371138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Inpatient outline">
            <a:extLst>
              <a:ext uri="{FF2B5EF4-FFF2-40B4-BE49-F238E27FC236}">
                <a16:creationId xmlns:a16="http://schemas.microsoft.com/office/drawing/2014/main" id="{AF744484-24A3-BF2F-8E2B-D067E5170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0535" y="1396999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E4C691-4BC2-DAE6-DAE8-BB84C4C004E1}"/>
              </a:ext>
            </a:extLst>
          </p:cNvPr>
          <p:cNvSpPr txBox="1"/>
          <p:nvPr/>
        </p:nvSpPr>
        <p:spPr>
          <a:xfrm>
            <a:off x="7082441" y="212673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Hospital 1</a:t>
            </a:r>
          </a:p>
        </p:txBody>
      </p:sp>
      <p:pic>
        <p:nvPicPr>
          <p:cNvPr id="7" name="Graphic 6" descr="Inpatient outline">
            <a:extLst>
              <a:ext uri="{FF2B5EF4-FFF2-40B4-BE49-F238E27FC236}">
                <a16:creationId xmlns:a16="http://schemas.microsoft.com/office/drawing/2014/main" id="{8EF9D921-2052-2B1E-59A7-5C8EFBBD8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0535" y="263577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380A19-71A5-19C3-C43D-80C619B4FA4F}"/>
              </a:ext>
            </a:extLst>
          </p:cNvPr>
          <p:cNvSpPr txBox="1"/>
          <p:nvPr/>
        </p:nvSpPr>
        <p:spPr>
          <a:xfrm>
            <a:off x="7082441" y="336551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Hospital 2</a:t>
            </a:r>
          </a:p>
        </p:txBody>
      </p:sp>
      <p:pic>
        <p:nvPicPr>
          <p:cNvPr id="9" name="Graphic 8" descr="Inpatient outline">
            <a:extLst>
              <a:ext uri="{FF2B5EF4-FFF2-40B4-BE49-F238E27FC236}">
                <a16:creationId xmlns:a16="http://schemas.microsoft.com/office/drawing/2014/main" id="{6FB9C34D-E548-D758-D545-8B3352A04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0535" y="4638156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E4AD1B-4486-0B99-93C3-7D9C7E462BEE}"/>
              </a:ext>
            </a:extLst>
          </p:cNvPr>
          <p:cNvSpPr txBox="1"/>
          <p:nvPr/>
        </p:nvSpPr>
        <p:spPr>
          <a:xfrm>
            <a:off x="7082441" y="536789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Hospital 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A13732-B046-F1CF-59C9-D54DC7A73C65}"/>
              </a:ext>
            </a:extLst>
          </p:cNvPr>
          <p:cNvSpPr txBox="1"/>
          <p:nvPr/>
        </p:nvSpPr>
        <p:spPr>
          <a:xfrm rot="5400000">
            <a:off x="7598907" y="40721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13" name="Graphic 12" descr="Remote learning science with solid fill">
            <a:extLst>
              <a:ext uri="{FF2B5EF4-FFF2-40B4-BE49-F238E27FC236}">
                <a16:creationId xmlns:a16="http://schemas.microsoft.com/office/drawing/2014/main" id="{F45E0AB3-9E89-2B32-5B13-7A9E3160D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80238" y="2762777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3A3EE9-250F-8C09-7056-58F035AC3FFB}"/>
              </a:ext>
            </a:extLst>
          </p:cNvPr>
          <p:cNvSpPr txBox="1"/>
          <p:nvPr/>
        </p:nvSpPr>
        <p:spPr>
          <a:xfrm>
            <a:off x="1812019" y="3568712"/>
            <a:ext cx="1650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Trained Model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B7B273D2-2F4F-B13F-841F-25D95FCB14C7}"/>
              </a:ext>
            </a:extLst>
          </p:cNvPr>
          <p:cNvCxnSpPr>
            <a:stCxn id="13" idx="3"/>
            <a:endCxn id="5" idx="1"/>
          </p:cNvCxnSpPr>
          <p:nvPr/>
        </p:nvCxnSpPr>
        <p:spPr>
          <a:xfrm flipV="1">
            <a:off x="3094638" y="1854199"/>
            <a:ext cx="4135897" cy="136577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83CF8B3-27F6-72E5-C4D1-7FB5F20A0F6E}"/>
              </a:ext>
            </a:extLst>
          </p:cNvPr>
          <p:cNvSpPr txBox="1"/>
          <p:nvPr/>
        </p:nvSpPr>
        <p:spPr>
          <a:xfrm>
            <a:off x="8293029" y="1671825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>
                <a:solidFill>
                  <a:srgbClr val="00B050"/>
                </a:solidFill>
                <a:latin typeface="Wingdings" pitchFamily="2" charset="2"/>
                <a:cs typeface="Arial" panose="020B0604020202020204" pitchFamily="34" charset="0"/>
              </a:rPr>
              <a:t>ü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1032939-6749-1A66-B114-CFEB8E84551D}"/>
              </a:ext>
            </a:extLst>
          </p:cNvPr>
          <p:cNvCxnSpPr>
            <a:stCxn id="13" idx="3"/>
            <a:endCxn id="7" idx="1"/>
          </p:cNvCxnSpPr>
          <p:nvPr/>
        </p:nvCxnSpPr>
        <p:spPr>
          <a:xfrm flipV="1">
            <a:off x="3094638" y="3092977"/>
            <a:ext cx="4135897" cy="1270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829930-EBB7-F965-521E-7DDB66AE0585}"/>
              </a:ext>
            </a:extLst>
          </p:cNvPr>
          <p:cNvCxnSpPr>
            <a:stCxn id="13" idx="3"/>
            <a:endCxn id="9" idx="1"/>
          </p:cNvCxnSpPr>
          <p:nvPr/>
        </p:nvCxnSpPr>
        <p:spPr>
          <a:xfrm>
            <a:off x="3094638" y="3219977"/>
            <a:ext cx="4135897" cy="18753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BAB4919-F250-FF82-4611-059225264037}"/>
              </a:ext>
            </a:extLst>
          </p:cNvPr>
          <p:cNvSpPr txBox="1"/>
          <p:nvPr/>
        </p:nvSpPr>
        <p:spPr>
          <a:xfrm>
            <a:off x="8293029" y="2983937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>
                <a:solidFill>
                  <a:srgbClr val="00B050"/>
                </a:solidFill>
                <a:latin typeface="Wingdings" pitchFamily="2" charset="2"/>
                <a:cs typeface="Arial" panose="020B0604020202020204" pitchFamily="34" charset="0"/>
              </a:rPr>
              <a:t>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480E9-327C-CCB8-4021-F8108B0B6EB5}"/>
              </a:ext>
            </a:extLst>
          </p:cNvPr>
          <p:cNvSpPr txBox="1"/>
          <p:nvPr/>
        </p:nvSpPr>
        <p:spPr>
          <a:xfrm>
            <a:off x="8226160" y="4939236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>
                <a:solidFill>
                  <a:srgbClr val="00B050"/>
                </a:solidFill>
                <a:latin typeface="Wingdings" pitchFamily="2" charset="2"/>
                <a:cs typeface="Arial" panose="020B0604020202020204" pitchFamily="34" charset="0"/>
              </a:rPr>
              <a:t>ü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EFF186C-C0FE-AD7C-EC56-D3515C67D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/>
              <a:t>Model Validation</a:t>
            </a:r>
          </a:p>
        </p:txBody>
      </p:sp>
    </p:spTree>
    <p:extLst>
      <p:ext uri="{BB962C8B-B14F-4D97-AF65-F5344CB8AC3E}">
        <p14:creationId xmlns:p14="http://schemas.microsoft.com/office/powerpoint/2010/main" val="109143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70FB-9DBF-566B-2AF1-A0318709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F6EB7-C8C7-FB39-1755-EC4679950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733"/>
            <a:ext cx="10515600" cy="4712230"/>
          </a:xfrm>
        </p:spPr>
        <p:txBody>
          <a:bodyPr>
            <a:normAutofit/>
          </a:bodyPr>
          <a:lstStyle/>
          <a:p>
            <a:r>
              <a:rPr lang="en-CH"/>
              <a:t>You have often a very limited dataset at disposal</a:t>
            </a:r>
          </a:p>
          <a:p>
            <a:r>
              <a:rPr lang="en-CH"/>
              <a:t>You do not have the data from Hospital 2, 3, …, N</a:t>
            </a:r>
          </a:p>
          <a:p>
            <a:endParaRPr lang="en-CH" sz="2400"/>
          </a:p>
          <a:p>
            <a:pPr marL="0" indent="0" algn="ctr">
              <a:buNone/>
            </a:pPr>
            <a:r>
              <a:rPr lang="en-CH" sz="3600"/>
              <a:t>How can you check that the model is working with the data of all hospitals?</a:t>
            </a:r>
          </a:p>
          <a:p>
            <a:pPr marL="0" indent="0" algn="ctr">
              <a:buNone/>
            </a:pPr>
            <a:endParaRPr lang="en-CH" sz="3600"/>
          </a:p>
          <a:p>
            <a:pPr marL="0" indent="0" algn="ctr">
              <a:buNone/>
            </a:pPr>
            <a:r>
              <a:rPr lang="en-CH" sz="3600"/>
              <a:t>Or in “machine learning” terminology, how can you verify that your model generalise well?</a:t>
            </a:r>
          </a:p>
        </p:txBody>
      </p:sp>
    </p:spTree>
    <p:extLst>
      <p:ext uri="{BB962C8B-B14F-4D97-AF65-F5344CB8AC3E}">
        <p14:creationId xmlns:p14="http://schemas.microsoft.com/office/powerpoint/2010/main" val="1593688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18A1-77C4-2B45-EF42-BCAE74AA1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Model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3597E-4B3E-B5E3-A87F-7B19EE136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533"/>
            <a:ext cx="10515600" cy="47233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/>
              <a:t>Model validation refers to </a:t>
            </a:r>
            <a:r>
              <a:rPr lang="en-GB" sz="3600" b="1"/>
              <a:t>the process of confirming that the model actually achieves its intended purpose.</a:t>
            </a:r>
          </a:p>
          <a:p>
            <a:pPr marL="0" indent="0">
              <a:buNone/>
            </a:pPr>
            <a:endParaRPr lang="en-GB" b="1"/>
          </a:p>
          <a:p>
            <a:pPr marL="0" indent="0" algn="ctr">
              <a:buNone/>
            </a:pPr>
            <a:r>
              <a:rPr lang="en-GB" sz="3600"/>
              <a:t>The intended purpose of a model is, in almost all cases, to be able to find patterns in data with an </a:t>
            </a:r>
            <a:r>
              <a:rPr lang="en-GB" sz="3600" u="sng"/>
              <a:t>expected level of performance</a:t>
            </a:r>
            <a:r>
              <a:rPr lang="en-GB" sz="3600"/>
              <a:t> on </a:t>
            </a:r>
            <a:r>
              <a:rPr lang="en-GB" sz="3600" u="sng"/>
              <a:t>unseen data</a:t>
            </a:r>
            <a:r>
              <a:rPr lang="en-GB" sz="3600"/>
              <a:t> (generalisation) statistically similar to the one used for training.</a:t>
            </a:r>
            <a:endParaRPr lang="en-CH" sz="3600"/>
          </a:p>
        </p:txBody>
      </p:sp>
    </p:spTree>
    <p:extLst>
      <p:ext uri="{BB962C8B-B14F-4D97-AF65-F5344CB8AC3E}">
        <p14:creationId xmlns:p14="http://schemas.microsoft.com/office/powerpoint/2010/main" val="2705133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FA5B-E50A-6C8F-EEF6-67BF8D92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Some terminology: variance and bias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B23091-3C08-110F-DFB6-F7FB639B0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8642" y="1825625"/>
            <a:ext cx="5514716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57AF2-43E6-731D-9A6F-860181138FCD}"/>
              </a:ext>
            </a:extLst>
          </p:cNvPr>
          <p:cNvSpPr txBox="1"/>
          <p:nvPr/>
        </p:nvSpPr>
        <p:spPr>
          <a:xfrm>
            <a:off x="7233585" y="6596390"/>
            <a:ext cx="5572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latin typeface="Arial" panose="020B0604020202020204" pitchFamily="34" charset="0"/>
              </a:rPr>
              <a:t>U. Michelucci, </a:t>
            </a:r>
            <a:r>
              <a:rPr lang="en-GB" sz="1050" i="1">
                <a:latin typeface="Arial" panose="020B0604020202020204" pitchFamily="34" charset="0"/>
              </a:rPr>
              <a:t>Applied Deep Learning with TensorFlow 2</a:t>
            </a:r>
            <a:r>
              <a:rPr lang="en-GB" sz="1050">
                <a:latin typeface="Arial" panose="020B0604020202020204" pitchFamily="34" charset="0"/>
              </a:rPr>
              <a:t>, Springer Nature, 2022</a:t>
            </a:r>
          </a:p>
        </p:txBody>
      </p:sp>
    </p:spTree>
    <p:extLst>
      <p:ext uri="{BB962C8B-B14F-4D97-AF65-F5344CB8AC3E}">
        <p14:creationId xmlns:p14="http://schemas.microsoft.com/office/powerpoint/2010/main" val="2290454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AE05-9D9D-1F06-B892-AE81D0BB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Overfitting 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722C38-A64D-F2CD-1780-51CEED6BA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993" y="1815351"/>
            <a:ext cx="7236633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1B0ADE-797E-09DB-B5D8-57ECE75BDBBA}"/>
              </a:ext>
            </a:extLst>
          </p:cNvPr>
          <p:cNvSpPr txBox="1"/>
          <p:nvPr/>
        </p:nvSpPr>
        <p:spPr>
          <a:xfrm>
            <a:off x="8876871" y="2167847"/>
            <a:ext cx="2630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Let us consider a set of data generated from a quadratic formula with some noise added.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6AB80-EB6A-964F-F57A-548A294D2078}"/>
              </a:ext>
            </a:extLst>
          </p:cNvPr>
          <p:cNvSpPr txBox="1"/>
          <p:nvPr/>
        </p:nvSpPr>
        <p:spPr>
          <a:xfrm>
            <a:off x="7233585" y="6596390"/>
            <a:ext cx="5572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latin typeface="Arial" panose="020B0604020202020204" pitchFamily="34" charset="0"/>
              </a:rPr>
              <a:t>U. Michelucci, </a:t>
            </a:r>
            <a:r>
              <a:rPr lang="en-GB" sz="1050" i="1">
                <a:latin typeface="Arial" panose="020B0604020202020204" pitchFamily="34" charset="0"/>
              </a:rPr>
              <a:t>Applied Deep Learning with TensorFlow 2</a:t>
            </a:r>
            <a:r>
              <a:rPr lang="en-GB" sz="1050">
                <a:latin typeface="Arial" panose="020B0604020202020204" pitchFamily="34" charset="0"/>
              </a:rPr>
              <a:t>, Springer Nature, 2022</a:t>
            </a:r>
          </a:p>
        </p:txBody>
      </p:sp>
    </p:spTree>
    <p:extLst>
      <p:ext uri="{BB962C8B-B14F-4D97-AF65-F5344CB8AC3E}">
        <p14:creationId xmlns:p14="http://schemas.microsoft.com/office/powerpoint/2010/main" val="3547688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1270</Words>
  <Application>Microsoft Macintosh PowerPoint</Application>
  <PresentationFormat>Widescreen</PresentationFormat>
  <Paragraphs>141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Theme</vt:lpstr>
      <vt:lpstr>PowerPoint Presentation</vt:lpstr>
      <vt:lpstr>Learning goals</vt:lpstr>
      <vt:lpstr>Model Validation</vt:lpstr>
      <vt:lpstr>Model Validation</vt:lpstr>
      <vt:lpstr>Model Validation</vt:lpstr>
      <vt:lpstr>Challenges</vt:lpstr>
      <vt:lpstr>Model Validation</vt:lpstr>
      <vt:lpstr>Some terminology: variance and bias</vt:lpstr>
      <vt:lpstr>Overfitting I</vt:lpstr>
      <vt:lpstr>Overfitting II</vt:lpstr>
      <vt:lpstr>Overfitting III</vt:lpstr>
      <vt:lpstr>Overfitting IV</vt:lpstr>
      <vt:lpstr>Overfitting V</vt:lpstr>
      <vt:lpstr>Overfitting VI</vt:lpstr>
      <vt:lpstr>Hold-out Approach</vt:lpstr>
      <vt:lpstr>Hold-out Approach</vt:lpstr>
      <vt:lpstr>PowerPoint Presentation</vt:lpstr>
      <vt:lpstr>Bias-Variance Trade-off</vt:lpstr>
      <vt:lpstr>Essence of overfitting</vt:lpstr>
      <vt:lpstr>Effect of randomness in the data – Hands-on Experiment</vt:lpstr>
      <vt:lpstr>Hold-out Approach with multiple splits</vt:lpstr>
      <vt:lpstr>How to communicate results from ML models</vt:lpstr>
      <vt:lpstr>Main Validation techniques</vt:lpstr>
      <vt:lpstr>K-Fold Approach</vt:lpstr>
      <vt:lpstr>Some tips and remarks</vt:lpstr>
      <vt:lpstr>An example</vt:lpstr>
      <vt:lpstr>Comparing Models (model selection) 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Umberto Michelucci</dc:creator>
  <cp:lastModifiedBy>Michelucci Umberto HSLU I</cp:lastModifiedBy>
  <cp:revision>101</cp:revision>
  <dcterms:created xsi:type="dcterms:W3CDTF">2022-08-18T10:37:31Z</dcterms:created>
  <dcterms:modified xsi:type="dcterms:W3CDTF">2023-09-02T06:30:33Z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2023-09-02T06:30:29Z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3ff3b2a5-b34e-4a80-ada1-370bf0895ded</vt:lpwstr>
  </property>
  <property fmtid="{D5CDD505-2E9C-101B-9397-08002B2CF9AE}" pid="8" name="MSIP_Label_e8b0afbd-3cf7-4707-aee4-8dc9d855de29_ContentBits">
    <vt:lpwstr>0</vt:lpwstr>
  </property>
</Properties>
</file>