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329" r:id="rId3"/>
    <p:sldId id="330" r:id="rId4"/>
    <p:sldId id="343" r:id="rId5"/>
    <p:sldId id="331" r:id="rId6"/>
    <p:sldId id="332" r:id="rId7"/>
    <p:sldId id="283" r:id="rId8"/>
    <p:sldId id="282" r:id="rId9"/>
    <p:sldId id="328" r:id="rId10"/>
    <p:sldId id="347" r:id="rId11"/>
    <p:sldId id="336" r:id="rId12"/>
    <p:sldId id="337" r:id="rId13"/>
    <p:sldId id="338" r:id="rId14"/>
    <p:sldId id="348" r:id="rId15"/>
    <p:sldId id="349" r:id="rId16"/>
    <p:sldId id="339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0068"/>
  </p:normalViewPr>
  <p:slideViewPr>
    <p:cSldViewPr snapToGrid="0">
      <p:cViewPr varScale="1">
        <p:scale>
          <a:sx n="153" d="100"/>
          <a:sy n="153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dd385286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dd385286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dd385286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dd385286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70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alternatives-to-the-gradient-descent-algorith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frederickson.com/numerical-optimiz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dl.toelt.ai/gradientDescent/Gradient_descent_developed_from_scratch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75252" y="2308889"/>
            <a:ext cx="7688100" cy="7752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Optimisers Introduction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727950" y="3950879"/>
            <a:ext cx="7688100" cy="97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200">
                <a:latin typeface="Arial" panose="020B0604020202020204" pitchFamily="34" charset="0"/>
              </a:rPr>
              <a:t>Dr. U. Michelucci (TOELT)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2AE6-6CAA-3072-D582-CAFCCFAF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A9E-C702-5577-7552-D055CDB0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Let us consider 30 tuples generated by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GB" sz="1800" dirty="0">
                <a:effectLst/>
                <a:latin typeface="UtopiaStd"/>
              </a:rPr>
              <a:t>The goal of the problem is, starting from the 30 data points, to determine the linear relationships between </a:t>
            </a:r>
            <a:r>
              <a:rPr lang="en-GB" sz="1800" i="1" dirty="0">
                <a:effectLst/>
                <a:latin typeface="UtopiaStd"/>
              </a:rPr>
              <a:t>x</a:t>
            </a:r>
            <a:r>
              <a:rPr lang="en-GB" sz="1800" i="1" baseline="-25000" dirty="0">
                <a:effectLst/>
                <a:latin typeface="UtopiaStd"/>
              </a:rPr>
              <a:t>i</a:t>
            </a:r>
            <a:r>
              <a:rPr lang="en-GB" sz="1800" i="1" dirty="0">
                <a:effectLst/>
                <a:latin typeface="UtopiaStd"/>
              </a:rPr>
              <a:t> </a:t>
            </a:r>
            <a:r>
              <a:rPr lang="en-GB" sz="1800" dirty="0">
                <a:effectLst/>
                <a:latin typeface="UtopiaStd"/>
              </a:rPr>
              <a:t>and </a:t>
            </a:r>
            <a:r>
              <a:rPr lang="en-GB" sz="1800" i="1" dirty="0" err="1">
                <a:effectLst/>
                <a:latin typeface="UtopiaStd"/>
              </a:rPr>
              <a:t>y</a:t>
            </a:r>
            <a:r>
              <a:rPr lang="en-GB" sz="1800" i="1" baseline="-25000" dirty="0" err="1">
                <a:effectLst/>
                <a:latin typeface="UtopiaStd"/>
              </a:rPr>
              <a:t>i</a:t>
            </a:r>
            <a:r>
              <a:rPr lang="en-GB" sz="1800" dirty="0">
                <a:effectLst/>
                <a:latin typeface="UtopiaStd"/>
              </a:rPr>
              <a:t>. </a:t>
            </a:r>
            <a:r>
              <a:rPr lang="en-CH" dirty="0"/>
              <a:t> 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GB" sz="1800" dirty="0">
                <a:effectLst/>
                <a:latin typeface="UtopiaStd"/>
              </a:rPr>
              <a:t>The optimizers will try to minimize the MSE with respect to </a:t>
            </a:r>
            <a:r>
              <a:rPr lang="en-GB" sz="1800" i="1" dirty="0">
                <a:effectLst/>
                <a:latin typeface="UtopiaStd"/>
              </a:rPr>
              <a:t>w</a:t>
            </a:r>
            <a:r>
              <a:rPr lang="en-GB" sz="1800" baseline="-25000" dirty="0">
                <a:effectLst/>
                <a:latin typeface="UtopiaStd"/>
              </a:rPr>
              <a:t>0</a:t>
            </a:r>
            <a:r>
              <a:rPr lang="en-GB" sz="1800" dirty="0">
                <a:effectLst/>
                <a:latin typeface="UtopiaStd"/>
              </a:rPr>
              <a:t> and </a:t>
            </a:r>
            <a:r>
              <a:rPr lang="en-GB" sz="1800" i="1" dirty="0">
                <a:effectLst/>
                <a:latin typeface="UtopiaStd"/>
              </a:rPr>
              <a:t>w</a:t>
            </a:r>
            <a:r>
              <a:rPr lang="en-GB" sz="1800" baseline="-25000" dirty="0">
                <a:effectLst/>
                <a:latin typeface="UtopiaStd"/>
              </a:rPr>
              <a:t>1</a:t>
            </a:r>
            <a:r>
              <a:rPr lang="en-GB" sz="1800" dirty="0">
                <a:effectLst/>
                <a:latin typeface="UtopiaStd"/>
              </a:rPr>
              <a:t>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15C02-D4DA-AFFF-0AF0-E18C3090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46" y="1129261"/>
            <a:ext cx="17145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2F431-678E-5650-F5EC-64049531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1087696"/>
            <a:ext cx="15367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E0BAC-84F5-708C-88CD-E753DD31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86" y="2881458"/>
            <a:ext cx="1701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2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52" y="135345"/>
            <a:ext cx="7886700" cy="635536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E60B1-E784-5C4D-A7D5-882561213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643" y="940594"/>
            <a:ext cx="4958714" cy="3262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7670A-257C-5C5F-5447-9F0D6221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33" y="4118533"/>
            <a:ext cx="5025044" cy="5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7" y="66025"/>
            <a:ext cx="7886700" cy="615618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6C3E0-E6D7-2B24-FB6D-17968E09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959" y="681643"/>
            <a:ext cx="6608438" cy="3262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309DCD-F550-584F-C051-B2176784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00" y="3809016"/>
            <a:ext cx="5572955" cy="7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3" y="135345"/>
            <a:ext cx="7886700" cy="557429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6131F-B4D9-23FB-9A7B-DE25F95D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10" y="3955086"/>
            <a:ext cx="5572955" cy="322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0EDAB-5B2F-AC0B-A77E-D5A7ABC8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12" y="692774"/>
            <a:ext cx="5024265" cy="32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7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3" y="135345"/>
            <a:ext cx="7886700" cy="557429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4874C-420E-7029-74FD-B2AFC1A3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02" y="806334"/>
            <a:ext cx="6308494" cy="37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7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3" y="135345"/>
            <a:ext cx="7886700" cy="557429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065D1-1697-39A1-A31F-436FB20E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68" y="777447"/>
            <a:ext cx="6332243" cy="37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Comparison of algorithms in 2D</a:t>
            </a:r>
          </a:p>
        </p:txBody>
      </p:sp>
      <p:pic>
        <p:nvPicPr>
          <p:cNvPr id="6" name="Google Shape;398;p46">
            <a:extLst>
              <a:ext uri="{FF2B5EF4-FFF2-40B4-BE49-F238E27FC236}">
                <a16:creationId xmlns:a16="http://schemas.microsoft.com/office/drawing/2014/main" id="{67528308-1718-2B4A-B4E4-7A69EC285F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415" y="1494797"/>
            <a:ext cx="7369901" cy="27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9;p46">
            <a:extLst>
              <a:ext uri="{FF2B5EF4-FFF2-40B4-BE49-F238E27FC236}">
                <a16:creationId xmlns:a16="http://schemas.microsoft.com/office/drawing/2014/main" id="{FFA50D58-3076-96DA-6391-86B5C52F4642}"/>
              </a:ext>
            </a:extLst>
          </p:cNvPr>
          <p:cNvSpPr txBox="1"/>
          <p:nvPr/>
        </p:nvSpPr>
        <p:spPr>
          <a:xfrm>
            <a:off x="5220150" y="476065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43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6313-8379-DFBB-ED63-572EA37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94" y="184267"/>
            <a:ext cx="4432206" cy="1289446"/>
          </a:xfrm>
        </p:spPr>
        <p:txBody>
          <a:bodyPr>
            <a:normAutofit fontScale="90000"/>
          </a:bodyPr>
          <a:lstStyle/>
          <a:p>
            <a:r>
              <a:rPr lang="en-CH"/>
              <a:t>Gradient Descent</a:t>
            </a:r>
          </a:p>
        </p:txBody>
      </p:sp>
      <p:pic>
        <p:nvPicPr>
          <p:cNvPr id="4098" name="Picture 2" descr="Alternatives to the Gradient Descent Algorithm - DataScienceCentral.com">
            <a:extLst>
              <a:ext uri="{FF2B5EF4-FFF2-40B4-BE49-F238E27FC236}">
                <a16:creationId xmlns:a16="http://schemas.microsoft.com/office/drawing/2014/main" id="{3A6079A1-5215-44CA-6DD4-82A2DE4F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30" y="828990"/>
            <a:ext cx="32385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C97EC-14F7-2F38-4ECD-D43D15F74D3F}"/>
              </a:ext>
            </a:extLst>
          </p:cNvPr>
          <p:cNvSpPr txBox="1"/>
          <p:nvPr/>
        </p:nvSpPr>
        <p:spPr>
          <a:xfrm>
            <a:off x="737002" y="4881890"/>
            <a:ext cx="8652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>
                <a:latin typeface="Arial" panose="020B0604020202020204" pitchFamily="34" charset="0"/>
                <a:cs typeface="Arial" panose="020B0604020202020204" pitchFamily="34" charset="0"/>
              </a:rPr>
              <a:t>Image source: </a:t>
            </a:r>
            <a:r>
              <a:rPr lang="en-CH" sz="11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https://www.datasciencecentral.com/alternatives-to-the-gradient-descent-algorithm/</a:t>
            </a:r>
            <a:r>
              <a:rPr lang="en-CH" sz="1100">
                <a:latin typeface="Arial" panose="020B0604020202020204" pitchFamily="34" charset="0"/>
                <a:cs typeface="Arial" panose="020B0604020202020204" pitchFamily="34" charset="0"/>
              </a:rPr>
              <a:t>, Accessed on 20/8/2022</a:t>
            </a:r>
          </a:p>
        </p:txBody>
      </p:sp>
    </p:spTree>
    <p:extLst>
      <p:ext uri="{BB962C8B-B14F-4D97-AF65-F5344CB8AC3E}">
        <p14:creationId xmlns:p14="http://schemas.microsoft.com/office/powerpoint/2010/main" val="28939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597" y="1552174"/>
            <a:ext cx="5231749" cy="2388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628650" y="4040253"/>
                <a:ext cx="8060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i="1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40253"/>
                <a:ext cx="8060552" cy="369332"/>
              </a:xfrm>
              <a:prstGeom prst="rect">
                <a:avLst/>
              </a:prstGeom>
              <a:blipFill>
                <a:blip r:embed="rId3"/>
                <a:stretch>
                  <a:fillRect l="-630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4439470" y="2658684"/>
            <a:ext cx="175565" cy="175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5696465" y="3228051"/>
            <a:ext cx="175565" cy="175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5098694" y="8334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6835067" y="182757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stCxn id="8" idx="2"/>
          </p:cNvCxnSpPr>
          <p:nvPr/>
        </p:nvCxnSpPr>
        <p:spPr>
          <a:xfrm flipH="1">
            <a:off x="4615035" y="1202739"/>
            <a:ext cx="1351846" cy="1455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5904530" y="2275027"/>
            <a:ext cx="1902002" cy="1037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38CA5-0670-DDE4-B10A-6A70128469E7}"/>
              </a:ext>
            </a:extLst>
          </p:cNvPr>
          <p:cNvSpPr/>
          <p:nvPr/>
        </p:nvSpPr>
        <p:spPr>
          <a:xfrm>
            <a:off x="4103827" y="4089197"/>
            <a:ext cx="1960474" cy="320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4F7F5-6F2A-BA08-94CF-12F6DD4CE4C1}"/>
              </a:ext>
            </a:extLst>
          </p:cNvPr>
          <p:cNvCxnSpPr>
            <a:cxnSpLocks/>
          </p:cNvCxnSpPr>
          <p:nvPr/>
        </p:nvCxnSpPr>
        <p:spPr>
          <a:xfrm flipV="1">
            <a:off x="5186477" y="3411818"/>
            <a:ext cx="509988" cy="623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34C-5B93-A253-3FA6-7987190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A523-95D2-B761-6AAC-2DC36EC7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083"/>
            <a:ext cx="7886700" cy="305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800"/>
              <a:t>T</a:t>
            </a:r>
            <a:r>
              <a:rPr lang="en-GB" sz="2800"/>
              <a:t>h</a:t>
            </a:r>
            <a:r>
              <a:rPr lang="en-CH" sz="2800"/>
              <a:t>ere is no analytical solution to the position of the absolute minimum for a network function. </a:t>
            </a:r>
          </a:p>
          <a:p>
            <a:endParaRPr lang="en-CH" sz="2800"/>
          </a:p>
          <a:p>
            <a:pPr marL="0" indent="0">
              <a:buNone/>
            </a:pPr>
            <a:r>
              <a:rPr lang="en-CH" sz="2800"/>
              <a:t>Thus numerical methods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45096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BF79-7FFA-C8F0-F59B-9FCEB3A5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7" y="33643"/>
            <a:ext cx="7886700" cy="584936"/>
          </a:xfrm>
        </p:spPr>
        <p:txBody>
          <a:bodyPr/>
          <a:lstStyle/>
          <a:p>
            <a:r>
              <a:rPr lang="en-CH"/>
              <a:t>Gradient Descent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746366"/>
                <a:ext cx="7886700" cy="3263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/>
                  <a:t>The most used method is called Gradient Descent and uses the following formula (in 1-Dimension)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46366"/>
                <a:ext cx="7886700" cy="3263504"/>
              </a:xfrm>
              <a:blipFill>
                <a:blip r:embed="rId2"/>
                <a:stretch>
                  <a:fillRect l="-804" t="-193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4B7FAE-3256-E10C-8C04-49CF9AE181E1}"/>
              </a:ext>
            </a:extLst>
          </p:cNvPr>
          <p:cNvSpPr/>
          <p:nvPr/>
        </p:nvSpPr>
        <p:spPr>
          <a:xfrm>
            <a:off x="3147392" y="1875181"/>
            <a:ext cx="689113" cy="424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D5B40-C3B0-2959-9AD4-EF0FCB131FF7}"/>
              </a:ext>
            </a:extLst>
          </p:cNvPr>
          <p:cNvSpPr txBox="1"/>
          <p:nvPr/>
        </p:nvSpPr>
        <p:spPr>
          <a:xfrm>
            <a:off x="556592" y="2789582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minimum location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118691-EBB1-743F-1921-8C9443D3BB1B}"/>
              </a:ext>
            </a:extLst>
          </p:cNvPr>
          <p:cNvCxnSpPr>
            <a:cxnSpLocks/>
          </p:cNvCxnSpPr>
          <p:nvPr/>
        </p:nvCxnSpPr>
        <p:spPr>
          <a:xfrm flipV="1">
            <a:off x="1934817" y="2087215"/>
            <a:ext cx="1212574" cy="755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F8F016-DB12-53EF-DE68-ED67331D04D9}"/>
              </a:ext>
            </a:extLst>
          </p:cNvPr>
          <p:cNvSpPr/>
          <p:nvPr/>
        </p:nvSpPr>
        <p:spPr>
          <a:xfrm>
            <a:off x="4088296" y="1875181"/>
            <a:ext cx="364435" cy="424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DD657-392D-6A41-7D63-5BEB7BFCF860}"/>
              </a:ext>
            </a:extLst>
          </p:cNvPr>
          <p:cNvCxnSpPr>
            <a:cxnSpLocks/>
          </p:cNvCxnSpPr>
          <p:nvPr/>
        </p:nvCxnSpPr>
        <p:spPr>
          <a:xfrm flipV="1">
            <a:off x="4234070" y="2319129"/>
            <a:ext cx="36443" cy="1108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9B3CA2-E615-385A-DE65-43E5BB66AF58}"/>
              </a:ext>
            </a:extLst>
          </p:cNvPr>
          <p:cNvSpPr txBox="1"/>
          <p:nvPr/>
        </p:nvSpPr>
        <p:spPr>
          <a:xfrm>
            <a:off x="2819638" y="3467823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minimum location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95ACB-6181-0CB6-BE3A-C7FBD3A88A17}"/>
              </a:ext>
            </a:extLst>
          </p:cNvPr>
          <p:cNvSpPr/>
          <p:nvPr/>
        </p:nvSpPr>
        <p:spPr>
          <a:xfrm>
            <a:off x="4691272" y="1875180"/>
            <a:ext cx="245164" cy="424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E1FDF-47C8-98A2-C805-FB08968A73D3}"/>
              </a:ext>
            </a:extLst>
          </p:cNvPr>
          <p:cNvCxnSpPr>
            <a:cxnSpLocks/>
          </p:cNvCxnSpPr>
          <p:nvPr/>
        </p:nvCxnSpPr>
        <p:spPr>
          <a:xfrm flipH="1" flipV="1">
            <a:off x="4850297" y="2326977"/>
            <a:ext cx="1477616" cy="1516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EBB7FD-E9E8-F3F3-D42A-ED4052B7BFC7}"/>
              </a:ext>
            </a:extLst>
          </p:cNvPr>
          <p:cNvSpPr txBox="1"/>
          <p:nvPr/>
        </p:nvSpPr>
        <p:spPr>
          <a:xfrm>
            <a:off x="5594397" y="382520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33BB2-03CA-44BF-63A9-171F3A9A590A}"/>
              </a:ext>
            </a:extLst>
          </p:cNvPr>
          <p:cNvSpPr/>
          <p:nvPr/>
        </p:nvSpPr>
        <p:spPr>
          <a:xfrm>
            <a:off x="5008493" y="1652878"/>
            <a:ext cx="951673" cy="755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699AE-59D8-39BF-0062-52DC38B6B31A}"/>
              </a:ext>
            </a:extLst>
          </p:cNvPr>
          <p:cNvCxnSpPr>
            <a:cxnSpLocks/>
          </p:cNvCxnSpPr>
          <p:nvPr/>
        </p:nvCxnSpPr>
        <p:spPr>
          <a:xfrm flipH="1" flipV="1">
            <a:off x="5974845" y="2062114"/>
            <a:ext cx="1070427" cy="627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63FA96-2CC4-1896-7B31-0B7ED0EC387F}"/>
              </a:ext>
            </a:extLst>
          </p:cNvPr>
          <p:cNvSpPr txBox="1"/>
          <p:nvPr/>
        </p:nvSpPr>
        <p:spPr>
          <a:xfrm>
            <a:off x="7048774" y="2189417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/>
              <p:nvPr/>
            </p:nvSpPr>
            <p:spPr>
              <a:xfrm>
                <a:off x="1584632" y="4340817"/>
                <a:ext cx="61180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The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is crucial. </a:t>
                </a:r>
              </a:p>
              <a:p>
                <a:pPr algn="ctr"/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Which one should we choose? Does it make a difference?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32" y="4340817"/>
                <a:ext cx="6118021" cy="646331"/>
              </a:xfrm>
              <a:prstGeom prst="rect">
                <a:avLst/>
              </a:prstGeom>
              <a:blipFill>
                <a:blip r:embed="rId3"/>
                <a:stretch>
                  <a:fillRect l="-414" t="-3846" r="-414" b="-134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CCA-7881-F3B0-E8D0-A51894F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remarks about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C0E1-64E8-64B1-EC50-96383A45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3364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/>
              <a:t>To use gradient descent you will need the derivative (or gradient in multiple dimensions) of the function you want to minimize.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CH"/>
              <a:t>Due to this reason methods as </a:t>
            </a:r>
            <a:r>
              <a:rPr lang="en-CH" b="1"/>
              <a:t>autodifferentiations</a:t>
            </a:r>
            <a:r>
              <a:rPr lang="en-CH"/>
              <a:t> and </a:t>
            </a:r>
            <a:r>
              <a:rPr lang="en-CH" b="1"/>
              <a:t>back-propagations</a:t>
            </a:r>
            <a:r>
              <a:rPr lang="en-CH"/>
              <a:t> have been developed to be able to calculate the derivative of a generic network function.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CH">
                <a:sym typeface="Wingdings" pitchFamily="2" charset="2"/>
              </a:rPr>
              <a:t> Gradient descent is not the most efficient way of finding minima. It gets easily stuck in local minima. More advanced optimisers have been developed and are typically used (see </a:t>
            </a:r>
            <a:r>
              <a:rPr lang="en-CH" i="1">
                <a:sym typeface="Wingdings" pitchFamily="2" charset="2"/>
              </a:rPr>
              <a:t>Adam</a:t>
            </a:r>
            <a:r>
              <a:rPr lang="en-CH">
                <a:sym typeface="Wingdings" pitchFamily="2" charset="2"/>
              </a:rPr>
              <a:t>).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760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>
            <a:spLocks noGrp="1"/>
          </p:cNvSpPr>
          <p:nvPr>
            <p:ph type="ctrTitle"/>
          </p:nvPr>
        </p:nvSpPr>
        <p:spPr>
          <a:xfrm>
            <a:off x="727950" y="1568225"/>
            <a:ext cx="7688100" cy="26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challenge: the right learning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https://www.benfrederickson.com/numerical-optimization/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186111" y="31811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in many dimensions</a:t>
            </a:r>
            <a:endParaRPr/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3" y="1851855"/>
            <a:ext cx="8485551" cy="10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B929D-AF8A-A250-9065-D0258C1EBCFC}"/>
              </a:ext>
            </a:extLst>
          </p:cNvPr>
          <p:cNvSpPr txBox="1"/>
          <p:nvPr/>
        </p:nvSpPr>
        <p:spPr>
          <a:xfrm>
            <a:off x="372864" y="3935125"/>
            <a:ext cx="8398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For those of you with more mathematical and programming background here is an implementation from scratch of the gradient descent: </a:t>
            </a:r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http://adl.toelt.ai/gradientDescent/Gradient_descent_developed_from_scratch.html</a:t>
            </a:r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58D2-2A08-7CBA-B4FC-8438FB2E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3ABA-039D-DB69-8B93-5B6DA2D6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Gradient Descent</a:t>
            </a:r>
          </a:p>
          <a:p>
            <a:r>
              <a:rPr lang="en-CH"/>
              <a:t>RMSProp</a:t>
            </a:r>
          </a:p>
          <a:p>
            <a:r>
              <a:rPr lang="en-CH"/>
              <a:t>Adam</a:t>
            </a:r>
          </a:p>
          <a:p>
            <a:pPr marL="0" indent="0">
              <a:buNone/>
            </a:pPr>
            <a:r>
              <a:rPr lang="en-GB"/>
              <a:t>A</a:t>
            </a:r>
            <a:r>
              <a:rPr lang="en-CH"/>
              <a:t>nd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299584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12718</TotalTime>
  <Words>483</Words>
  <Application>Microsoft Macintosh PowerPoint</Application>
  <PresentationFormat>On-screen Show (16:9)</PresentationFormat>
  <Paragraphs>61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Wingdings</vt:lpstr>
      <vt:lpstr>UtopiaStd</vt:lpstr>
      <vt:lpstr>Arial</vt:lpstr>
      <vt:lpstr>Office Theme</vt:lpstr>
      <vt:lpstr>PowerPoint Presentation</vt:lpstr>
      <vt:lpstr>Gradient Descent</vt:lpstr>
      <vt:lpstr>Gradient Descent I</vt:lpstr>
      <vt:lpstr>Gradient Descent II</vt:lpstr>
      <vt:lpstr>Gradient Descent III</vt:lpstr>
      <vt:lpstr>Some remarks about gradient descent</vt:lpstr>
      <vt:lpstr>First challenge: the right learning rate  https://www.benfrederickson.com/numerical-optimization/</vt:lpstr>
      <vt:lpstr>Gradient Descent in many dimensions</vt:lpstr>
      <vt:lpstr>Optimizers</vt:lpstr>
      <vt:lpstr>Toy Problem</vt:lpstr>
      <vt:lpstr>Comparison of algorithms in 2D</vt:lpstr>
      <vt:lpstr>Comparison of algorithms in 2D</vt:lpstr>
      <vt:lpstr>Comparison of algorithms in 2D</vt:lpstr>
      <vt:lpstr>Comparison of algorithms in 2D</vt:lpstr>
      <vt:lpstr>Comparison of algorithms in 2D</vt:lpstr>
      <vt:lpstr>Comparison of algorithms in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140</cp:revision>
  <dcterms:modified xsi:type="dcterms:W3CDTF">2024-01-15T22:04:56Z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2024-01-11T08:36:41Z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1a8c4690-9031-4e72-b38d-f1e187092537</vt:lpwstr>
  </property>
  <property fmtid="{D5CDD505-2E9C-101B-9397-08002B2CF9AE}" pid="8" name="MSIP_Label_e8b0afbd-3cf7-4707-aee4-8dc9d855de29_ContentBits">
    <vt:lpwstr>0</vt:lpwstr>
  </property>
</Properties>
</file>