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5405"/>
  </p:normalViewPr>
  <p:slideViewPr>
    <p:cSldViewPr snapToGrid="0">
      <p:cViewPr varScale="1">
        <p:scale>
          <a:sx n="118" d="100"/>
          <a:sy n="118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B1E-0E5A-96B3-C888-86B19933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37C8-3E35-0618-7245-F818DC377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80B9-653C-9BF7-3DAD-6CDE0C85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931B-6E57-78CE-63A7-14D558B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3D72-3D7A-63B3-87FB-56CDE3D2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264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2DAE-127A-489C-6D7C-A867EBB4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13CA-B8FB-7D60-FF36-918D2C78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45E0-282E-FEFD-3637-E9AD097E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BE92-5808-6F33-F786-2B89607B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74AA-6667-F921-0749-F507C1C0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60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87E8B-997A-2EBD-B037-F0E666BFE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E2EF-90DE-8BFF-701B-0DFEF53CF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18BC-BD59-D67A-8A24-F54296F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DE0B-F73D-76BD-BA3C-DF68019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3BB9-8AA6-0C8C-B122-37830C6A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57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AC5E-9A32-A900-CE54-A1F1C209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A28F-6369-0183-82D0-96515FB1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D14C-DB52-157D-8979-F7744AF4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99F3-1258-5F20-8970-F6171977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14DD-7B48-613B-C291-5D8FAC6D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95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A8E-42C1-F1B5-2689-B2FF373B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10C6-D0F0-9BC7-C0C7-4273E1B0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D620-90E1-440A-F3BA-D3C39EE1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A647-6857-2B13-BE54-2E9B5BF6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B005-5624-C70F-7F94-DD69A4C5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657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27AC-56C7-1D77-A606-ED61E337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AFA6-BD37-04AA-DC47-53E6F455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30FF-16A1-F393-D11D-21D59E8EE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814E-DAC4-C0D4-9B3A-6BB44460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1750-54CC-5112-27F7-71D96E2E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8CA0D-B042-7B18-86DF-A3799199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61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4509-1A6E-237D-3BF3-59E0CAD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45CA-5399-72A0-3D84-B5BDEB7C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1E9C8-BDAF-5D40-2827-F83392971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8BE5-9608-6FA3-67EC-EE7A1D50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85CBB-003A-BAE2-74A3-C3F44658F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AA12B-F3EB-1F82-E54F-28E0A653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75F5C-A2C7-9E76-D473-D1A808E5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D8032-83B6-6A4E-8337-403F2029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94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FF3-8988-5FFD-2835-F381BB1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5B074-90CA-143F-17D8-5B606EDD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567D-A330-80B8-E663-317B06C8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75CA-34BC-102C-A2D0-3BC9913B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95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670F7-5CC4-2597-3A71-B7E582C6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8DA05-FF42-8265-EC59-AA8C319B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7472-1102-4847-9D89-DBD60F0D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9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9AB5-DC15-7906-653A-B3AF65A2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A7F2-C7EB-B4AA-9550-EB74B703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E0EE5-113D-0632-35AC-BA444E56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32C8-6B6F-DC25-4987-D018DBF2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C9427-FCE6-80E0-B10C-530E90D6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D9648-D00E-6630-3C2E-8B022743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000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B85-103D-9E4F-8F98-D577274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44D6C-0263-F685-9FDB-E591F9386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6D50B-6104-B903-D8D5-9061F612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3E69B-1E82-ED0D-A90C-A49174F7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F910-484C-59CB-6D41-7D66596F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0D6F0-D7B5-AA94-C8B6-8C722AFA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056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3BD54-455E-3D8C-EB6D-5F4697CC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C717-F7CD-46F7-C155-046D71E3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6BD7-0F56-6B1E-29EB-AAC5B5254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F09EC74-D4FF-E94B-A2A1-1A2C23CD226F}" type="datetimeFigureOut">
              <a:rPr lang="en-CH" smtClean="0"/>
              <a:pPr/>
              <a:t>22.02.2024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A167-5528-466C-E8C6-E15EC770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B0C4-F22F-3169-BD96-3DC7D671C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8012A58-D50E-D343-8322-D163BB5106BC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839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erneUniversityOfAppliedScience/DSPRO2-FS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si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7E9-4D01-AEDA-B178-2064CB03C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DSPRO2 @ HSLU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3218F-9807-407B-5179-3D9D1449A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H" dirty="0"/>
              <a:t>FS24</a:t>
            </a:r>
          </a:p>
          <a:p>
            <a:endParaRPr lang="en-CH" dirty="0"/>
          </a:p>
          <a:p>
            <a:r>
              <a:rPr lang="en-CH" b="1" dirty="0"/>
              <a:t>Coaching Team</a:t>
            </a:r>
          </a:p>
          <a:p>
            <a:r>
              <a:rPr lang="en-CH" dirty="0"/>
              <a:t>Umberto Michelucci (MV), </a:t>
            </a:r>
            <a:r>
              <a:rPr lang="en-GB" dirty="0" err="1"/>
              <a:t>Ludovic</a:t>
            </a:r>
            <a:r>
              <a:rPr lang="en-GB" dirty="0"/>
              <a:t> </a:t>
            </a:r>
            <a:r>
              <a:rPr lang="en-GB" dirty="0" err="1"/>
              <a:t>Amruthalingam</a:t>
            </a:r>
            <a:r>
              <a:rPr lang="en-GB" dirty="0"/>
              <a:t>, </a:t>
            </a:r>
            <a:r>
              <a:rPr lang="en-GB" dirty="0" err="1"/>
              <a:t>Aygul</a:t>
            </a:r>
            <a:r>
              <a:rPr lang="en-GB" dirty="0"/>
              <a:t> </a:t>
            </a:r>
            <a:r>
              <a:rPr lang="en-GB" dirty="0" err="1"/>
              <a:t>Zagidullina</a:t>
            </a:r>
            <a:r>
              <a:rPr lang="en-GB" dirty="0"/>
              <a:t>, Daniela Wolff, Alberto Todeschini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4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C343-3320-86EA-C181-7C7C35B2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Course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69C4-669F-7318-3275-14B68CDE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to setup a data science project with a cloud service</a:t>
            </a:r>
          </a:p>
          <a:p>
            <a:r>
              <a:rPr lang="en-GB" dirty="0"/>
              <a:t>Learn to setup and use a data science and experiment tracking tool</a:t>
            </a:r>
          </a:p>
          <a:p>
            <a:r>
              <a:rPr lang="en-GB" dirty="0"/>
              <a:t>Learn the hands-on aspects of </a:t>
            </a:r>
            <a:r>
              <a:rPr lang="en-GB" dirty="0" err="1"/>
              <a:t>MLOps</a:t>
            </a:r>
            <a:endParaRPr lang="en-GB" dirty="0"/>
          </a:p>
          <a:p>
            <a:r>
              <a:rPr lang="en-GB" dirty="0"/>
              <a:t>Learn to use a </a:t>
            </a:r>
            <a:r>
              <a:rPr lang="en-GB" dirty="0" err="1"/>
              <a:t>kanban</a:t>
            </a:r>
            <a:r>
              <a:rPr lang="en-GB" dirty="0"/>
              <a:t> board to work in a team and overcome challenges and obstacles</a:t>
            </a:r>
          </a:p>
          <a:p>
            <a:r>
              <a:rPr lang="en-GB" dirty="0"/>
              <a:t>Learn to setup a clean and structured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r>
              <a:rPr lang="en-GB" dirty="0"/>
              <a:t>Learn to justify the choices done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9273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8141-3186-5D6E-284E-6CE8908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Material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813B-CF13-8D4F-DD21-D0576C48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endParaRPr lang="en-GB" sz="2400" u="sng" dirty="0">
              <a:solidFill>
                <a:srgbClr val="1155CC"/>
              </a:solidFill>
              <a:hlinkClick r:id="rId2"/>
            </a:endParaRPr>
          </a:p>
          <a:p>
            <a:pPr marL="0" indent="0" algn="ctr">
              <a:buNone/>
            </a:pPr>
            <a:r>
              <a:rPr lang="en-GB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https://github.com/LucerneUniversityOfAppliedScience/DSPRO2-FS24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28752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687F-4E0C-0050-85CB-595DD660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98DA-E501-6F1B-363F-4AF40B50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The complete course description and information can be found in GitHub under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01 – Lecture Material/00 – Administration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File: </a:t>
            </a:r>
            <a:r>
              <a:rPr lang="en-GB" i="1" dirty="0"/>
              <a:t>DSPRO2_Content_Learning_Goals_FS24_v1.0</a:t>
            </a:r>
            <a:r>
              <a:rPr lang="en-CH" i="1" dirty="0"/>
              <a:t>.PDF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423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9A6E-6D90-2530-DD0C-C932F28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Project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FC93A-98BA-BA0A-B1CA-6779D1D8E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may seem a strange principle to enunciate as the very first requirement in a hospital that it should do the sick no harm.</a:t>
            </a:r>
          </a:p>
          <a:p>
            <a:pPr algn="r"/>
            <a:r>
              <a:rPr lang="en-GB" dirty="0"/>
              <a:t>-- Florence Nightingale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7558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D9E6-ED5F-172E-4BC7-3AB6D2F7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2" y="286656"/>
            <a:ext cx="10515600" cy="788761"/>
          </a:xfrm>
        </p:spPr>
        <p:txBody>
          <a:bodyPr/>
          <a:lstStyle/>
          <a:p>
            <a:r>
              <a:rPr lang="en-CH" dirty="0"/>
              <a:t>Project Requirements I/II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E13-5717-796A-0E4E-9734A156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be acceptable for the course, the project must use </a:t>
            </a:r>
            <a:r>
              <a:rPr lang="en-GB" b="1" dirty="0"/>
              <a:t>all</a:t>
            </a:r>
            <a:r>
              <a:rPr lang="en-GB" dirty="0"/>
              <a:t> the following components</a:t>
            </a:r>
          </a:p>
          <a:p>
            <a:r>
              <a:rPr lang="en-GB" dirty="0"/>
              <a:t>Cloud service: google cloud, AWS or MS Azure (to ensure that this is feasible, a discussion with the coaches and a detailed description in the proposal is required)</a:t>
            </a:r>
          </a:p>
          <a:p>
            <a:r>
              <a:rPr lang="en-GB" dirty="0"/>
              <a:t>A </a:t>
            </a:r>
            <a:r>
              <a:rPr lang="en-GB" dirty="0" err="1"/>
              <a:t>kanban</a:t>
            </a:r>
            <a:r>
              <a:rPr lang="en-GB" dirty="0"/>
              <a:t> board for project management (which tool will be discussed during the course) (JIRA will be taught, but you can choose another one)</a:t>
            </a:r>
          </a:p>
          <a:p>
            <a:r>
              <a:rPr lang="en-GB" dirty="0"/>
              <a:t>Machine Learning Experiment Tracking tool (the tool </a:t>
            </a:r>
            <a:r>
              <a:rPr lang="en-GB" dirty="0" err="1">
                <a:hlinkClick r:id="rId2"/>
              </a:rPr>
              <a:t>wandb</a:t>
            </a:r>
            <a:r>
              <a:rPr lang="en-GB" dirty="0"/>
              <a:t> will be taught during the course, but you can choose another one if you prefer)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6058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D9E6-ED5F-172E-4BC7-3AB6D2F7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Project Requirements II/II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E13-5717-796A-0E4E-9734A156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Additionally, it is strongly recommended (but not required) that the students use the following component:</a:t>
            </a:r>
          </a:p>
          <a:p>
            <a:pPr marL="0" indent="0">
              <a:buNone/>
            </a:pPr>
            <a:endParaRPr lang="en-GB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Unstructured data (images, sound, video, etc.) as inputs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929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F1AF-874F-242E-67EF-30197CA6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599BA-33E6-8DF4-DAEA-8FF529A3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no unrealistic goals, only unrealistic deadlines.</a:t>
            </a:r>
          </a:p>
          <a:p>
            <a:pPr algn="r"/>
            <a:r>
              <a:rPr lang="en-GB" dirty="0"/>
              <a:t>-- Brian Tracy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866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07CE-36DD-7B18-9190-2640BB3F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Deliverables I/II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1D2E-FBF8-2070-3F47-F9465E15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Project Proposal</a:t>
            </a:r>
          </a:p>
          <a:p>
            <a:r>
              <a:rPr lang="en-CH" dirty="0"/>
              <a:t>Commitment Agreement (see template) (one for each group)</a:t>
            </a:r>
          </a:p>
          <a:p>
            <a:r>
              <a:rPr lang="en-CH" dirty="0"/>
              <a:t>Scientific Report</a:t>
            </a:r>
          </a:p>
          <a:p>
            <a:r>
              <a:rPr lang="en-CH" dirty="0"/>
              <a:t>Up-to-date Kanban board</a:t>
            </a:r>
          </a:p>
          <a:p>
            <a:r>
              <a:rPr lang="en-CH" dirty="0"/>
              <a:t>GitHub Repository</a:t>
            </a:r>
          </a:p>
          <a:p>
            <a:r>
              <a:rPr lang="en-CH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6961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353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DSPRO2 @ HSLU</vt:lpstr>
      <vt:lpstr>Course Learning Goals</vt:lpstr>
      <vt:lpstr>Material - GitHub</vt:lpstr>
      <vt:lpstr>Course Description</vt:lpstr>
      <vt:lpstr>Project Requirements</vt:lpstr>
      <vt:lpstr>Project Requirements I/II</vt:lpstr>
      <vt:lpstr>Project Requirements II/II</vt:lpstr>
      <vt:lpstr>Deliverables</vt:lpstr>
      <vt:lpstr>Deliverables I/II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DSPRO2 @ HSLU</dc:title>
  <dc:creator>Michelucci Umberto HSLU I</dc:creator>
  <cp:lastModifiedBy>Michelucci Umberto HSLU I</cp:lastModifiedBy>
  <cp:revision>15</cp:revision>
  <dcterms:created xsi:type="dcterms:W3CDTF">2024-02-22T15:18:00Z</dcterms:created>
  <dcterms:modified xsi:type="dcterms:W3CDTF">2024-02-23T08:25:22Z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2024-02-22T15:20:30Z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f36dcec9-4d02-4a1f-ad47-ac44f818798f</vt:lpwstr>
  </property>
  <property fmtid="{D5CDD505-2E9C-101B-9397-08002B2CF9AE}" pid="8" name="MSIP_Label_e8b0afbd-3cf7-4707-aee4-8dc9d855de29_ContentBits">
    <vt:lpwstr>0</vt:lpwstr>
  </property>
</Properties>
</file>