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654"/>
  </p:normalViewPr>
  <p:slideViewPr>
    <p:cSldViewPr snapToGrid="0" snapToObjects="1">
      <p:cViewPr varScale="1">
        <p:scale>
          <a:sx n="97" d="100"/>
          <a:sy n="97" d="100"/>
        </p:scale>
        <p:origin x="11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GB" dirty="0"/>
              <a:t>Buongiorno </a:t>
            </a:r>
            <a:r>
              <a:rPr lang="en-GB" dirty="0" err="1"/>
              <a:t>questa</a:t>
            </a:r>
            <a:r>
              <a:rPr lang="en-GB" dirty="0"/>
              <a:t> </a:t>
            </a:r>
            <a:r>
              <a:rPr lang="en-GB" dirty="0" err="1"/>
              <a:t>è</a:t>
            </a:r>
            <a:r>
              <a:rPr lang="en-GB" dirty="0"/>
              <a:t> la </a:t>
            </a:r>
            <a:r>
              <a:rPr lang="en-GB" dirty="0" err="1"/>
              <a:t>presentazione</a:t>
            </a:r>
            <a:r>
              <a:rPr lang="en-GB" dirty="0"/>
              <a:t> del </a:t>
            </a:r>
            <a:r>
              <a:rPr lang="en-GB" dirty="0" err="1"/>
              <a:t>progetto</a:t>
            </a:r>
            <a:r>
              <a:rPr lang="en-GB" dirty="0"/>
              <a:t> di data analytics &amp; data driven decision, e </a:t>
            </a:r>
            <a:r>
              <a:rPr lang="en-GB" dirty="0" err="1"/>
              <a:t>ora</a:t>
            </a:r>
            <a:r>
              <a:rPr lang="en-GB" dirty="0"/>
              <a:t> </a:t>
            </a:r>
            <a:r>
              <a:rPr lang="en-GB" dirty="0" err="1"/>
              <a:t>presenteremo</a:t>
            </a:r>
            <a:r>
              <a:rPr lang="en-GB" dirty="0"/>
              <a:t> </a:t>
            </a:r>
            <a:r>
              <a:rPr lang="en-GB" dirty="0" err="1"/>
              <a:t>il</a:t>
            </a:r>
            <a:r>
              <a:rPr lang="en-GB" dirty="0"/>
              <a:t> </a:t>
            </a:r>
            <a:r>
              <a:rPr lang="en-GB" dirty="0" err="1"/>
              <a:t>nostro</a:t>
            </a:r>
            <a:r>
              <a:rPr lang="en-GB" dirty="0"/>
              <a:t> </a:t>
            </a:r>
            <a:r>
              <a:rPr lang="en-GB" dirty="0" err="1"/>
              <a:t>lavoro</a:t>
            </a:r>
            <a:r>
              <a:rPr lang="en-GB" dirty="0"/>
              <a:t>. Il </a:t>
            </a:r>
            <a:r>
              <a:rPr lang="en-GB" dirty="0" err="1"/>
              <a:t>progetto</a:t>
            </a:r>
            <a:r>
              <a:rPr lang="en-GB" dirty="0"/>
              <a:t> </a:t>
            </a:r>
            <a:r>
              <a:rPr lang="en-GB" dirty="0" err="1"/>
              <a:t>è</a:t>
            </a:r>
            <a:r>
              <a:rPr lang="en-GB" dirty="0"/>
              <a:t> </a:t>
            </a:r>
            <a:r>
              <a:rPr lang="en-GB" dirty="0" err="1"/>
              <a:t>stato</a:t>
            </a:r>
            <a:r>
              <a:rPr lang="en-GB" dirty="0"/>
              <a:t> </a:t>
            </a:r>
            <a:r>
              <a:rPr lang="en-GB" dirty="0" err="1"/>
              <a:t>sviluppato</a:t>
            </a:r>
            <a:r>
              <a:rPr lang="en-GB" dirty="0"/>
              <a:t> da me stefano e </a:t>
            </a:r>
            <a:r>
              <a:rPr lang="en-GB" dirty="0" err="1"/>
              <a:t>luca</a:t>
            </a:r>
            <a:r>
              <a:rPr lang="en-GB" dirty="0"/>
              <a:t> e </a:t>
            </a:r>
            <a:r>
              <a:rPr lang="en-GB" dirty="0" err="1"/>
              <a:t>riguarda</a:t>
            </a:r>
            <a:r>
              <a:rPr lang="en-GB" dirty="0"/>
              <a:t> </a:t>
            </a:r>
            <a:r>
              <a:rPr lang="en-GB" dirty="0" err="1"/>
              <a:t>il</a:t>
            </a:r>
            <a:r>
              <a:rPr lang="en-GB" dirty="0"/>
              <a:t> data analysis </a:t>
            </a:r>
            <a:r>
              <a:rPr lang="en-GB" dirty="0" err="1"/>
              <a:t>sul</a:t>
            </a:r>
            <a:r>
              <a:rPr lang="en-GB" dirty="0"/>
              <a:t> dataset “Facebook comment Volume”</a:t>
            </a:r>
            <a:endParaRPr sz="1200" b="0" i="0" u="none" strike="noStrike" cap="none" dirty="0">
              <a:solidFill>
                <a:schemeClr val="dk1"/>
              </a:solidFill>
              <a:latin typeface="Calibri"/>
              <a:ea typeface="Calibri"/>
              <a:cs typeface="Calibri"/>
              <a:sym typeface="Calibri"/>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5" name="Google Shape;19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a:t>Il primo istogramma mostra che circa 7000 messaggi hanno un numero molto piccolo di like. </a:t>
            </a:r>
            <a:endParaRPr/>
          </a:p>
          <a:p>
            <a:pPr marL="0" lvl="0" indent="0" algn="l" rtl="0">
              <a:lnSpc>
                <a:spcPct val="100000"/>
              </a:lnSpc>
              <a:spcBef>
                <a:spcPts val="0"/>
              </a:spcBef>
              <a:spcAft>
                <a:spcPts val="0"/>
              </a:spcAft>
              <a:buClr>
                <a:schemeClr val="dk1"/>
              </a:buClr>
              <a:buSzPts val="1100"/>
              <a:buFont typeface="Arial"/>
              <a:buNone/>
            </a:pPr>
            <a:r>
              <a:rPr lang="en-GB"/>
              <a:t>Così, diminuendo l'intervallo tra 0 e 500, abbiamo calcolato l'esatto numero di Mi Piace. Inoltre, abbiamo controllato che non c'erano pagine con 0 Mi Piace, poiché non sarebbero state utili per le nostre ricerche future. Un'analisi più approfondita è mostrata nel secondo istogramma.</a:t>
            </a:r>
            <a:endParaRPr/>
          </a:p>
          <a:p>
            <a:pPr marL="0" lvl="0" indent="0" algn="l" rtl="0">
              <a:lnSpc>
                <a:spcPct val="100000"/>
              </a:lnSpc>
              <a:spcBef>
                <a:spcPts val="0"/>
              </a:spcBef>
              <a:spcAft>
                <a:spcPts val="0"/>
              </a:spcAft>
              <a:buSzPts val="1400"/>
              <a:buNone/>
            </a:pPr>
            <a:endParaRPr/>
          </a:p>
        </p:txBody>
      </p:sp>
      <p:sp>
        <p:nvSpPr>
          <p:cNvPr id="209" name="Google Shape;2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a:t>Come si può vedere dalla figura, il Professional Sports Team è la categoria più ricorrente.</a:t>
            </a:r>
            <a:endParaRPr sz="1200" b="0" i="0" u="none" strike="noStrike" cap="none">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221" name="Google Shape;2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f34952d61_0_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highlight>
                  <a:schemeClr val="lt1"/>
                </a:highlight>
                <a:latin typeface="Arial"/>
                <a:ea typeface="Arial"/>
                <a:cs typeface="Arial"/>
                <a:sym typeface="Arial"/>
              </a:rPr>
              <a:t>Da adesso in poi cercheremo di rispondere a questa domanda dividendo i posti tra posti corti e lunghi. </a:t>
            </a:r>
            <a:endParaRPr sz="1050">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sz="1050">
                <a:highlight>
                  <a:schemeClr val="lt1"/>
                </a:highlight>
                <a:latin typeface="Arial"/>
                <a:ea typeface="Arial"/>
                <a:cs typeface="Arial"/>
                <a:sym typeface="Arial"/>
              </a:rPr>
              <a:t>SPIEGAZIONE ‘SOCIALE’</a:t>
            </a:r>
            <a:endParaRPr sz="1050">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sz="1050">
                <a:highlight>
                  <a:schemeClr val="lt1"/>
                </a:highlight>
                <a:latin typeface="Arial"/>
                <a:ea typeface="Arial"/>
                <a:cs typeface="Arial"/>
                <a:sym typeface="Arial"/>
              </a:rPr>
              <a:t>Per rispondere, guardando i diversi post presenti nel dataset, inizialmente i post sono stati divisi tra corti e lunghi:</a:t>
            </a:r>
            <a:endParaRPr sz="1050">
              <a:highlight>
                <a:schemeClr val="lt1"/>
              </a:highlight>
              <a:latin typeface="Arial"/>
              <a:ea typeface="Arial"/>
              <a:cs typeface="Arial"/>
              <a:sym typeface="Arial"/>
            </a:endParaRPr>
          </a:p>
          <a:p>
            <a:pPr marL="457200" lvl="0" indent="-295275" algn="l" rtl="0">
              <a:spcBef>
                <a:spcPts val="0"/>
              </a:spcBef>
              <a:spcAft>
                <a:spcPts val="0"/>
              </a:spcAft>
              <a:buClr>
                <a:schemeClr val="dk1"/>
              </a:buClr>
              <a:buSzPts val="1050"/>
              <a:buChar char="-"/>
            </a:pPr>
            <a:r>
              <a:rPr lang="en-GB" sz="1050">
                <a:highlight>
                  <a:schemeClr val="lt1"/>
                </a:highlight>
                <a:latin typeface="Arial"/>
                <a:ea typeface="Arial"/>
                <a:cs typeface="Arial"/>
                <a:sym typeface="Arial"/>
              </a:rPr>
              <a:t>I post corti sono quelli con un massimo di 400 caratteri. </a:t>
            </a:r>
            <a:endParaRPr sz="1050">
              <a:highlight>
                <a:schemeClr val="lt1"/>
              </a:highlight>
              <a:latin typeface="Arial"/>
              <a:ea typeface="Arial"/>
              <a:cs typeface="Arial"/>
              <a:sym typeface="Arial"/>
            </a:endParaRPr>
          </a:p>
          <a:p>
            <a:pPr marL="457200" lvl="0" indent="-295275" algn="l" rtl="0">
              <a:spcBef>
                <a:spcPts val="0"/>
              </a:spcBef>
              <a:spcAft>
                <a:spcPts val="0"/>
              </a:spcAft>
              <a:buClr>
                <a:schemeClr val="dk1"/>
              </a:buClr>
              <a:buSzPts val="1050"/>
              <a:buChar char="-"/>
            </a:pPr>
            <a:r>
              <a:rPr lang="en-GB" sz="1050">
                <a:highlight>
                  <a:schemeClr val="lt1"/>
                </a:highlight>
                <a:latin typeface="Arial"/>
                <a:ea typeface="Arial"/>
                <a:cs typeface="Arial"/>
                <a:sym typeface="Arial"/>
              </a:rPr>
              <a:t>I post lunghi saranno di conseguenza quelli con almeno 400 caratteri.</a:t>
            </a:r>
            <a:endParaRPr sz="1050">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sz="1050">
                <a:highlight>
                  <a:schemeClr val="lt1"/>
                </a:highlight>
                <a:latin typeface="Arial"/>
                <a:ea typeface="Arial"/>
                <a:cs typeface="Arial"/>
                <a:sym typeface="Arial"/>
              </a:rPr>
              <a:t>La scelta del valore 400 è stata fatta in base ad un dato reale verificato sul social network Facebook. I post identificati come lunghi sono quei post in cui appare la scritta ‘altro…’ che deve essere cliccata per mostrare il testo restante.</a:t>
            </a:r>
            <a:endParaRPr sz="1050">
              <a:highlight>
                <a:schemeClr val="lt1"/>
              </a:highlight>
              <a:latin typeface="Arial"/>
              <a:ea typeface="Arial"/>
              <a:cs typeface="Arial"/>
              <a:sym typeface="Arial"/>
            </a:endParaRPr>
          </a:p>
          <a:p>
            <a:pPr marL="457200" marR="0" lvl="0" indent="-228600" algn="l" rtl="0">
              <a:lnSpc>
                <a:spcPct val="100000"/>
              </a:lnSpc>
              <a:spcBef>
                <a:spcPts val="0"/>
              </a:spcBef>
              <a:spcAft>
                <a:spcPts val="0"/>
              </a:spcAft>
              <a:buSzPts val="1400"/>
              <a:buNone/>
            </a:pPr>
            <a:endParaRPr/>
          </a:p>
        </p:txBody>
      </p:sp>
      <p:sp>
        <p:nvSpPr>
          <p:cNvPr id="232" name="Google Shape;232;g4f34952d61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r>
              <a:rPr lang="en-GB"/>
              <a:t>Come prima analisi è stato mostrato quanti sono i post nel database che sono stati pubblicati nelle prime 24h (blu), tra le 24h e 48h (arancione) e tra le 48h e le 72h (verde).</a:t>
            </a:r>
            <a:endParaRPr/>
          </a:p>
          <a:p>
            <a:pPr marL="457200" marR="0" lvl="0" indent="-228600" algn="l" rtl="0">
              <a:lnSpc>
                <a:spcPct val="100000"/>
              </a:lnSpc>
              <a:spcBef>
                <a:spcPts val="0"/>
              </a:spcBef>
              <a:spcAft>
                <a:spcPts val="0"/>
              </a:spcAft>
              <a:buSzPts val="1400"/>
              <a:buNone/>
            </a:pPr>
            <a:r>
              <a:rPr lang="en-GB"/>
              <a:t>Come visibile, i post maggiormente presenti sono quelli pubblicati da meno di 24h, che ammontano a circa 14000</a:t>
            </a:r>
            <a:endParaRPr/>
          </a:p>
        </p:txBody>
      </p:sp>
      <p:sp>
        <p:nvSpPr>
          <p:cNvPr id="243" name="Google Shape;24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f34952dd4_2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r>
              <a:rPr lang="en-GB"/>
              <a:t>Mostrati su un diagramma a torta, risulta che questi rappresentano il 35.2% dei post totali, gli arancioni il 33.5% e i verdi il 31.3%</a:t>
            </a:r>
            <a:endParaRPr/>
          </a:p>
        </p:txBody>
      </p:sp>
      <p:sp>
        <p:nvSpPr>
          <p:cNvPr id="254" name="Google Shape;254;g4f34952dd4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r>
              <a:rPr lang="en-GB"/>
              <a:t>Successivamente sono stati quindi divisi i post per lunghezza, come descritto precedentemente, ed effettuate ulteriori statistiche sui due tipi, lunghi e corti, separatamente.</a:t>
            </a:r>
            <a:endParaRPr/>
          </a:p>
          <a:p>
            <a:pPr marL="457200" marR="0" lvl="0" indent="-317500" algn="l" rtl="0">
              <a:lnSpc>
                <a:spcPct val="100000"/>
              </a:lnSpc>
              <a:spcBef>
                <a:spcPts val="0"/>
              </a:spcBef>
              <a:spcAft>
                <a:spcPts val="0"/>
              </a:spcAft>
              <a:buSzPts val="1400"/>
              <a:buChar char="-"/>
            </a:pPr>
            <a:r>
              <a:rPr lang="en-GB" b="1"/>
              <a:t>Numero</a:t>
            </a:r>
            <a:r>
              <a:rPr lang="en-GB"/>
              <a:t> di post lunghi e corti (circa 36.000 CORTI e 4.000 LUNGHI)</a:t>
            </a:r>
            <a:endParaRPr/>
          </a:p>
          <a:p>
            <a:pPr marL="914400" marR="0" lvl="1" indent="-317500" algn="l" rtl="0">
              <a:lnSpc>
                <a:spcPct val="100000"/>
              </a:lnSpc>
              <a:spcBef>
                <a:spcPts val="0"/>
              </a:spcBef>
              <a:spcAft>
                <a:spcPts val="0"/>
              </a:spcAft>
              <a:buSzPts val="1400"/>
              <a:buChar char="-"/>
            </a:pPr>
            <a:r>
              <a:rPr lang="en-GB"/>
              <a:t>Questo ci dà già un’idea generale in quanto quelli corti sono nettamente maggiori, quindi sicuramente preferiti a chi pubblica</a:t>
            </a:r>
            <a:endParaRPr/>
          </a:p>
          <a:p>
            <a:pPr marL="457200" marR="0" lvl="0" indent="-317500" algn="l" rtl="0">
              <a:lnSpc>
                <a:spcPct val="100000"/>
              </a:lnSpc>
              <a:spcBef>
                <a:spcPts val="0"/>
              </a:spcBef>
              <a:spcAft>
                <a:spcPts val="0"/>
              </a:spcAft>
              <a:buSzPts val="1400"/>
              <a:buChar char="-"/>
            </a:pPr>
            <a:r>
              <a:rPr lang="en-GB"/>
              <a:t>Numero di </a:t>
            </a:r>
            <a:r>
              <a:rPr lang="en-GB" b="1"/>
              <a:t>condivisioni</a:t>
            </a:r>
            <a:r>
              <a:rPr lang="en-GB"/>
              <a:t> totali (circa 118 CORTI e 150 LUNGHI)</a:t>
            </a:r>
            <a:endParaRPr/>
          </a:p>
          <a:p>
            <a:pPr marL="457200" lvl="0" indent="-317500" algn="l" rtl="0">
              <a:spcBef>
                <a:spcPts val="0"/>
              </a:spcBef>
              <a:spcAft>
                <a:spcPts val="0"/>
              </a:spcAft>
              <a:buSzPts val="1400"/>
              <a:buChar char="-"/>
            </a:pPr>
            <a:r>
              <a:rPr lang="en-GB"/>
              <a:t>Numero di </a:t>
            </a:r>
            <a:r>
              <a:rPr lang="en-GB" b="1"/>
              <a:t>condivisioni</a:t>
            </a:r>
            <a:r>
              <a:rPr lang="en-GB"/>
              <a:t> nelle prime 24h (circa 42 CORTI e 40 LUNGHI)</a:t>
            </a:r>
            <a:endParaRPr/>
          </a:p>
          <a:p>
            <a:pPr marL="457200" lvl="0" indent="-317500" algn="l" rtl="0">
              <a:spcBef>
                <a:spcPts val="0"/>
              </a:spcBef>
              <a:spcAft>
                <a:spcPts val="0"/>
              </a:spcAft>
              <a:buClr>
                <a:schemeClr val="dk1"/>
              </a:buClr>
              <a:buSzPts val="1400"/>
              <a:buChar char="-"/>
            </a:pPr>
            <a:r>
              <a:rPr lang="en-GB"/>
              <a:t>Numero di </a:t>
            </a:r>
            <a:r>
              <a:rPr lang="en-GB" b="1"/>
              <a:t>condivisioni</a:t>
            </a:r>
            <a:r>
              <a:rPr lang="en-GB"/>
              <a:t> tra le 24h e le 48h (circa 40 CORTI e 80 LUNGHI)</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5" name="Google Shape;26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GB"/>
              <a:t>Numero di </a:t>
            </a:r>
            <a:r>
              <a:rPr lang="en-GB" b="1"/>
              <a:t>condivisioni</a:t>
            </a:r>
            <a:r>
              <a:rPr lang="en-GB"/>
              <a:t> tra le 48h e le 72h (circa 34 CORTI e 32 LUNGHI)</a:t>
            </a:r>
            <a:endParaRPr/>
          </a:p>
          <a:p>
            <a:pPr marL="0" lvl="0" indent="0" algn="l" rtl="0">
              <a:spcBef>
                <a:spcPts val="0"/>
              </a:spcBef>
              <a:spcAft>
                <a:spcPts val="0"/>
              </a:spcAft>
              <a:buNone/>
            </a:pPr>
            <a:r>
              <a:rPr lang="en-GB"/>
              <a:t>Quello che si nota è che post lunghi sono più </a:t>
            </a:r>
            <a:r>
              <a:rPr lang="en-GB" b="1"/>
              <a:t>condivisi</a:t>
            </a:r>
            <a:r>
              <a:rPr lang="en-GB"/>
              <a:t> rispetto ai post corti, soprattutto considerando in proporzione (corti 90% in più)</a:t>
            </a:r>
            <a:endParaRPr/>
          </a:p>
          <a:p>
            <a:pPr marL="0" lvl="0" indent="0" algn="l" rtl="0">
              <a:spcBef>
                <a:spcPts val="0"/>
              </a:spcBef>
              <a:spcAft>
                <a:spcPts val="0"/>
              </a:spcAft>
              <a:buNone/>
            </a:pPr>
            <a:endParaRPr/>
          </a:p>
          <a:p>
            <a:pPr marL="457200" lvl="0" indent="-317500" algn="l" rtl="0">
              <a:spcBef>
                <a:spcPts val="0"/>
              </a:spcBef>
              <a:spcAft>
                <a:spcPts val="0"/>
              </a:spcAft>
              <a:buClr>
                <a:schemeClr val="dk1"/>
              </a:buClr>
              <a:buSzPts val="1400"/>
              <a:buChar char="-"/>
            </a:pPr>
            <a:r>
              <a:rPr lang="en-GB"/>
              <a:t>Numero di </a:t>
            </a:r>
            <a:r>
              <a:rPr lang="en-GB" b="1"/>
              <a:t>commenti</a:t>
            </a:r>
            <a:r>
              <a:rPr lang="en-GB"/>
              <a:t> nelle prime 24h (circa 16 CORTI e 14 LUNGHI)</a:t>
            </a:r>
            <a:endParaRPr/>
          </a:p>
          <a:p>
            <a:pPr marL="457200" lvl="0" indent="-317500" algn="l" rtl="0">
              <a:spcBef>
                <a:spcPts val="0"/>
              </a:spcBef>
              <a:spcAft>
                <a:spcPts val="0"/>
              </a:spcAft>
              <a:buClr>
                <a:schemeClr val="dk1"/>
              </a:buClr>
              <a:buSzPts val="1400"/>
              <a:buChar char="-"/>
            </a:pPr>
            <a:r>
              <a:rPr lang="en-GB"/>
              <a:t>Numero di </a:t>
            </a:r>
            <a:r>
              <a:rPr lang="en-GB" b="1"/>
              <a:t>commenti</a:t>
            </a:r>
            <a:r>
              <a:rPr lang="en-GB"/>
              <a:t> tra le 24h e le 48h (circa 15 CORTI e 11 LUNGHI)</a:t>
            </a:r>
            <a:endParaRPr/>
          </a:p>
          <a:p>
            <a:pPr marL="457200" lvl="0" indent="-317500" algn="l" rtl="0">
              <a:spcBef>
                <a:spcPts val="0"/>
              </a:spcBef>
              <a:spcAft>
                <a:spcPts val="0"/>
              </a:spcAft>
              <a:buClr>
                <a:schemeClr val="dk1"/>
              </a:buClr>
              <a:buSzPts val="1400"/>
              <a:buChar char="-"/>
            </a:pPr>
            <a:r>
              <a:rPr lang="en-GB"/>
              <a:t>Numero di </a:t>
            </a:r>
            <a:r>
              <a:rPr lang="en-GB" b="1"/>
              <a:t>commenti</a:t>
            </a:r>
            <a:r>
              <a:rPr lang="en-GB"/>
              <a:t> tra le 48h e le 72h (circa 18 CORTI e 15 LUNGHI)</a:t>
            </a:r>
            <a:endParaRPr/>
          </a:p>
          <a:p>
            <a:pPr marL="0" lvl="0" indent="0" algn="l" rtl="0">
              <a:spcBef>
                <a:spcPts val="0"/>
              </a:spcBef>
              <a:spcAft>
                <a:spcPts val="0"/>
              </a:spcAft>
              <a:buClr>
                <a:srgbClr val="000000"/>
              </a:buClr>
              <a:buSzPts val="1100"/>
              <a:buFont typeface="Arial"/>
              <a:buNone/>
            </a:pPr>
            <a:r>
              <a:rPr lang="en-GB"/>
              <a:t>Quello che si nota qui è che post corti sono di poco più </a:t>
            </a:r>
            <a:r>
              <a:rPr lang="en-GB" b="1"/>
              <a:t>commentati</a:t>
            </a:r>
            <a:r>
              <a:rPr lang="en-GB"/>
              <a:t> rispetto ai post lunghi, ma considerando la proporzione i lunghi anche qui risultano con maggiori interazioni.</a:t>
            </a:r>
            <a:endParaRPr/>
          </a:p>
        </p:txBody>
      </p:sp>
      <p:sp>
        <p:nvSpPr>
          <p:cNvPr id="283" name="Google Shape;28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f34952dd4_2_1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GB">
                <a:highlight>
                  <a:srgbClr val="FFFFFF"/>
                </a:highlight>
                <a:latin typeface="Arial"/>
                <a:ea typeface="Arial"/>
                <a:cs typeface="Arial"/>
                <a:sym typeface="Arial"/>
              </a:rPr>
              <a:t>We ordered in descending order the dataframe based on the number of shares and we took the first 100 rows. </a:t>
            </a:r>
            <a:endParaRPr>
              <a:highlight>
                <a:srgbClr val="FFFFFF"/>
              </a:highlight>
              <a:latin typeface="Arial"/>
              <a:ea typeface="Arial"/>
              <a:cs typeface="Arial"/>
              <a:sym typeface="Arial"/>
            </a:endParaRPr>
          </a:p>
          <a:p>
            <a:pPr marL="0" lvl="0" indent="0" algn="l" rtl="0">
              <a:spcBef>
                <a:spcPts val="0"/>
              </a:spcBef>
              <a:spcAft>
                <a:spcPts val="0"/>
              </a:spcAft>
              <a:buSzPts val="1100"/>
              <a:buNone/>
            </a:pPr>
            <a:r>
              <a:rPr lang="en-GB">
                <a:highlight>
                  <a:srgbClr val="FFFFFF"/>
                </a:highlight>
                <a:latin typeface="Arial"/>
                <a:ea typeface="Arial"/>
                <a:cs typeface="Arial"/>
                <a:sym typeface="Arial"/>
              </a:rPr>
              <a:t>Thereafter, we ordered again in descending order the resulting rows based on the number of all the comments and we took the first 50 rows. </a:t>
            </a:r>
            <a:endParaRPr>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GB">
                <a:highlight>
                  <a:srgbClr val="FFFFFF"/>
                </a:highlight>
                <a:latin typeface="Arial"/>
                <a:ea typeface="Arial"/>
                <a:cs typeface="Arial"/>
                <a:sym typeface="Arial"/>
              </a:rPr>
              <a:t>By averaging the length of the post between these first 50 rows, </a:t>
            </a:r>
            <a:r>
              <a:rPr lang="en-GB" i="1">
                <a:latin typeface="Arial"/>
                <a:ea typeface="Arial"/>
                <a:cs typeface="Arial"/>
                <a:sym typeface="Arial"/>
              </a:rPr>
              <a:t>we discovered that the 'correct' post length is around </a:t>
            </a:r>
            <a:r>
              <a:rPr lang="en-GB" b="1" i="1">
                <a:latin typeface="Arial"/>
                <a:ea typeface="Arial"/>
                <a:cs typeface="Arial"/>
                <a:sym typeface="Arial"/>
              </a:rPr>
              <a:t>107</a:t>
            </a:r>
            <a:r>
              <a:rPr lang="en-GB" i="1">
                <a:latin typeface="Arial"/>
                <a:ea typeface="Arial"/>
                <a:cs typeface="Arial"/>
                <a:sym typeface="Arial"/>
              </a:rPr>
              <a:t>.</a:t>
            </a:r>
            <a:endParaRPr>
              <a:latin typeface="Arial"/>
              <a:ea typeface="Arial"/>
              <a:cs typeface="Arial"/>
              <a:sym typeface="Arial"/>
            </a:endParaRPr>
          </a:p>
          <a:p>
            <a:pPr marL="457200" marR="0" lvl="0" indent="-228600" algn="l" rtl="0">
              <a:lnSpc>
                <a:spcPct val="100000"/>
              </a:lnSpc>
              <a:spcBef>
                <a:spcPts val="0"/>
              </a:spcBef>
              <a:spcAft>
                <a:spcPts val="0"/>
              </a:spcAft>
              <a:buSzPts val="1400"/>
              <a:buNone/>
            </a:pPr>
            <a:endParaRPr/>
          </a:p>
        </p:txBody>
      </p:sp>
      <p:sp>
        <p:nvSpPr>
          <p:cNvPr id="301" name="Google Shape;301;g4f34952dd4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1100"/>
              </a:spcBef>
              <a:spcAft>
                <a:spcPts val="0"/>
              </a:spcAft>
              <a:buNone/>
            </a:pPr>
            <a:r>
              <a:rPr lang="en-GB">
                <a:highlight>
                  <a:srgbClr val="FFFFFF"/>
                </a:highlight>
                <a:latin typeface="Arial"/>
                <a:ea typeface="Arial"/>
                <a:cs typeface="Arial"/>
                <a:sym typeface="Arial"/>
              </a:rPr>
              <a:t>Per quanto riguarda l’unservised learning abbiamo deciso di applicare una divisione per cluster. Gli algoritmi di clustering hanno come obiettivo di imparare dai dati una divisione ottima in gruppi di punti. Essendo le nostre variabili variabili numeriche abbiamo deciso di applicare l’algoritmo Kmeans, che è un algoritmo che può essere usato con valori numerici e non variabili categorici. Infatti prima di tutto abbiamo deciso di non considerare le categorie delle pagine dei post nell’analisi essendo chiaramente una variabile categorica (anche se noi avevamo valori numerici ma erano valori numerici che rappresentavano categorie). </a:t>
            </a:r>
            <a:endParaRPr>
              <a:latin typeface="Arial"/>
              <a:ea typeface="Arial"/>
              <a:cs typeface="Arial"/>
              <a:sym typeface="Arial"/>
            </a:endParaRPr>
          </a:p>
          <a:p>
            <a:pPr marL="0" lvl="0" indent="0" algn="l" rtl="0">
              <a:lnSpc>
                <a:spcPct val="160000"/>
              </a:lnSpc>
              <a:spcBef>
                <a:spcPts val="1900"/>
              </a:spcBef>
              <a:spcAft>
                <a:spcPts val="0"/>
              </a:spcAft>
              <a:buNone/>
            </a:pPr>
            <a:r>
              <a:rPr lang="en-GB">
                <a:latin typeface="Arial"/>
                <a:ea typeface="Arial"/>
                <a:cs typeface="Arial"/>
                <a:sym typeface="Arial"/>
              </a:rPr>
              <a:t>The "cluster center" is the arithmetic mean of all the points belonging to the cluster.</a:t>
            </a:r>
            <a:br>
              <a:rPr lang="en-GB">
                <a:latin typeface="Arial"/>
                <a:ea typeface="Arial"/>
                <a:cs typeface="Arial"/>
                <a:sym typeface="Arial"/>
              </a:rPr>
            </a:br>
            <a:r>
              <a:rPr lang="en-GB">
                <a:latin typeface="Arial"/>
                <a:ea typeface="Arial"/>
                <a:cs typeface="Arial"/>
                <a:sym typeface="Arial"/>
              </a:rPr>
              <a:t>Each point is closer to its own cluster center than to other cluster centers.</a:t>
            </a:r>
            <a:endParaRPr>
              <a:latin typeface="Arial"/>
              <a:ea typeface="Arial"/>
              <a:cs typeface="Arial"/>
              <a:sym typeface="Arial"/>
            </a:endParaRPr>
          </a:p>
          <a:p>
            <a:pPr marL="0" lvl="0" indent="0" algn="l" rtl="0">
              <a:lnSpc>
                <a:spcPct val="160000"/>
              </a:lnSpc>
              <a:spcBef>
                <a:spcPts val="1900"/>
              </a:spcBef>
              <a:spcAft>
                <a:spcPts val="0"/>
              </a:spcAft>
              <a:buNone/>
            </a:pPr>
            <a:r>
              <a:rPr lang="en-GB" sz="1050">
                <a:highlight>
                  <a:srgbClr val="FFFFFF"/>
                </a:highlight>
                <a:latin typeface="Arial"/>
                <a:ea typeface="Arial"/>
                <a:cs typeface="Arial"/>
                <a:sym typeface="Arial"/>
              </a:rPr>
              <a:t>However, the next step is the scaling of the data since k-means, the clustering algorithm which will be used, is sensitive to different scales of the data.</a:t>
            </a:r>
            <a:endParaRPr>
              <a:latin typeface="Arial"/>
              <a:ea typeface="Arial"/>
              <a:cs typeface="Arial"/>
              <a:sym typeface="Arial"/>
            </a:endParaRPr>
          </a:p>
          <a:p>
            <a:pPr marL="457200" lvl="0" indent="0" algn="l" rtl="0">
              <a:lnSpc>
                <a:spcPct val="160000"/>
              </a:lnSpc>
              <a:spcBef>
                <a:spcPts val="1900"/>
              </a:spcBef>
              <a:spcAft>
                <a:spcPts val="0"/>
              </a:spcAft>
              <a:buNone/>
            </a:pPr>
            <a:endParaRPr>
              <a:latin typeface="Arial"/>
              <a:ea typeface="Arial"/>
              <a:cs typeface="Arial"/>
              <a:sym typeface="Arial"/>
            </a:endParaRPr>
          </a:p>
          <a:p>
            <a:pPr marL="0" lvl="0" indent="0" algn="l" rtl="0">
              <a:lnSpc>
                <a:spcPct val="100000"/>
              </a:lnSpc>
              <a:spcBef>
                <a:spcPts val="1900"/>
              </a:spcBef>
              <a:spcAft>
                <a:spcPts val="0"/>
              </a:spcAft>
              <a:buSzPts val="1400"/>
              <a:buNone/>
            </a:pPr>
            <a:endParaRPr/>
          </a:p>
        </p:txBody>
      </p:sp>
      <p:sp>
        <p:nvSpPr>
          <p:cNvPr id="312" name="Google Shape;3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noProof="0" dirty="0"/>
              <a:t>Prima di tutto vorremmo motivare la scelta del nostro dataset. Abbiamo valutato diversi dataset, ma questo è quello che ci ha colpito più di tutti. Innanzitutto ci siamo subito interessati a questo dataset in quanto conteneva dati che riguardano i post pubblicati sul social network più utilizzato al mondo, noi stessi facciamo un largo uso di facebook. Questo ha subito attirato la nostra curiosità e abbiamo iniziato ad osservare più a fondo il dataset e a pensare alle possibili analisi che potevamo applicare su di esso. Dopo aver fatto una prima analisi del dataset abbiamo realizzato che sarebbe stato perfetto per applicare tutti i concetti visti a lezione, inoltre il dataset rispettava ampiamente i requisiti minimi richiesti per il progetto. Combinando la nostra curiosità ai requisiti del progetto lo abbiamo scelto in modo che non solo fosse valido per l’esame ma fosse anche stimolante per noi. </a:t>
            </a:r>
          </a:p>
          <a:p>
            <a:pPr marL="0" lvl="0" indent="0" algn="l" rtl="0">
              <a:lnSpc>
                <a:spcPct val="100000"/>
              </a:lnSpc>
              <a:spcBef>
                <a:spcPts val="0"/>
              </a:spcBef>
              <a:spcAft>
                <a:spcPts val="0"/>
              </a:spcAft>
              <a:buSzPts val="1400"/>
              <a:buNone/>
            </a:pPr>
            <a:r>
              <a:rPr lang="it-IT" noProof="0" dirty="0"/>
              <a:t>Prima spiegare su cosa si è concentrata la nostra analisi vorremmo introdurre il dataset, e mostrarvi la sua composizione (per fare questo useremo il notebook dove abbiamo una descrizione dettagliata delle variabili): </a:t>
            </a:r>
          </a:p>
          <a:p>
            <a:pPr marL="0" lvl="0" indent="0" algn="l" rtl="0">
              <a:lnSpc>
                <a:spcPct val="100000"/>
              </a:lnSpc>
              <a:spcBef>
                <a:spcPts val="0"/>
              </a:spcBef>
              <a:spcAft>
                <a:spcPts val="0"/>
              </a:spcAft>
              <a:buSzPts val="1400"/>
              <a:buNone/>
            </a:pPr>
            <a:r>
              <a:rPr lang="it-IT" noProof="0" dirty="0"/>
              <a:t>Il dataset è composto da oltre 50 variabili e oltre 40.000 osservazioni, questo lo rende uno dei dataset più grandi (se non il più grande) tra quelli che avevamo preso in considerazione. Come detto in precedenza il dataset contiene informazioni riguardo i post di facebook pubblicati da pagine facebook pubbliche. </a:t>
            </a:r>
          </a:p>
          <a:p>
            <a:pPr marL="0" lvl="0" indent="0" algn="l" rtl="0">
              <a:lnSpc>
                <a:spcPct val="100000"/>
              </a:lnSpc>
              <a:spcBef>
                <a:spcPts val="0"/>
              </a:spcBef>
              <a:spcAft>
                <a:spcPts val="0"/>
              </a:spcAft>
              <a:buSzPts val="1400"/>
              <a:buNone/>
            </a:pPr>
            <a:r>
              <a:rPr lang="it-IT" noProof="0" dirty="0"/>
              <a:t>Le variabili potrebbero sembrare molte ma diciamo che possono essere divise in 4 parti </a:t>
            </a:r>
          </a:p>
          <a:p>
            <a:pPr marL="457200" lvl="0" indent="-317500" algn="l" rtl="0">
              <a:lnSpc>
                <a:spcPct val="100000"/>
              </a:lnSpc>
              <a:spcBef>
                <a:spcPts val="0"/>
              </a:spcBef>
              <a:spcAft>
                <a:spcPts val="0"/>
              </a:spcAft>
              <a:buSzPts val="1400"/>
              <a:buChar char="-"/>
            </a:pPr>
            <a:r>
              <a:rPr lang="it-IT" noProof="0" dirty="0"/>
              <a:t>Page </a:t>
            </a:r>
            <a:r>
              <a:rPr lang="it-IT" noProof="0" dirty="0" err="1"/>
              <a:t>feature</a:t>
            </a:r>
            <a:r>
              <a:rPr lang="it-IT" noProof="0" dirty="0"/>
              <a:t>:</a:t>
            </a:r>
          </a:p>
          <a:p>
            <a:pPr marL="914400" lvl="1" indent="-317500" algn="l" rtl="0">
              <a:lnSpc>
                <a:spcPct val="100000"/>
              </a:lnSpc>
              <a:spcBef>
                <a:spcPts val="0"/>
              </a:spcBef>
              <a:spcAft>
                <a:spcPts val="0"/>
              </a:spcAft>
              <a:buSzPts val="1400"/>
              <a:buChar char="-"/>
            </a:pPr>
            <a:r>
              <a:rPr lang="it-IT" noProof="0" dirty="0"/>
              <a:t>Page </a:t>
            </a:r>
            <a:r>
              <a:rPr lang="it-IT" noProof="0" dirty="0" err="1"/>
              <a:t>like</a:t>
            </a:r>
            <a:r>
              <a:rPr lang="it-IT" noProof="0" dirty="0"/>
              <a:t>: definisce il supporto da parte degli utenti per un specifico, post, foto ecc.</a:t>
            </a:r>
          </a:p>
          <a:p>
            <a:pPr marL="457200" lvl="0" indent="-317500" algn="l" rtl="0">
              <a:lnSpc>
                <a:spcPct val="100000"/>
              </a:lnSpc>
              <a:spcBef>
                <a:spcPts val="0"/>
              </a:spcBef>
              <a:spcAft>
                <a:spcPts val="0"/>
              </a:spcAft>
              <a:buSzPts val="1400"/>
              <a:buChar char="-"/>
            </a:pPr>
            <a:r>
              <a:rPr lang="it-IT" noProof="0" dirty="0"/>
              <a:t>Page </a:t>
            </a:r>
            <a:r>
              <a:rPr lang="it-IT" noProof="0" dirty="0" err="1"/>
              <a:t>Category</a:t>
            </a:r>
            <a:r>
              <a:rPr lang="it-IT" noProof="0" dirty="0"/>
              <a:t>: Definisce la categoria della source del post </a:t>
            </a:r>
          </a:p>
          <a:p>
            <a:pPr marL="457200" lvl="0" indent="-317500" algn="l" rtl="0">
              <a:lnSpc>
                <a:spcPct val="100000"/>
              </a:lnSpc>
              <a:spcBef>
                <a:spcPts val="0"/>
              </a:spcBef>
              <a:spcAft>
                <a:spcPts val="0"/>
              </a:spcAft>
              <a:buSzPts val="1400"/>
              <a:buChar char="-"/>
            </a:pPr>
            <a:r>
              <a:rPr lang="it-IT" noProof="0" dirty="0"/>
              <a:t>Page </a:t>
            </a:r>
            <a:r>
              <a:rPr lang="it-IT" noProof="0" dirty="0" err="1"/>
              <a:t>Talking</a:t>
            </a:r>
            <a:r>
              <a:rPr lang="it-IT" noProof="0" dirty="0"/>
              <a:t> </a:t>
            </a:r>
            <a:r>
              <a:rPr lang="it-IT" noProof="0" dirty="0" err="1"/>
              <a:t>About</a:t>
            </a:r>
            <a:r>
              <a:rPr lang="it-IT" noProof="0" dirty="0"/>
              <a:t>: </a:t>
            </a:r>
            <a:r>
              <a:rPr lang="it-IT" noProof="0" dirty="0" err="1"/>
              <a:t>DEfinisce</a:t>
            </a:r>
            <a:r>
              <a:rPr lang="it-IT" noProof="0" dirty="0"/>
              <a:t> il numero attuale degli utenti che stanno interagendo con lo specifico post. Le persone che per esempio tornano dalla pagina dopo aver visto il post </a:t>
            </a:r>
          </a:p>
          <a:p>
            <a:pPr marL="457200" lvl="0" indent="-317500" algn="l" rtl="0">
              <a:lnSpc>
                <a:spcPct val="100000"/>
              </a:lnSpc>
              <a:spcBef>
                <a:spcPts val="0"/>
              </a:spcBef>
              <a:spcAft>
                <a:spcPts val="0"/>
              </a:spcAft>
              <a:buSzPts val="1400"/>
              <a:buChar char="-"/>
            </a:pPr>
            <a:r>
              <a:rPr lang="it-IT" noProof="0" dirty="0"/>
              <a:t>Page </a:t>
            </a:r>
            <a:r>
              <a:rPr lang="it-IT" noProof="0" dirty="0" err="1"/>
              <a:t>checkin’s</a:t>
            </a:r>
            <a:r>
              <a:rPr lang="it-IT" noProof="0" dirty="0"/>
              <a:t>: descrive quanti individui hanno visitato un posto </a:t>
            </a:r>
          </a:p>
          <a:p>
            <a:pPr marL="0" lvl="0" indent="0" algn="l" rtl="0">
              <a:lnSpc>
                <a:spcPct val="100000"/>
              </a:lnSpc>
              <a:spcBef>
                <a:spcPts val="0"/>
              </a:spcBef>
              <a:spcAft>
                <a:spcPts val="0"/>
              </a:spcAft>
              <a:buNone/>
            </a:pPr>
            <a:endParaRPr lang="it-IT" noProof="0" dirty="0"/>
          </a:p>
          <a:p>
            <a:pPr marL="0" lvl="0" indent="0" algn="l" rtl="0">
              <a:lnSpc>
                <a:spcPct val="100000"/>
              </a:lnSpc>
              <a:spcBef>
                <a:spcPts val="0"/>
              </a:spcBef>
              <a:spcAft>
                <a:spcPts val="0"/>
              </a:spcAft>
              <a:buNone/>
            </a:pPr>
            <a:endParaRPr lang="it-IT" noProof="0" dirty="0"/>
          </a:p>
          <a:p>
            <a:pPr marL="0" lvl="0" indent="0" algn="l" rtl="0">
              <a:lnSpc>
                <a:spcPct val="100000"/>
              </a:lnSpc>
              <a:spcBef>
                <a:spcPts val="0"/>
              </a:spcBef>
              <a:spcAft>
                <a:spcPts val="0"/>
              </a:spcAft>
              <a:buSzPts val="1400"/>
              <a:buNone/>
            </a:pPr>
            <a:endParaRPr lang="it-IT" noProof="0" dirty="0"/>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100">
                <a:latin typeface="Arial"/>
                <a:ea typeface="Arial"/>
                <a:cs typeface="Arial"/>
                <a:sym typeface="Arial"/>
              </a:rPr>
              <a:t>Il </a:t>
            </a:r>
            <a:r>
              <a:rPr lang="en-GB" sz="1100" b="1">
                <a:latin typeface="Arial"/>
                <a:ea typeface="Arial"/>
                <a:cs typeface="Arial"/>
                <a:sym typeface="Arial"/>
              </a:rPr>
              <a:t>supervised learning</a:t>
            </a:r>
            <a:r>
              <a:rPr lang="en-GB" sz="1100">
                <a:latin typeface="Arial"/>
                <a:ea typeface="Arial"/>
                <a:cs typeface="Arial"/>
                <a:sym typeface="Arial"/>
              </a:rPr>
              <a:t> è un task del machine learning per l’apprendimento di una funzione che associa un input ad un output basato su coppie di esempi di input-output. Nel supervised learning, ogni esempio è una coppia composta da un oggetto di input (tipicamente un vettore) e un valore di output desiderato. Un algoritmo di supervised learning analizza i dati di apprendimento e produce una funzione, che può essere utilizzata per la mappatura di nuovi esempi.</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p:txBody>
      </p:sp>
      <p:sp>
        <p:nvSpPr>
          <p:cNvPr id="325" name="Google Shape;32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Nella prima fase divideremo i nostri dati in attributi ed etichette e poi divideremo i dati risultanti sia in set di allenamento che di prova. In questo modo possiamo addestrare il nostro algoritmo su un insieme di dati e poi testarlo su un insieme completamente diverso di dati che l'algoritmo non ha ancora visto.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GB"/>
              <a:t>Useremo gini index e il information gain. Entrambi questi metodi sono usati per selezionare dagli attributi n del dataset quale attributo sarebbe posto al nodo radice o al nodo interno.</a:t>
            </a:r>
            <a:endParaRPr/>
          </a:p>
          <a:p>
            <a:pPr marL="0" lvl="0" indent="0" algn="l" rtl="0">
              <a:lnSpc>
                <a:spcPct val="100000"/>
              </a:lnSpc>
              <a:spcBef>
                <a:spcPts val="0"/>
              </a:spcBef>
              <a:spcAft>
                <a:spcPts val="0"/>
              </a:spcAft>
              <a:buSzPts val="1100"/>
              <a:buNone/>
            </a:pPr>
            <a:r>
              <a:rPr lang="en-GB"/>
              <a:t>Useremo anche l'entropia. L'entropia controlla come un albero decisionale decide di dividere i dati. </a:t>
            </a:r>
            <a:endParaRPr/>
          </a:p>
        </p:txBody>
      </p:sp>
      <p:sp>
        <p:nvSpPr>
          <p:cNvPr id="336" name="Google Shape;3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Le reti neurali sono sistemi informatici ispirati alle reti neurali biologiche che costituiscono il cervello umano. </a:t>
            </a:r>
            <a:endParaRPr/>
          </a:p>
          <a:p>
            <a:pPr marL="0" lvl="0" indent="0" algn="l" rtl="0">
              <a:spcBef>
                <a:spcPts val="0"/>
              </a:spcBef>
              <a:spcAft>
                <a:spcPts val="0"/>
              </a:spcAft>
              <a:buNone/>
            </a:pPr>
            <a:r>
              <a:rPr lang="en-GB"/>
              <a:t>La rete neurale in sé non è un algoritmo, ma piuttosto un quadro di riferimento per diversi algoritmi di apprendimento automatico, per lavorare ed elaborare dati di input complessi.</a:t>
            </a:r>
            <a:endParaRPr/>
          </a:p>
          <a:p>
            <a:pPr marL="0" lvl="0" indent="0" algn="l" rtl="0">
              <a:spcBef>
                <a:spcPts val="0"/>
              </a:spcBef>
              <a:spcAft>
                <a:spcPts val="0"/>
              </a:spcAft>
              <a:buClr>
                <a:schemeClr val="dk1"/>
              </a:buClr>
              <a:buFont typeface="Arial"/>
              <a:buNone/>
            </a:pPr>
            <a:r>
              <a:rPr lang="en-GB"/>
              <a:t>Le fasi effettuate sono quelle indicate nella slide.</a:t>
            </a:r>
            <a:endParaRPr/>
          </a:p>
        </p:txBody>
      </p:sp>
      <p:sp>
        <p:nvSpPr>
          <p:cNvPr id="347" name="Google Shape;34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t>Lavorando sul dataset, l'obiettivo che ci siamo prefissati, cioè di vedere quanta influenza ha avuto un post breve rispetto a uno lungo, è stato raggiunto dalla nostra analisi grazie allo sviluppo delle varie fasi che sono state descritte precedentemente.</a:t>
            </a:r>
            <a:endParaRPr/>
          </a:p>
          <a:p>
            <a:pPr marL="457200" lvl="0" indent="-317500" algn="l" rtl="0">
              <a:lnSpc>
                <a:spcPct val="100000"/>
              </a:lnSpc>
              <a:spcBef>
                <a:spcPts val="0"/>
              </a:spcBef>
              <a:spcAft>
                <a:spcPts val="0"/>
              </a:spcAft>
              <a:buSzPts val="1400"/>
              <a:buChar char="-"/>
            </a:pPr>
            <a:r>
              <a:rPr lang="en-GB"/>
              <a:t>Giovedì </a:t>
            </a:r>
            <a:r>
              <a:rPr lang="en-GB" b="1"/>
              <a:t>shares</a:t>
            </a:r>
            <a:r>
              <a:rPr lang="en-GB"/>
              <a:t> (6200)</a:t>
            </a:r>
            <a:endParaRPr/>
          </a:p>
          <a:p>
            <a:pPr marL="457200" lvl="0" indent="-317500" algn="l" rtl="0">
              <a:spcBef>
                <a:spcPts val="0"/>
              </a:spcBef>
              <a:spcAft>
                <a:spcPts val="0"/>
              </a:spcAft>
              <a:buSzPts val="1400"/>
              <a:buChar char="-"/>
            </a:pPr>
            <a:r>
              <a:rPr lang="en-GB"/>
              <a:t>Lunedì </a:t>
            </a:r>
            <a:r>
              <a:rPr lang="en-GB" b="1"/>
              <a:t>shares</a:t>
            </a:r>
            <a:r>
              <a:rPr lang="en-GB"/>
              <a:t> (5000)</a:t>
            </a:r>
            <a:endParaRPr/>
          </a:p>
          <a:p>
            <a:pPr marL="0" lvl="0" indent="0" algn="l" rtl="0">
              <a:spcBef>
                <a:spcPts val="0"/>
              </a:spcBef>
              <a:spcAft>
                <a:spcPts val="0"/>
              </a:spcAft>
              <a:buNone/>
            </a:pPr>
            <a:endParaRPr/>
          </a:p>
        </p:txBody>
      </p:sp>
      <p:sp>
        <p:nvSpPr>
          <p:cNvPr id="358" name="Google Shape;35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f34952dd4_0_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IT" noProof="0" dirty="0" err="1"/>
              <a:t>Essential</a:t>
            </a:r>
            <a:r>
              <a:rPr lang="it-IT" noProof="0" dirty="0"/>
              <a:t> </a:t>
            </a:r>
            <a:r>
              <a:rPr lang="it-IT" noProof="0" dirty="0" err="1"/>
              <a:t>feature</a:t>
            </a:r>
            <a:r>
              <a:rPr lang="it-IT" noProof="0" dirty="0"/>
              <a:t>: totale 30</a:t>
            </a:r>
          </a:p>
          <a:p>
            <a:pPr marL="457200" lvl="0" indent="-317500" algn="l" rtl="0">
              <a:lnSpc>
                <a:spcPct val="100000"/>
              </a:lnSpc>
              <a:spcBef>
                <a:spcPts val="0"/>
              </a:spcBef>
              <a:spcAft>
                <a:spcPts val="0"/>
              </a:spcAft>
              <a:buSzPts val="1400"/>
              <a:buChar char="-"/>
            </a:pPr>
            <a:r>
              <a:rPr lang="it-IT" noProof="0" dirty="0"/>
              <a:t>C1 numero di commenti totale prima del base data time selezionato</a:t>
            </a:r>
          </a:p>
          <a:p>
            <a:pPr marL="457200" lvl="0" indent="-317500" algn="l" rtl="0">
              <a:lnSpc>
                <a:spcPct val="100000"/>
              </a:lnSpc>
              <a:spcBef>
                <a:spcPts val="0"/>
              </a:spcBef>
              <a:spcAft>
                <a:spcPts val="0"/>
              </a:spcAft>
              <a:buSzPts val="1400"/>
              <a:buChar char="-"/>
            </a:pPr>
            <a:r>
              <a:rPr lang="it-IT" noProof="0" dirty="0"/>
              <a:t>C2 numero di commenti nelle ultime 24 ore rispetto al </a:t>
            </a:r>
            <a:r>
              <a:rPr lang="it-IT" noProof="0" dirty="0" err="1"/>
              <a:t>base_time</a:t>
            </a:r>
            <a:endParaRPr lang="it-IT" noProof="0" dirty="0"/>
          </a:p>
          <a:p>
            <a:pPr marL="457200" lvl="0" indent="-317500" algn="l" rtl="0">
              <a:lnSpc>
                <a:spcPct val="100000"/>
              </a:lnSpc>
              <a:spcBef>
                <a:spcPts val="0"/>
              </a:spcBef>
              <a:spcAft>
                <a:spcPts val="0"/>
              </a:spcAft>
              <a:buSzPts val="1400"/>
              <a:buChar char="-"/>
            </a:pPr>
            <a:r>
              <a:rPr lang="it-IT" noProof="0" dirty="0"/>
              <a:t>C3 numero di commenti tra 24 e 48 ore </a:t>
            </a:r>
          </a:p>
          <a:p>
            <a:pPr marL="457200" lvl="0" indent="-317500" algn="l" rtl="0">
              <a:lnSpc>
                <a:spcPct val="100000"/>
              </a:lnSpc>
              <a:spcBef>
                <a:spcPts val="0"/>
              </a:spcBef>
              <a:spcAft>
                <a:spcPts val="0"/>
              </a:spcAft>
              <a:buSzPts val="1400"/>
              <a:buChar char="-"/>
            </a:pPr>
            <a:r>
              <a:rPr lang="it-IT" noProof="0" dirty="0"/>
              <a:t>C4 numero di commenti tra 48 e 72 ore</a:t>
            </a:r>
          </a:p>
          <a:p>
            <a:pPr marL="457200" lvl="0" indent="-317500" algn="l" rtl="0">
              <a:lnSpc>
                <a:spcPct val="100000"/>
              </a:lnSpc>
              <a:spcBef>
                <a:spcPts val="0"/>
              </a:spcBef>
              <a:spcAft>
                <a:spcPts val="0"/>
              </a:spcAft>
              <a:buSzPts val="1400"/>
              <a:buChar char="-"/>
            </a:pPr>
            <a:r>
              <a:rPr lang="it-IT" noProof="0" dirty="0"/>
              <a:t>C5 differenza tra C2 e C3</a:t>
            </a:r>
          </a:p>
          <a:p>
            <a:pPr marL="0" lvl="0" indent="0" algn="l" rtl="0">
              <a:lnSpc>
                <a:spcPct val="100000"/>
              </a:lnSpc>
              <a:spcBef>
                <a:spcPts val="0"/>
              </a:spcBef>
              <a:spcAft>
                <a:spcPts val="0"/>
              </a:spcAft>
              <a:buNone/>
            </a:pPr>
            <a:r>
              <a:rPr lang="it-IT" noProof="0" dirty="0"/>
              <a:t>Una volta aggregate queste variabili per “fonte di provenienza” sono stati calcolati per ognuna di esse </a:t>
            </a:r>
            <a:r>
              <a:rPr lang="it-IT" noProof="0" dirty="0" err="1"/>
              <a:t>min</a:t>
            </a:r>
            <a:r>
              <a:rPr lang="it-IT" noProof="0" dirty="0"/>
              <a:t>, </a:t>
            </a:r>
            <a:r>
              <a:rPr lang="it-IT" noProof="0" dirty="0" err="1"/>
              <a:t>max</a:t>
            </a:r>
            <a:r>
              <a:rPr lang="it-IT" noProof="0" dirty="0"/>
              <a:t>, stand </a:t>
            </a:r>
            <a:r>
              <a:rPr lang="it-IT" noProof="0" dirty="0" err="1"/>
              <a:t>dev</a:t>
            </a:r>
            <a:r>
              <a:rPr lang="it-IT" noProof="0" dirty="0"/>
              <a:t>, </a:t>
            </a:r>
            <a:r>
              <a:rPr lang="it-IT" noProof="0" dirty="0" err="1"/>
              <a:t>median</a:t>
            </a:r>
            <a:r>
              <a:rPr lang="it-IT" noProof="0" dirty="0"/>
              <a:t> e </a:t>
            </a:r>
            <a:r>
              <a:rPr lang="it-IT" noProof="0" dirty="0" err="1"/>
              <a:t>mean</a:t>
            </a:r>
            <a:r>
              <a:rPr lang="it-IT" noProof="0" dirty="0"/>
              <a:t>. </a:t>
            </a:r>
          </a:p>
          <a:p>
            <a:pPr marL="0" lvl="0" indent="0" algn="l" rtl="0">
              <a:lnSpc>
                <a:spcPct val="100000"/>
              </a:lnSpc>
              <a:spcBef>
                <a:spcPts val="0"/>
              </a:spcBef>
              <a:spcAft>
                <a:spcPts val="0"/>
              </a:spcAft>
              <a:buNone/>
            </a:pPr>
            <a:endParaRPr lang="it-IT" noProof="0" dirty="0"/>
          </a:p>
          <a:p>
            <a:pPr marL="0" lvl="0" indent="0" algn="l" rtl="0">
              <a:lnSpc>
                <a:spcPct val="100000"/>
              </a:lnSpc>
              <a:spcBef>
                <a:spcPts val="0"/>
              </a:spcBef>
              <a:spcAft>
                <a:spcPts val="0"/>
              </a:spcAft>
              <a:buNone/>
            </a:pPr>
            <a:r>
              <a:rPr lang="it-IT" noProof="0" dirty="0" err="1"/>
              <a:t>base_time</a:t>
            </a:r>
            <a:r>
              <a:rPr lang="it-IT" noProof="0" dirty="0"/>
              <a:t> : </a:t>
            </a:r>
            <a:r>
              <a:rPr lang="it-IT" noProof="0" dirty="0" err="1"/>
              <a:t>selected</a:t>
            </a:r>
            <a:r>
              <a:rPr lang="it-IT" noProof="0" dirty="0"/>
              <a:t> time in </a:t>
            </a:r>
            <a:r>
              <a:rPr lang="it-IT" noProof="0" dirty="0" err="1"/>
              <a:t>order</a:t>
            </a:r>
            <a:r>
              <a:rPr lang="it-IT" noProof="0" dirty="0"/>
              <a:t> to simulate the scenario. (0-71)</a:t>
            </a:r>
          </a:p>
          <a:p>
            <a:pPr marL="0" lvl="0" indent="0" algn="l" rtl="0">
              <a:lnSpc>
                <a:spcPct val="100000"/>
              </a:lnSpc>
              <a:spcBef>
                <a:spcPts val="0"/>
              </a:spcBef>
              <a:spcAft>
                <a:spcPts val="0"/>
              </a:spcAft>
              <a:buSzPts val="1400"/>
              <a:buNone/>
            </a:pPr>
            <a:endParaRPr dirty="0"/>
          </a:p>
        </p:txBody>
      </p:sp>
      <p:sp>
        <p:nvSpPr>
          <p:cNvPr id="112" name="Google Shape;112;g4f34952dd4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p:txBody>
      </p:sp>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a:t>Il data cleaning è una delle parti più importanti del progetto. E' un processo in grado di garantire, con un certo livello di affidabilità, la correttezza di una grande quantità di dati. E' quindi responsabile di una corretta analisi in quanto il suo scopo è quello di pulire il dataset dai valori che non hanno senso, di verificare se sono corretti rispetto alla 'logica' del dataset e di verificare se sono diversi da nulli. Inoltre, in questa fase vengono cancellati tutti i duplicati e le colonne vuote.</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136" name="Google Shape;1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a:t>Ciò che si può vedere dalla figura è che la lunghezza del palo è concentrata tra 0 e 200. E 'facilmente visibile che 7000 messaggi hanno lunghezza 0. Questo tipo di post sono foto, link o video senza alcuna descrizione.</a:t>
            </a:r>
            <a:endParaRPr sz="1200" b="0" i="0" u="none" strike="noStrike" cap="none">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100"/>
              <a:buFont typeface="Arial"/>
              <a:buNone/>
            </a:pPr>
            <a:r>
              <a:rPr lang="en-GB"/>
              <a:t>Circa 5000 posts sono pubblicati ogni giorno, come si può vedere dall'istogramma di cui sopra. </a:t>
            </a:r>
            <a:endParaRPr/>
          </a:p>
          <a:p>
            <a:pPr marL="457200" marR="0" lvl="0" indent="-228600" algn="l" rtl="0">
              <a:lnSpc>
                <a:spcPct val="100000"/>
              </a:lnSpc>
              <a:spcBef>
                <a:spcPts val="0"/>
              </a:spcBef>
              <a:spcAft>
                <a:spcPts val="0"/>
              </a:spcAft>
              <a:buClr>
                <a:schemeClr val="dk1"/>
              </a:buClr>
              <a:buSzPts val="1100"/>
              <a:buFont typeface="Arial"/>
              <a:buNone/>
            </a:pPr>
            <a:r>
              <a:rPr lang="en-GB"/>
              <a:t>E' anche facile vedere che il giovedì è il giorno con il maggior numero di pubblicazioni con circa 6000 posts.</a:t>
            </a:r>
            <a:endParaRPr/>
          </a:p>
          <a:p>
            <a:pPr marL="0" lvl="0" indent="0" algn="l" rtl="0">
              <a:lnSpc>
                <a:spcPct val="100000"/>
              </a:lnSpc>
              <a:spcBef>
                <a:spcPts val="0"/>
              </a:spcBef>
              <a:spcAft>
                <a:spcPts val="0"/>
              </a:spcAft>
              <a:buSzPts val="1400"/>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81" name="Google Shape;1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titolo"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91425" rIns="91425" bIns="91425" anchor="b" anchorCtr="0"/>
          <a:lstStyle>
            <a:lvl1pPr marR="0" lvl="0" algn="l">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1100051" y="4455621"/>
            <a:ext cx="10058400" cy="1143000"/>
          </a:xfrm>
          <a:prstGeom prst="rect">
            <a:avLst/>
          </a:prstGeom>
          <a:noFill/>
          <a:ln>
            <a:noFill/>
          </a:ln>
        </p:spPr>
        <p:txBody>
          <a:bodyPr spcFirstLastPara="1" wrap="square" lIns="91425" tIns="91425" rIns="91425" bIns="91425" anchor="t" anchorCtr="0"/>
          <a:lstStyle>
            <a:lvl1pPr marR="0" lvl="0" algn="l">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R="0" lvl="1" algn="ctr">
              <a:lnSpc>
                <a:spcPct val="90000"/>
              </a:lnSpc>
              <a:spcBef>
                <a:spcPts val="2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2pPr>
            <a:lvl3pPr marR="0" lvl="2" algn="ctr">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ctr">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ctr">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ctr">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ctr">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ctr">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ctr">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Vuota" type="blank">
  <p:cSld name="BLANK">
    <p:spTree>
      <p:nvGrpSpPr>
        <p:cNvPr id="1" name="Shape 27"/>
        <p:cNvGrpSpPr/>
        <p:nvPr/>
      </p:nvGrpSpPr>
      <p:grpSpPr>
        <a:xfrm>
          <a:off x="0" y="0"/>
          <a:ext cx="0" cy="0"/>
          <a:chOff x="0" y="0"/>
          <a:chExt cx="0" cy="0"/>
        </a:xfrm>
      </p:grpSpPr>
      <p:sp>
        <p:nvSpPr>
          <p:cNvPr id="28" name="Google Shape;28;p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Intestazione sezione"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a:spLocks noGrp="1"/>
          </p:cNvSpPr>
          <p:nvPr>
            <p:ph type="title"/>
          </p:nvPr>
        </p:nvSpPr>
        <p:spPr>
          <a:xfrm>
            <a:off x="1097280" y="758952"/>
            <a:ext cx="10058400" cy="3566160"/>
          </a:xfrm>
          <a:prstGeom prst="rect">
            <a:avLst/>
          </a:prstGeom>
          <a:noFill/>
          <a:ln>
            <a:noFill/>
          </a:ln>
        </p:spPr>
        <p:txBody>
          <a:bodyPr spcFirstLastPara="1" wrap="square" lIns="91425" tIns="91425" rIns="91425" bIns="91425" anchor="b" anchorCtr="0"/>
          <a:lstStyle>
            <a:lvl1pPr marR="0" lvl="0" algn="l">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7" name="Google Shape;37;p4"/>
          <p:cNvSpPr txBox="1">
            <a:spLocks noGrp="1"/>
          </p:cNvSpPr>
          <p:nvPr>
            <p:ph type="body" idx="1"/>
          </p:nvPr>
        </p:nvSpPr>
        <p:spPr>
          <a:xfrm>
            <a:off x="1097280" y="4453128"/>
            <a:ext cx="10058400" cy="114300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L="914400" marR="0" lvl="1" indent="-228600" algn="l">
              <a:lnSpc>
                <a:spcPct val="90000"/>
              </a:lnSpc>
              <a:spcBef>
                <a:spcPts val="200"/>
              </a:spcBef>
              <a:spcAft>
                <a:spcPts val="0"/>
              </a:spcAft>
              <a:buClr>
                <a:schemeClr val="accent1"/>
              </a:buClr>
              <a:buSzPts val="1800"/>
              <a:buFont typeface="Calibri"/>
              <a:buNone/>
              <a:defRPr sz="18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chemeClr val="accent1"/>
              </a:buClr>
              <a:buSzPts val="1600"/>
              <a:buFont typeface="Calibri"/>
              <a:buNone/>
              <a:defRPr sz="16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cxnSp>
        <p:nvCxnSpPr>
          <p:cNvPr id="41" name="Google Shape;41;p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4" name="Google Shape;44;p5"/>
          <p:cNvSpPr txBox="1">
            <a:spLocks noGrp="1"/>
          </p:cNvSpPr>
          <p:nvPr>
            <p:ph type="body" idx="1"/>
          </p:nvPr>
        </p:nvSpPr>
        <p:spPr>
          <a:xfrm>
            <a:off x="1097278" y="1845734"/>
            <a:ext cx="4937760" cy="4023360"/>
          </a:xfrm>
          <a:prstGeom prst="rect">
            <a:avLst/>
          </a:prstGeom>
          <a:noFill/>
          <a:ln>
            <a:noFill/>
          </a:ln>
        </p:spPr>
        <p:txBody>
          <a:bodyPr spcFirstLastPara="1" wrap="square" lIns="91425" tIns="91425" rIns="91425" bIns="91425" anchor="t" anchorCtr="0"/>
          <a:lstStyle>
            <a:lvl1pPr marL="457200" marR="0" lvl="0" indent="-355600" algn="l">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5" name="Google Shape;45;p5"/>
          <p:cNvSpPr txBox="1">
            <a:spLocks noGrp="1"/>
          </p:cNvSpPr>
          <p:nvPr>
            <p:ph type="body" idx="2"/>
          </p:nvPr>
        </p:nvSpPr>
        <p:spPr>
          <a:xfrm>
            <a:off x="6217920" y="1845735"/>
            <a:ext cx="4937760" cy="4023360"/>
          </a:xfrm>
          <a:prstGeom prst="rect">
            <a:avLst/>
          </a:prstGeom>
          <a:noFill/>
          <a:ln>
            <a:noFill/>
          </a:ln>
        </p:spPr>
        <p:txBody>
          <a:bodyPr spcFirstLastPara="1" wrap="square" lIns="91425" tIns="91425" rIns="91425" bIns="91425" anchor="t" anchorCtr="0"/>
          <a:lstStyle>
            <a:lvl1pPr marL="457200" marR="0" lvl="0" indent="-355600" algn="l">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6"/>
          <p:cNvSpPr txBox="1">
            <a:spLocks noGrp="1"/>
          </p:cNvSpPr>
          <p:nvPr>
            <p:ph type="body" idx="1"/>
          </p:nvPr>
        </p:nvSpPr>
        <p:spPr>
          <a:xfrm>
            <a:off x="1097280" y="1846052"/>
            <a:ext cx="4937760" cy="736282"/>
          </a:xfrm>
          <a:prstGeom prst="rect">
            <a:avLst/>
          </a:prstGeom>
          <a:noFill/>
          <a:ln>
            <a:noFill/>
          </a:ln>
        </p:spPr>
        <p:txBody>
          <a:bodyPr spcFirstLastPara="1" wrap="square" lIns="91425" tIns="91425" rIns="91425" bIns="91425" anchor="ctr" anchorCtr="0"/>
          <a:lstStyle>
            <a:lvl1pPr marL="457200" marR="0" lvl="0" indent="-228600" algn="l">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2" name="Google Shape;52;p6"/>
          <p:cNvSpPr txBox="1">
            <a:spLocks noGrp="1"/>
          </p:cNvSpPr>
          <p:nvPr>
            <p:ph type="body" idx="2"/>
          </p:nvPr>
        </p:nvSpPr>
        <p:spPr>
          <a:xfrm>
            <a:off x="1097280" y="2582334"/>
            <a:ext cx="4937760" cy="3378200"/>
          </a:xfrm>
          <a:prstGeom prst="rect">
            <a:avLst/>
          </a:prstGeom>
          <a:noFill/>
          <a:ln>
            <a:noFill/>
          </a:ln>
        </p:spPr>
        <p:txBody>
          <a:bodyPr spcFirstLastPara="1" wrap="square" lIns="91425" tIns="91425" rIns="91425" bIns="91425" anchor="t" anchorCtr="0"/>
          <a:lstStyle>
            <a:lvl1pPr marL="457200" marR="0" lvl="0" indent="-355600" algn="l">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3" name="Google Shape;53;p6"/>
          <p:cNvSpPr txBox="1">
            <a:spLocks noGrp="1"/>
          </p:cNvSpPr>
          <p:nvPr>
            <p:ph type="body" idx="3"/>
          </p:nvPr>
        </p:nvSpPr>
        <p:spPr>
          <a:xfrm>
            <a:off x="6217920" y="1846052"/>
            <a:ext cx="4937760" cy="736282"/>
          </a:xfrm>
          <a:prstGeom prst="rect">
            <a:avLst/>
          </a:prstGeom>
          <a:noFill/>
          <a:ln>
            <a:noFill/>
          </a:ln>
        </p:spPr>
        <p:txBody>
          <a:bodyPr spcFirstLastPara="1" wrap="square" lIns="91425" tIns="91425" rIns="91425" bIns="91425" anchor="ctr" anchorCtr="0"/>
          <a:lstStyle>
            <a:lvl1pPr marL="457200" marR="0" lvl="0" indent="-228600" algn="l">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4" name="Google Shape;54;p6"/>
          <p:cNvSpPr txBox="1">
            <a:spLocks noGrp="1"/>
          </p:cNvSpPr>
          <p:nvPr>
            <p:ph type="body" idx="4"/>
          </p:nvPr>
        </p:nvSpPr>
        <p:spPr>
          <a:xfrm>
            <a:off x="6217920" y="2582334"/>
            <a:ext cx="4937760" cy="3378200"/>
          </a:xfrm>
          <a:prstGeom prst="rect">
            <a:avLst/>
          </a:prstGeom>
          <a:noFill/>
          <a:ln>
            <a:noFill/>
          </a:ln>
        </p:spPr>
        <p:txBody>
          <a:bodyPr spcFirstLastPara="1" wrap="square" lIns="91425" tIns="91425" rIns="91425" bIns="91425" anchor="t" anchorCtr="0"/>
          <a:lstStyle>
            <a:lvl1pPr marL="457200" marR="0" lvl="0" indent="-355600" algn="l">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5" name="Google Shape;55;p6"/>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0" name="Google Shape;60;p7"/>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7"/>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Immagine con didascalia" type="picTx">
  <p:cSld name="PICTURE_WITH_CAPTION_TEXT">
    <p:spTree>
      <p:nvGrpSpPr>
        <p:cNvPr id="1" name="Shape 63"/>
        <p:cNvGrpSpPr/>
        <p:nvPr/>
      </p:nvGrpSpPr>
      <p:grpSpPr>
        <a:xfrm>
          <a:off x="0" y="0"/>
          <a:ext cx="0" cy="0"/>
          <a:chOff x="0" y="0"/>
          <a:chExt cx="0" cy="0"/>
        </a:xfrm>
      </p:grpSpPr>
      <p:sp>
        <p:nvSpPr>
          <p:cNvPr id="64" name="Google Shape;64;p8"/>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1097280" y="5074920"/>
            <a:ext cx="10113645" cy="822960"/>
          </a:xfrm>
          <a:prstGeom prst="rect">
            <a:avLst/>
          </a:prstGeom>
          <a:noFill/>
          <a:ln>
            <a:noFill/>
          </a:ln>
        </p:spPr>
        <p:txBody>
          <a:bodyPr spcFirstLastPara="1" wrap="square" lIns="91425" tIns="91425" rIns="91425" bIns="91425" anchor="b" anchorCtr="0"/>
          <a:lstStyle>
            <a:lvl1pPr marR="0" lvl="0" algn="l">
              <a:lnSpc>
                <a:spcPct val="85000"/>
              </a:lnSpc>
              <a:spcBef>
                <a:spcPts val="0"/>
              </a:spcBef>
              <a:spcAft>
                <a:spcPts val="0"/>
              </a:spcAft>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8"/>
          <p:cNvSpPr>
            <a:spLocks noGrp="1"/>
          </p:cNvSpPr>
          <p:nvPr>
            <p:ph type="pic" idx="2"/>
          </p:nvPr>
        </p:nvSpPr>
        <p:spPr>
          <a:xfrm>
            <a:off x="15" y="0"/>
            <a:ext cx="12191985" cy="4915076"/>
          </a:xfrm>
          <a:prstGeom prst="rect">
            <a:avLst/>
          </a:prstGeom>
          <a:solidFill>
            <a:srgbClr val="B1C5D7"/>
          </a:solidFill>
          <a:ln>
            <a:noFill/>
          </a:ln>
        </p:spPr>
        <p:txBody>
          <a:bodyPr spcFirstLastPara="1" wrap="square" lIns="91425" tIns="91425" rIns="91425" bIns="91425"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68" name="Google Shape;68;p8"/>
          <p:cNvSpPr txBox="1">
            <a:spLocks noGrp="1"/>
          </p:cNvSpPr>
          <p:nvPr>
            <p:ph type="body" idx="1"/>
          </p:nvPr>
        </p:nvSpPr>
        <p:spPr>
          <a:xfrm>
            <a:off x="1097280" y="5907024"/>
            <a:ext cx="10113264" cy="59436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0"/>
              </a:spcBef>
              <a:spcAft>
                <a:spcPts val="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914400" marR="0" lvl="1" indent="-228600" algn="l">
              <a:lnSpc>
                <a:spcPct val="90000"/>
              </a:lnSpc>
              <a:spcBef>
                <a:spcPts val="600"/>
              </a:spcBef>
              <a:spcAft>
                <a:spcPts val="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1371600" marR="0" lvl="2" indent="-228600" algn="l">
              <a:lnSpc>
                <a:spcPct val="90000"/>
              </a:lnSpc>
              <a:spcBef>
                <a:spcPts val="400"/>
              </a:spcBef>
              <a:spcAft>
                <a:spcPts val="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828800" marR="0" lvl="3" indent="-228600" algn="l">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2286000" marR="0" lvl="4" indent="-228600" algn="l">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743200" marR="0" lvl="5" indent="-228600" algn="l">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3200400" marR="0" lvl="6" indent="-228600" algn="l">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657600" marR="0" lvl="7" indent="-228600" algn="l">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4114800" marR="0" lvl="8" indent="-228600" algn="l">
              <a:lnSpc>
                <a:spcPct val="90000"/>
              </a:lnSpc>
              <a:spcBef>
                <a:spcPts val="4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69" name="Google Shape;69;p8"/>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9"/>
          <p:cNvSpPr txBox="1">
            <a:spLocks noGrp="1"/>
          </p:cNvSpPr>
          <p:nvPr>
            <p:ph type="body" idx="1"/>
          </p:nvPr>
        </p:nvSpPr>
        <p:spPr>
          <a:xfrm rot="5400000">
            <a:off x="4114800" y="-1171786"/>
            <a:ext cx="4023360" cy="10058400"/>
          </a:xfrm>
          <a:prstGeom prst="rect">
            <a:avLst/>
          </a:prstGeom>
          <a:noFill/>
          <a:ln>
            <a:noFill/>
          </a:ln>
        </p:spPr>
        <p:txBody>
          <a:bodyPr spcFirstLastPara="1" wrap="square" lIns="91425" tIns="91425" rIns="91425" bIns="91425" anchor="t" anchorCtr="0"/>
          <a:lstStyle>
            <a:lvl1pPr marL="457200" marR="0" lvl="0" indent="-355600" algn="l">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5" name="Google Shape;75;p9"/>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9"/>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olo e testo verticali" type="vertTitleAndTx">
  <p:cSld name="VERTICAL_TITLE_AND_VERTICAL_TEXT">
    <p:spTree>
      <p:nvGrpSpPr>
        <p:cNvPr id="1" name="Shape 78"/>
        <p:cNvGrpSpPr/>
        <p:nvPr/>
      </p:nvGrpSpPr>
      <p:grpSpPr>
        <a:xfrm>
          <a:off x="0" y="0"/>
          <a:ext cx="0" cy="0"/>
          <a:chOff x="0" y="0"/>
          <a:chExt cx="0" cy="0"/>
        </a:xfrm>
      </p:grpSpPr>
      <p:sp>
        <p:nvSpPr>
          <p:cNvPr id="79" name="Google Shape;79;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rot="5400000">
            <a:off x="7159401" y="1977801"/>
            <a:ext cx="5759898" cy="2628900"/>
          </a:xfrm>
          <a:prstGeom prst="rect">
            <a:avLst/>
          </a:prstGeom>
          <a:noFill/>
          <a:ln>
            <a:noFill/>
          </a:ln>
        </p:spPr>
        <p:txBody>
          <a:bodyPr spcFirstLastPara="1" wrap="square" lIns="91425" tIns="91425" rIns="91425" bIns="91425" anchor="b" anchorCtr="0"/>
          <a:lstStyle>
            <a:lvl1pPr marR="0" lvl="0" algn="l">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2" name="Google Shape;82;p10"/>
          <p:cNvSpPr txBox="1">
            <a:spLocks noGrp="1"/>
          </p:cNvSpPr>
          <p:nvPr>
            <p:ph type="body" idx="1"/>
          </p:nvPr>
        </p:nvSpPr>
        <p:spPr>
          <a:xfrm rot="5400000">
            <a:off x="1825401" y="-574899"/>
            <a:ext cx="5759898" cy="7734300"/>
          </a:xfrm>
          <a:prstGeom prst="rect">
            <a:avLst/>
          </a:prstGeom>
          <a:noFill/>
          <a:ln>
            <a:noFill/>
          </a:ln>
        </p:spPr>
        <p:txBody>
          <a:bodyPr spcFirstLastPara="1" wrap="square" lIns="91425" tIns="91425" rIns="91425" bIns="91425" anchor="t" anchorCtr="0"/>
          <a:lstStyle>
            <a:lvl1pPr marL="457200" marR="0" lvl="0" indent="-355600" algn="l">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0"/>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cap="none">
                <a:solidFill>
                  <a:srgbClr val="FFFFFF"/>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1"/>
          <p:cNvSpPr txBox="1">
            <a:spLocks noGrp="1"/>
          </p:cNvSpPr>
          <p:nvPr>
            <p:ph type="ctrTitle"/>
          </p:nvPr>
        </p:nvSpPr>
        <p:spPr>
          <a:xfrm>
            <a:off x="478052" y="1261791"/>
            <a:ext cx="11352628" cy="291191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ts val="4860"/>
              <a:buNone/>
            </a:pPr>
            <a:r>
              <a:rPr lang="en-GB" sz="4400" b="1" u="none" strike="noStrike" cap="none">
                <a:solidFill>
                  <a:srgbClr val="262626"/>
                </a:solidFill>
                <a:latin typeface="Calibri"/>
                <a:ea typeface="Calibri"/>
                <a:cs typeface="Calibri"/>
                <a:sym typeface="Calibri"/>
              </a:rPr>
              <a:t>Data Analytics &amp; Data Driven Decision</a:t>
            </a:r>
            <a:br>
              <a:rPr lang="en-GB" sz="4800" u="none" strike="noStrike" cap="none">
                <a:solidFill>
                  <a:srgbClr val="262626"/>
                </a:solidFill>
                <a:latin typeface="Calibri"/>
                <a:ea typeface="Calibri"/>
                <a:cs typeface="Calibri"/>
                <a:sym typeface="Calibri"/>
              </a:rPr>
            </a:br>
            <a:br>
              <a:rPr lang="en-GB" sz="4800" u="none" strike="noStrike" cap="none">
                <a:solidFill>
                  <a:srgbClr val="262626"/>
                </a:solidFill>
                <a:latin typeface="Calibri"/>
                <a:ea typeface="Calibri"/>
                <a:cs typeface="Calibri"/>
                <a:sym typeface="Calibri"/>
              </a:rPr>
            </a:br>
            <a:br>
              <a:rPr lang="en-GB" sz="3200">
                <a:latin typeface="Calibri"/>
                <a:ea typeface="Calibri"/>
                <a:cs typeface="Calibri"/>
                <a:sym typeface="Calibri"/>
              </a:rPr>
            </a:br>
            <a:r>
              <a:rPr lang="en-GB" sz="2800"/>
              <a:t>Data Analysis on “Facebook Comment Volume” Dataset</a:t>
            </a:r>
            <a:br>
              <a:rPr lang="en-GB" sz="3200">
                <a:latin typeface="Calibri"/>
                <a:ea typeface="Calibri"/>
                <a:cs typeface="Calibri"/>
                <a:sym typeface="Calibri"/>
              </a:rPr>
            </a:br>
            <a:endParaRPr sz="2400" u="none" strike="noStrike" cap="none">
              <a:solidFill>
                <a:srgbClr val="262626"/>
              </a:solidFill>
              <a:latin typeface="Calibri"/>
              <a:ea typeface="Calibri"/>
              <a:cs typeface="Calibri"/>
              <a:sym typeface="Calibri"/>
            </a:endParaRPr>
          </a:p>
        </p:txBody>
      </p:sp>
      <p:pic>
        <p:nvPicPr>
          <p:cNvPr id="92" name="Google Shape;92;p11"/>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93" name="Google Shape;93;p11"/>
          <p:cNvSpPr txBox="1"/>
          <p:nvPr/>
        </p:nvSpPr>
        <p:spPr>
          <a:xfrm>
            <a:off x="883169" y="6441525"/>
            <a:ext cx="100896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    </a:t>
            </a:r>
            <a:r>
              <a:rPr lang="en-GB" sz="1800">
                <a:solidFill>
                  <a:schemeClr val="lt1"/>
                </a:solidFill>
                <a:latin typeface="Calibri"/>
                <a:ea typeface="Calibri"/>
                <a:cs typeface="Calibri"/>
                <a:sym typeface="Calibri"/>
              </a:rPr>
              <a:t>-     Data Analytics &amp; Data Driven Decision</a:t>
            </a:r>
            <a:endParaRPr sz="180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a:solidFill>
                <a:schemeClr val="lt1"/>
              </a:solidFill>
              <a:latin typeface="Calibri"/>
              <a:ea typeface="Calibri"/>
              <a:cs typeface="Calibri"/>
              <a:sym typeface="Calibri"/>
            </a:endParaRPr>
          </a:p>
        </p:txBody>
      </p:sp>
      <p:sp>
        <p:nvSpPr>
          <p:cNvPr id="94" name="Google Shape;94;p11"/>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1"/>
          <p:cNvSpPr txBox="1"/>
          <p:nvPr/>
        </p:nvSpPr>
        <p:spPr>
          <a:xfrm>
            <a:off x="883138" y="5108442"/>
            <a:ext cx="2180102"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Cortellessa Stefano</a:t>
            </a:r>
            <a:endParaRPr/>
          </a:p>
          <a:p>
            <a:pPr marL="0" marR="0" lvl="0" indent="0" algn="ctr" rtl="0">
              <a:lnSpc>
                <a:spcPct val="100000"/>
              </a:lnSpc>
              <a:spcBef>
                <a:spcPts val="0"/>
              </a:spcBef>
              <a:spcAft>
                <a:spcPts val="0"/>
              </a:spcAft>
              <a:buNone/>
            </a:pPr>
            <a:r>
              <a:rPr lang="en-GB" sz="2000" b="1" i="0" u="none" strike="noStrike" cap="none">
                <a:solidFill>
                  <a:srgbClr val="000000"/>
                </a:solidFill>
                <a:latin typeface="Calibri"/>
                <a:ea typeface="Calibri"/>
                <a:cs typeface="Calibri"/>
                <a:sym typeface="Calibri"/>
              </a:rPr>
              <a:t>254260</a:t>
            </a:r>
            <a:endParaRPr/>
          </a:p>
        </p:txBody>
      </p:sp>
      <p:sp>
        <p:nvSpPr>
          <p:cNvPr id="96" name="Google Shape;96;p11"/>
          <p:cNvSpPr/>
          <p:nvPr/>
        </p:nvSpPr>
        <p:spPr>
          <a:xfrm>
            <a:off x="5503511" y="5108442"/>
            <a:ext cx="1301710"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GB" sz="2000" b="0" i="0" u="none" strike="noStrike" cap="none" dirty="0">
                <a:solidFill>
                  <a:srgbClr val="000000"/>
                </a:solidFill>
                <a:latin typeface="Calibri"/>
                <a:ea typeface="Calibri"/>
                <a:cs typeface="Calibri"/>
                <a:sym typeface="Calibri"/>
              </a:rPr>
              <a:t>Grillo Luca</a:t>
            </a:r>
            <a:endParaRPr dirty="0"/>
          </a:p>
          <a:p>
            <a:pPr marL="0" marR="0" lvl="0" indent="0" algn="ctr" rtl="0">
              <a:lnSpc>
                <a:spcPct val="100000"/>
              </a:lnSpc>
              <a:spcBef>
                <a:spcPts val="0"/>
              </a:spcBef>
              <a:spcAft>
                <a:spcPts val="0"/>
              </a:spcAft>
              <a:buNone/>
            </a:pPr>
            <a:r>
              <a:rPr lang="en-GB" sz="2000" b="1" i="0" u="none" strike="noStrike" cap="none" dirty="0">
                <a:solidFill>
                  <a:srgbClr val="000000"/>
                </a:solidFill>
                <a:latin typeface="Calibri"/>
                <a:ea typeface="Calibri"/>
                <a:cs typeface="Calibri"/>
                <a:sym typeface="Calibri"/>
              </a:rPr>
              <a:t>254377</a:t>
            </a:r>
            <a:endParaRPr dirty="0"/>
          </a:p>
        </p:txBody>
      </p:sp>
      <p:sp>
        <p:nvSpPr>
          <p:cNvPr id="97" name="Google Shape;97;p11"/>
          <p:cNvSpPr/>
          <p:nvPr/>
        </p:nvSpPr>
        <p:spPr>
          <a:xfrm>
            <a:off x="9622746" y="5108442"/>
            <a:ext cx="1819730"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Mariotti Davide</a:t>
            </a:r>
            <a:endParaRPr/>
          </a:p>
          <a:p>
            <a:pPr marL="0" marR="0" lvl="0" indent="0" algn="ctr" rtl="0">
              <a:lnSpc>
                <a:spcPct val="100000"/>
              </a:lnSpc>
              <a:spcBef>
                <a:spcPts val="0"/>
              </a:spcBef>
              <a:spcAft>
                <a:spcPts val="0"/>
              </a:spcAft>
              <a:buNone/>
            </a:pPr>
            <a:r>
              <a:rPr lang="en-GB" sz="2000" b="1" i="0" u="none" strike="noStrike" cap="none">
                <a:solidFill>
                  <a:srgbClr val="000000"/>
                </a:solidFill>
                <a:latin typeface="Calibri"/>
                <a:ea typeface="Calibri"/>
                <a:cs typeface="Calibri"/>
                <a:sym typeface="Calibri"/>
              </a:rPr>
              <a:t>255558</a:t>
            </a:r>
            <a:endParaRPr/>
          </a:p>
        </p:txBody>
      </p:sp>
      <p:sp>
        <p:nvSpPr>
          <p:cNvPr id="98" name="Google Shape;98;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a:t>
            </a:fld>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0"/>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98" name="Google Shape;198;p20"/>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199" name="Google Shape;199;p20"/>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2800" b="0" i="0" u="none" strike="noStrike" cap="none">
                <a:solidFill>
                  <a:srgbClr val="000000"/>
                </a:solidFill>
                <a:latin typeface="Calibri"/>
                <a:ea typeface="Calibri"/>
                <a:cs typeface="Calibri"/>
                <a:sym typeface="Calibri"/>
              </a:rPr>
              <a:t>–</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Trend of comments in C1, C2, C3 and C4 </a:t>
            </a:r>
            <a:endParaRPr/>
          </a:p>
          <a:p>
            <a:pPr marL="0" marR="0" lvl="0" indent="0" algn="l" rtl="0">
              <a:lnSpc>
                <a:spcPct val="100000"/>
              </a:lnSpc>
              <a:spcBef>
                <a:spcPts val="0"/>
              </a:spcBef>
              <a:spcAft>
                <a:spcPts val="0"/>
              </a:spcAft>
              <a:buNone/>
            </a:pPr>
            <a:endParaRPr sz="2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Calibri"/>
              <a:ea typeface="Calibri"/>
              <a:cs typeface="Calibri"/>
              <a:sym typeface="Calibri"/>
            </a:endParaRPr>
          </a:p>
        </p:txBody>
      </p:sp>
      <p:sp>
        <p:nvSpPr>
          <p:cNvPr id="200" name="Google Shape;200;p20"/>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 name="Google Shape;201;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10</a:t>
            </a:fld>
            <a:endParaRPr sz="1800"/>
          </a:p>
        </p:txBody>
      </p:sp>
      <p:sp>
        <p:nvSpPr>
          <p:cNvPr id="202" name="Google Shape;202;p20"/>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203" name="Google Shape;203;p20"/>
          <p:cNvSpPr txBox="1"/>
          <p:nvPr/>
        </p:nvSpPr>
        <p:spPr>
          <a:xfrm>
            <a:off x="2450523" y="5551969"/>
            <a:ext cx="172307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Histogram of C3 </a:t>
            </a:r>
            <a:endParaRPr sz="1800" b="0" i="0" u="none" strike="noStrike" cap="none">
              <a:solidFill>
                <a:srgbClr val="000000"/>
              </a:solidFill>
              <a:latin typeface="Calibri"/>
              <a:ea typeface="Calibri"/>
              <a:cs typeface="Calibri"/>
              <a:sym typeface="Calibri"/>
            </a:endParaRPr>
          </a:p>
        </p:txBody>
      </p:sp>
      <p:sp>
        <p:nvSpPr>
          <p:cNvPr id="204" name="Google Shape;204;p20"/>
          <p:cNvSpPr txBox="1"/>
          <p:nvPr/>
        </p:nvSpPr>
        <p:spPr>
          <a:xfrm>
            <a:off x="7867501" y="5500306"/>
            <a:ext cx="172307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Histogram of C4 </a:t>
            </a:r>
            <a:endParaRPr sz="1800" b="0" i="0" u="none" strike="noStrike" cap="none">
              <a:solidFill>
                <a:srgbClr val="000000"/>
              </a:solidFill>
              <a:latin typeface="Calibri"/>
              <a:ea typeface="Calibri"/>
              <a:cs typeface="Calibri"/>
              <a:sym typeface="Calibri"/>
            </a:endParaRPr>
          </a:p>
        </p:txBody>
      </p:sp>
      <p:pic>
        <p:nvPicPr>
          <p:cNvPr id="205" name="Google Shape;205;p20"/>
          <p:cNvPicPr preferRelativeResize="0"/>
          <p:nvPr/>
        </p:nvPicPr>
        <p:blipFill rotWithShape="1">
          <a:blip r:embed="rId4">
            <a:alphaModFix/>
          </a:blip>
          <a:srcRect/>
          <a:stretch/>
        </p:blipFill>
        <p:spPr>
          <a:xfrm>
            <a:off x="698338" y="1230957"/>
            <a:ext cx="5227449" cy="4269349"/>
          </a:xfrm>
          <a:prstGeom prst="rect">
            <a:avLst/>
          </a:prstGeom>
          <a:noFill/>
          <a:ln>
            <a:noFill/>
          </a:ln>
        </p:spPr>
      </p:pic>
      <p:pic>
        <p:nvPicPr>
          <p:cNvPr id="206" name="Google Shape;206;p20"/>
          <p:cNvPicPr preferRelativeResize="0"/>
          <p:nvPr/>
        </p:nvPicPr>
        <p:blipFill rotWithShape="1">
          <a:blip r:embed="rId5">
            <a:alphaModFix/>
          </a:blip>
          <a:srcRect/>
          <a:stretch/>
        </p:blipFill>
        <p:spPr>
          <a:xfrm>
            <a:off x="6204379" y="1282582"/>
            <a:ext cx="5049319" cy="414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1"/>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12" name="Google Shape;212;p21"/>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213" name="Google Shape;213;p21"/>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2800" b="0" i="0" u="none" strike="noStrike" cap="none">
                <a:solidFill>
                  <a:srgbClr val="000000"/>
                </a:solidFill>
                <a:latin typeface="Calibri"/>
                <a:ea typeface="Calibri"/>
                <a:cs typeface="Calibri"/>
                <a:sym typeface="Calibri"/>
              </a:rPr>
              <a:t>–</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Likes for all pages </a:t>
            </a:r>
            <a:endParaRPr sz="2800" b="0" i="0" u="none" strike="noStrike" cap="none">
              <a:solidFill>
                <a:srgbClr val="000000"/>
              </a:solidFill>
              <a:latin typeface="Calibri"/>
              <a:ea typeface="Calibri"/>
              <a:cs typeface="Calibri"/>
              <a:sym typeface="Calibri"/>
            </a:endParaRPr>
          </a:p>
        </p:txBody>
      </p:sp>
      <p:sp>
        <p:nvSpPr>
          <p:cNvPr id="214" name="Google Shape;214;p21"/>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 name="Google Shape;215;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11</a:t>
            </a:fld>
            <a:endParaRPr sz="1800"/>
          </a:p>
        </p:txBody>
      </p:sp>
      <p:sp>
        <p:nvSpPr>
          <p:cNvPr id="216" name="Google Shape;216;p21"/>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217" name="Google Shape;217;p21"/>
          <p:cNvPicPr preferRelativeResize="0"/>
          <p:nvPr/>
        </p:nvPicPr>
        <p:blipFill rotWithShape="1">
          <a:blip r:embed="rId4">
            <a:alphaModFix/>
          </a:blip>
          <a:srcRect/>
          <a:stretch/>
        </p:blipFill>
        <p:spPr>
          <a:xfrm>
            <a:off x="178956" y="2025002"/>
            <a:ext cx="5917044" cy="3097437"/>
          </a:xfrm>
          <a:prstGeom prst="rect">
            <a:avLst/>
          </a:prstGeom>
          <a:noFill/>
          <a:ln>
            <a:noFill/>
          </a:ln>
        </p:spPr>
      </p:pic>
      <p:pic>
        <p:nvPicPr>
          <p:cNvPr id="218" name="Google Shape;218;p21"/>
          <p:cNvPicPr preferRelativeResize="0"/>
          <p:nvPr/>
        </p:nvPicPr>
        <p:blipFill rotWithShape="1">
          <a:blip r:embed="rId5">
            <a:alphaModFix/>
          </a:blip>
          <a:srcRect/>
          <a:stretch/>
        </p:blipFill>
        <p:spPr>
          <a:xfrm>
            <a:off x="6187045" y="2025002"/>
            <a:ext cx="5545776" cy="31016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22"/>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24" name="Google Shape;224;p22"/>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225" name="Google Shape;225;p22"/>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2800" b="0" i="0" u="none" strike="noStrike" cap="none">
                <a:solidFill>
                  <a:srgbClr val="000000"/>
                </a:solidFill>
                <a:latin typeface="Calibri"/>
                <a:ea typeface="Calibri"/>
                <a:cs typeface="Calibri"/>
                <a:sym typeface="Calibri"/>
              </a:rPr>
              <a:t>–</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Post’s Category</a:t>
            </a:r>
            <a:endParaRPr/>
          </a:p>
        </p:txBody>
      </p:sp>
      <p:sp>
        <p:nvSpPr>
          <p:cNvPr id="226" name="Google Shape;226;p22"/>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7" name="Google Shape;227;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12</a:t>
            </a:fld>
            <a:endParaRPr sz="1800"/>
          </a:p>
        </p:txBody>
      </p:sp>
      <p:sp>
        <p:nvSpPr>
          <p:cNvPr id="228" name="Google Shape;228;p22"/>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9" name="Immagine 8">
            <a:extLst>
              <a:ext uri="{FF2B5EF4-FFF2-40B4-BE49-F238E27FC236}">
                <a16:creationId xmlns:a16="http://schemas.microsoft.com/office/drawing/2014/main" id="{D7B8E66D-62AF-564C-B710-67D6F18AB9A4}"/>
              </a:ext>
            </a:extLst>
          </p:cNvPr>
          <p:cNvPicPr/>
          <p:nvPr/>
        </p:nvPicPr>
        <p:blipFill>
          <a:blip r:embed="rId4">
            <a:extLst>
              <a:ext uri="{28A0092B-C50C-407E-A947-70E740481C1C}">
                <a14:useLocalDpi xmlns:a14="http://schemas.microsoft.com/office/drawing/2010/main" val="0"/>
              </a:ext>
            </a:extLst>
          </a:blip>
          <a:stretch>
            <a:fillRect/>
          </a:stretch>
        </p:blipFill>
        <p:spPr>
          <a:xfrm>
            <a:off x="1584005" y="1258978"/>
            <a:ext cx="9023990" cy="46294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3"/>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35" name="Google Shape;235;p23"/>
          <p:cNvSpPr txBox="1"/>
          <p:nvPr/>
        </p:nvSpPr>
        <p:spPr>
          <a:xfrm>
            <a:off x="883138" y="6441514"/>
            <a:ext cx="39408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236" name="Google Shape;236;p23"/>
          <p:cNvSpPr txBox="1"/>
          <p:nvPr/>
        </p:nvSpPr>
        <p:spPr>
          <a:xfrm>
            <a:off x="876468" y="352448"/>
            <a:ext cx="10512000" cy="787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3600">
                <a:solidFill>
                  <a:schemeClr val="dk1"/>
                </a:solidFill>
                <a:latin typeface="Calibri"/>
                <a:ea typeface="Calibri"/>
                <a:cs typeface="Calibri"/>
                <a:sym typeface="Calibri"/>
              </a:rPr>
              <a:t>Goal Analysis</a:t>
            </a:r>
            <a:endParaRPr sz="3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3600">
              <a:latin typeface="Calibri"/>
              <a:ea typeface="Calibri"/>
              <a:cs typeface="Calibri"/>
              <a:sym typeface="Calibri"/>
            </a:endParaRPr>
          </a:p>
        </p:txBody>
      </p:sp>
      <p:sp>
        <p:nvSpPr>
          <p:cNvPr id="237" name="Google Shape;237;p23"/>
          <p:cNvSpPr/>
          <p:nvPr/>
        </p:nvSpPr>
        <p:spPr>
          <a:xfrm>
            <a:off x="0" y="0"/>
            <a:ext cx="12192000" cy="126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8" name="Google Shape;238;p2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13</a:t>
            </a:fld>
            <a:endParaRPr sz="1800"/>
          </a:p>
        </p:txBody>
      </p:sp>
      <p:sp>
        <p:nvSpPr>
          <p:cNvPr id="239" name="Google Shape;239;p23"/>
          <p:cNvSpPr txBox="1">
            <a:spLocks noGrp="1"/>
          </p:cNvSpPr>
          <p:nvPr>
            <p:ph type="ftr" idx="11"/>
          </p:nvPr>
        </p:nvSpPr>
        <p:spPr>
          <a:xfrm>
            <a:off x="4463425" y="6441514"/>
            <a:ext cx="4822800" cy="365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240" name="Google Shape;240;p23"/>
          <p:cNvPicPr preferRelativeResize="0"/>
          <p:nvPr/>
        </p:nvPicPr>
        <p:blipFill>
          <a:blip r:embed="rId4">
            <a:alphaModFix/>
          </a:blip>
          <a:stretch>
            <a:fillRect/>
          </a:stretch>
        </p:blipFill>
        <p:spPr>
          <a:xfrm>
            <a:off x="1256990" y="2349650"/>
            <a:ext cx="9678026" cy="186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4"/>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6" name="Google Shape;246;p24"/>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247" name="Google Shape;247;p24"/>
          <p:cNvSpPr txBox="1"/>
          <p:nvPr/>
        </p:nvSpPr>
        <p:spPr>
          <a:xfrm>
            <a:off x="876468" y="352448"/>
            <a:ext cx="10511968" cy="787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2800" b="0" i="0" u="none" strike="noStrike" cap="none">
                <a:solidFill>
                  <a:srgbClr val="000000"/>
                </a:solidFill>
                <a:latin typeface="Calibri"/>
                <a:ea typeface="Calibri"/>
                <a:cs typeface="Calibri"/>
                <a:sym typeface="Calibri"/>
              </a:rPr>
              <a:t>–</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Posts published in the first 24h, 48h &amp; 72h</a:t>
            </a:r>
            <a:endParaRPr sz="2800" b="0" i="0" u="none" strike="noStrike" cap="none">
              <a:solidFill>
                <a:srgbClr val="000000"/>
              </a:solidFill>
              <a:latin typeface="Calibri"/>
              <a:ea typeface="Calibri"/>
              <a:cs typeface="Calibri"/>
              <a:sym typeface="Calibri"/>
            </a:endParaRPr>
          </a:p>
        </p:txBody>
      </p:sp>
      <p:sp>
        <p:nvSpPr>
          <p:cNvPr id="248" name="Google Shape;248;p24"/>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9" name="Google Shape;249;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14</a:t>
            </a:fld>
            <a:endParaRPr sz="1800"/>
          </a:p>
        </p:txBody>
      </p:sp>
      <p:sp>
        <p:nvSpPr>
          <p:cNvPr id="250" name="Google Shape;250;p24"/>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251" name="Google Shape;251;p24"/>
          <p:cNvPicPr preferRelativeResize="0"/>
          <p:nvPr/>
        </p:nvPicPr>
        <p:blipFill>
          <a:blip r:embed="rId4">
            <a:alphaModFix/>
          </a:blip>
          <a:stretch>
            <a:fillRect/>
          </a:stretch>
        </p:blipFill>
        <p:spPr>
          <a:xfrm>
            <a:off x="1879526" y="1292432"/>
            <a:ext cx="8505825" cy="4467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25"/>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57" name="Google Shape;257;p25"/>
          <p:cNvSpPr txBox="1"/>
          <p:nvPr/>
        </p:nvSpPr>
        <p:spPr>
          <a:xfrm>
            <a:off x="883138" y="6441514"/>
            <a:ext cx="39408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258" name="Google Shape;258;p25"/>
          <p:cNvSpPr txBox="1"/>
          <p:nvPr/>
        </p:nvSpPr>
        <p:spPr>
          <a:xfrm>
            <a:off x="876468" y="352448"/>
            <a:ext cx="10512000" cy="78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2800" b="0" i="0" u="none" strike="noStrike" cap="none">
                <a:solidFill>
                  <a:srgbClr val="000000"/>
                </a:solidFill>
                <a:latin typeface="Calibri"/>
                <a:ea typeface="Calibri"/>
                <a:cs typeface="Calibri"/>
                <a:sym typeface="Calibri"/>
              </a:rPr>
              <a:t>–</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Posts published in the first 24h, 48h &amp; 72h</a:t>
            </a:r>
            <a:endParaRPr sz="2800" b="0" i="0" u="none" strike="noStrike" cap="none">
              <a:solidFill>
                <a:srgbClr val="000000"/>
              </a:solidFill>
              <a:latin typeface="Calibri"/>
              <a:ea typeface="Calibri"/>
              <a:cs typeface="Calibri"/>
              <a:sym typeface="Calibri"/>
            </a:endParaRPr>
          </a:p>
        </p:txBody>
      </p:sp>
      <p:sp>
        <p:nvSpPr>
          <p:cNvPr id="259" name="Google Shape;259;p25"/>
          <p:cNvSpPr/>
          <p:nvPr/>
        </p:nvSpPr>
        <p:spPr>
          <a:xfrm>
            <a:off x="0" y="0"/>
            <a:ext cx="12192000" cy="126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0" name="Google Shape;260;p2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15</a:t>
            </a:fld>
            <a:endParaRPr sz="1800"/>
          </a:p>
        </p:txBody>
      </p:sp>
      <p:sp>
        <p:nvSpPr>
          <p:cNvPr id="261" name="Google Shape;261;p25"/>
          <p:cNvSpPr txBox="1">
            <a:spLocks noGrp="1"/>
          </p:cNvSpPr>
          <p:nvPr>
            <p:ph type="ftr" idx="11"/>
          </p:nvPr>
        </p:nvSpPr>
        <p:spPr>
          <a:xfrm>
            <a:off x="4463425" y="6441514"/>
            <a:ext cx="4822800" cy="365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262" name="Google Shape;262;p25"/>
          <p:cNvPicPr preferRelativeResize="0"/>
          <p:nvPr/>
        </p:nvPicPr>
        <p:blipFill>
          <a:blip r:embed="rId4">
            <a:alphaModFix/>
          </a:blip>
          <a:stretch>
            <a:fillRect/>
          </a:stretch>
        </p:blipFill>
        <p:spPr>
          <a:xfrm>
            <a:off x="2025215" y="1139950"/>
            <a:ext cx="6476475" cy="47828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2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68" name="Google Shape;268;p26"/>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269" name="Google Shape;269;p26"/>
          <p:cNvSpPr txBox="1"/>
          <p:nvPr/>
        </p:nvSpPr>
        <p:spPr>
          <a:xfrm>
            <a:off x="876468" y="352448"/>
            <a:ext cx="10523844" cy="787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Long &amp; Short Posts</a:t>
            </a:r>
            <a:endParaRPr/>
          </a:p>
        </p:txBody>
      </p:sp>
      <p:sp>
        <p:nvSpPr>
          <p:cNvPr id="270" name="Google Shape;270;p26"/>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16</a:t>
            </a:fld>
            <a:endParaRPr sz="1800"/>
          </a:p>
        </p:txBody>
      </p:sp>
      <p:sp>
        <p:nvSpPr>
          <p:cNvPr id="272" name="Google Shape;272;p26"/>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273" name="Google Shape;273;p26"/>
          <p:cNvSpPr txBox="1"/>
          <p:nvPr/>
        </p:nvSpPr>
        <p:spPr>
          <a:xfrm>
            <a:off x="760021" y="1121673"/>
            <a:ext cx="3505800" cy="3387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GB" sz="1600" b="1" i="0" u="none" strike="noStrike" cap="none">
                <a:solidFill>
                  <a:srgbClr val="000000"/>
                </a:solidFill>
                <a:latin typeface="Calibri"/>
                <a:ea typeface="Calibri"/>
                <a:cs typeface="Calibri"/>
                <a:sym typeface="Calibri"/>
              </a:rPr>
              <a:t>Number</a:t>
            </a:r>
            <a:r>
              <a:rPr lang="en-GB" sz="1600" b="0" i="0" u="none" strike="noStrike" cap="none">
                <a:solidFill>
                  <a:srgbClr val="000000"/>
                </a:solidFill>
                <a:latin typeface="Calibri"/>
                <a:ea typeface="Calibri"/>
                <a:cs typeface="Calibri"/>
                <a:sym typeface="Calibri"/>
              </a:rPr>
              <a:t> of long and short posts </a:t>
            </a:r>
            <a:endParaRPr/>
          </a:p>
        </p:txBody>
      </p:sp>
      <p:sp>
        <p:nvSpPr>
          <p:cNvPr id="274" name="Google Shape;274;p26"/>
          <p:cNvSpPr txBox="1"/>
          <p:nvPr/>
        </p:nvSpPr>
        <p:spPr>
          <a:xfrm>
            <a:off x="6314585" y="1121673"/>
            <a:ext cx="4215600" cy="3387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GB" sz="1600" b="0" i="0" u="none" strike="noStrike" cap="none">
                <a:solidFill>
                  <a:srgbClr val="000000"/>
                </a:solidFill>
                <a:latin typeface="Calibri"/>
                <a:ea typeface="Calibri"/>
                <a:cs typeface="Calibri"/>
                <a:sym typeface="Calibri"/>
              </a:rPr>
              <a:t>Number of </a:t>
            </a:r>
            <a:r>
              <a:rPr lang="en-GB" sz="1600" b="1" i="0" u="none" strike="noStrike" cap="none">
                <a:solidFill>
                  <a:srgbClr val="000000"/>
                </a:solidFill>
                <a:latin typeface="Calibri"/>
                <a:ea typeface="Calibri"/>
                <a:cs typeface="Calibri"/>
                <a:sym typeface="Calibri"/>
              </a:rPr>
              <a:t>shares</a:t>
            </a:r>
            <a:r>
              <a:rPr lang="en-GB" sz="1600" b="0" i="0" u="none" strike="noStrike" cap="none">
                <a:solidFill>
                  <a:srgbClr val="000000"/>
                </a:solidFill>
                <a:latin typeface="Calibri"/>
                <a:ea typeface="Calibri"/>
                <a:cs typeface="Calibri"/>
                <a:sym typeface="Calibri"/>
              </a:rPr>
              <a:t> about long and short posts </a:t>
            </a:r>
            <a:endParaRPr/>
          </a:p>
        </p:txBody>
      </p:sp>
      <p:sp>
        <p:nvSpPr>
          <p:cNvPr id="275" name="Google Shape;275;p26"/>
          <p:cNvSpPr txBox="1"/>
          <p:nvPr/>
        </p:nvSpPr>
        <p:spPr>
          <a:xfrm>
            <a:off x="905491" y="3811114"/>
            <a:ext cx="4952012" cy="33855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GB" sz="1600" b="0" i="0" u="none" strike="noStrike" cap="none">
                <a:solidFill>
                  <a:srgbClr val="000000"/>
                </a:solidFill>
                <a:latin typeface="Calibri"/>
                <a:ea typeface="Calibri"/>
                <a:cs typeface="Calibri"/>
                <a:sym typeface="Calibri"/>
              </a:rPr>
              <a:t>How many posts have been </a:t>
            </a:r>
            <a:r>
              <a:rPr lang="en-GB" sz="1600" b="1" i="0" u="none" strike="noStrike" cap="none">
                <a:solidFill>
                  <a:srgbClr val="000000"/>
                </a:solidFill>
                <a:latin typeface="Calibri"/>
                <a:ea typeface="Calibri"/>
                <a:cs typeface="Calibri"/>
                <a:sym typeface="Calibri"/>
              </a:rPr>
              <a:t>shared</a:t>
            </a:r>
            <a:r>
              <a:rPr lang="en-GB" sz="1600" b="0" i="0" u="none" strike="noStrike" cap="none">
                <a:solidFill>
                  <a:srgbClr val="000000"/>
                </a:solidFill>
                <a:latin typeface="Calibri"/>
                <a:ea typeface="Calibri"/>
                <a:cs typeface="Calibri"/>
                <a:sym typeface="Calibri"/>
              </a:rPr>
              <a:t> in the first 24h </a:t>
            </a:r>
            <a:endParaRPr sz="1600" b="0" i="0" u="none" strike="noStrike" cap="none">
              <a:solidFill>
                <a:srgbClr val="000000"/>
              </a:solidFill>
              <a:latin typeface="Calibri"/>
              <a:ea typeface="Calibri"/>
              <a:cs typeface="Calibri"/>
              <a:sym typeface="Calibri"/>
            </a:endParaRPr>
          </a:p>
        </p:txBody>
      </p:sp>
      <p:sp>
        <p:nvSpPr>
          <p:cNvPr id="276" name="Google Shape;276;p26"/>
          <p:cNvSpPr txBox="1"/>
          <p:nvPr/>
        </p:nvSpPr>
        <p:spPr>
          <a:xfrm>
            <a:off x="6314584" y="3781595"/>
            <a:ext cx="5413589" cy="3387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GB" sz="1600" b="0" i="0" u="none" strike="noStrike" cap="none" dirty="0">
                <a:solidFill>
                  <a:srgbClr val="000000"/>
                </a:solidFill>
                <a:latin typeface="Calibri"/>
                <a:ea typeface="Calibri"/>
                <a:cs typeface="Calibri"/>
                <a:sym typeface="Calibri"/>
              </a:rPr>
              <a:t>How many posts have been </a:t>
            </a:r>
            <a:r>
              <a:rPr lang="en-GB" sz="1600" b="1" i="0" u="none" strike="noStrike" cap="none" dirty="0">
                <a:solidFill>
                  <a:srgbClr val="000000"/>
                </a:solidFill>
                <a:latin typeface="Calibri"/>
                <a:ea typeface="Calibri"/>
                <a:cs typeface="Calibri"/>
                <a:sym typeface="Calibri"/>
              </a:rPr>
              <a:t>shared</a:t>
            </a:r>
            <a:r>
              <a:rPr lang="en-GB" sz="1600" b="0" i="0" u="none" strike="noStrike" cap="none" dirty="0">
                <a:solidFill>
                  <a:srgbClr val="000000"/>
                </a:solidFill>
                <a:latin typeface="Calibri"/>
                <a:ea typeface="Calibri"/>
                <a:cs typeface="Calibri"/>
                <a:sym typeface="Calibri"/>
              </a:rPr>
              <a:t> between 24h and 48h </a:t>
            </a:r>
            <a:endParaRPr sz="1600" b="0" i="0" u="none" strike="noStrike" cap="none" dirty="0">
              <a:solidFill>
                <a:srgbClr val="000000"/>
              </a:solidFill>
              <a:latin typeface="Calibri"/>
              <a:ea typeface="Calibri"/>
              <a:cs typeface="Calibri"/>
              <a:sym typeface="Calibri"/>
            </a:endParaRPr>
          </a:p>
        </p:txBody>
      </p:sp>
      <p:pic>
        <p:nvPicPr>
          <p:cNvPr id="277" name="Google Shape;277;p26"/>
          <p:cNvPicPr preferRelativeResize="0"/>
          <p:nvPr/>
        </p:nvPicPr>
        <p:blipFill>
          <a:blip r:embed="rId4">
            <a:alphaModFix/>
          </a:blip>
          <a:stretch>
            <a:fillRect/>
          </a:stretch>
        </p:blipFill>
        <p:spPr>
          <a:xfrm>
            <a:off x="6481928" y="1612702"/>
            <a:ext cx="3880899" cy="2068343"/>
          </a:xfrm>
          <a:prstGeom prst="rect">
            <a:avLst/>
          </a:prstGeom>
          <a:noFill/>
          <a:ln>
            <a:noFill/>
          </a:ln>
        </p:spPr>
      </p:pic>
      <p:pic>
        <p:nvPicPr>
          <p:cNvPr id="278" name="Google Shape;278;p26"/>
          <p:cNvPicPr preferRelativeResize="0"/>
          <p:nvPr/>
        </p:nvPicPr>
        <p:blipFill>
          <a:blip r:embed="rId5">
            <a:alphaModFix/>
          </a:blip>
          <a:stretch>
            <a:fillRect/>
          </a:stretch>
        </p:blipFill>
        <p:spPr>
          <a:xfrm>
            <a:off x="1011125" y="4172073"/>
            <a:ext cx="3812692" cy="2045941"/>
          </a:xfrm>
          <a:prstGeom prst="rect">
            <a:avLst/>
          </a:prstGeom>
          <a:noFill/>
          <a:ln>
            <a:noFill/>
          </a:ln>
        </p:spPr>
      </p:pic>
      <p:pic>
        <p:nvPicPr>
          <p:cNvPr id="279" name="Google Shape;279;p26"/>
          <p:cNvPicPr preferRelativeResize="0"/>
          <p:nvPr/>
        </p:nvPicPr>
        <p:blipFill>
          <a:blip r:embed="rId6">
            <a:alphaModFix/>
          </a:blip>
          <a:stretch>
            <a:fillRect/>
          </a:stretch>
        </p:blipFill>
        <p:spPr>
          <a:xfrm>
            <a:off x="6617350" y="4153723"/>
            <a:ext cx="3812692" cy="2045941"/>
          </a:xfrm>
          <a:prstGeom prst="rect">
            <a:avLst/>
          </a:prstGeom>
          <a:noFill/>
          <a:ln>
            <a:noFill/>
          </a:ln>
        </p:spPr>
      </p:pic>
      <p:pic>
        <p:nvPicPr>
          <p:cNvPr id="280" name="Google Shape;280;p26"/>
          <p:cNvPicPr preferRelativeResize="0"/>
          <p:nvPr/>
        </p:nvPicPr>
        <p:blipFill>
          <a:blip r:embed="rId7">
            <a:alphaModFix/>
          </a:blip>
          <a:stretch>
            <a:fillRect/>
          </a:stretch>
        </p:blipFill>
        <p:spPr>
          <a:xfrm>
            <a:off x="969688" y="1612773"/>
            <a:ext cx="3895576" cy="20459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27"/>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86" name="Google Shape;286;p2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287" name="Google Shape;287;p27"/>
          <p:cNvSpPr txBox="1"/>
          <p:nvPr/>
        </p:nvSpPr>
        <p:spPr>
          <a:xfrm>
            <a:off x="876468" y="352448"/>
            <a:ext cx="10523844" cy="787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Long &amp; Short Posts</a:t>
            </a:r>
            <a:endParaRPr/>
          </a:p>
        </p:txBody>
      </p:sp>
      <p:sp>
        <p:nvSpPr>
          <p:cNvPr id="288" name="Google Shape;288;p27"/>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17</a:t>
            </a:fld>
            <a:endParaRPr sz="1800"/>
          </a:p>
        </p:txBody>
      </p:sp>
      <p:sp>
        <p:nvSpPr>
          <p:cNvPr id="290" name="Google Shape;290;p27"/>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291" name="Google Shape;291;p27"/>
          <p:cNvSpPr txBox="1"/>
          <p:nvPr/>
        </p:nvSpPr>
        <p:spPr>
          <a:xfrm>
            <a:off x="868551" y="1022719"/>
            <a:ext cx="5332020" cy="33855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GB" sz="1600" b="0" i="0" u="none" strike="noStrike" cap="none">
                <a:solidFill>
                  <a:srgbClr val="000000"/>
                </a:solidFill>
                <a:latin typeface="Calibri"/>
                <a:ea typeface="Calibri"/>
                <a:cs typeface="Calibri"/>
                <a:sym typeface="Calibri"/>
              </a:rPr>
              <a:t>How many posts have been </a:t>
            </a:r>
            <a:r>
              <a:rPr lang="en-GB" sz="1600" b="1" i="0" u="none" strike="noStrike" cap="none">
                <a:solidFill>
                  <a:srgbClr val="000000"/>
                </a:solidFill>
                <a:latin typeface="Calibri"/>
                <a:ea typeface="Calibri"/>
                <a:cs typeface="Calibri"/>
                <a:sym typeface="Calibri"/>
              </a:rPr>
              <a:t>shared</a:t>
            </a:r>
            <a:r>
              <a:rPr lang="en-GB" sz="1600" b="0" i="0" u="none" strike="noStrike" cap="none">
                <a:solidFill>
                  <a:srgbClr val="000000"/>
                </a:solidFill>
                <a:latin typeface="Calibri"/>
                <a:ea typeface="Calibri"/>
                <a:cs typeface="Calibri"/>
                <a:sym typeface="Calibri"/>
              </a:rPr>
              <a:t> between 48h and 72h </a:t>
            </a:r>
            <a:endParaRPr sz="1600" b="0" i="0" u="none" strike="noStrike" cap="none">
              <a:solidFill>
                <a:srgbClr val="000000"/>
              </a:solidFill>
              <a:latin typeface="Calibri"/>
              <a:ea typeface="Calibri"/>
              <a:cs typeface="Calibri"/>
              <a:sym typeface="Calibri"/>
            </a:endParaRPr>
          </a:p>
        </p:txBody>
      </p:sp>
      <p:sp>
        <p:nvSpPr>
          <p:cNvPr id="292" name="Google Shape;292;p27"/>
          <p:cNvSpPr txBox="1"/>
          <p:nvPr/>
        </p:nvSpPr>
        <p:spPr>
          <a:xfrm>
            <a:off x="6031512" y="1027972"/>
            <a:ext cx="4782997" cy="33855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GB" sz="1600" b="0" i="0" u="none" strike="noStrike" cap="none">
                <a:solidFill>
                  <a:srgbClr val="000000"/>
                </a:solidFill>
                <a:latin typeface="Calibri"/>
                <a:ea typeface="Calibri"/>
                <a:cs typeface="Calibri"/>
                <a:sym typeface="Calibri"/>
              </a:rPr>
              <a:t>Number of </a:t>
            </a:r>
            <a:r>
              <a:rPr lang="en-GB" sz="1600" b="1" i="0" u="none" strike="noStrike" cap="none">
                <a:solidFill>
                  <a:srgbClr val="000000"/>
                </a:solidFill>
                <a:latin typeface="Calibri"/>
                <a:ea typeface="Calibri"/>
                <a:cs typeface="Calibri"/>
                <a:sym typeface="Calibri"/>
              </a:rPr>
              <a:t>comments</a:t>
            </a:r>
            <a:r>
              <a:rPr lang="en-GB" sz="1600" b="0" i="0" u="none" strike="noStrike" cap="none">
                <a:solidFill>
                  <a:srgbClr val="000000"/>
                </a:solidFill>
                <a:latin typeface="Calibri"/>
                <a:ea typeface="Calibri"/>
                <a:cs typeface="Calibri"/>
                <a:sym typeface="Calibri"/>
              </a:rPr>
              <a:t> received in the first 24h </a:t>
            </a:r>
            <a:endParaRPr sz="1600" b="0" i="0" u="none" strike="noStrike" cap="none">
              <a:solidFill>
                <a:srgbClr val="000000"/>
              </a:solidFill>
              <a:latin typeface="Calibri"/>
              <a:ea typeface="Calibri"/>
              <a:cs typeface="Calibri"/>
              <a:sym typeface="Calibri"/>
            </a:endParaRPr>
          </a:p>
        </p:txBody>
      </p:sp>
      <p:sp>
        <p:nvSpPr>
          <p:cNvPr id="293" name="Google Shape;293;p27"/>
          <p:cNvSpPr txBox="1"/>
          <p:nvPr/>
        </p:nvSpPr>
        <p:spPr>
          <a:xfrm>
            <a:off x="883138" y="3753232"/>
            <a:ext cx="4961176" cy="33855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GB" sz="1600" b="0" i="0" u="none" strike="noStrike" cap="none">
                <a:solidFill>
                  <a:srgbClr val="000000"/>
                </a:solidFill>
                <a:latin typeface="Calibri"/>
                <a:ea typeface="Calibri"/>
                <a:cs typeface="Calibri"/>
                <a:sym typeface="Calibri"/>
              </a:rPr>
              <a:t>Number of </a:t>
            </a:r>
            <a:r>
              <a:rPr lang="en-GB" sz="1600" b="1" i="0" u="none" strike="noStrike" cap="none">
                <a:solidFill>
                  <a:srgbClr val="000000"/>
                </a:solidFill>
                <a:latin typeface="Calibri"/>
                <a:ea typeface="Calibri"/>
                <a:cs typeface="Calibri"/>
                <a:sym typeface="Calibri"/>
              </a:rPr>
              <a:t>comments</a:t>
            </a:r>
            <a:r>
              <a:rPr lang="en-GB" sz="1600" b="0" i="0" u="none" strike="noStrike" cap="none">
                <a:solidFill>
                  <a:srgbClr val="000000"/>
                </a:solidFill>
                <a:latin typeface="Calibri"/>
                <a:ea typeface="Calibri"/>
                <a:cs typeface="Calibri"/>
                <a:sym typeface="Calibri"/>
              </a:rPr>
              <a:t> received between 24h and 48h </a:t>
            </a:r>
            <a:endParaRPr/>
          </a:p>
        </p:txBody>
      </p:sp>
      <p:sp>
        <p:nvSpPr>
          <p:cNvPr id="294" name="Google Shape;294;p27"/>
          <p:cNvSpPr txBox="1"/>
          <p:nvPr/>
        </p:nvSpPr>
        <p:spPr>
          <a:xfrm>
            <a:off x="5962706" y="3753232"/>
            <a:ext cx="5049851" cy="33855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GB" sz="1600" b="0" i="0" u="none" strike="noStrike" cap="none" dirty="0">
                <a:solidFill>
                  <a:srgbClr val="000000"/>
                </a:solidFill>
                <a:latin typeface="Calibri"/>
                <a:ea typeface="Calibri"/>
                <a:cs typeface="Calibri"/>
                <a:sym typeface="Calibri"/>
              </a:rPr>
              <a:t>Number of </a:t>
            </a:r>
            <a:r>
              <a:rPr lang="en-GB" sz="1600" b="1" i="0" u="none" strike="noStrike" cap="none" dirty="0">
                <a:solidFill>
                  <a:srgbClr val="000000"/>
                </a:solidFill>
                <a:latin typeface="Calibri"/>
                <a:ea typeface="Calibri"/>
                <a:cs typeface="Calibri"/>
                <a:sym typeface="Calibri"/>
              </a:rPr>
              <a:t>comments</a:t>
            </a:r>
            <a:r>
              <a:rPr lang="en-GB" sz="1600" b="0" i="0" u="none" strike="noStrike" cap="none" dirty="0">
                <a:solidFill>
                  <a:srgbClr val="000000"/>
                </a:solidFill>
                <a:latin typeface="Calibri"/>
                <a:ea typeface="Calibri"/>
                <a:cs typeface="Calibri"/>
                <a:sym typeface="Calibri"/>
              </a:rPr>
              <a:t> received between 48h and 72h </a:t>
            </a:r>
            <a:endParaRPr sz="1600" b="0" i="0" u="none" strike="noStrike" cap="none" dirty="0">
              <a:solidFill>
                <a:srgbClr val="000000"/>
              </a:solidFill>
              <a:latin typeface="Calibri"/>
              <a:ea typeface="Calibri"/>
              <a:cs typeface="Calibri"/>
              <a:sym typeface="Calibri"/>
            </a:endParaRPr>
          </a:p>
        </p:txBody>
      </p:sp>
      <p:pic>
        <p:nvPicPr>
          <p:cNvPr id="295" name="Google Shape;295;p27"/>
          <p:cNvPicPr preferRelativeResize="0"/>
          <p:nvPr/>
        </p:nvPicPr>
        <p:blipFill>
          <a:blip r:embed="rId4">
            <a:alphaModFix/>
          </a:blip>
          <a:stretch>
            <a:fillRect/>
          </a:stretch>
        </p:blipFill>
        <p:spPr>
          <a:xfrm>
            <a:off x="908738" y="1403048"/>
            <a:ext cx="3889503" cy="2087159"/>
          </a:xfrm>
          <a:prstGeom prst="rect">
            <a:avLst/>
          </a:prstGeom>
          <a:noFill/>
          <a:ln>
            <a:noFill/>
          </a:ln>
        </p:spPr>
      </p:pic>
      <p:pic>
        <p:nvPicPr>
          <p:cNvPr id="296" name="Google Shape;296;p27"/>
          <p:cNvPicPr preferRelativeResize="0"/>
          <p:nvPr/>
        </p:nvPicPr>
        <p:blipFill>
          <a:blip r:embed="rId5">
            <a:alphaModFix/>
          </a:blip>
          <a:stretch>
            <a:fillRect/>
          </a:stretch>
        </p:blipFill>
        <p:spPr>
          <a:xfrm>
            <a:off x="6200566" y="1405676"/>
            <a:ext cx="3879714" cy="2081906"/>
          </a:xfrm>
          <a:prstGeom prst="rect">
            <a:avLst/>
          </a:prstGeom>
          <a:noFill/>
          <a:ln>
            <a:noFill/>
          </a:ln>
        </p:spPr>
      </p:pic>
      <p:pic>
        <p:nvPicPr>
          <p:cNvPr id="297" name="Google Shape;297;p27"/>
          <p:cNvPicPr preferRelativeResize="0"/>
          <p:nvPr/>
        </p:nvPicPr>
        <p:blipFill>
          <a:blip r:embed="rId6">
            <a:alphaModFix/>
          </a:blip>
          <a:stretch>
            <a:fillRect/>
          </a:stretch>
        </p:blipFill>
        <p:spPr>
          <a:xfrm>
            <a:off x="1013013" y="4149311"/>
            <a:ext cx="3810804" cy="2044928"/>
          </a:xfrm>
          <a:prstGeom prst="rect">
            <a:avLst/>
          </a:prstGeom>
          <a:noFill/>
          <a:ln>
            <a:noFill/>
          </a:ln>
        </p:spPr>
      </p:pic>
      <p:pic>
        <p:nvPicPr>
          <p:cNvPr id="298" name="Google Shape;298;p27"/>
          <p:cNvPicPr preferRelativeResize="0"/>
          <p:nvPr/>
        </p:nvPicPr>
        <p:blipFill>
          <a:blip r:embed="rId7">
            <a:alphaModFix/>
          </a:blip>
          <a:stretch>
            <a:fillRect/>
          </a:stretch>
        </p:blipFill>
        <p:spPr>
          <a:xfrm>
            <a:off x="6200566" y="4091786"/>
            <a:ext cx="3854406" cy="20449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28"/>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304" name="Google Shape;304;p28"/>
          <p:cNvSpPr txBox="1"/>
          <p:nvPr/>
        </p:nvSpPr>
        <p:spPr>
          <a:xfrm>
            <a:off x="883138" y="6441514"/>
            <a:ext cx="39408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305" name="Google Shape;305;p28"/>
          <p:cNvSpPr txBox="1"/>
          <p:nvPr/>
        </p:nvSpPr>
        <p:spPr>
          <a:xfrm>
            <a:off x="876468" y="352448"/>
            <a:ext cx="10523700" cy="78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4000" b="0" i="0" u="none" strike="noStrike" cap="none">
                <a:solidFill>
                  <a:srgbClr val="000000"/>
                </a:solidFill>
                <a:latin typeface="Calibri"/>
                <a:ea typeface="Calibri"/>
                <a:cs typeface="Calibri"/>
                <a:sym typeface="Calibri"/>
              </a:rPr>
              <a:t>– </a:t>
            </a:r>
            <a:r>
              <a:rPr lang="en-GB" sz="2800">
                <a:solidFill>
                  <a:schemeClr val="dk1"/>
                </a:solidFill>
                <a:latin typeface="Calibri"/>
                <a:ea typeface="Calibri"/>
                <a:cs typeface="Calibri"/>
                <a:sym typeface="Calibri"/>
              </a:rPr>
              <a:t>Optimal post length</a:t>
            </a:r>
            <a:endParaRPr sz="2500"/>
          </a:p>
        </p:txBody>
      </p:sp>
      <p:sp>
        <p:nvSpPr>
          <p:cNvPr id="306" name="Google Shape;306;p28"/>
          <p:cNvSpPr/>
          <p:nvPr/>
        </p:nvSpPr>
        <p:spPr>
          <a:xfrm>
            <a:off x="0" y="0"/>
            <a:ext cx="12192000" cy="126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7" name="Google Shape;307;p2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18</a:t>
            </a:fld>
            <a:endParaRPr sz="1800"/>
          </a:p>
        </p:txBody>
      </p:sp>
      <p:sp>
        <p:nvSpPr>
          <p:cNvPr id="308" name="Google Shape;308;p28"/>
          <p:cNvSpPr txBox="1">
            <a:spLocks noGrp="1"/>
          </p:cNvSpPr>
          <p:nvPr>
            <p:ph type="ftr" idx="11"/>
          </p:nvPr>
        </p:nvSpPr>
        <p:spPr>
          <a:xfrm>
            <a:off x="4463425" y="6441514"/>
            <a:ext cx="4822800" cy="365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309" name="Google Shape;309;p28"/>
          <p:cNvSpPr txBox="1"/>
          <p:nvPr/>
        </p:nvSpPr>
        <p:spPr>
          <a:xfrm>
            <a:off x="928050" y="1642178"/>
            <a:ext cx="10335900" cy="423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i="1">
                <a:solidFill>
                  <a:schemeClr val="dk1"/>
                </a:solidFill>
                <a:highlight>
                  <a:srgbClr val="FFFFFF"/>
                </a:highlight>
                <a:latin typeface="Calibri"/>
                <a:ea typeface="Calibri"/>
                <a:cs typeface="Calibri"/>
                <a:sym typeface="Calibri"/>
              </a:rPr>
              <a:t>As a result of all the study performed, we can state that:</a:t>
            </a:r>
            <a:endParaRPr sz="2000" i="1">
              <a:solidFill>
                <a:schemeClr val="dk1"/>
              </a:solidFill>
              <a:highlight>
                <a:srgbClr val="FFFFFF"/>
              </a:highlight>
              <a:latin typeface="Calibri"/>
              <a:ea typeface="Calibri"/>
              <a:cs typeface="Calibri"/>
              <a:sym typeface="Calibri"/>
            </a:endParaRPr>
          </a:p>
          <a:p>
            <a:pPr marL="0" lvl="0" indent="0" algn="ctr" rtl="0">
              <a:spcBef>
                <a:spcPts val="0"/>
              </a:spcBef>
              <a:spcAft>
                <a:spcPts val="0"/>
              </a:spcAft>
              <a:buNone/>
            </a:pPr>
            <a:r>
              <a:rPr lang="en-GB" sz="2000" b="1" i="1">
                <a:solidFill>
                  <a:schemeClr val="dk1"/>
                </a:solidFill>
                <a:latin typeface="Calibri"/>
                <a:ea typeface="Calibri"/>
                <a:cs typeface="Calibri"/>
                <a:sym typeface="Calibri"/>
              </a:rPr>
              <a:t>“the length of a post might not influence its shares and the number of comments, </a:t>
            </a:r>
            <a:r>
              <a:rPr lang="en-GB" sz="2000" i="1">
                <a:solidFill>
                  <a:schemeClr val="dk1"/>
                </a:solidFill>
                <a:latin typeface="Calibri"/>
                <a:ea typeface="Calibri"/>
                <a:cs typeface="Calibri"/>
                <a:sym typeface="Calibri"/>
              </a:rPr>
              <a:t>unless on the contrary of our starting idea</a:t>
            </a:r>
            <a:r>
              <a:rPr lang="en-GB" sz="2000" b="1" i="1">
                <a:solidFill>
                  <a:schemeClr val="dk1"/>
                </a:solidFill>
                <a:highlight>
                  <a:srgbClr val="FFFFFF"/>
                </a:highlight>
                <a:latin typeface="Calibri"/>
                <a:ea typeface="Calibri"/>
                <a:cs typeface="Calibri"/>
                <a:sym typeface="Calibri"/>
              </a:rPr>
              <a:t>”</a:t>
            </a:r>
            <a:endParaRPr sz="2000" b="1" i="1">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0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0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GB" sz="2000">
                <a:solidFill>
                  <a:schemeClr val="dk1"/>
                </a:solidFill>
                <a:highlight>
                  <a:srgbClr val="FFFFFF"/>
                </a:highlight>
                <a:latin typeface="Calibri"/>
                <a:ea typeface="Calibri"/>
                <a:cs typeface="Calibri"/>
                <a:sym typeface="Calibri"/>
              </a:rPr>
              <a:t>A statistic about what is the </a:t>
            </a:r>
            <a:r>
              <a:rPr lang="en-GB" sz="2000" b="1">
                <a:solidFill>
                  <a:schemeClr val="dk1"/>
                </a:solidFill>
                <a:highlight>
                  <a:srgbClr val="FFFFFF"/>
                </a:highlight>
                <a:latin typeface="Calibri"/>
                <a:ea typeface="Calibri"/>
                <a:cs typeface="Calibri"/>
                <a:sym typeface="Calibri"/>
              </a:rPr>
              <a:t>optimal length </a:t>
            </a:r>
            <a:r>
              <a:rPr lang="en-GB" sz="2000">
                <a:solidFill>
                  <a:schemeClr val="dk1"/>
                </a:solidFill>
                <a:highlight>
                  <a:srgbClr val="FFFFFF"/>
                </a:highlight>
                <a:latin typeface="Calibri"/>
                <a:ea typeface="Calibri"/>
                <a:cs typeface="Calibri"/>
                <a:sym typeface="Calibri"/>
              </a:rPr>
              <a:t>of a post has also been performed:</a:t>
            </a:r>
            <a:endParaRPr sz="2000">
              <a:solidFill>
                <a:schemeClr val="dk1"/>
              </a:solidFill>
              <a:highlight>
                <a:srgbClr val="FFFFFF"/>
              </a:highlight>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GB" sz="2000">
                <a:solidFill>
                  <a:schemeClr val="dk1"/>
                </a:solidFill>
                <a:highlight>
                  <a:srgbClr val="FFFFFF"/>
                </a:highlight>
                <a:latin typeface="Calibri"/>
                <a:ea typeface="Calibri"/>
                <a:cs typeface="Calibri"/>
                <a:sym typeface="Calibri"/>
              </a:rPr>
              <a:t>The dataframe has been ordered in descending order, based on the number of shares,</a:t>
            </a:r>
            <a:endParaRPr sz="2000">
              <a:solidFill>
                <a:schemeClr val="dk1"/>
              </a:solidFill>
              <a:highlight>
                <a:srgbClr val="FFFFFF"/>
              </a:highlight>
              <a:latin typeface="Calibri"/>
              <a:ea typeface="Calibri"/>
              <a:cs typeface="Calibri"/>
              <a:sym typeface="Calibri"/>
            </a:endParaRPr>
          </a:p>
          <a:p>
            <a:pPr marL="914400" lvl="1" indent="-355600" algn="l" rtl="0">
              <a:spcBef>
                <a:spcPts val="0"/>
              </a:spcBef>
              <a:spcAft>
                <a:spcPts val="0"/>
              </a:spcAft>
              <a:buClr>
                <a:schemeClr val="dk1"/>
              </a:buClr>
              <a:buSzPts val="2000"/>
              <a:buFont typeface="Calibri"/>
              <a:buChar char="-"/>
            </a:pPr>
            <a:r>
              <a:rPr lang="en-GB" sz="2000">
                <a:solidFill>
                  <a:schemeClr val="dk1"/>
                </a:solidFill>
                <a:highlight>
                  <a:srgbClr val="FFFFFF"/>
                </a:highlight>
                <a:latin typeface="Calibri"/>
                <a:ea typeface="Calibri"/>
                <a:cs typeface="Calibri"/>
                <a:sym typeface="Calibri"/>
              </a:rPr>
              <a:t>The first 100 rows have been taken,</a:t>
            </a:r>
            <a:endParaRPr sz="2000">
              <a:solidFill>
                <a:schemeClr val="dk1"/>
              </a:solidFill>
              <a:highlight>
                <a:srgbClr val="FFFFFF"/>
              </a:highlight>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GB" sz="2000">
                <a:solidFill>
                  <a:schemeClr val="dk1"/>
                </a:solidFill>
                <a:highlight>
                  <a:srgbClr val="FFFFFF"/>
                </a:highlight>
                <a:latin typeface="Calibri"/>
                <a:ea typeface="Calibri"/>
                <a:cs typeface="Calibri"/>
                <a:sym typeface="Calibri"/>
              </a:rPr>
              <a:t>The resulting rows have been ordered again, based on the number of all the comments,</a:t>
            </a:r>
            <a:endParaRPr sz="2000">
              <a:solidFill>
                <a:schemeClr val="dk1"/>
              </a:solidFill>
              <a:highlight>
                <a:srgbClr val="FFFFFF"/>
              </a:highlight>
              <a:latin typeface="Calibri"/>
              <a:ea typeface="Calibri"/>
              <a:cs typeface="Calibri"/>
              <a:sym typeface="Calibri"/>
            </a:endParaRPr>
          </a:p>
          <a:p>
            <a:pPr marL="914400" lvl="1" indent="-355600" algn="l" rtl="0">
              <a:spcBef>
                <a:spcPts val="0"/>
              </a:spcBef>
              <a:spcAft>
                <a:spcPts val="0"/>
              </a:spcAft>
              <a:buClr>
                <a:schemeClr val="dk1"/>
              </a:buClr>
              <a:buSzPts val="2000"/>
              <a:buFont typeface="Calibri"/>
              <a:buChar char="-"/>
            </a:pPr>
            <a:r>
              <a:rPr lang="en-GB" sz="2000">
                <a:solidFill>
                  <a:schemeClr val="dk1"/>
                </a:solidFill>
                <a:highlight>
                  <a:srgbClr val="FFFFFF"/>
                </a:highlight>
                <a:latin typeface="Calibri"/>
                <a:ea typeface="Calibri"/>
                <a:cs typeface="Calibri"/>
                <a:sym typeface="Calibri"/>
              </a:rPr>
              <a:t>The first 50 rows have been taken.</a:t>
            </a:r>
            <a:endParaRPr sz="20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000">
              <a:solidFill>
                <a:schemeClr val="dk1"/>
              </a:solidFill>
              <a:highlight>
                <a:srgbClr val="FFFFFF"/>
              </a:highlight>
              <a:latin typeface="Calibri"/>
              <a:ea typeface="Calibri"/>
              <a:cs typeface="Calibri"/>
              <a:sym typeface="Calibri"/>
            </a:endParaRPr>
          </a:p>
          <a:p>
            <a:pPr marL="0" lvl="0" indent="0" algn="ctr" rtl="0">
              <a:spcBef>
                <a:spcPts val="0"/>
              </a:spcBef>
              <a:spcAft>
                <a:spcPts val="0"/>
              </a:spcAft>
              <a:buNone/>
            </a:pPr>
            <a:r>
              <a:rPr lang="en-GB" sz="2000">
                <a:latin typeface="Calibri"/>
                <a:ea typeface="Calibri"/>
                <a:cs typeface="Calibri"/>
                <a:sym typeface="Calibri"/>
              </a:rPr>
              <a:t>By average, </a:t>
            </a:r>
            <a:r>
              <a:rPr lang="en-GB" sz="2000">
                <a:solidFill>
                  <a:schemeClr val="dk1"/>
                </a:solidFill>
                <a:latin typeface="Calibri"/>
                <a:ea typeface="Calibri"/>
                <a:cs typeface="Calibri"/>
                <a:sym typeface="Calibri"/>
              </a:rPr>
              <a:t>the result is </a:t>
            </a:r>
            <a:r>
              <a:rPr lang="en-GB" sz="2000">
                <a:latin typeface="Calibri"/>
                <a:ea typeface="Calibri"/>
                <a:cs typeface="Calibri"/>
                <a:sym typeface="Calibri"/>
              </a:rPr>
              <a:t>a value close to </a:t>
            </a:r>
            <a:r>
              <a:rPr lang="en-GB" sz="2000" b="1">
                <a:latin typeface="Calibri"/>
                <a:ea typeface="Calibri"/>
                <a:cs typeface="Calibri"/>
                <a:sym typeface="Calibri"/>
              </a:rPr>
              <a:t>107</a:t>
            </a:r>
            <a:r>
              <a:rPr lang="en-GB" sz="2000">
                <a:latin typeface="Calibri"/>
                <a:ea typeface="Calibri"/>
                <a:cs typeface="Calibri"/>
                <a:sym typeface="Calibri"/>
              </a:rPr>
              <a:t>. </a:t>
            </a:r>
            <a:endParaRPr sz="2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29"/>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315" name="Google Shape;315;p29"/>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316" name="Google Shape;316;p29"/>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4000" b="0" i="0" u="none" strike="noStrike" cap="none">
                <a:solidFill>
                  <a:srgbClr val="000000"/>
                </a:solidFill>
                <a:latin typeface="Calibri"/>
                <a:ea typeface="Calibri"/>
                <a:cs typeface="Calibri"/>
                <a:sym typeface="Calibri"/>
              </a:rPr>
              <a:t>Unsupervised Learning</a:t>
            </a:r>
            <a:endParaRPr/>
          </a:p>
        </p:txBody>
      </p:sp>
      <p:sp>
        <p:nvSpPr>
          <p:cNvPr id="317" name="Google Shape;317;p2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19</a:t>
            </a:fld>
            <a:endParaRPr sz="1800"/>
          </a:p>
        </p:txBody>
      </p:sp>
      <p:sp>
        <p:nvSpPr>
          <p:cNvPr id="319" name="Google Shape;319;p29"/>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320" name="Google Shape;320;p29"/>
          <p:cNvSpPr txBox="1"/>
          <p:nvPr/>
        </p:nvSpPr>
        <p:spPr>
          <a:xfrm>
            <a:off x="857333" y="1224225"/>
            <a:ext cx="9043125" cy="3785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Since the values in the dataset are all numerical a K-means analysis can be performed.</a:t>
            </a:r>
            <a:endParaRPr/>
          </a:p>
          <a:p>
            <a:pPr marL="0" marR="0" lvl="0" indent="0" algn="l" rtl="0">
              <a:lnSpc>
                <a:spcPct val="100000"/>
              </a:lnSpc>
              <a:spcBef>
                <a:spcPts val="0"/>
              </a:spcBef>
              <a:spcAft>
                <a:spcPts val="0"/>
              </a:spcAft>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Standardize our variables.</a:t>
            </a:r>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Split the dataset in training and test sets.</a:t>
            </a:r>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Elbow method.</a:t>
            </a:r>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Interpret the 8 cluster solution.</a:t>
            </a:r>
            <a:endParaRPr/>
          </a:p>
        </p:txBody>
      </p:sp>
      <p:pic>
        <p:nvPicPr>
          <p:cNvPr id="321" name="Google Shape;321;p29"/>
          <p:cNvPicPr preferRelativeResize="0"/>
          <p:nvPr/>
        </p:nvPicPr>
        <p:blipFill rotWithShape="1">
          <a:blip r:embed="rId4">
            <a:alphaModFix/>
          </a:blip>
          <a:srcRect/>
          <a:stretch/>
        </p:blipFill>
        <p:spPr>
          <a:xfrm>
            <a:off x="6721434" y="1632592"/>
            <a:ext cx="4406734" cy="2128529"/>
          </a:xfrm>
          <a:prstGeom prst="rect">
            <a:avLst/>
          </a:prstGeom>
          <a:noFill/>
          <a:ln>
            <a:noFill/>
          </a:ln>
        </p:spPr>
      </p:pic>
      <p:pic>
        <p:nvPicPr>
          <p:cNvPr id="322" name="Google Shape;322;p29"/>
          <p:cNvPicPr preferRelativeResize="0"/>
          <p:nvPr/>
        </p:nvPicPr>
        <p:blipFill rotWithShape="1">
          <a:blip r:embed="rId5">
            <a:alphaModFix/>
          </a:blip>
          <a:srcRect/>
          <a:stretch/>
        </p:blipFill>
        <p:spPr>
          <a:xfrm>
            <a:off x="6747239" y="3734965"/>
            <a:ext cx="4443963" cy="23671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2"/>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04" name="Google Shape;104;p12"/>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105" name="Google Shape;105;p12"/>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Calibri"/>
                <a:ea typeface="Calibri"/>
                <a:cs typeface="Calibri"/>
                <a:sym typeface="Calibri"/>
              </a:rPr>
              <a:t>Introduction</a:t>
            </a:r>
            <a:endParaRPr sz="3600" b="0" i="0" u="none" strike="noStrike" cap="none">
              <a:solidFill>
                <a:srgbClr val="000000"/>
              </a:solidFill>
              <a:latin typeface="Calibri"/>
              <a:ea typeface="Calibri"/>
              <a:cs typeface="Calibri"/>
              <a:sym typeface="Calibri"/>
            </a:endParaRPr>
          </a:p>
        </p:txBody>
      </p:sp>
      <p:sp>
        <p:nvSpPr>
          <p:cNvPr id="106" name="Google Shape;106;p12"/>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2</a:t>
            </a:fld>
            <a:endParaRPr sz="1800"/>
          </a:p>
        </p:txBody>
      </p:sp>
      <p:sp>
        <p:nvSpPr>
          <p:cNvPr id="108" name="Google Shape;108;p12"/>
          <p:cNvSpPr txBox="1"/>
          <p:nvPr/>
        </p:nvSpPr>
        <p:spPr>
          <a:xfrm>
            <a:off x="876475" y="1432875"/>
            <a:ext cx="10477200" cy="414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Some important domain specific concepts are discussed below:</a:t>
            </a:r>
            <a:endParaRPr/>
          </a:p>
          <a:p>
            <a:pPr marL="0" marR="0" lvl="0" indent="0" algn="l" rtl="0">
              <a:lnSpc>
                <a:spcPct val="100000"/>
              </a:lnSpc>
              <a:spcBef>
                <a:spcPts val="0"/>
              </a:spcBef>
              <a:spcAft>
                <a:spcPts val="0"/>
              </a:spcAft>
              <a:buNone/>
            </a:pP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1" i="0" u="none" strike="noStrike" cap="none">
                <a:solidFill>
                  <a:srgbClr val="000000"/>
                </a:solidFill>
                <a:latin typeface="Calibri"/>
                <a:ea typeface="Calibri"/>
                <a:cs typeface="Calibri"/>
                <a:sym typeface="Calibri"/>
              </a:rPr>
              <a:t>Public Group/Facebook Page</a:t>
            </a:r>
            <a:r>
              <a:rPr lang="en-GB" sz="2000" b="0" i="0" u="none" strike="noStrike" cap="none">
                <a:solidFill>
                  <a:srgbClr val="000000"/>
                </a:solidFill>
                <a:latin typeface="Calibri"/>
                <a:ea typeface="Calibri"/>
                <a:cs typeface="Calibri"/>
                <a:sym typeface="Calibri"/>
              </a:rPr>
              <a:t>: It is a public profile specifically created for businesses, brands, celebrities etc.</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1" i="0" u="none" strike="noStrike" cap="none">
                <a:solidFill>
                  <a:srgbClr val="000000"/>
                </a:solidFill>
                <a:latin typeface="Calibri"/>
                <a:ea typeface="Calibri"/>
                <a:cs typeface="Calibri"/>
                <a:sym typeface="Calibri"/>
              </a:rPr>
              <a:t>Post/Feed</a:t>
            </a:r>
            <a:r>
              <a:rPr lang="en-GB" sz="2000" b="0" i="0" u="none" strike="noStrike" cap="none">
                <a:solidFill>
                  <a:srgbClr val="000000"/>
                </a:solidFill>
                <a:latin typeface="Calibri"/>
                <a:ea typeface="Calibri"/>
                <a:cs typeface="Calibri"/>
                <a:sym typeface="Calibri"/>
              </a:rPr>
              <a:t>: These are basically the individual stories published on page by administrators of page.</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1" i="0" u="none" strike="noStrike" cap="none">
                <a:solidFill>
                  <a:srgbClr val="000000"/>
                </a:solidFill>
                <a:latin typeface="Calibri"/>
                <a:ea typeface="Calibri"/>
                <a:cs typeface="Calibri"/>
                <a:sym typeface="Calibri"/>
              </a:rPr>
              <a:t>Comment</a:t>
            </a:r>
            <a:r>
              <a:rPr lang="en-GB" sz="2000" b="0" i="0" u="none" strike="noStrike" cap="none">
                <a:solidFill>
                  <a:srgbClr val="000000"/>
                </a:solidFill>
                <a:latin typeface="Calibri"/>
                <a:ea typeface="Calibri"/>
                <a:cs typeface="Calibri"/>
                <a:sym typeface="Calibri"/>
              </a:rPr>
              <a:t>: It is an important activity in social sites, that gives potential to become a discussion forum and it is only one measure of popularity/interest towards post is to which extent readers are inspired to leave comments on document/post.</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1" i="0" u="none" strike="noStrike" cap="none">
                <a:solidFill>
                  <a:srgbClr val="000000"/>
                </a:solidFill>
                <a:latin typeface="Calibri"/>
                <a:ea typeface="Calibri"/>
                <a:cs typeface="Calibri"/>
                <a:sym typeface="Calibri"/>
              </a:rPr>
              <a:t>Share</a:t>
            </a:r>
            <a:r>
              <a:rPr lang="en-GB" sz="2000" b="0" i="0" u="none" strike="noStrike" cap="none">
                <a:solidFill>
                  <a:srgbClr val="000000"/>
                </a:solidFill>
                <a:latin typeface="Calibri"/>
                <a:ea typeface="Calibri"/>
                <a:cs typeface="Calibri"/>
                <a:sym typeface="Calibri"/>
              </a:rPr>
              <a:t>: It is another important activity in social sites, that allow people to share posts so that other people can read and comment on these posts.</a:t>
            </a:r>
            <a:endParaRPr sz="2000" b="0" i="0" u="none" strike="noStrike" cap="none">
              <a:solidFill>
                <a:srgbClr val="000000"/>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The pattern of </a:t>
            </a:r>
            <a:r>
              <a:rPr lang="en-GB" sz="2000" b="1">
                <a:solidFill>
                  <a:schemeClr val="dk1"/>
                </a:solidFill>
                <a:latin typeface="Calibri"/>
                <a:ea typeface="Calibri"/>
                <a:cs typeface="Calibri"/>
                <a:sym typeface="Calibri"/>
              </a:rPr>
              <a:t>comment</a:t>
            </a:r>
            <a:r>
              <a:rPr lang="en-GB" sz="2000">
                <a:solidFill>
                  <a:schemeClr val="dk1"/>
                </a:solidFill>
                <a:latin typeface="Calibri"/>
                <a:ea typeface="Calibri"/>
                <a:cs typeface="Calibri"/>
                <a:sym typeface="Calibri"/>
              </a:rPr>
              <a:t> on the post in various time intervals w.r.t to the randomly selected base date/time.</a:t>
            </a:r>
            <a:endParaRPr sz="2000">
              <a:latin typeface="Calibri"/>
              <a:ea typeface="Calibri"/>
              <a:cs typeface="Calibri"/>
              <a:sym typeface="Calibri"/>
            </a:endParaRPr>
          </a:p>
        </p:txBody>
      </p:sp>
      <p:sp>
        <p:nvSpPr>
          <p:cNvPr id="109" name="Google Shape;109;p12"/>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0"/>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328" name="Google Shape;328;p30"/>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329" name="Google Shape;329;p30"/>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GB" sz="4000" b="0" i="0" u="none" strike="noStrike" cap="none">
                <a:solidFill>
                  <a:srgbClr val="000000"/>
                </a:solidFill>
                <a:latin typeface="Calibri"/>
                <a:ea typeface="Calibri"/>
                <a:cs typeface="Calibri"/>
                <a:sym typeface="Calibri"/>
              </a:rPr>
              <a:t>Supervised Learning</a:t>
            </a:r>
            <a:endParaRPr/>
          </a:p>
        </p:txBody>
      </p:sp>
      <p:sp>
        <p:nvSpPr>
          <p:cNvPr id="330" name="Google Shape;330;p30"/>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1" name="Google Shape;331;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20</a:t>
            </a:fld>
            <a:endParaRPr sz="1800"/>
          </a:p>
        </p:txBody>
      </p:sp>
      <p:sp>
        <p:nvSpPr>
          <p:cNvPr id="332" name="Google Shape;332;p30"/>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333" name="Google Shape;333;p30"/>
          <p:cNvSpPr txBox="1"/>
          <p:nvPr/>
        </p:nvSpPr>
        <p:spPr>
          <a:xfrm>
            <a:off x="857333" y="1224225"/>
            <a:ext cx="10355150" cy="3785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First of all, the number of shares of a post has been divided in 4 different categories that indicate respectively:</a:t>
            </a:r>
            <a:endParaRPr/>
          </a:p>
          <a:p>
            <a:pPr marL="0" marR="0" lvl="0" indent="0" algn="l" rtl="0">
              <a:lnSpc>
                <a:spcPct val="100000"/>
              </a:lnSpc>
              <a:spcBef>
                <a:spcPts val="0"/>
              </a:spcBef>
              <a:spcAft>
                <a:spcPts val="0"/>
              </a:spcAft>
              <a:buNone/>
            </a:pPr>
            <a:endParaRPr sz="2000">
              <a:latin typeface="Calibri"/>
              <a:ea typeface="Calibri"/>
              <a:cs typeface="Calibri"/>
              <a:sym typeface="Calibri"/>
            </a:endParaRPr>
          </a:p>
          <a:p>
            <a:pPr marL="0" marR="0" lvl="0" indent="0" algn="l" rtl="0">
              <a:lnSpc>
                <a:spcPct val="100000"/>
              </a:lnSpc>
              <a:spcBef>
                <a:spcPts val="0"/>
              </a:spcBef>
              <a:spcAft>
                <a:spcPts val="0"/>
              </a:spcAft>
              <a:buNone/>
            </a:pPr>
            <a:endParaRPr sz="2000">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 </a:t>
            </a:r>
            <a:r>
              <a:rPr lang="en-GB" sz="2000" b="1" i="0" u="none" strike="noStrike" cap="none">
                <a:solidFill>
                  <a:srgbClr val="000000"/>
                </a:solidFill>
                <a:latin typeface="Calibri"/>
                <a:ea typeface="Calibri"/>
                <a:cs typeface="Calibri"/>
                <a:sym typeface="Calibri"/>
              </a:rPr>
              <a:t>low</a:t>
            </a:r>
            <a:r>
              <a:rPr lang="en-GB" sz="2000" b="0" i="0" u="none" strike="noStrike" cap="none">
                <a:solidFill>
                  <a:srgbClr val="000000"/>
                </a:solidFill>
                <a:latin typeface="Calibri"/>
                <a:ea typeface="Calibri"/>
                <a:cs typeface="Calibri"/>
                <a:sym typeface="Calibri"/>
              </a:rPr>
              <a:t> number of shares that indicates a number between 1 and 49 and it is identified by the number '1'</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 </a:t>
            </a:r>
            <a:r>
              <a:rPr lang="en-GB" sz="2000" b="1" i="0" u="none" strike="noStrike" cap="none">
                <a:solidFill>
                  <a:srgbClr val="000000"/>
                </a:solidFill>
                <a:latin typeface="Calibri"/>
                <a:ea typeface="Calibri"/>
                <a:cs typeface="Calibri"/>
                <a:sym typeface="Calibri"/>
              </a:rPr>
              <a:t>medium</a:t>
            </a:r>
            <a:r>
              <a:rPr lang="en-GB" sz="2000" b="0" i="0" u="none" strike="noStrike" cap="none">
                <a:solidFill>
                  <a:srgbClr val="000000"/>
                </a:solidFill>
                <a:latin typeface="Calibri"/>
                <a:ea typeface="Calibri"/>
                <a:cs typeface="Calibri"/>
                <a:sym typeface="Calibri"/>
              </a:rPr>
              <a:t> number of shares that indicates a number between 50 and 199 and it is identified by the number '2'</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 </a:t>
            </a:r>
            <a:r>
              <a:rPr lang="en-GB" sz="2000" b="1" i="0" u="none" strike="noStrike" cap="none">
                <a:solidFill>
                  <a:srgbClr val="000000"/>
                </a:solidFill>
                <a:latin typeface="Calibri"/>
                <a:ea typeface="Calibri"/>
                <a:cs typeface="Calibri"/>
                <a:sym typeface="Calibri"/>
              </a:rPr>
              <a:t>good</a:t>
            </a:r>
            <a:r>
              <a:rPr lang="en-GB" sz="2000" b="0" i="0" u="none" strike="noStrike" cap="none">
                <a:solidFill>
                  <a:srgbClr val="000000"/>
                </a:solidFill>
                <a:latin typeface="Calibri"/>
                <a:ea typeface="Calibri"/>
                <a:cs typeface="Calibri"/>
                <a:sym typeface="Calibri"/>
              </a:rPr>
              <a:t> number of shares that indicates a number between 200 and 699 and it is identified by the number '3'</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 </a:t>
            </a:r>
            <a:r>
              <a:rPr lang="en-GB" sz="2000" b="1" i="0" u="none" strike="noStrike" cap="none">
                <a:solidFill>
                  <a:srgbClr val="000000"/>
                </a:solidFill>
                <a:latin typeface="Calibri"/>
                <a:ea typeface="Calibri"/>
                <a:cs typeface="Calibri"/>
                <a:sym typeface="Calibri"/>
              </a:rPr>
              <a:t>high</a:t>
            </a:r>
            <a:r>
              <a:rPr lang="en-GB" sz="2000" b="0" i="0" u="none" strike="noStrike" cap="none">
                <a:solidFill>
                  <a:srgbClr val="000000"/>
                </a:solidFill>
                <a:latin typeface="Calibri"/>
                <a:ea typeface="Calibri"/>
                <a:cs typeface="Calibri"/>
                <a:sym typeface="Calibri"/>
              </a:rPr>
              <a:t> number of shares that indicates a number greater th</a:t>
            </a:r>
            <a:r>
              <a:rPr lang="en-GB" sz="2000">
                <a:latin typeface="Calibri"/>
                <a:ea typeface="Calibri"/>
                <a:cs typeface="Calibri"/>
                <a:sym typeface="Calibri"/>
              </a:rPr>
              <a:t>a</a:t>
            </a:r>
            <a:r>
              <a:rPr lang="en-GB" sz="2000" b="0" i="0" u="none" strike="noStrike" cap="none">
                <a:solidFill>
                  <a:srgbClr val="000000"/>
                </a:solidFill>
                <a:latin typeface="Calibri"/>
                <a:ea typeface="Calibri"/>
                <a:cs typeface="Calibri"/>
                <a:sym typeface="Calibri"/>
              </a:rPr>
              <a:t>n 700 and it is identified by the number '4'</a:t>
            </a:r>
            <a:endParaRPr sz="2000" b="0" i="0" u="none" strike="noStrike" cap="none">
              <a:solidFill>
                <a:srgbClr val="000000"/>
              </a:solidFill>
              <a:latin typeface="Calibri"/>
              <a:ea typeface="Calibri"/>
              <a:cs typeface="Calibri"/>
              <a:sym typeface="Calibri"/>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31"/>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339" name="Google Shape;339;p31"/>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340" name="Google Shape;340;p31"/>
          <p:cNvSpPr txBox="1"/>
          <p:nvPr/>
        </p:nvSpPr>
        <p:spPr>
          <a:xfrm>
            <a:off x="876468" y="352447"/>
            <a:ext cx="965694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GB" sz="4000" b="0" i="0" u="none" strike="noStrike" cap="none">
                <a:solidFill>
                  <a:srgbClr val="000000"/>
                </a:solidFill>
                <a:latin typeface="Calibri"/>
                <a:ea typeface="Calibri"/>
                <a:cs typeface="Calibri"/>
                <a:sym typeface="Calibri"/>
              </a:rPr>
              <a:t>Supervised Learning </a:t>
            </a:r>
            <a:r>
              <a:rPr lang="en-GB" sz="2800" b="0" i="0" u="none" strike="noStrike" cap="none">
                <a:solidFill>
                  <a:srgbClr val="000000"/>
                </a:solidFill>
                <a:latin typeface="Calibri"/>
                <a:ea typeface="Calibri"/>
                <a:cs typeface="Calibri"/>
                <a:sym typeface="Calibri"/>
              </a:rPr>
              <a:t>–</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Decision Trees</a:t>
            </a:r>
            <a:endParaRPr/>
          </a:p>
        </p:txBody>
      </p:sp>
      <p:sp>
        <p:nvSpPr>
          <p:cNvPr id="341" name="Google Shape;341;p31"/>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2" name="Google Shape;342;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21</a:t>
            </a:fld>
            <a:endParaRPr sz="1800"/>
          </a:p>
        </p:txBody>
      </p:sp>
      <p:sp>
        <p:nvSpPr>
          <p:cNvPr id="343" name="Google Shape;343;p31"/>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344" name="Google Shape;344;p31"/>
          <p:cNvSpPr txBox="1"/>
          <p:nvPr/>
        </p:nvSpPr>
        <p:spPr>
          <a:xfrm>
            <a:off x="857333" y="1224225"/>
            <a:ext cx="10355150" cy="44012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Decision trees are a powerful prediction method and extremely popular. It works for both continuous as well as categorical output variables.</a:t>
            </a:r>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Building Phase</a:t>
            </a:r>
            <a:endParaRPr sz="2000" b="0" i="0" u="none" strike="noStrike" cap="none">
              <a:solidFill>
                <a:srgbClr val="000000"/>
              </a:solidFill>
              <a:latin typeface="Calibri"/>
              <a:ea typeface="Calibri"/>
              <a:cs typeface="Calibri"/>
              <a:sym typeface="Calibri"/>
            </a:endParaRPr>
          </a:p>
          <a:p>
            <a:pPr marL="0" marR="0" lvl="8"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Pre-process the dataset.</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Split the dataset from train and test using Python.</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Train the classifier.</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Operational Phase</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Make predictions.</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Calculate the accuracy.</a:t>
            </a:r>
            <a:endParaRPr/>
          </a:p>
          <a:p>
            <a:pPr marL="0" marR="0" lvl="1" indent="0" algn="l" rtl="0">
              <a:lnSpc>
                <a:spcPct val="100000"/>
              </a:lnSpc>
              <a:spcBef>
                <a:spcPts val="0"/>
              </a:spcBef>
              <a:spcAft>
                <a:spcPts val="0"/>
              </a:spcAft>
              <a:buNone/>
            </a:pP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The number of shares has been predicted and the accuracy score has been calculated to be really next to 78%.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2"/>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350" name="Google Shape;350;p32"/>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351" name="Google Shape;351;p32"/>
          <p:cNvSpPr txBox="1"/>
          <p:nvPr/>
        </p:nvSpPr>
        <p:spPr>
          <a:xfrm>
            <a:off x="876468" y="352447"/>
            <a:ext cx="965694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GB" sz="4000" b="0" i="0" u="none" strike="noStrike" cap="none">
                <a:solidFill>
                  <a:srgbClr val="000000"/>
                </a:solidFill>
                <a:latin typeface="Calibri"/>
                <a:ea typeface="Calibri"/>
                <a:cs typeface="Calibri"/>
                <a:sym typeface="Calibri"/>
              </a:rPr>
              <a:t>Supervised Learning </a:t>
            </a:r>
            <a:r>
              <a:rPr lang="en-GB" sz="2800" b="0" i="0" u="none" strike="noStrike" cap="none">
                <a:solidFill>
                  <a:srgbClr val="000000"/>
                </a:solidFill>
                <a:latin typeface="Calibri"/>
                <a:ea typeface="Calibri"/>
                <a:cs typeface="Calibri"/>
                <a:sym typeface="Calibri"/>
              </a:rPr>
              <a:t>- Neural Network</a:t>
            </a:r>
            <a:endParaRPr/>
          </a:p>
        </p:txBody>
      </p:sp>
      <p:sp>
        <p:nvSpPr>
          <p:cNvPr id="352" name="Google Shape;352;p32"/>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3" name="Google Shape;353;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22</a:t>
            </a:fld>
            <a:endParaRPr sz="1800"/>
          </a:p>
        </p:txBody>
      </p:sp>
      <p:sp>
        <p:nvSpPr>
          <p:cNvPr id="354" name="Google Shape;354;p32"/>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355" name="Google Shape;355;p32"/>
          <p:cNvSpPr txBox="1"/>
          <p:nvPr/>
        </p:nvSpPr>
        <p:spPr>
          <a:xfrm>
            <a:off x="857333" y="1224225"/>
            <a:ext cx="10355150" cy="50167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The techni</a:t>
            </a:r>
            <a:r>
              <a:rPr lang="en-GB" sz="2000">
                <a:latin typeface="Calibri"/>
                <a:ea typeface="Calibri"/>
                <a:cs typeface="Calibri"/>
                <a:sym typeface="Calibri"/>
              </a:rPr>
              <a:t>que</a:t>
            </a:r>
            <a:r>
              <a:rPr lang="en-GB" sz="2000" b="0" i="0" u="none" strike="noStrike" cap="none">
                <a:solidFill>
                  <a:srgbClr val="000000"/>
                </a:solidFill>
                <a:latin typeface="Calibri"/>
                <a:ea typeface="Calibri"/>
                <a:cs typeface="Calibri"/>
                <a:sym typeface="Calibri"/>
              </a:rPr>
              <a:t> that has been used is </a:t>
            </a:r>
            <a:r>
              <a:rPr lang="en-GB" sz="2000" b="1" i="0" u="none" strike="noStrike" cap="none">
                <a:solidFill>
                  <a:srgbClr val="000000"/>
                </a:solidFill>
                <a:latin typeface="Calibri"/>
                <a:ea typeface="Calibri"/>
                <a:cs typeface="Calibri"/>
                <a:sym typeface="Calibri"/>
              </a:rPr>
              <a:t>Multi-layer Perceptron</a:t>
            </a:r>
            <a:r>
              <a:rPr lang="en-GB" sz="2000" b="0" i="0" u="none" strike="noStrike" cap="none">
                <a:solidFill>
                  <a:srgbClr val="000000"/>
                </a:solidFill>
                <a:latin typeface="Calibri"/>
                <a:ea typeface="Calibri"/>
                <a:cs typeface="Calibri"/>
                <a:sym typeface="Calibri"/>
              </a:rPr>
              <a:t>,</a:t>
            </a:r>
            <a:r>
              <a:rPr lang="en-GB" sz="1400" b="0" i="0" u="none" strike="noStrike" cap="none">
                <a:solidFill>
                  <a:srgbClr val="000000"/>
                </a:solidFill>
                <a:latin typeface="Arial"/>
                <a:ea typeface="Arial"/>
                <a:cs typeface="Arial"/>
                <a:sym typeface="Arial"/>
              </a:rPr>
              <a:t> </a:t>
            </a:r>
            <a:r>
              <a:rPr lang="en-GB" sz="2000" b="0" i="0" u="none" strike="noStrike" cap="none">
                <a:solidFill>
                  <a:srgbClr val="000000"/>
                </a:solidFill>
                <a:latin typeface="Calibri"/>
                <a:ea typeface="Calibri"/>
                <a:cs typeface="Calibri"/>
                <a:sym typeface="Calibri"/>
              </a:rPr>
              <a:t>that is a supervised learning algorithm that learns a function by training on a dataset.    </a:t>
            </a:r>
            <a:endParaRPr/>
          </a:p>
          <a:p>
            <a:pPr marL="0" marR="0" lvl="0" indent="0" algn="l" rtl="0">
              <a:lnSpc>
                <a:spcPct val="100000"/>
              </a:lnSpc>
              <a:spcBef>
                <a:spcPts val="0"/>
              </a:spcBef>
              <a:spcAft>
                <a:spcPts val="0"/>
              </a:spcAft>
              <a:buNone/>
            </a:pP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Building Phase</a:t>
            </a:r>
            <a:endParaRPr sz="2000" b="0" i="0" u="none" strike="noStrike" cap="none">
              <a:solidFill>
                <a:srgbClr val="000000"/>
              </a:solidFill>
              <a:latin typeface="Calibri"/>
              <a:ea typeface="Calibri"/>
              <a:cs typeface="Calibri"/>
              <a:sym typeface="Calibri"/>
            </a:endParaRPr>
          </a:p>
          <a:p>
            <a:pPr marL="0" marR="0" lvl="8"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Pre-process the dataset.</a:t>
            </a:r>
            <a:endParaRPr/>
          </a:p>
          <a:p>
            <a:pPr marL="0" marR="0" lvl="8"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Encoding dataset using one-hot.</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Split the dataset from train and test (90% &amp; 10</a:t>
            </a:r>
            <a:r>
              <a:rPr lang="en-GB" sz="2000">
                <a:latin typeface="Calibri"/>
                <a:ea typeface="Calibri"/>
                <a:cs typeface="Calibri"/>
                <a:sym typeface="Calibri"/>
              </a:rPr>
              <a:t>%</a:t>
            </a:r>
            <a:r>
              <a:rPr lang="en-GB" sz="2000" b="0" i="0" u="none" strike="noStrike" cap="none">
                <a:solidFill>
                  <a:srgbClr val="000000"/>
                </a:solidFill>
                <a:latin typeface="Calibri"/>
                <a:ea typeface="Calibri"/>
                <a:cs typeface="Calibri"/>
                <a:sym typeface="Calibri"/>
              </a:rPr>
              <a:t>) using Python.</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Train the classifier.</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Operational Phase</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Make predictions.</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Calculate the accuracy.</a:t>
            </a:r>
            <a:endParaRPr sz="2000" b="0" i="0" u="none" strike="noStrike" cap="none">
              <a:solidFill>
                <a:srgbClr val="000000"/>
              </a:solidFill>
              <a:latin typeface="Calibri"/>
              <a:ea typeface="Calibri"/>
              <a:cs typeface="Calibri"/>
              <a:sym typeface="Calibri"/>
            </a:endParaRPr>
          </a:p>
          <a:p>
            <a:pPr marL="0" lvl="1" indent="457200" algn="l" rtl="0">
              <a:spcBef>
                <a:spcPts val="0"/>
              </a:spcBef>
              <a:spcAft>
                <a:spcPts val="0"/>
              </a:spcAft>
              <a:buClr>
                <a:schemeClr val="dk1"/>
              </a:buClr>
              <a:buFont typeface="Arial"/>
              <a:buNone/>
            </a:pPr>
            <a:r>
              <a:rPr lang="en-GB" sz="2000">
                <a:solidFill>
                  <a:schemeClr val="dk1"/>
                </a:solidFill>
                <a:latin typeface="Calibri"/>
                <a:ea typeface="Calibri"/>
                <a:cs typeface="Calibri"/>
                <a:sym typeface="Calibri"/>
              </a:rPr>
              <a:t>Calculate 0/1 loss.</a:t>
            </a:r>
            <a:endParaRPr sz="2000">
              <a:latin typeface="Calibri"/>
              <a:ea typeface="Calibri"/>
              <a:cs typeface="Calibri"/>
              <a:sym typeface="Calibri"/>
            </a:endParaRPr>
          </a:p>
          <a:p>
            <a:pPr marL="0" marR="0" lvl="1" indent="0" algn="l" rtl="0">
              <a:lnSpc>
                <a:spcPct val="100000"/>
              </a:lnSpc>
              <a:spcBef>
                <a:spcPts val="0"/>
              </a:spcBef>
              <a:spcAft>
                <a:spcPts val="0"/>
              </a:spcAft>
              <a:buNone/>
            </a:pP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The number of shares has been predicted and the accuracy score has been calculated to be really next to 76%.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3"/>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361" name="Google Shape;361;p33"/>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362" name="Google Shape;362;p33"/>
          <p:cNvSpPr txBox="1"/>
          <p:nvPr/>
        </p:nvSpPr>
        <p:spPr>
          <a:xfrm>
            <a:off x="876468" y="352447"/>
            <a:ext cx="965694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GB" sz="4000" b="0" i="0" u="none" strike="noStrike" cap="none">
                <a:solidFill>
                  <a:srgbClr val="000000"/>
                </a:solidFill>
                <a:latin typeface="Calibri"/>
                <a:ea typeface="Calibri"/>
                <a:cs typeface="Calibri"/>
                <a:sym typeface="Calibri"/>
              </a:rPr>
              <a:t>Conclusions</a:t>
            </a:r>
            <a:endParaRPr sz="2800" b="0" i="0" u="none" strike="noStrike" cap="none">
              <a:solidFill>
                <a:srgbClr val="000000"/>
              </a:solidFill>
              <a:latin typeface="Calibri"/>
              <a:ea typeface="Calibri"/>
              <a:cs typeface="Calibri"/>
              <a:sym typeface="Calibri"/>
            </a:endParaRPr>
          </a:p>
        </p:txBody>
      </p:sp>
      <p:sp>
        <p:nvSpPr>
          <p:cNvPr id="363" name="Google Shape;363;p33"/>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4" name="Google Shape;364;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23</a:t>
            </a:fld>
            <a:endParaRPr sz="1800"/>
          </a:p>
        </p:txBody>
      </p:sp>
      <p:sp>
        <p:nvSpPr>
          <p:cNvPr id="365" name="Google Shape;365;p33"/>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366" name="Google Shape;366;p33"/>
          <p:cNvSpPr txBox="1"/>
          <p:nvPr/>
        </p:nvSpPr>
        <p:spPr>
          <a:xfrm>
            <a:off x="857325" y="1224225"/>
            <a:ext cx="10355100" cy="49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dirty="0">
                <a:solidFill>
                  <a:srgbClr val="000000"/>
                </a:solidFill>
                <a:latin typeface="Calibri"/>
                <a:ea typeface="Calibri"/>
                <a:cs typeface="Calibri"/>
                <a:sym typeface="Calibri"/>
              </a:rPr>
              <a:t>At the end of our study we can conclude that:</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dirty="0">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dirty="0">
                <a:solidFill>
                  <a:srgbClr val="000000"/>
                </a:solidFill>
                <a:latin typeface="Calibri"/>
                <a:ea typeface="Calibri"/>
                <a:cs typeface="Calibri"/>
                <a:sym typeface="Calibri"/>
              </a:rPr>
              <a:t>The day when there are </a:t>
            </a:r>
            <a:r>
              <a:rPr lang="en-GB" sz="2000" b="0" i="1" u="none" strike="noStrike" cap="none" dirty="0">
                <a:solidFill>
                  <a:srgbClr val="000000"/>
                </a:solidFill>
                <a:latin typeface="Calibri"/>
                <a:ea typeface="Calibri"/>
                <a:cs typeface="Calibri"/>
                <a:sym typeface="Calibri"/>
              </a:rPr>
              <a:t>more publications is Thursday.</a:t>
            </a:r>
            <a:endParaRPr dirty="0"/>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dirty="0">
                <a:solidFill>
                  <a:srgbClr val="000000"/>
                </a:solidFill>
                <a:latin typeface="Calibri"/>
                <a:ea typeface="Calibri"/>
                <a:cs typeface="Calibri"/>
                <a:sym typeface="Calibri"/>
              </a:rPr>
              <a:t>The day when there are </a:t>
            </a:r>
            <a:r>
              <a:rPr lang="en-GB" sz="2000" b="0" i="1" u="none" strike="noStrike" cap="none" dirty="0">
                <a:solidFill>
                  <a:srgbClr val="000000"/>
                </a:solidFill>
                <a:latin typeface="Calibri"/>
                <a:ea typeface="Calibri"/>
                <a:cs typeface="Calibri"/>
                <a:sym typeface="Calibri"/>
              </a:rPr>
              <a:t>fewer publications is Monday.</a:t>
            </a:r>
            <a:endParaRPr sz="2000" b="0" i="1"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SzPts val="2000"/>
              <a:buFont typeface="Calibri"/>
              <a:buChar char="•"/>
            </a:pPr>
            <a:r>
              <a:rPr lang="en-GB" sz="2000" i="1" dirty="0">
                <a:latin typeface="Calibri"/>
                <a:ea typeface="Calibri"/>
                <a:cs typeface="Calibri"/>
                <a:sym typeface="Calibri"/>
              </a:rPr>
              <a:t>More than </a:t>
            </a:r>
            <a:r>
              <a:rPr lang="en-GB" sz="2000" dirty="0">
                <a:solidFill>
                  <a:schemeClr val="dk1"/>
                </a:solidFill>
                <a:highlight>
                  <a:srgbClr val="FFFFFF"/>
                </a:highlight>
                <a:latin typeface="Calibri"/>
                <a:ea typeface="Calibri"/>
                <a:cs typeface="Calibri"/>
                <a:sym typeface="Calibri"/>
              </a:rPr>
              <a:t>7000 posts, out of a total of 40948, receive less than 400 likes.</a:t>
            </a:r>
            <a:endParaRPr sz="2000" dirty="0">
              <a:solidFill>
                <a:schemeClr val="dk1"/>
              </a:solidFill>
              <a:highlight>
                <a:srgbClr val="FFFFFF"/>
              </a:highlight>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000"/>
              <a:buFont typeface="Calibri"/>
              <a:buChar char="•"/>
            </a:pPr>
            <a:r>
              <a:rPr lang="en-GB" sz="2000" dirty="0">
                <a:solidFill>
                  <a:schemeClr val="dk1"/>
                </a:solidFill>
                <a:highlight>
                  <a:srgbClr val="FFFFFF"/>
                </a:highlight>
                <a:latin typeface="Calibri"/>
                <a:ea typeface="Calibri"/>
                <a:cs typeface="Calibri"/>
                <a:sym typeface="Calibri"/>
              </a:rPr>
              <a:t>About 90% of posts have less than 400 characters, so short.</a:t>
            </a:r>
            <a:endParaRPr dirty="0"/>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dirty="0">
                <a:solidFill>
                  <a:srgbClr val="000000"/>
                </a:solidFill>
                <a:latin typeface="Calibri"/>
                <a:ea typeface="Calibri"/>
                <a:cs typeface="Calibri"/>
                <a:sym typeface="Calibri"/>
              </a:rPr>
              <a:t>The category that shows the most interactions</a:t>
            </a:r>
            <a:r>
              <a:rPr lang="en-GB" sz="2000" b="0" i="1" u="none" strike="noStrike" cap="none" dirty="0">
                <a:solidFill>
                  <a:srgbClr val="000000"/>
                </a:solidFill>
                <a:latin typeface="Calibri"/>
                <a:ea typeface="Calibri"/>
                <a:cs typeface="Calibri"/>
                <a:sym typeface="Calibri"/>
              </a:rPr>
              <a:t> is 'Professional Sports Team’.</a:t>
            </a:r>
            <a:endParaRPr dirty="0"/>
          </a:p>
          <a:p>
            <a:pPr marL="342900" marR="0" lvl="0" indent="-342900" algn="l" rtl="0">
              <a:lnSpc>
                <a:spcPct val="100000"/>
              </a:lnSpc>
              <a:spcBef>
                <a:spcPts val="0"/>
              </a:spcBef>
              <a:spcAft>
                <a:spcPts val="0"/>
              </a:spcAft>
              <a:buClr>
                <a:srgbClr val="000000"/>
              </a:buClr>
              <a:buSzPts val="2000"/>
              <a:buFont typeface="Calibri"/>
              <a:buChar char="•"/>
            </a:pPr>
            <a:r>
              <a:rPr lang="en-GB" sz="2000" dirty="0">
                <a:solidFill>
                  <a:schemeClr val="dk1"/>
                </a:solidFill>
                <a:latin typeface="Calibri"/>
                <a:ea typeface="Calibri"/>
                <a:cs typeface="Calibri"/>
                <a:sym typeface="Calibri"/>
              </a:rPr>
              <a:t>The number of shares in average is greater for long posts.</a:t>
            </a:r>
            <a:endParaRPr sz="2000"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000"/>
              <a:buFont typeface="Calibri"/>
              <a:buChar char="•"/>
            </a:pPr>
            <a:r>
              <a:rPr lang="en-GB" sz="2000" dirty="0">
                <a:solidFill>
                  <a:schemeClr val="dk1"/>
                </a:solidFill>
                <a:highlight>
                  <a:srgbClr val="FFFFFF"/>
                </a:highlight>
                <a:latin typeface="Calibri"/>
                <a:ea typeface="Calibri"/>
                <a:cs typeface="Calibri"/>
                <a:sym typeface="Calibri"/>
              </a:rPr>
              <a:t>The </a:t>
            </a:r>
            <a:r>
              <a:rPr lang="en-GB" sz="2000" dirty="0">
                <a:solidFill>
                  <a:schemeClr val="dk1"/>
                </a:solidFill>
                <a:latin typeface="Calibri"/>
                <a:ea typeface="Calibri"/>
                <a:cs typeface="Calibri"/>
                <a:sym typeface="Calibri"/>
              </a:rPr>
              <a:t>number of comments received in average is greater for short posts.</a:t>
            </a:r>
            <a:endParaRPr sz="2000"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dirty="0">
                <a:latin typeface="Calibri"/>
                <a:ea typeface="Calibri"/>
                <a:cs typeface="Calibri"/>
                <a:sym typeface="Calibri"/>
              </a:rPr>
              <a:t>T</a:t>
            </a:r>
            <a:r>
              <a:rPr lang="en-GB" sz="2000" b="0" i="0" u="none" strike="noStrike" cap="none" dirty="0">
                <a:solidFill>
                  <a:srgbClr val="000000"/>
                </a:solidFill>
                <a:latin typeface="Calibri"/>
                <a:ea typeface="Calibri"/>
                <a:cs typeface="Calibri"/>
                <a:sym typeface="Calibri"/>
              </a:rPr>
              <a:t>he most interactive hours for both </a:t>
            </a:r>
            <a:r>
              <a:rPr lang="en-GB" sz="2000" b="1" i="1" u="none" strike="noStrike" cap="none" dirty="0">
                <a:solidFill>
                  <a:srgbClr val="000000"/>
                </a:solidFill>
                <a:latin typeface="Calibri"/>
                <a:ea typeface="Calibri"/>
                <a:cs typeface="Calibri"/>
                <a:sym typeface="Calibri"/>
              </a:rPr>
              <a:t>long &amp; short </a:t>
            </a:r>
            <a:r>
              <a:rPr lang="en-GB" sz="2000" i="1" u="none" strike="noStrike" cap="none" dirty="0">
                <a:solidFill>
                  <a:srgbClr val="000000"/>
                </a:solidFill>
                <a:latin typeface="Calibri"/>
                <a:ea typeface="Calibri"/>
                <a:cs typeface="Calibri"/>
                <a:sym typeface="Calibri"/>
              </a:rPr>
              <a:t>posts</a:t>
            </a:r>
            <a:r>
              <a:rPr lang="en-GB" sz="2000" b="1" i="1" u="none" strike="noStrike" cap="none" dirty="0">
                <a:solidFill>
                  <a:srgbClr val="000000"/>
                </a:solidFill>
                <a:latin typeface="Calibri"/>
                <a:ea typeface="Calibri"/>
                <a:cs typeface="Calibri"/>
                <a:sym typeface="Calibri"/>
              </a:rPr>
              <a:t> </a:t>
            </a:r>
            <a:r>
              <a:rPr lang="en-GB" sz="2000" u="none" strike="noStrike" cap="none" dirty="0">
                <a:solidFill>
                  <a:srgbClr val="000000"/>
                </a:solidFill>
                <a:latin typeface="Calibri"/>
                <a:ea typeface="Calibri"/>
                <a:cs typeface="Calibri"/>
                <a:sym typeface="Calibri"/>
              </a:rPr>
              <a:t>is</a:t>
            </a:r>
            <a:r>
              <a:rPr lang="en-GB" sz="2000" b="1" i="1" u="none" strike="noStrike" cap="none" dirty="0">
                <a:solidFill>
                  <a:srgbClr val="000000"/>
                </a:solidFill>
                <a:latin typeface="Calibri"/>
                <a:ea typeface="Calibri"/>
                <a:cs typeface="Calibri"/>
                <a:sym typeface="Calibri"/>
              </a:rPr>
              <a:t> </a:t>
            </a:r>
            <a:r>
              <a:rPr lang="en-GB" sz="2000" dirty="0">
                <a:solidFill>
                  <a:schemeClr val="dk1"/>
                </a:solidFill>
                <a:latin typeface="Calibri"/>
                <a:ea typeface="Calibri"/>
                <a:cs typeface="Calibri"/>
                <a:sym typeface="Calibri"/>
              </a:rPr>
              <a:t>between the 24h and 48h after the publication</a:t>
            </a:r>
            <a:r>
              <a:rPr lang="en-GB" sz="2000" b="1" i="1" u="none" strike="noStrike" cap="none" dirty="0">
                <a:solidFill>
                  <a:srgbClr val="000000"/>
                </a:solidFill>
                <a:latin typeface="Calibri"/>
                <a:ea typeface="Calibri"/>
                <a:cs typeface="Calibri"/>
                <a:sym typeface="Calibri"/>
              </a:rPr>
              <a:t>.</a:t>
            </a:r>
            <a:r>
              <a:rPr lang="en-GB" sz="2000" b="0" i="0" u="none" strike="noStrike" cap="none" dirty="0">
                <a:solidFill>
                  <a:srgbClr val="000000"/>
                </a:solidFill>
                <a:latin typeface="Calibri"/>
                <a:ea typeface="Calibri"/>
                <a:cs typeface="Calibri"/>
                <a:sym typeface="Calibri"/>
              </a:rPr>
              <a:t>  </a:t>
            </a:r>
            <a:endParaRPr dirty="0"/>
          </a:p>
          <a:p>
            <a:pPr marL="342900" marR="0" lvl="0" indent="-342900" algn="l" rtl="0">
              <a:lnSpc>
                <a:spcPct val="100000"/>
              </a:lnSpc>
              <a:spcBef>
                <a:spcPts val="0"/>
              </a:spcBef>
              <a:spcAft>
                <a:spcPts val="0"/>
              </a:spcAft>
              <a:buClr>
                <a:srgbClr val="000000"/>
              </a:buClr>
              <a:buSzPts val="2000"/>
              <a:buFont typeface="Arial"/>
              <a:buChar char="•"/>
            </a:pPr>
            <a:r>
              <a:rPr lang="en-GB" sz="2000" dirty="0">
                <a:solidFill>
                  <a:schemeClr val="dk1"/>
                </a:solidFill>
                <a:latin typeface="Calibri"/>
                <a:ea typeface="Calibri"/>
                <a:cs typeface="Calibri"/>
                <a:sym typeface="Calibri"/>
              </a:rPr>
              <a:t>Long posts are </a:t>
            </a:r>
            <a:r>
              <a:rPr lang="en-GB" sz="2000" b="1" dirty="0">
                <a:solidFill>
                  <a:schemeClr val="dk1"/>
                </a:solidFill>
                <a:latin typeface="Calibri"/>
                <a:ea typeface="Calibri"/>
                <a:cs typeface="Calibri"/>
                <a:sym typeface="Calibri"/>
              </a:rPr>
              <a:t>preferred by users </a:t>
            </a:r>
            <a:r>
              <a:rPr lang="en-GB" sz="2000" dirty="0">
                <a:solidFill>
                  <a:schemeClr val="dk1"/>
                </a:solidFill>
                <a:latin typeface="Calibri"/>
                <a:ea typeface="Calibri"/>
                <a:cs typeface="Calibri"/>
                <a:sym typeface="Calibri"/>
              </a:rPr>
              <a:t>and </a:t>
            </a:r>
            <a:r>
              <a:rPr lang="en-GB" sz="2000" b="1" dirty="0">
                <a:solidFill>
                  <a:schemeClr val="dk1"/>
                </a:solidFill>
                <a:latin typeface="Calibri"/>
                <a:ea typeface="Calibri"/>
                <a:cs typeface="Calibri"/>
                <a:sym typeface="Calibri"/>
              </a:rPr>
              <a:t>they</a:t>
            </a:r>
            <a:r>
              <a:rPr lang="en-GB" sz="2000" dirty="0">
                <a:solidFill>
                  <a:schemeClr val="dk1"/>
                </a:solidFill>
                <a:latin typeface="Calibri"/>
                <a:ea typeface="Calibri"/>
                <a:cs typeface="Calibri"/>
                <a:sym typeface="Calibri"/>
              </a:rPr>
              <a:t> </a:t>
            </a:r>
            <a:r>
              <a:rPr lang="en-GB" sz="2000" b="1" dirty="0">
                <a:solidFill>
                  <a:schemeClr val="dk1"/>
                </a:solidFill>
                <a:latin typeface="Calibri"/>
                <a:ea typeface="Calibri"/>
                <a:cs typeface="Calibri"/>
                <a:sym typeface="Calibri"/>
              </a:rPr>
              <a:t>have more interactions</a:t>
            </a:r>
            <a:r>
              <a:rPr lang="en-GB" sz="2000" dirty="0">
                <a:solidFill>
                  <a:schemeClr val="dk1"/>
                </a:solidFill>
                <a:latin typeface="Calibri"/>
                <a:ea typeface="Calibri"/>
                <a:cs typeface="Calibri"/>
                <a:sym typeface="Calibri"/>
              </a:rPr>
              <a:t>.</a:t>
            </a:r>
            <a:endParaRPr sz="2000" dirty="0">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2000"/>
              <a:buFont typeface="Arial"/>
              <a:buChar char="•"/>
            </a:pPr>
            <a:r>
              <a:rPr lang="en-GB" sz="2000" b="0" i="0" u="none" strike="noStrike" cap="none" dirty="0">
                <a:solidFill>
                  <a:srgbClr val="000000"/>
                </a:solidFill>
                <a:latin typeface="Calibri"/>
                <a:ea typeface="Calibri"/>
                <a:cs typeface="Calibri"/>
                <a:sym typeface="Calibri"/>
              </a:rPr>
              <a:t> Short post are those that are preferred to be written.</a:t>
            </a:r>
            <a:endParaRPr sz="2000" dirty="0">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2000"/>
              <a:buFont typeface="Arial"/>
              <a:buChar char="•"/>
            </a:pPr>
            <a:r>
              <a:rPr lang="en-GB" sz="2000" b="0" i="0" u="none" strike="noStrike" cap="none" dirty="0">
                <a:solidFill>
                  <a:srgbClr val="000000"/>
                </a:solidFill>
                <a:latin typeface="Calibri"/>
                <a:ea typeface="Calibri"/>
                <a:cs typeface="Calibri"/>
                <a:sym typeface="Calibri"/>
              </a:rPr>
              <a:t>Accuracy level, fo</a:t>
            </a:r>
            <a:r>
              <a:rPr lang="en-GB" sz="2000" dirty="0">
                <a:latin typeface="Calibri"/>
                <a:ea typeface="Calibri"/>
                <a:cs typeface="Calibri"/>
                <a:sym typeface="Calibri"/>
              </a:rPr>
              <a:t>r</a:t>
            </a:r>
            <a:r>
              <a:rPr lang="en-GB" sz="2000" b="0" i="0" u="none" strike="noStrike" cap="none" dirty="0">
                <a:solidFill>
                  <a:srgbClr val="000000"/>
                </a:solidFill>
                <a:latin typeface="Calibri"/>
                <a:ea typeface="Calibri"/>
                <a:cs typeface="Calibri"/>
                <a:sym typeface="Calibri"/>
              </a:rPr>
              <a:t> supervised learning, is really close to </a:t>
            </a:r>
            <a:r>
              <a:rPr lang="en-GB" sz="2000" b="0" i="1" u="none" strike="noStrike" cap="none" dirty="0">
                <a:solidFill>
                  <a:srgbClr val="000000"/>
                </a:solidFill>
                <a:latin typeface="Calibri"/>
                <a:ea typeface="Calibri"/>
                <a:cs typeface="Calibri"/>
                <a:sym typeface="Calibri"/>
              </a:rPr>
              <a:t>76% </a:t>
            </a:r>
            <a:r>
              <a:rPr lang="en-GB" sz="2000" dirty="0">
                <a:latin typeface="Calibri"/>
                <a:ea typeface="Calibri"/>
                <a:cs typeface="Calibri"/>
                <a:sym typeface="Calibri"/>
              </a:rPr>
              <a:t>in both cases</a:t>
            </a:r>
            <a:r>
              <a:rPr lang="en-GB" sz="2000" b="0" i="1" u="none" strike="noStrike" cap="none" dirty="0">
                <a:solidFill>
                  <a:srgbClr val="000000"/>
                </a:solidFill>
                <a:latin typeface="Calibri"/>
                <a:ea typeface="Calibri"/>
                <a:cs typeface="Calibri"/>
                <a:sym typeface="Calibri"/>
              </a:rPr>
              <a:t>.</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GB"/>
              <a:t>24</a:t>
            </a:fld>
            <a:endParaRPr/>
          </a:p>
        </p:txBody>
      </p:sp>
      <p:sp>
        <p:nvSpPr>
          <p:cNvPr id="372" name="Google Shape;372;p34"/>
          <p:cNvSpPr txBox="1"/>
          <p:nvPr/>
        </p:nvSpPr>
        <p:spPr>
          <a:xfrm>
            <a:off x="2071851" y="1567542"/>
            <a:ext cx="8051471" cy="280076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GB" sz="8800" b="1" i="0" u="none" strike="noStrike" cap="none">
                <a:solidFill>
                  <a:srgbClr val="000000"/>
                </a:solidFill>
                <a:latin typeface="Calibri"/>
                <a:ea typeface="Calibri"/>
                <a:cs typeface="Calibri"/>
                <a:sym typeface="Calibri"/>
              </a:rPr>
              <a:t>Thanks for </a:t>
            </a:r>
            <a:endParaRPr/>
          </a:p>
          <a:p>
            <a:pPr marL="0" marR="0" lvl="0" indent="0" algn="ctr" rtl="0">
              <a:lnSpc>
                <a:spcPct val="100000"/>
              </a:lnSpc>
              <a:spcBef>
                <a:spcPts val="0"/>
              </a:spcBef>
              <a:spcAft>
                <a:spcPts val="0"/>
              </a:spcAft>
              <a:buNone/>
            </a:pPr>
            <a:r>
              <a:rPr lang="en-GB" sz="8800" b="1" i="0" u="none" strike="noStrike" cap="none">
                <a:solidFill>
                  <a:srgbClr val="000000"/>
                </a:solidFill>
                <a:latin typeface="Calibri"/>
                <a:ea typeface="Calibri"/>
                <a:cs typeface="Calibri"/>
                <a:sym typeface="Calibri"/>
              </a:rPr>
              <a:t>your attention!</a:t>
            </a:r>
            <a:endParaRPr/>
          </a:p>
        </p:txBody>
      </p:sp>
      <p:sp>
        <p:nvSpPr>
          <p:cNvPr id="373" name="Google Shape;373;p34"/>
          <p:cNvSpPr txBox="1"/>
          <p:nvPr/>
        </p:nvSpPr>
        <p:spPr>
          <a:xfrm>
            <a:off x="883138" y="6441514"/>
            <a:ext cx="39408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374" name="Google Shape;374;p34"/>
          <p:cNvSpPr txBox="1">
            <a:spLocks noGrp="1"/>
          </p:cNvSpPr>
          <p:nvPr>
            <p:ph type="ftr" idx="11"/>
          </p:nvPr>
        </p:nvSpPr>
        <p:spPr>
          <a:xfrm>
            <a:off x="4463425" y="6441514"/>
            <a:ext cx="4822800" cy="365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3"/>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15" name="Google Shape;115;p13"/>
          <p:cNvSpPr txBox="1"/>
          <p:nvPr/>
        </p:nvSpPr>
        <p:spPr>
          <a:xfrm>
            <a:off x="883138" y="6441514"/>
            <a:ext cx="39408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116" name="Google Shape;116;p13"/>
          <p:cNvSpPr txBox="1"/>
          <p:nvPr/>
        </p:nvSpPr>
        <p:spPr>
          <a:xfrm>
            <a:off x="876468" y="352447"/>
            <a:ext cx="52194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Calibri"/>
                <a:ea typeface="Calibri"/>
                <a:cs typeface="Calibri"/>
                <a:sym typeface="Calibri"/>
              </a:rPr>
              <a:t>Introduction</a:t>
            </a:r>
            <a:endParaRPr sz="3600" b="0" i="0" u="none" strike="noStrike" cap="none">
              <a:solidFill>
                <a:srgbClr val="000000"/>
              </a:solidFill>
              <a:latin typeface="Calibri"/>
              <a:ea typeface="Calibri"/>
              <a:cs typeface="Calibri"/>
              <a:sym typeface="Calibri"/>
            </a:endParaRPr>
          </a:p>
        </p:txBody>
      </p:sp>
      <p:sp>
        <p:nvSpPr>
          <p:cNvPr id="117" name="Google Shape;117;p13"/>
          <p:cNvSpPr/>
          <p:nvPr/>
        </p:nvSpPr>
        <p:spPr>
          <a:xfrm>
            <a:off x="0" y="0"/>
            <a:ext cx="12192000" cy="126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1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3</a:t>
            </a:fld>
            <a:endParaRPr sz="1800"/>
          </a:p>
        </p:txBody>
      </p:sp>
      <p:sp>
        <p:nvSpPr>
          <p:cNvPr id="119" name="Google Shape;119;p13"/>
          <p:cNvSpPr txBox="1">
            <a:spLocks noGrp="1"/>
          </p:cNvSpPr>
          <p:nvPr>
            <p:ph type="ftr" idx="11"/>
          </p:nvPr>
        </p:nvSpPr>
        <p:spPr>
          <a:xfrm>
            <a:off x="4463425" y="6441514"/>
            <a:ext cx="4822800" cy="365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120" name="Google Shape;120;p13"/>
          <p:cNvPicPr preferRelativeResize="0"/>
          <p:nvPr/>
        </p:nvPicPr>
        <p:blipFill>
          <a:blip r:embed="rId4">
            <a:alphaModFix/>
          </a:blip>
          <a:stretch>
            <a:fillRect/>
          </a:stretch>
        </p:blipFill>
        <p:spPr>
          <a:xfrm>
            <a:off x="876468" y="1995357"/>
            <a:ext cx="6448425" cy="2819400"/>
          </a:xfrm>
          <a:prstGeom prst="rect">
            <a:avLst/>
          </a:prstGeom>
          <a:noFill/>
          <a:ln>
            <a:noFill/>
          </a:ln>
        </p:spPr>
      </p:pic>
      <p:sp>
        <p:nvSpPr>
          <p:cNvPr id="121" name="Google Shape;121;p13"/>
          <p:cNvSpPr txBox="1"/>
          <p:nvPr/>
        </p:nvSpPr>
        <p:spPr>
          <a:xfrm>
            <a:off x="7324893" y="1224210"/>
            <a:ext cx="4020886" cy="478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chemeClr val="dk1"/>
              </a:buClr>
              <a:buSzPts val="2000"/>
              <a:buFont typeface="Calibri"/>
              <a:buChar char="●"/>
            </a:pPr>
            <a:r>
              <a:rPr lang="en-GB" sz="2000" b="1" dirty="0">
                <a:solidFill>
                  <a:schemeClr val="dk1"/>
                </a:solidFill>
                <a:latin typeface="Calibri"/>
                <a:ea typeface="Calibri"/>
                <a:cs typeface="Calibri"/>
                <a:sym typeface="Calibri"/>
              </a:rPr>
              <a:t>C1</a:t>
            </a:r>
            <a:r>
              <a:rPr lang="en-GB" sz="2000" dirty="0">
                <a:solidFill>
                  <a:schemeClr val="dk1"/>
                </a:solidFill>
                <a:latin typeface="Calibri"/>
                <a:ea typeface="Calibri"/>
                <a:cs typeface="Calibri"/>
                <a:sym typeface="Calibri"/>
              </a:rPr>
              <a:t>: Total comment count before selected base date/time.</a:t>
            </a:r>
            <a:endParaRPr sz="2000" dirty="0">
              <a:solidFill>
                <a:schemeClr val="dk1"/>
              </a:solidFill>
              <a:latin typeface="Calibri"/>
              <a:ea typeface="Calibri"/>
              <a:cs typeface="Calibri"/>
              <a:sym typeface="Calibri"/>
            </a:endParaRPr>
          </a:p>
          <a:p>
            <a:pPr marL="457200" lvl="0" indent="-355600" algn="l" rtl="0">
              <a:lnSpc>
                <a:spcPct val="100000"/>
              </a:lnSpc>
              <a:spcBef>
                <a:spcPts val="0"/>
              </a:spcBef>
              <a:spcAft>
                <a:spcPts val="0"/>
              </a:spcAft>
              <a:buClr>
                <a:schemeClr val="dk1"/>
              </a:buClr>
              <a:buSzPts val="2000"/>
              <a:buFont typeface="Calibri"/>
              <a:buChar char="●"/>
            </a:pPr>
            <a:r>
              <a:rPr lang="en-GB" sz="2000" b="1" dirty="0">
                <a:solidFill>
                  <a:schemeClr val="dk1"/>
                </a:solidFill>
                <a:latin typeface="Calibri"/>
                <a:ea typeface="Calibri"/>
                <a:cs typeface="Calibri"/>
                <a:sym typeface="Calibri"/>
              </a:rPr>
              <a:t>C2</a:t>
            </a:r>
            <a:r>
              <a:rPr lang="en-GB" sz="2000" dirty="0">
                <a:solidFill>
                  <a:schemeClr val="dk1"/>
                </a:solidFill>
                <a:latin typeface="Calibri"/>
                <a:ea typeface="Calibri"/>
                <a:cs typeface="Calibri"/>
                <a:sym typeface="Calibri"/>
              </a:rPr>
              <a:t>: Comment count in last 24 hrs with respect to selected base date/time.</a:t>
            </a:r>
            <a:endParaRPr sz="2000" dirty="0">
              <a:solidFill>
                <a:schemeClr val="dk1"/>
              </a:solidFill>
              <a:latin typeface="Calibri"/>
              <a:ea typeface="Calibri"/>
              <a:cs typeface="Calibri"/>
              <a:sym typeface="Calibri"/>
            </a:endParaRPr>
          </a:p>
          <a:p>
            <a:pPr marL="457200" lvl="0" indent="-355600" algn="l" rtl="0">
              <a:lnSpc>
                <a:spcPct val="100000"/>
              </a:lnSpc>
              <a:spcBef>
                <a:spcPts val="0"/>
              </a:spcBef>
              <a:spcAft>
                <a:spcPts val="0"/>
              </a:spcAft>
              <a:buClr>
                <a:schemeClr val="dk1"/>
              </a:buClr>
              <a:buSzPts val="2000"/>
              <a:buFont typeface="Calibri"/>
              <a:buChar char="●"/>
            </a:pPr>
            <a:r>
              <a:rPr lang="en-GB" sz="2000" b="1" dirty="0">
                <a:solidFill>
                  <a:schemeClr val="dk1"/>
                </a:solidFill>
                <a:latin typeface="Calibri"/>
                <a:ea typeface="Calibri"/>
                <a:cs typeface="Calibri"/>
                <a:sym typeface="Calibri"/>
              </a:rPr>
              <a:t>C3</a:t>
            </a:r>
            <a:r>
              <a:rPr lang="en-GB" sz="2000" dirty="0">
                <a:solidFill>
                  <a:schemeClr val="dk1"/>
                </a:solidFill>
                <a:latin typeface="Calibri"/>
                <a:ea typeface="Calibri"/>
                <a:cs typeface="Calibri"/>
                <a:sym typeface="Calibri"/>
              </a:rPr>
              <a:t>: Comment count is last 48 hrs to last 24 hrs with respect to base date/time</a:t>
            </a:r>
            <a:endParaRPr sz="2000" dirty="0">
              <a:solidFill>
                <a:schemeClr val="dk1"/>
              </a:solidFill>
              <a:latin typeface="Calibri"/>
              <a:ea typeface="Calibri"/>
              <a:cs typeface="Calibri"/>
              <a:sym typeface="Calibri"/>
            </a:endParaRPr>
          </a:p>
          <a:p>
            <a:pPr marL="457200" lvl="0" indent="-355600" algn="l" rtl="0">
              <a:lnSpc>
                <a:spcPct val="100000"/>
              </a:lnSpc>
              <a:spcBef>
                <a:spcPts val="0"/>
              </a:spcBef>
              <a:spcAft>
                <a:spcPts val="0"/>
              </a:spcAft>
              <a:buClr>
                <a:schemeClr val="dk1"/>
              </a:buClr>
              <a:buSzPts val="2000"/>
              <a:buFont typeface="Calibri"/>
              <a:buChar char="●"/>
            </a:pPr>
            <a:r>
              <a:rPr lang="en-GB" sz="2000" b="1" dirty="0">
                <a:solidFill>
                  <a:schemeClr val="dk1"/>
                </a:solidFill>
                <a:latin typeface="Calibri"/>
                <a:ea typeface="Calibri"/>
                <a:cs typeface="Calibri"/>
                <a:sym typeface="Calibri"/>
              </a:rPr>
              <a:t>C4</a:t>
            </a:r>
            <a:r>
              <a:rPr lang="en-GB" sz="2000" dirty="0">
                <a:solidFill>
                  <a:schemeClr val="dk1"/>
                </a:solidFill>
                <a:latin typeface="Calibri"/>
                <a:ea typeface="Calibri"/>
                <a:cs typeface="Calibri"/>
                <a:sym typeface="Calibri"/>
              </a:rPr>
              <a:t>: Comment count in first 24 hrs after publishing the document, but before the selected base date/time.</a:t>
            </a:r>
            <a:endParaRPr sz="2000" dirty="0">
              <a:solidFill>
                <a:schemeClr val="dk1"/>
              </a:solidFill>
              <a:latin typeface="Calibri"/>
              <a:ea typeface="Calibri"/>
              <a:cs typeface="Calibri"/>
              <a:sym typeface="Calibri"/>
            </a:endParaRPr>
          </a:p>
          <a:p>
            <a:pPr marL="457200" lvl="0" indent="-355600" algn="l" rtl="0">
              <a:lnSpc>
                <a:spcPct val="100000"/>
              </a:lnSpc>
              <a:spcBef>
                <a:spcPts val="0"/>
              </a:spcBef>
              <a:spcAft>
                <a:spcPts val="0"/>
              </a:spcAft>
              <a:buClr>
                <a:schemeClr val="dk1"/>
              </a:buClr>
              <a:buSzPts val="2000"/>
              <a:buFont typeface="Calibri"/>
              <a:buChar char="●"/>
            </a:pPr>
            <a:r>
              <a:rPr lang="en-GB" sz="2000" b="1" dirty="0">
                <a:solidFill>
                  <a:schemeClr val="dk1"/>
                </a:solidFill>
                <a:latin typeface="Calibri"/>
                <a:ea typeface="Calibri"/>
                <a:cs typeface="Calibri"/>
                <a:sym typeface="Calibri"/>
              </a:rPr>
              <a:t>C5</a:t>
            </a:r>
            <a:r>
              <a:rPr lang="en-GB" sz="2000" i="1" dirty="0">
                <a:solidFill>
                  <a:schemeClr val="dk1"/>
                </a:solidFill>
                <a:latin typeface="Calibri"/>
                <a:ea typeface="Calibri"/>
                <a:cs typeface="Calibri"/>
                <a:sym typeface="Calibri"/>
              </a:rPr>
              <a:t>: </a:t>
            </a:r>
            <a:r>
              <a:rPr lang="en-GB" sz="2000" dirty="0">
                <a:solidFill>
                  <a:schemeClr val="dk1"/>
                </a:solidFill>
                <a:latin typeface="Calibri"/>
                <a:ea typeface="Calibri"/>
                <a:cs typeface="Calibri"/>
                <a:sym typeface="Calibri"/>
              </a:rPr>
              <a:t>The difference between C2 and C3.</a:t>
            </a:r>
            <a:endParaRPr sz="2000" dirty="0">
              <a:solidFill>
                <a:schemeClr val="dk1"/>
              </a:solidFill>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4"/>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27" name="Google Shape;127;p14"/>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128" name="Google Shape;128;p14"/>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Calibri"/>
                <a:ea typeface="Calibri"/>
                <a:cs typeface="Calibri"/>
                <a:sym typeface="Calibri"/>
              </a:rPr>
              <a:t>Introduction</a:t>
            </a:r>
            <a:endParaRPr sz="3600" b="0" i="0" u="none" strike="noStrike" cap="none">
              <a:solidFill>
                <a:srgbClr val="000000"/>
              </a:solidFill>
              <a:latin typeface="Calibri"/>
              <a:ea typeface="Calibri"/>
              <a:cs typeface="Calibri"/>
              <a:sym typeface="Calibri"/>
            </a:endParaRPr>
          </a:p>
        </p:txBody>
      </p:sp>
      <p:sp>
        <p:nvSpPr>
          <p:cNvPr id="129" name="Google Shape;129;p14"/>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4</a:t>
            </a:fld>
            <a:endParaRPr sz="1800"/>
          </a:p>
        </p:txBody>
      </p:sp>
      <p:sp>
        <p:nvSpPr>
          <p:cNvPr id="131" name="Google Shape;131;p14"/>
          <p:cNvSpPr txBox="1"/>
          <p:nvPr/>
        </p:nvSpPr>
        <p:spPr>
          <a:xfrm>
            <a:off x="876468" y="1432882"/>
            <a:ext cx="10477332" cy="458587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000" b="0" i="1"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None/>
            </a:pPr>
            <a:r>
              <a:rPr lang="en-GB" sz="2000" b="0" i="1" u="none" strike="noStrike" cap="none" dirty="0">
                <a:solidFill>
                  <a:srgbClr val="000000"/>
                </a:solidFill>
                <a:latin typeface="Calibri"/>
                <a:ea typeface="Calibri"/>
                <a:cs typeface="Calibri"/>
                <a:sym typeface="Calibri"/>
              </a:rPr>
              <a:t>May the length of a post influence its reading and consequently </a:t>
            </a:r>
            <a:endParaRPr dirty="0"/>
          </a:p>
          <a:p>
            <a:pPr marL="0" marR="0" lvl="0" indent="0" algn="ctr" rtl="0">
              <a:lnSpc>
                <a:spcPct val="100000"/>
              </a:lnSpc>
              <a:spcBef>
                <a:spcPts val="0"/>
              </a:spcBef>
              <a:spcAft>
                <a:spcPts val="0"/>
              </a:spcAft>
              <a:buNone/>
            </a:pPr>
            <a:r>
              <a:rPr lang="en-GB" sz="2000" b="0" i="1" u="none" strike="noStrike" cap="none" dirty="0">
                <a:solidFill>
                  <a:srgbClr val="000000"/>
                </a:solidFill>
                <a:latin typeface="Calibri"/>
                <a:ea typeface="Calibri"/>
                <a:cs typeface="Calibri"/>
                <a:sym typeface="Calibri"/>
              </a:rPr>
              <a:t>also the number of comments and shares it will receive?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lang="it-IT"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GB" sz="2000" b="0" i="0" u="none" strike="noStrike" cap="none" dirty="0">
                <a:solidFill>
                  <a:srgbClr val="000000"/>
                </a:solidFill>
                <a:latin typeface="Calibri"/>
                <a:ea typeface="Calibri"/>
                <a:cs typeface="Calibri"/>
                <a:sym typeface="Calibri"/>
              </a:rPr>
              <a:t>For answering, we walked through two different preliminary phases:</a:t>
            </a:r>
            <a:endParaRPr sz="20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dirty="0">
                <a:solidFill>
                  <a:srgbClr val="000000"/>
                </a:solidFill>
                <a:latin typeface="Calibri"/>
                <a:ea typeface="Calibri"/>
                <a:cs typeface="Calibri"/>
                <a:sym typeface="Calibri"/>
              </a:rPr>
              <a:t>Data Cleaning of the dataset,</a:t>
            </a:r>
            <a:endParaRPr sz="20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dirty="0">
                <a:solidFill>
                  <a:srgbClr val="000000"/>
                </a:solidFill>
                <a:latin typeface="Calibri"/>
                <a:ea typeface="Calibri"/>
                <a:cs typeface="Calibri"/>
                <a:sym typeface="Calibri"/>
              </a:rPr>
              <a:t>Exploratory analysis.</a:t>
            </a:r>
            <a:endParaRPr dirty="0"/>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GB" sz="2000" b="0" i="0" u="none" strike="noStrike" cap="none" dirty="0">
                <a:solidFill>
                  <a:srgbClr val="000000"/>
                </a:solidFill>
                <a:latin typeface="Calibri"/>
                <a:ea typeface="Calibri"/>
                <a:cs typeface="Calibri"/>
                <a:sym typeface="Calibri"/>
              </a:rPr>
              <a:t>After these we performed two Machine Learning technics named Supervised Learning and Unsupervised Learning to predict which will be the shares for a post in the future.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3200" b="0" i="0" u="none" strike="noStrike" cap="none" dirty="0">
              <a:solidFill>
                <a:srgbClr val="000000"/>
              </a:solidFill>
              <a:latin typeface="Calibri"/>
              <a:ea typeface="Calibri"/>
              <a:cs typeface="Calibri"/>
              <a:sym typeface="Calibri"/>
            </a:endParaRPr>
          </a:p>
        </p:txBody>
      </p:sp>
      <p:sp>
        <p:nvSpPr>
          <p:cNvPr id="132" name="Google Shape;132;p14"/>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133" name="Google Shape;133;p14"/>
          <p:cNvPicPr preferRelativeResize="0"/>
          <p:nvPr/>
        </p:nvPicPr>
        <p:blipFill rotWithShape="1">
          <a:blip r:embed="rId4">
            <a:alphaModFix/>
          </a:blip>
          <a:srcRect/>
          <a:stretch/>
        </p:blipFill>
        <p:spPr>
          <a:xfrm>
            <a:off x="8895368" y="2532969"/>
            <a:ext cx="2010180" cy="20427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5"/>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39" name="Google Shape;139;p15"/>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140" name="Google Shape;140;p15"/>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Calibri"/>
                <a:ea typeface="Calibri"/>
                <a:cs typeface="Calibri"/>
                <a:sym typeface="Calibri"/>
              </a:rPr>
              <a:t>Data Cleaning</a:t>
            </a:r>
            <a:endParaRPr/>
          </a:p>
        </p:txBody>
      </p:sp>
      <p:sp>
        <p:nvSpPr>
          <p:cNvPr id="141" name="Google Shape;141;p15"/>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2" name="Google Shape;142;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5</a:t>
            </a:fld>
            <a:endParaRPr sz="1800"/>
          </a:p>
        </p:txBody>
      </p:sp>
      <p:sp>
        <p:nvSpPr>
          <p:cNvPr id="143" name="Google Shape;143;p15"/>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sp>
        <p:nvSpPr>
          <p:cNvPr id="144" name="Google Shape;144;p15"/>
          <p:cNvSpPr txBox="1"/>
          <p:nvPr/>
        </p:nvSpPr>
        <p:spPr>
          <a:xfrm>
            <a:off x="876468" y="1432882"/>
            <a:ext cx="10477332" cy="40934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In this phase, the following operation have been performed: </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All the columns have been checked to be sure that there are not null values in the dataset,</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All the values have been checked to be sure that they are all positive, specifically Page Checkin’s, Likes, Page Talking About, C1, C2, C3, C4, Base Time, Post Length, Post Share Count columns have been controlled,</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All the values in the days columns have been checked to be 0 or 1,</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All the values in Base Data Time have been checked to be valid,</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All values inside C1 have been checked to be correct. In particular that:</a:t>
            </a:r>
            <a:endParaRPr sz="2000" b="0" i="0" u="none" strike="noStrike" cap="none">
              <a:solidFill>
                <a:srgbClr val="000000"/>
              </a:solidFill>
              <a:latin typeface="Calibri"/>
              <a:ea typeface="Calibri"/>
              <a:cs typeface="Calibri"/>
              <a:sym typeface="Calibri"/>
            </a:endParaRPr>
          </a:p>
          <a:p>
            <a:pPr marL="0" marR="0" lvl="8"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C1 &gt;= C2 + C3</a:t>
            </a:r>
            <a:endParaRPr sz="2000" b="0" i="0" u="none" strike="noStrike" cap="none">
              <a:solidFill>
                <a:srgbClr val="000000"/>
              </a:solidFill>
              <a:latin typeface="Calibri"/>
              <a:ea typeface="Calibri"/>
              <a:cs typeface="Calibri"/>
              <a:sym typeface="Calibri"/>
            </a:endParaRPr>
          </a:p>
          <a:p>
            <a:pPr marL="0" marR="0" lvl="2"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C4 &lt;= C1 </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	C5 = C2 - C3</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All useless columns have been removed (Post Promotion Status) and</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All duplicated rows have been removed.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50" name="Google Shape;150;p16"/>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151" name="Google Shape;151;p16"/>
          <p:cNvSpPr txBox="1"/>
          <p:nvPr/>
        </p:nvSpPr>
        <p:spPr>
          <a:xfrm>
            <a:off x="876468" y="352447"/>
            <a:ext cx="10477332"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Post Length variable  </a:t>
            </a:r>
            <a:endParaRPr sz="4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Calibri"/>
              <a:ea typeface="Calibri"/>
              <a:cs typeface="Calibri"/>
              <a:sym typeface="Calibri"/>
            </a:endParaRPr>
          </a:p>
        </p:txBody>
      </p:sp>
      <p:sp>
        <p:nvSpPr>
          <p:cNvPr id="152" name="Google Shape;152;p16"/>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6</a:t>
            </a:fld>
            <a:endParaRPr sz="1800"/>
          </a:p>
        </p:txBody>
      </p:sp>
      <p:sp>
        <p:nvSpPr>
          <p:cNvPr id="154" name="Google Shape;154;p16"/>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155" name="Google Shape;155;p16"/>
          <p:cNvPicPr preferRelativeResize="0"/>
          <p:nvPr/>
        </p:nvPicPr>
        <p:blipFill rotWithShape="1">
          <a:blip r:embed="rId4">
            <a:alphaModFix/>
          </a:blip>
          <a:srcRect/>
          <a:stretch/>
        </p:blipFill>
        <p:spPr>
          <a:xfrm>
            <a:off x="1630637" y="1224224"/>
            <a:ext cx="8930714" cy="479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7"/>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61" name="Google Shape;161;p1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162" name="Google Shape;162;p17"/>
          <p:cNvSpPr txBox="1"/>
          <p:nvPr/>
        </p:nvSpPr>
        <p:spPr>
          <a:xfrm>
            <a:off x="876468" y="352448"/>
            <a:ext cx="10477332" cy="787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Number of posts published every day </a:t>
            </a:r>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Calibri"/>
              <a:ea typeface="Calibri"/>
              <a:cs typeface="Calibri"/>
              <a:sym typeface="Calibri"/>
            </a:endParaRPr>
          </a:p>
        </p:txBody>
      </p:sp>
      <p:sp>
        <p:nvSpPr>
          <p:cNvPr id="163" name="Google Shape;163;p17"/>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7</a:t>
            </a:fld>
            <a:endParaRPr sz="1800"/>
          </a:p>
        </p:txBody>
      </p:sp>
      <p:sp>
        <p:nvSpPr>
          <p:cNvPr id="165" name="Google Shape;165;p17"/>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166" name="Google Shape;166;p17"/>
          <p:cNvPicPr preferRelativeResize="0"/>
          <p:nvPr/>
        </p:nvPicPr>
        <p:blipFill rotWithShape="1">
          <a:blip r:embed="rId4">
            <a:alphaModFix/>
          </a:blip>
          <a:srcRect/>
          <a:stretch/>
        </p:blipFill>
        <p:spPr>
          <a:xfrm>
            <a:off x="1479426" y="1224375"/>
            <a:ext cx="9233139" cy="4641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8"/>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72" name="Google Shape;172;p18"/>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173" name="Google Shape;173;p1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Number of comments of all the dataset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Calibri"/>
              <a:ea typeface="Calibri"/>
              <a:cs typeface="Calibri"/>
              <a:sym typeface="Calibri"/>
            </a:endParaRPr>
          </a:p>
        </p:txBody>
      </p:sp>
      <p:sp>
        <p:nvSpPr>
          <p:cNvPr id="174" name="Google Shape;174;p18"/>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5" name="Google Shape;175;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8</a:t>
            </a:fld>
            <a:endParaRPr sz="1800"/>
          </a:p>
        </p:txBody>
      </p:sp>
      <p:sp>
        <p:nvSpPr>
          <p:cNvPr id="176" name="Google Shape;176;p18"/>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177" name="Google Shape;177;p18"/>
          <p:cNvPicPr preferRelativeResize="0"/>
          <p:nvPr/>
        </p:nvPicPr>
        <p:blipFill rotWithShape="1">
          <a:blip r:embed="rId4">
            <a:alphaModFix/>
          </a:blip>
          <a:srcRect/>
          <a:stretch/>
        </p:blipFill>
        <p:spPr>
          <a:xfrm>
            <a:off x="5254477" y="1140032"/>
            <a:ext cx="5958006" cy="4658102"/>
          </a:xfrm>
          <a:prstGeom prst="rect">
            <a:avLst/>
          </a:prstGeom>
          <a:noFill/>
          <a:ln>
            <a:noFill/>
          </a:ln>
        </p:spPr>
      </p:pic>
      <p:sp>
        <p:nvSpPr>
          <p:cNvPr id="178" name="Google Shape;178;p18"/>
          <p:cNvSpPr txBox="1"/>
          <p:nvPr/>
        </p:nvSpPr>
        <p:spPr>
          <a:xfrm>
            <a:off x="883150" y="2622028"/>
            <a:ext cx="4681200" cy="169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Calibri"/>
                <a:ea typeface="Calibri"/>
                <a:cs typeface="Calibri"/>
                <a:sym typeface="Calibri"/>
              </a:rPr>
              <a:t>What can be seen from the figure is:</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Calibri"/>
                <a:ea typeface="Calibri"/>
                <a:cs typeface="Calibri"/>
                <a:sym typeface="Calibri"/>
              </a:rPr>
              <a:t>most of the comments are made during the period C4, so between 48 and 72 hours from the Base Date Time.</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9"/>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84" name="Google Shape;184;p19"/>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lt1"/>
                </a:solidFill>
                <a:latin typeface="Calibri"/>
                <a:ea typeface="Calibri"/>
                <a:cs typeface="Calibri"/>
                <a:sym typeface="Calibri"/>
              </a:rPr>
              <a:t>DISIM - Università degli Studi Dell’Aquila</a:t>
            </a:r>
            <a:endParaRPr sz="1400" b="0" i="0" u="none" strike="noStrike" cap="none">
              <a:solidFill>
                <a:srgbClr val="000000"/>
              </a:solidFill>
              <a:latin typeface="Arial"/>
              <a:ea typeface="Arial"/>
              <a:cs typeface="Arial"/>
              <a:sym typeface="Arial"/>
            </a:endParaRPr>
          </a:p>
        </p:txBody>
      </p:sp>
      <p:sp>
        <p:nvSpPr>
          <p:cNvPr id="185" name="Google Shape;185;p19"/>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3600" b="0" i="0" u="none" strike="noStrike" cap="none">
                <a:solidFill>
                  <a:srgbClr val="000000"/>
                </a:solidFill>
                <a:latin typeface="Calibri"/>
                <a:ea typeface="Calibri"/>
                <a:cs typeface="Calibri"/>
                <a:sym typeface="Calibri"/>
              </a:rPr>
              <a:t>Exploratory Analysis </a:t>
            </a:r>
            <a:r>
              <a:rPr lang="en-GB" sz="2800" b="0" i="0" u="none" strike="noStrike" cap="none">
                <a:solidFill>
                  <a:srgbClr val="000000"/>
                </a:solidFill>
                <a:latin typeface="Calibri"/>
                <a:ea typeface="Calibri"/>
                <a:cs typeface="Calibri"/>
                <a:sym typeface="Calibri"/>
              </a:rPr>
              <a:t>–</a:t>
            </a:r>
            <a:r>
              <a:rPr lang="en-GB" sz="4000" b="0" i="0" u="none" strike="noStrike" cap="none">
                <a:solidFill>
                  <a:srgbClr val="000000"/>
                </a:solidFill>
                <a:latin typeface="Calibri"/>
                <a:ea typeface="Calibri"/>
                <a:cs typeface="Calibri"/>
                <a:sym typeface="Calibri"/>
              </a:rPr>
              <a:t> </a:t>
            </a:r>
            <a:r>
              <a:rPr lang="en-GB" sz="2800" b="0" i="0" u="none" strike="noStrike" cap="none">
                <a:solidFill>
                  <a:srgbClr val="000000"/>
                </a:solidFill>
                <a:latin typeface="Calibri"/>
                <a:ea typeface="Calibri"/>
                <a:cs typeface="Calibri"/>
                <a:sym typeface="Calibri"/>
              </a:rPr>
              <a:t>Trend of comments in C1, C2, C3 and C4 </a:t>
            </a:r>
            <a:endParaRPr/>
          </a:p>
          <a:p>
            <a:pPr marL="0" marR="0" lvl="0" indent="0" algn="l" rtl="0">
              <a:lnSpc>
                <a:spcPct val="100000"/>
              </a:lnSpc>
              <a:spcBef>
                <a:spcPts val="0"/>
              </a:spcBef>
              <a:spcAft>
                <a:spcPts val="0"/>
              </a:spcAft>
              <a:buNone/>
            </a:pPr>
            <a:endParaRPr sz="2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Calibri"/>
              <a:ea typeface="Calibri"/>
              <a:cs typeface="Calibri"/>
              <a:sym typeface="Calibri"/>
            </a:endParaRPr>
          </a:p>
        </p:txBody>
      </p:sp>
      <p:sp>
        <p:nvSpPr>
          <p:cNvPr id="186" name="Google Shape;186;p1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GB" sz="1800"/>
              <a:t>9</a:t>
            </a:fld>
            <a:endParaRPr sz="1800"/>
          </a:p>
        </p:txBody>
      </p:sp>
      <p:sp>
        <p:nvSpPr>
          <p:cNvPr id="188" name="Google Shape;188;p19"/>
          <p:cNvSpPr txBox="1">
            <a:spLocks noGrp="1"/>
          </p:cNvSpPr>
          <p:nvPr>
            <p:ph type="ftr" idx="11"/>
          </p:nvPr>
        </p:nvSpPr>
        <p:spPr>
          <a:xfrm>
            <a:off x="4463425" y="6441514"/>
            <a:ext cx="4822804"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GB" sz="1800"/>
              <a:t>-     Data Analytics &amp; Data Driven Decision</a:t>
            </a:r>
            <a:endParaRPr sz="1800"/>
          </a:p>
        </p:txBody>
      </p:sp>
      <p:pic>
        <p:nvPicPr>
          <p:cNvPr id="189" name="Google Shape;189;p19"/>
          <p:cNvPicPr preferRelativeResize="0"/>
          <p:nvPr/>
        </p:nvPicPr>
        <p:blipFill rotWithShape="1">
          <a:blip r:embed="rId4">
            <a:alphaModFix/>
          </a:blip>
          <a:srcRect l="347" r="347"/>
          <a:stretch/>
        </p:blipFill>
        <p:spPr>
          <a:xfrm>
            <a:off x="876468" y="1365480"/>
            <a:ext cx="4871189" cy="4100380"/>
          </a:xfrm>
          <a:prstGeom prst="rect">
            <a:avLst/>
          </a:prstGeom>
          <a:noFill/>
          <a:ln>
            <a:noFill/>
          </a:ln>
        </p:spPr>
      </p:pic>
      <p:pic>
        <p:nvPicPr>
          <p:cNvPr id="190" name="Google Shape;190;p19"/>
          <p:cNvPicPr preferRelativeResize="0"/>
          <p:nvPr/>
        </p:nvPicPr>
        <p:blipFill rotWithShape="1">
          <a:blip r:embed="rId5">
            <a:alphaModFix/>
          </a:blip>
          <a:srcRect/>
          <a:stretch/>
        </p:blipFill>
        <p:spPr>
          <a:xfrm>
            <a:off x="6245598" y="1398651"/>
            <a:ext cx="4966885" cy="4067209"/>
          </a:xfrm>
          <a:prstGeom prst="rect">
            <a:avLst/>
          </a:prstGeom>
          <a:noFill/>
          <a:ln>
            <a:noFill/>
          </a:ln>
        </p:spPr>
      </p:pic>
      <p:sp>
        <p:nvSpPr>
          <p:cNvPr id="191" name="Google Shape;191;p19"/>
          <p:cNvSpPr txBox="1"/>
          <p:nvPr/>
        </p:nvSpPr>
        <p:spPr>
          <a:xfrm>
            <a:off x="2450523" y="5551969"/>
            <a:ext cx="172307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Histogram of C1 </a:t>
            </a:r>
            <a:endParaRPr sz="1800" b="0" i="0" u="none" strike="noStrike" cap="none">
              <a:solidFill>
                <a:srgbClr val="000000"/>
              </a:solidFill>
              <a:latin typeface="Calibri"/>
              <a:ea typeface="Calibri"/>
              <a:cs typeface="Calibri"/>
              <a:sym typeface="Calibri"/>
            </a:endParaRPr>
          </a:p>
        </p:txBody>
      </p:sp>
      <p:sp>
        <p:nvSpPr>
          <p:cNvPr id="192" name="Google Shape;192;p19"/>
          <p:cNvSpPr txBox="1"/>
          <p:nvPr/>
        </p:nvSpPr>
        <p:spPr>
          <a:xfrm>
            <a:off x="7867501" y="5500306"/>
            <a:ext cx="172307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Histogram of C2 </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Retrospettivo">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3103</Words>
  <Application>Microsoft Macintosh PowerPoint</Application>
  <PresentationFormat>Widescreen</PresentationFormat>
  <Paragraphs>287</Paragraphs>
  <Slides>24</Slides>
  <Notes>24</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24</vt:i4>
      </vt:variant>
    </vt:vector>
  </HeadingPairs>
  <TitlesOfParts>
    <vt:vector size="27" baseType="lpstr">
      <vt:lpstr>Arial</vt:lpstr>
      <vt:lpstr>Calibri</vt:lpstr>
      <vt:lpstr>Retrospettivo</vt:lpstr>
      <vt:lpstr>Data Analytics &amp; Data Driven Decision   Data Analysis on “Facebook Comment Volume” Dataset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&amp; Data Driven Decision   Data Analysis on “Facebook Comment Volume” Dataset </dc:title>
  <cp:lastModifiedBy>stefano cortellessa</cp:lastModifiedBy>
  <cp:revision>9</cp:revision>
  <dcterms:modified xsi:type="dcterms:W3CDTF">2019-02-05T09:19:58Z</dcterms:modified>
</cp:coreProperties>
</file>