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66" r:id="rId3"/>
    <p:sldId id="267" r:id="rId4"/>
    <p:sldId id="269" r:id="rId5"/>
    <p:sldId id="270" r:id="rId6"/>
    <p:sldId id="273" r:id="rId7"/>
    <p:sldId id="274" r:id="rId8"/>
    <p:sldId id="275" r:id="rId9"/>
    <p:sldId id="276" r:id="rId10"/>
    <p:sldId id="277" r:id="rId11"/>
    <p:sldId id="278" r:id="rId12"/>
    <p:sldId id="279" r:id="rId13"/>
    <p:sldId id="280" r:id="rId14"/>
    <p:sldId id="281" r:id="rId15"/>
    <p:sldId id="282" r:id="rId16"/>
    <p:sldId id="283" r:id="rId17"/>
    <p:sldId id="272" r:id="rId18"/>
    <p:sldId id="271" r:id="rId19"/>
    <p:sldId id="284" r:id="rId20"/>
    <p:sldId id="285" r:id="rId21"/>
    <p:sldId id="286" r:id="rId22"/>
    <p:sldId id="28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y Muccini" initials="H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032"/>
    <a:srgbClr val="FFD85B"/>
    <a:srgbClr val="B52733"/>
    <a:srgbClr val="FF5E4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4"/>
    <p:restoredTop sz="90895"/>
  </p:normalViewPr>
  <p:slideViewPr>
    <p:cSldViewPr snapToGrid="0">
      <p:cViewPr>
        <p:scale>
          <a:sx n="107" d="100"/>
          <a:sy n="107" d="100"/>
        </p:scale>
        <p:origin x="1088" y="136"/>
      </p:cViewPr>
      <p:guideLst/>
    </p:cSldViewPr>
  </p:slideViewPr>
  <p:outlineViewPr>
    <p:cViewPr>
      <p:scale>
        <a:sx n="33" d="100"/>
        <a:sy n="33" d="100"/>
      </p:scale>
      <p:origin x="0" y="0"/>
    </p:cViewPr>
  </p:outlineViewPr>
  <p:notesTextViewPr>
    <p:cViewPr>
      <p:scale>
        <a:sx n="145" d="100"/>
        <a:sy n="14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it-IT"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Shape 103"/>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it-IT"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6837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6501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0" i="0" u="none" strike="noStrike" cap="none" dirty="0">
                <a:solidFill>
                  <a:schemeClr val="dk1"/>
                </a:solidFill>
                <a:effectLst/>
                <a:latin typeface="Calibri"/>
                <a:ea typeface="Calibri"/>
                <a:cs typeface="Calibri"/>
                <a:sym typeface="Calibri"/>
              </a:rPr>
              <a:t>The previous histogram shows that around 7000 posts have a very small number of likes. </a:t>
            </a:r>
            <a:br>
              <a:rPr lang="en-GB" sz="1200" b="0" i="0" u="none" strike="noStrike" cap="none" dirty="0">
                <a:solidFill>
                  <a:schemeClr val="dk1"/>
                </a:solidFill>
                <a:effectLst/>
                <a:latin typeface="Calibri"/>
                <a:ea typeface="Calibri"/>
                <a:cs typeface="Calibri"/>
                <a:sym typeface="Calibri"/>
              </a:rPr>
            </a:br>
            <a:r>
              <a:rPr lang="en-GB" sz="1200" b="0" i="0" u="none" strike="noStrike" cap="none" dirty="0">
                <a:solidFill>
                  <a:schemeClr val="dk1"/>
                </a:solidFill>
                <a:effectLst/>
                <a:latin typeface="Calibri"/>
                <a:ea typeface="Calibri"/>
                <a:cs typeface="Calibri"/>
                <a:sym typeface="Calibri"/>
              </a:rPr>
              <a:t>Thus, decreasing the range between 0 and 500, we figured out the exact number of likes. Moreover, we checked that there were no pages with 0 likes, since they would not be useful for our future research. A deeper analysis is showed below.</a:t>
            </a:r>
            <a:endParaRPr lang="it-IT" sz="1200" b="0" i="0" u="none" strike="noStrike" cap="none" dirty="0">
              <a:solidFill>
                <a:schemeClr val="dk1"/>
              </a:solidFill>
              <a:effectLst/>
              <a:latin typeface="Calibri"/>
              <a:ea typeface="Calibri"/>
              <a:cs typeface="Calibri"/>
              <a:sym typeface="Calibri"/>
            </a:endParaRPr>
          </a:p>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9554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0" i="0" u="none" strike="noStrike" cap="none" dirty="0">
                <a:solidFill>
                  <a:schemeClr val="dk1"/>
                </a:solidFill>
                <a:effectLst/>
                <a:latin typeface="Calibri"/>
                <a:ea typeface="Calibri"/>
                <a:cs typeface="Calibri"/>
                <a:sym typeface="Calibri"/>
              </a:rPr>
              <a:t>As can be seen from the figure, </a:t>
            </a:r>
            <a:r>
              <a:rPr lang="en-GB" sz="1200" b="1" i="1" u="none" strike="noStrike" cap="none" dirty="0">
                <a:solidFill>
                  <a:schemeClr val="dk1"/>
                </a:solidFill>
                <a:effectLst/>
                <a:latin typeface="Calibri"/>
                <a:ea typeface="Calibri"/>
                <a:cs typeface="Calibri"/>
                <a:sym typeface="Calibri"/>
              </a:rPr>
              <a:t>Professional Sports Team</a:t>
            </a:r>
            <a:r>
              <a:rPr lang="en-GB" sz="1200" b="0" i="0" u="none" strike="noStrike" cap="none" dirty="0">
                <a:solidFill>
                  <a:schemeClr val="dk1"/>
                </a:solidFill>
                <a:effectLst/>
                <a:latin typeface="Calibri"/>
                <a:ea typeface="Calibri"/>
                <a:cs typeface="Calibri"/>
                <a:sym typeface="Calibri"/>
              </a:rPr>
              <a:t> is the most recurrent category.</a:t>
            </a:r>
            <a:endParaRPr lang="it-IT" sz="1200" b="0" i="0" u="none" strike="noStrike" cap="none" dirty="0">
              <a:solidFill>
                <a:schemeClr val="dk1"/>
              </a:solidFill>
              <a:effectLst/>
              <a:latin typeface="Calibri"/>
              <a:ea typeface="Calibri"/>
              <a:cs typeface="Calibri"/>
              <a:sym typeface="Calibri"/>
            </a:endParaRPr>
          </a:p>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93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r>
              <a:rPr lang="en-GB" sz="1200" b="0" i="0" u="none" strike="noStrike" cap="none" dirty="0">
                <a:solidFill>
                  <a:schemeClr val="dk1"/>
                </a:solidFill>
                <a:effectLst/>
                <a:latin typeface="Calibri"/>
                <a:ea typeface="Calibri"/>
                <a:cs typeface="Calibri"/>
                <a:sym typeface="Calibri"/>
              </a:rPr>
              <a:t>Instead, from this point has been started the analysis regarding the principal goal we want to achieve. All statistics from now are made to answer to the following question (already explained in section 1).</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0" i="0" u="none" strike="noStrike" cap="none" dirty="0">
                <a:solidFill>
                  <a:schemeClr val="dk1"/>
                </a:solidFill>
                <a:effectLst/>
                <a:latin typeface="Calibri"/>
                <a:ea typeface="Calibri"/>
                <a:cs typeface="Calibri"/>
                <a:sym typeface="Calibri"/>
              </a:rPr>
              <a:t>To answer, initially the posts have been divided between short and long. Looking at several Facebook posts, short posts are those with a maximum of 400 characters. As a result, long posts will be those with at least 400 characters.</a:t>
            </a:r>
            <a:endParaRPr lang="it-IT" sz="1200" b="0" i="0" u="none" strike="noStrike" cap="none" dirty="0">
              <a:solidFill>
                <a:schemeClr val="dk1"/>
              </a:solidFill>
              <a:effectLst/>
              <a:latin typeface="Calibri"/>
              <a:ea typeface="Calibri"/>
              <a:cs typeface="Calibri"/>
              <a:sym typeface="Calibri"/>
            </a:endParaRPr>
          </a:p>
          <a:p>
            <a:endParaRPr lang="it-IT" sz="1200" b="0" i="0" u="none" strike="noStrike" cap="none" dirty="0">
              <a:solidFill>
                <a:schemeClr val="dk1"/>
              </a:solidFill>
              <a:effectLst/>
              <a:latin typeface="Calibri"/>
              <a:ea typeface="Calibri"/>
              <a:cs typeface="Calibri"/>
              <a:sym typeface="Calibri"/>
            </a:endParaRPr>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2917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endParaRPr lang="it-IT" sz="1200" b="0" i="0" u="none" strike="noStrike" cap="none" dirty="0">
              <a:solidFill>
                <a:schemeClr val="dk1"/>
              </a:solidFill>
              <a:effectLst/>
              <a:latin typeface="Calibri"/>
              <a:ea typeface="Calibri"/>
              <a:cs typeface="Calibri"/>
              <a:sym typeface="Calibri"/>
            </a:endParaRPr>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5691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r>
              <a:rPr lang="en-GB" sz="1200" b="1" i="0" u="none" strike="noStrike" cap="none" dirty="0">
                <a:solidFill>
                  <a:schemeClr val="dk1"/>
                </a:solidFill>
                <a:effectLst/>
                <a:latin typeface="Calibri"/>
                <a:ea typeface="Calibri"/>
                <a:cs typeface="Calibri"/>
                <a:sym typeface="Calibri"/>
              </a:rPr>
              <a:t>A possible 'good' post length</a:t>
            </a:r>
            <a:r>
              <a:rPr lang="it-IT" b="1" dirty="0">
                <a:effectLst/>
              </a:rPr>
              <a:t> </a:t>
            </a:r>
            <a:endParaRPr lang="en-GB" sz="1200" b="1" i="0" u="none" strike="noStrike" cap="none" dirty="0">
              <a:solidFill>
                <a:schemeClr val="dk1"/>
              </a:solidFill>
              <a:effectLst/>
              <a:latin typeface="Calibri"/>
              <a:ea typeface="Calibri"/>
              <a:cs typeface="Calibri"/>
              <a:sym typeface="Calibri"/>
            </a:endParaRPr>
          </a:p>
          <a:p>
            <a:r>
              <a:rPr lang="en-GB" sz="1200" b="0" i="0" u="none" strike="noStrike" cap="none" dirty="0">
                <a:solidFill>
                  <a:schemeClr val="dk1"/>
                </a:solidFill>
                <a:effectLst/>
                <a:latin typeface="Calibri"/>
                <a:ea typeface="Calibri"/>
                <a:cs typeface="Calibri"/>
                <a:sym typeface="Calibri"/>
              </a:rPr>
              <a:t>We ordered in descending order the data frame based on the number of shares and we took the first 100 rows. Thereafter, we ordered again in descending order the resulting rows based on the number of all the comments and we took the first 50 rows. By averaging the length of the post between these first 50 rows, </a:t>
            </a:r>
            <a:r>
              <a:rPr lang="en-GB" sz="1200" b="0" i="1" u="none" strike="noStrike" cap="none" dirty="0">
                <a:solidFill>
                  <a:schemeClr val="dk1"/>
                </a:solidFill>
                <a:effectLst/>
                <a:latin typeface="Calibri"/>
                <a:ea typeface="Calibri"/>
                <a:cs typeface="Calibri"/>
                <a:sym typeface="Calibri"/>
              </a:rPr>
              <a:t>we discovered that the 'good' post length is around </a:t>
            </a:r>
            <a:r>
              <a:rPr lang="en-GB" sz="1200" b="1" i="1" u="none" strike="noStrike" cap="none" dirty="0">
                <a:solidFill>
                  <a:schemeClr val="dk1"/>
                </a:solidFill>
                <a:effectLst/>
                <a:latin typeface="Calibri"/>
                <a:ea typeface="Calibri"/>
                <a:cs typeface="Calibri"/>
                <a:sym typeface="Calibri"/>
              </a:rPr>
              <a:t>10</a:t>
            </a:r>
            <a:r>
              <a:rPr lang="en-GB" sz="1200" b="0" i="1" u="none" strike="noStrike" cap="none" dirty="0">
                <a:solidFill>
                  <a:schemeClr val="dk1"/>
                </a:solidFill>
                <a:effectLst/>
                <a:latin typeface="Calibri"/>
                <a:ea typeface="Calibri"/>
                <a:cs typeface="Calibri"/>
                <a:sym typeface="Calibri"/>
              </a:rPr>
              <a:t>7</a:t>
            </a:r>
            <a:r>
              <a:rPr lang="en-GB" sz="1200" b="0" i="0" u="none" strike="noStrike" cap="none" dirty="0">
                <a:solidFill>
                  <a:schemeClr val="dk1"/>
                </a:solidFill>
                <a:effectLst/>
                <a:latin typeface="Calibri"/>
                <a:ea typeface="Calibri"/>
                <a:cs typeface="Calibri"/>
                <a:sym typeface="Calibri"/>
              </a:rPr>
              <a:t>.</a:t>
            </a:r>
            <a:endParaRPr lang="it-IT" sz="1200" b="0" i="0" u="none" strike="noStrike" cap="none" dirty="0">
              <a:solidFill>
                <a:schemeClr val="dk1"/>
              </a:solidFill>
              <a:effectLst/>
              <a:latin typeface="Calibri"/>
              <a:ea typeface="Calibri"/>
              <a:cs typeface="Calibri"/>
              <a:sym typeface="Calibri"/>
            </a:endParaRPr>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270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8073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0" i="0" u="none" strike="noStrike" cap="none" dirty="0">
                <a:solidFill>
                  <a:schemeClr val="dk1"/>
                </a:solidFill>
                <a:effectLst/>
                <a:latin typeface="Calibri"/>
                <a:ea typeface="Calibri"/>
                <a:cs typeface="Calibri"/>
                <a:sym typeface="Calibri"/>
              </a:rPr>
              <a:t>Supervised learning is a machine learning task, specifically it is a function that maps an input to an output based on example input-output pairs. It infers a function from labelled training data consisting of a set of training example. In supervised learning, each example is a pair consisting of an input object (typically a vector) and a desired output value. A supervised learning algorithm analyses the training data and produces an inferred function, which can be used for mapping new examples. This requires the learning algorithm to generalize from the training data to unseen situations in a "reasonable" way.</a:t>
            </a:r>
            <a:endParaRPr lang="it-IT" sz="1200" b="0" i="0" u="none" strike="noStrike" cap="none" dirty="0">
              <a:solidFill>
                <a:schemeClr val="dk1"/>
              </a:solidFill>
              <a:effectLst/>
              <a:latin typeface="Calibri"/>
              <a:ea typeface="Calibri"/>
              <a:cs typeface="Calibri"/>
              <a:sym typeface="Calibri"/>
            </a:endParaRPr>
          </a:p>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8265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6404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8537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8985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0428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7568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2970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0" i="0" u="none" strike="noStrike" cap="none" dirty="0">
                <a:solidFill>
                  <a:schemeClr val="dk1"/>
                </a:solidFill>
                <a:effectLst/>
                <a:latin typeface="Calibri"/>
                <a:ea typeface="Calibri"/>
                <a:cs typeface="Calibri"/>
                <a:sym typeface="Calibri"/>
              </a:rPr>
              <a:t>What can be seen from the figure is that the post length is concentrated between 0 and 200. It Is easily visible that 7000 posts have length 0. This kind of post are photos, links or videos without any description.</a:t>
            </a:r>
            <a:endParaRPr lang="it-IT" sz="1200" b="0" i="0" u="none" strike="noStrike" cap="none" dirty="0">
              <a:solidFill>
                <a:schemeClr val="dk1"/>
              </a:solidFill>
              <a:effectLst/>
              <a:latin typeface="Calibri"/>
              <a:ea typeface="Calibri"/>
              <a:cs typeface="Calibri"/>
              <a:sym typeface="Calibri"/>
            </a:endParaRPr>
          </a:p>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598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r>
              <a:rPr lang="en-GB" sz="1200" b="0" i="0" u="none" strike="noStrike" cap="none" dirty="0">
                <a:solidFill>
                  <a:schemeClr val="dk1"/>
                </a:solidFill>
                <a:effectLst/>
                <a:latin typeface="Calibri"/>
                <a:ea typeface="Calibri"/>
                <a:cs typeface="Calibri"/>
                <a:sym typeface="Calibri"/>
              </a:rPr>
              <a:t>Around 5000 are published every day as we can see from the histogram above. </a:t>
            </a:r>
            <a:endParaRPr lang="it-IT" sz="1200" b="0" i="0" u="none" strike="noStrike" cap="none" dirty="0">
              <a:solidFill>
                <a:schemeClr val="dk1"/>
              </a:solidFill>
              <a:effectLst/>
              <a:latin typeface="Calibri"/>
              <a:ea typeface="Calibri"/>
              <a:cs typeface="Calibri"/>
              <a:sym typeface="Calibri"/>
            </a:endParaRPr>
          </a:p>
          <a:p>
            <a:r>
              <a:rPr lang="en-GB" sz="1200" b="0" i="0" u="none" strike="noStrike" cap="none" dirty="0">
                <a:solidFill>
                  <a:schemeClr val="dk1"/>
                </a:solidFill>
                <a:effectLst/>
                <a:latin typeface="Calibri"/>
                <a:ea typeface="Calibri"/>
                <a:cs typeface="Calibri"/>
                <a:sym typeface="Calibri"/>
              </a:rPr>
              <a:t>It is also easy to see that Thursday</a:t>
            </a:r>
            <a:r>
              <a:rPr lang="en-GB" sz="1200" b="1" i="0" u="none" strike="noStrike" cap="none" dirty="0">
                <a:solidFill>
                  <a:schemeClr val="dk1"/>
                </a:solidFill>
                <a:effectLst/>
                <a:latin typeface="Calibri"/>
                <a:ea typeface="Calibri"/>
                <a:cs typeface="Calibri"/>
                <a:sym typeface="Calibri"/>
              </a:rPr>
              <a:t> </a:t>
            </a:r>
            <a:r>
              <a:rPr lang="en-GB" sz="1200" b="0" i="0" u="none" strike="noStrike" cap="none" dirty="0">
                <a:solidFill>
                  <a:schemeClr val="dk1"/>
                </a:solidFill>
                <a:effectLst/>
                <a:latin typeface="Calibri"/>
                <a:ea typeface="Calibri"/>
                <a:cs typeface="Calibri"/>
                <a:sym typeface="Calibri"/>
              </a:rPr>
              <a:t>is the day with the highest number of publication with around 6000 posts.</a:t>
            </a:r>
            <a:endParaRPr lang="it-IT" sz="1200" b="0" i="0" u="none" strike="noStrike" cap="none" dirty="0">
              <a:solidFill>
                <a:schemeClr val="dk1"/>
              </a:solidFill>
              <a:effectLst/>
              <a:latin typeface="Calibri"/>
              <a:ea typeface="Calibri"/>
              <a:cs typeface="Calibri"/>
              <a:sym typeface="Calibri"/>
            </a:endParaRPr>
          </a:p>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445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6428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286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0141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titolo" type="title">
  <p:cSld name="TITLE">
    <p:spTree>
      <p:nvGrpSpPr>
        <p:cNvPr id="1" name="Shape 18"/>
        <p:cNvGrpSpPr/>
        <p:nvPr/>
      </p:nvGrpSpPr>
      <p:grpSpPr>
        <a:xfrm>
          <a:off x="0" y="0"/>
          <a:ext cx="0" cy="0"/>
          <a:chOff x="0" y="0"/>
          <a:chExt cx="0" cy="0"/>
        </a:xfrm>
      </p:grpSpPr>
      <p:sp>
        <p:nvSpPr>
          <p:cNvPr id="19" name="Shape 1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ctrTitle"/>
          </p:nvPr>
        </p:nvSpPr>
        <p:spPr>
          <a:xfrm>
            <a:off x="1097280" y="758952"/>
            <a:ext cx="10058400" cy="3566160"/>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rgbClr val="262626"/>
              </a:buClr>
              <a:buSzPts val="8000"/>
              <a:buFont typeface="Calibri"/>
              <a:buNone/>
              <a:defRPr sz="8000" b="0" i="0" u="none" strike="noStrike" cap="non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Shape 22"/>
          <p:cNvSpPr txBox="1">
            <a:spLocks noGrp="1"/>
          </p:cNvSpPr>
          <p:nvPr>
            <p:ph type="subTitle" idx="1"/>
          </p:nvPr>
        </p:nvSpPr>
        <p:spPr>
          <a:xfrm>
            <a:off x="1100051" y="4455621"/>
            <a:ext cx="10058400" cy="1143000"/>
          </a:xfrm>
          <a:prstGeom prst="rect">
            <a:avLst/>
          </a:prstGeom>
          <a:noFill/>
          <a:ln>
            <a:noFill/>
          </a:ln>
        </p:spPr>
        <p:txBody>
          <a:bodyPr spcFirstLastPara="1" wrap="square" lIns="91425" tIns="91425" rIns="91425" bIns="91425" anchor="t" anchorCtr="0"/>
          <a:lstStyle>
            <a:lvl1pPr marR="0" lvl="0" algn="l" rtl="0">
              <a:lnSpc>
                <a:spcPct val="90000"/>
              </a:lnSpc>
              <a:spcBef>
                <a:spcPts val="1200"/>
              </a:spcBef>
              <a:spcAft>
                <a:spcPts val="0"/>
              </a:spcAft>
              <a:buClr>
                <a:schemeClr val="accent1"/>
              </a:buClr>
              <a:buSzPts val="2400"/>
              <a:buFont typeface="Calibri"/>
              <a:buNone/>
              <a:defRPr sz="2400" b="0" i="0" u="none" strike="noStrike" cap="none">
                <a:solidFill>
                  <a:schemeClr val="dk2"/>
                </a:solidFill>
                <a:latin typeface="Calibri"/>
                <a:ea typeface="Calibri"/>
                <a:cs typeface="Calibri"/>
                <a:sym typeface="Calibri"/>
              </a:defRPr>
            </a:lvl1pPr>
            <a:lvl2pPr marR="0" lvl="1" algn="ctr" rtl="0">
              <a:lnSpc>
                <a:spcPct val="90000"/>
              </a:lnSpc>
              <a:spcBef>
                <a:spcPts val="2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2pPr>
            <a:lvl3pPr marR="0" lvl="2" algn="ctr"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ctr"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23" name="Shape 23"/>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it-IT"/>
              <a:t>Service-Oriented Software Engineering</a:t>
            </a:r>
            <a:endParaRPr/>
          </a:p>
        </p:txBody>
      </p:sp>
      <p:sp>
        <p:nvSpPr>
          <p:cNvPr id="25" name="Shape 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it-IT"/>
              <a:t>‹N›</a:t>
            </a:fld>
            <a:endParaRPr/>
          </a:p>
        </p:txBody>
      </p:sp>
      <p:cxnSp>
        <p:nvCxnSpPr>
          <p:cNvPr id="26" name="Shape 26"/>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Intestazione sezione" type="secHead">
  <p:cSld name="SECTION_HEADER">
    <p:bg>
      <p:bgPr>
        <a:solidFill>
          <a:schemeClr val="lt1"/>
        </a:solidFill>
        <a:effectLst/>
      </p:bgPr>
    </p:bg>
    <p:spTree>
      <p:nvGrpSpPr>
        <p:cNvPr id="1" name="Shape 39"/>
        <p:cNvGrpSpPr/>
        <p:nvPr/>
      </p:nvGrpSpPr>
      <p:grpSpPr>
        <a:xfrm>
          <a:off x="0" y="0"/>
          <a:ext cx="0" cy="0"/>
          <a:chOff x="0" y="0"/>
          <a:chExt cx="0" cy="0"/>
        </a:xfrm>
      </p:grpSpPr>
      <p:sp>
        <p:nvSpPr>
          <p:cNvPr id="40" name="Shape 4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txBox="1">
            <a:spLocks noGrp="1"/>
          </p:cNvSpPr>
          <p:nvPr>
            <p:ph type="title"/>
          </p:nvPr>
        </p:nvSpPr>
        <p:spPr>
          <a:xfrm>
            <a:off x="1097280" y="758952"/>
            <a:ext cx="10058400" cy="3566160"/>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rgbClr val="262626"/>
              </a:buClr>
              <a:buSzPts val="8000"/>
              <a:buFont typeface="Calibri"/>
              <a:buNone/>
              <a:defRPr sz="8000" b="0" i="0" u="none" strike="noStrike" cap="non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Shape 43"/>
          <p:cNvSpPr txBox="1">
            <a:spLocks noGrp="1"/>
          </p:cNvSpPr>
          <p:nvPr>
            <p:ph type="body" idx="1"/>
          </p:nvPr>
        </p:nvSpPr>
        <p:spPr>
          <a:xfrm>
            <a:off x="1097280" y="4453128"/>
            <a:ext cx="10058400" cy="11430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200"/>
              </a:spcBef>
              <a:spcAft>
                <a:spcPts val="0"/>
              </a:spcAft>
              <a:buClr>
                <a:schemeClr val="accent1"/>
              </a:buClr>
              <a:buSzPts val="2400"/>
              <a:buFont typeface="Calibri"/>
              <a:buNone/>
              <a:defRPr sz="24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1800"/>
              <a:buFont typeface="Calibri"/>
              <a:buNone/>
              <a:defRPr sz="18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600"/>
              <a:buFont typeface="Calibri"/>
              <a:buNone/>
              <a:defRPr sz="16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it-IT"/>
              <a:t>Service-Oriented Software Engineering</a:t>
            </a:r>
            <a:endParaRPr/>
          </a:p>
        </p:txBody>
      </p:sp>
      <p:sp>
        <p:nvSpPr>
          <p:cNvPr id="46" name="Shape 4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it-IT"/>
              <a:t>‹N›</a:t>
            </a:fld>
            <a:endParaRPr/>
          </a:p>
        </p:txBody>
      </p:sp>
      <p:cxnSp>
        <p:nvCxnSpPr>
          <p:cNvPr id="47" name="Shape 47"/>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ue contenuti" type="twoObj">
  <p:cSld name="TWO_OBJECTS">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1097280" y="286603"/>
            <a:ext cx="10058400" cy="1450757"/>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Shape 50"/>
          <p:cNvSpPr txBox="1">
            <a:spLocks noGrp="1"/>
          </p:cNvSpPr>
          <p:nvPr>
            <p:ph type="body" idx="1"/>
          </p:nvPr>
        </p:nvSpPr>
        <p:spPr>
          <a:xfrm>
            <a:off x="1097278" y="1845734"/>
            <a:ext cx="4937760" cy="4023360"/>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1" name="Shape 51"/>
          <p:cNvSpPr txBox="1">
            <a:spLocks noGrp="1"/>
          </p:cNvSpPr>
          <p:nvPr>
            <p:ph type="body" idx="2"/>
          </p:nvPr>
        </p:nvSpPr>
        <p:spPr>
          <a:xfrm>
            <a:off x="6217920" y="1845735"/>
            <a:ext cx="4937760" cy="4023360"/>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2" name="Shape 52"/>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it-IT"/>
              <a:t>Service-Oriented Software Engineering</a:t>
            </a:r>
            <a:endParaRPr/>
          </a:p>
        </p:txBody>
      </p:sp>
      <p:sp>
        <p:nvSpPr>
          <p:cNvPr id="54" name="Shape 5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1097280" y="286603"/>
            <a:ext cx="10058400" cy="1450757"/>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Shape 57"/>
          <p:cNvSpPr txBox="1">
            <a:spLocks noGrp="1"/>
          </p:cNvSpPr>
          <p:nvPr>
            <p:ph type="body" idx="1"/>
          </p:nvPr>
        </p:nvSpPr>
        <p:spPr>
          <a:xfrm>
            <a:off x="1097280" y="1846052"/>
            <a:ext cx="4937760" cy="736282"/>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200"/>
              </a:spcBef>
              <a:spcAft>
                <a:spcPts val="0"/>
              </a:spcAft>
              <a:buClr>
                <a:schemeClr val="accent1"/>
              </a:buClr>
              <a:buSzPts val="2000"/>
              <a:buFont typeface="Calibri"/>
              <a:buNone/>
              <a:defRPr sz="20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2000"/>
              <a:buFont typeface="Calibri"/>
              <a:buNone/>
              <a:defRPr sz="2000" b="1"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800"/>
              <a:buFont typeface="Calibri"/>
              <a:buNone/>
              <a:defRPr sz="1800" b="1"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8" name="Shape 58"/>
          <p:cNvSpPr txBox="1">
            <a:spLocks noGrp="1"/>
          </p:cNvSpPr>
          <p:nvPr>
            <p:ph type="body" idx="2"/>
          </p:nvPr>
        </p:nvSpPr>
        <p:spPr>
          <a:xfrm>
            <a:off x="1097280" y="2582334"/>
            <a:ext cx="4937760" cy="3378200"/>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9" name="Shape 59"/>
          <p:cNvSpPr txBox="1">
            <a:spLocks noGrp="1"/>
          </p:cNvSpPr>
          <p:nvPr>
            <p:ph type="body" idx="3"/>
          </p:nvPr>
        </p:nvSpPr>
        <p:spPr>
          <a:xfrm>
            <a:off x="6217920" y="1846052"/>
            <a:ext cx="4937760" cy="736282"/>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200"/>
              </a:spcBef>
              <a:spcAft>
                <a:spcPts val="0"/>
              </a:spcAft>
              <a:buClr>
                <a:schemeClr val="accent1"/>
              </a:buClr>
              <a:buSzPts val="2000"/>
              <a:buFont typeface="Calibri"/>
              <a:buNone/>
              <a:defRPr sz="20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2000"/>
              <a:buFont typeface="Calibri"/>
              <a:buNone/>
              <a:defRPr sz="2000" b="1"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800"/>
              <a:buFont typeface="Calibri"/>
              <a:buNone/>
              <a:defRPr sz="1800" b="1"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60" name="Shape 60"/>
          <p:cNvSpPr txBox="1">
            <a:spLocks noGrp="1"/>
          </p:cNvSpPr>
          <p:nvPr>
            <p:ph type="body" idx="4"/>
          </p:nvPr>
        </p:nvSpPr>
        <p:spPr>
          <a:xfrm>
            <a:off x="6217920" y="2582334"/>
            <a:ext cx="4937760" cy="3378200"/>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61" name="Shape 61"/>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it-IT"/>
              <a:t>Service-Oriented Software Engineering</a:t>
            </a:r>
            <a:endParaRPr/>
          </a:p>
        </p:txBody>
      </p:sp>
      <p:sp>
        <p:nvSpPr>
          <p:cNvPr id="63" name="Shape 6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097280" y="286603"/>
            <a:ext cx="10058400" cy="1450757"/>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 name="Shape 66"/>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it-IT"/>
              <a:t>Service-Oriented Software Engineering</a:t>
            </a:r>
            <a:endParaRPr/>
          </a:p>
        </p:txBody>
      </p:sp>
      <p:sp>
        <p:nvSpPr>
          <p:cNvPr id="68" name="Shape 6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Immagine con didascalia" type="picTx">
  <p:cSld name="PICTURE_WITH_CAPTION_TEXT">
    <p:spTree>
      <p:nvGrpSpPr>
        <p:cNvPr id="1" name="Shape 78"/>
        <p:cNvGrpSpPr/>
        <p:nvPr/>
      </p:nvGrpSpPr>
      <p:grpSpPr>
        <a:xfrm>
          <a:off x="0" y="0"/>
          <a:ext cx="0" cy="0"/>
          <a:chOff x="0" y="0"/>
          <a:chExt cx="0" cy="0"/>
        </a:xfrm>
      </p:grpSpPr>
      <p:sp>
        <p:nvSpPr>
          <p:cNvPr id="79" name="Shape 79"/>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txBox="1">
            <a:spLocks noGrp="1"/>
          </p:cNvSpPr>
          <p:nvPr>
            <p:ph type="title"/>
          </p:nvPr>
        </p:nvSpPr>
        <p:spPr>
          <a:xfrm>
            <a:off x="1097280" y="5074920"/>
            <a:ext cx="10113645" cy="822960"/>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rgbClr val="FFFFFF"/>
              </a:buClr>
              <a:buSzPts val="3600"/>
              <a:buFont typeface="Calibri"/>
              <a:buNone/>
              <a:defRPr sz="3600" b="0" i="0" u="none" strike="noStrike" cap="non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Shape 82"/>
          <p:cNvSpPr>
            <a:spLocks noGrp="1"/>
          </p:cNvSpPr>
          <p:nvPr>
            <p:ph type="pic" idx="2"/>
          </p:nvPr>
        </p:nvSpPr>
        <p:spPr>
          <a:xfrm>
            <a:off x="15" y="0"/>
            <a:ext cx="12191985" cy="4915076"/>
          </a:xfrm>
          <a:prstGeom prst="rect">
            <a:avLst/>
          </a:prstGeom>
          <a:solidFill>
            <a:srgbClr val="B1C5D7"/>
          </a:solidFill>
          <a:ln>
            <a:noFill/>
          </a:ln>
        </p:spPr>
        <p:txBody>
          <a:bodyPr spcFirstLastPara="1" wrap="square" lIns="91425" tIns="91425" rIns="91425" bIns="91425" anchor="t" anchorCtr="0"/>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3" name="Shape 83"/>
          <p:cNvSpPr txBox="1">
            <a:spLocks noGrp="1"/>
          </p:cNvSpPr>
          <p:nvPr>
            <p:ph type="body" idx="1"/>
          </p:nvPr>
        </p:nvSpPr>
        <p:spPr>
          <a:xfrm>
            <a:off x="1097280" y="5907024"/>
            <a:ext cx="10113264" cy="59436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0"/>
              </a:spcBef>
              <a:spcAft>
                <a:spcPts val="0"/>
              </a:spcAft>
              <a:buClr>
                <a:schemeClr val="accent1"/>
              </a:buClr>
              <a:buSzPts val="1500"/>
              <a:buFont typeface="Calibri"/>
              <a:buNone/>
              <a:defRPr sz="1500" b="0" i="0" u="none" strike="noStrike" cap="none">
                <a:solidFill>
                  <a:srgbClr val="FFFFFF"/>
                </a:solidFill>
                <a:latin typeface="Calibri"/>
                <a:ea typeface="Calibri"/>
                <a:cs typeface="Calibri"/>
                <a:sym typeface="Calibri"/>
              </a:defRPr>
            </a:lvl1pPr>
            <a:lvl2pPr marL="914400" marR="0" lvl="1" indent="-228600" algn="l" rtl="0">
              <a:lnSpc>
                <a:spcPct val="90000"/>
              </a:lnSpc>
              <a:spcBef>
                <a:spcPts val="600"/>
              </a:spcBef>
              <a:spcAft>
                <a:spcPts val="0"/>
              </a:spcAft>
              <a:buClr>
                <a:schemeClr val="accent1"/>
              </a:buClr>
              <a:buSzPts val="1200"/>
              <a:buFont typeface="Calibri"/>
              <a:buNone/>
              <a:defRPr sz="1200" b="0"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000"/>
              <a:buFont typeface="Calibri"/>
              <a:buNone/>
              <a:defRPr sz="1000" b="0"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84" name="Shape 84"/>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it-IT"/>
              <a:t>Service-Oriented Software Engineering</a:t>
            </a:r>
            <a:endParaRPr/>
          </a:p>
        </p:txBody>
      </p:sp>
      <p:sp>
        <p:nvSpPr>
          <p:cNvPr id="86" name="Shape 8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097280" y="286603"/>
            <a:ext cx="10058400" cy="1450757"/>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Shape 89"/>
          <p:cNvSpPr txBox="1">
            <a:spLocks noGrp="1"/>
          </p:cNvSpPr>
          <p:nvPr>
            <p:ph type="body" idx="1"/>
          </p:nvPr>
        </p:nvSpPr>
        <p:spPr>
          <a:xfrm rot="5400000">
            <a:off x="4114800" y="-1171786"/>
            <a:ext cx="4023360" cy="10058400"/>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0" name="Shape 90"/>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it-IT"/>
              <a:t>Service-Oriented Software Engineering</a:t>
            </a:r>
            <a:endParaRPr/>
          </a:p>
        </p:txBody>
      </p:sp>
      <p:sp>
        <p:nvSpPr>
          <p:cNvPr id="92" name="Shape 9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olo e testo verticali" type="vertTitleAndTx">
  <p:cSld name="VERTICAL_TITLE_AND_VERTICAL_TEXT">
    <p:spTree>
      <p:nvGrpSpPr>
        <p:cNvPr id="1" name="Shape 93"/>
        <p:cNvGrpSpPr/>
        <p:nvPr/>
      </p:nvGrpSpPr>
      <p:grpSpPr>
        <a:xfrm>
          <a:off x="0" y="0"/>
          <a:ext cx="0" cy="0"/>
          <a:chOff x="0" y="0"/>
          <a:chExt cx="0" cy="0"/>
        </a:xfrm>
      </p:grpSpPr>
      <p:sp>
        <p:nvSpPr>
          <p:cNvPr id="94" name="Shape 9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9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txBox="1">
            <a:spLocks noGrp="1"/>
          </p:cNvSpPr>
          <p:nvPr>
            <p:ph type="title"/>
          </p:nvPr>
        </p:nvSpPr>
        <p:spPr>
          <a:xfrm rot="5400000">
            <a:off x="7159401" y="1977801"/>
            <a:ext cx="5759898" cy="2628900"/>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Shape 97"/>
          <p:cNvSpPr txBox="1">
            <a:spLocks noGrp="1"/>
          </p:cNvSpPr>
          <p:nvPr>
            <p:ph type="body" idx="1"/>
          </p:nvPr>
        </p:nvSpPr>
        <p:spPr>
          <a:xfrm rot="5400000">
            <a:off x="1825401" y="-574899"/>
            <a:ext cx="5759898" cy="7734300"/>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8" name="Shape 98"/>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it-IT"/>
              <a:t>Service-Oriented Software Engineering</a:t>
            </a:r>
            <a:endParaRPr/>
          </a:p>
        </p:txBody>
      </p:sp>
      <p:sp>
        <p:nvSpPr>
          <p:cNvPr id="100" name="Shape 10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Vuota" type="blank">
  <p:cSld name="Vuota">
    <p:spTree>
      <p:nvGrpSpPr>
        <p:cNvPr id="1" name="Shape 27"/>
        <p:cNvGrpSpPr/>
        <p:nvPr/>
      </p:nvGrpSpPr>
      <p:grpSpPr>
        <a:xfrm>
          <a:off x="0" y="0"/>
          <a:ext cx="0" cy="0"/>
          <a:chOff x="0" y="0"/>
          <a:chExt cx="0" cy="0"/>
        </a:xfrm>
      </p:grpSpPr>
      <p:sp>
        <p:nvSpPr>
          <p:cNvPr id="28" name="Shape 2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it-IT"/>
              <a:t>Service-Oriented Software Engineering</a:t>
            </a:r>
            <a:endParaRPr/>
          </a:p>
        </p:txBody>
      </p:sp>
      <p:sp>
        <p:nvSpPr>
          <p:cNvPr id="32" name="Shape 3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it-IT"/>
              <a:t>‹N›</a:t>
            </a:fld>
            <a:endParaRPr/>
          </a:p>
        </p:txBody>
      </p:sp>
    </p:spTree>
    <p:extLst>
      <p:ext uri="{BB962C8B-B14F-4D97-AF65-F5344CB8AC3E}">
        <p14:creationId xmlns:p14="http://schemas.microsoft.com/office/powerpoint/2010/main" val="4132641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txBox="1">
            <a:spLocks noGrp="1"/>
          </p:cNvSpPr>
          <p:nvPr>
            <p:ph type="title"/>
          </p:nvPr>
        </p:nvSpPr>
        <p:spPr>
          <a:xfrm>
            <a:off x="1097280" y="286603"/>
            <a:ext cx="10058400" cy="1450757"/>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body" idx="1"/>
          </p:nvPr>
        </p:nvSpPr>
        <p:spPr>
          <a:xfrm>
            <a:off x="1097280" y="1845734"/>
            <a:ext cx="10058400" cy="4023360"/>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it-IT"/>
              <a:t>Service-Oriented Software Engineering</a:t>
            </a:r>
            <a:endParaRPr/>
          </a:p>
        </p:txBody>
      </p:sp>
      <p:sp>
        <p:nvSpPr>
          <p:cNvPr id="16" name="Shape 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it-IT"/>
              <a:t>‹N›</a:t>
            </a:fld>
            <a:endParaRPr/>
          </a:p>
        </p:txBody>
      </p:sp>
      <p:cxnSp>
        <p:nvCxnSpPr>
          <p:cNvPr id="17" name="Shape 17"/>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 id="2147483657" r:id="rId7"/>
    <p:sldLayoutId id="2147483658" r:id="rId8"/>
    <p:sldLayoutId id="2147483660" r:id="rId9"/>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tiff"/></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Shape 106"/>
          <p:cNvSpPr txBox="1">
            <a:spLocks noGrp="1"/>
          </p:cNvSpPr>
          <p:nvPr>
            <p:ph type="ctrTitle"/>
          </p:nvPr>
        </p:nvSpPr>
        <p:spPr>
          <a:xfrm>
            <a:off x="478052" y="1261791"/>
            <a:ext cx="11352628" cy="2911915"/>
          </a:xfrm>
          <a:prstGeom prst="rect">
            <a:avLst/>
          </a:prstGeom>
          <a:noFill/>
          <a:ln>
            <a:noFill/>
          </a:ln>
        </p:spPr>
        <p:txBody>
          <a:bodyPr spcFirstLastPara="1" wrap="square" lIns="91425" tIns="45700" rIns="91425" bIns="45700" anchor="b" anchorCtr="0">
            <a:noAutofit/>
          </a:bodyPr>
          <a:lstStyle/>
          <a:p>
            <a:pPr algn="ctr">
              <a:buSzPts val="4860"/>
            </a:pPr>
            <a:r>
              <a:rPr lang="it-IT" sz="4400" b="1" u="none" strike="noStrike" cap="none" dirty="0">
                <a:solidFill>
                  <a:srgbClr val="262626"/>
                </a:solidFill>
                <a:latin typeface="Calibri Light" panose="020F0302020204030204" pitchFamily="34" charset="0"/>
                <a:cs typeface="Calibri Light" panose="020F0302020204030204" pitchFamily="34" charset="0"/>
                <a:sym typeface="Calibri"/>
              </a:rPr>
              <a:t>Data Analytics &amp; Data </a:t>
            </a:r>
            <a:r>
              <a:rPr lang="it-IT" sz="4400" b="1" u="none" strike="noStrike" cap="none" dirty="0" err="1">
                <a:solidFill>
                  <a:srgbClr val="262626"/>
                </a:solidFill>
                <a:latin typeface="Calibri Light" panose="020F0302020204030204" pitchFamily="34" charset="0"/>
                <a:cs typeface="Calibri Light" panose="020F0302020204030204" pitchFamily="34" charset="0"/>
                <a:sym typeface="Calibri"/>
              </a:rPr>
              <a:t>Driven</a:t>
            </a:r>
            <a:r>
              <a:rPr lang="it-IT" sz="4400" b="1" u="none" strike="noStrike" cap="none" dirty="0">
                <a:solidFill>
                  <a:srgbClr val="262626"/>
                </a:solidFill>
                <a:latin typeface="Calibri Light" panose="020F0302020204030204" pitchFamily="34" charset="0"/>
                <a:cs typeface="Calibri Light" panose="020F0302020204030204" pitchFamily="34" charset="0"/>
                <a:sym typeface="Calibri"/>
              </a:rPr>
              <a:t> </a:t>
            </a:r>
            <a:r>
              <a:rPr lang="it-IT" sz="4400" b="1" u="none" strike="noStrike" cap="none" dirty="0" err="1">
                <a:solidFill>
                  <a:srgbClr val="262626"/>
                </a:solidFill>
                <a:latin typeface="Calibri Light" panose="020F0302020204030204" pitchFamily="34" charset="0"/>
                <a:cs typeface="Calibri Light" panose="020F0302020204030204" pitchFamily="34" charset="0"/>
                <a:sym typeface="Calibri"/>
              </a:rPr>
              <a:t>Decision</a:t>
            </a:r>
            <a:br>
              <a:rPr lang="it-IT" sz="4800" u="none" strike="noStrike" cap="none" dirty="0">
                <a:solidFill>
                  <a:srgbClr val="262626"/>
                </a:solidFill>
                <a:latin typeface="Calibri Light" panose="020F0302020204030204" pitchFamily="34" charset="0"/>
                <a:cs typeface="Calibri Light" panose="020F0302020204030204" pitchFamily="34" charset="0"/>
                <a:sym typeface="Calibri"/>
              </a:rPr>
            </a:br>
            <a:br>
              <a:rPr lang="it-IT" sz="4800" u="none" strike="noStrike" cap="none" dirty="0">
                <a:solidFill>
                  <a:srgbClr val="262626"/>
                </a:solidFill>
                <a:latin typeface="Calibri Light" panose="020F0302020204030204" pitchFamily="34" charset="0"/>
                <a:cs typeface="Calibri Light" panose="020F0302020204030204" pitchFamily="34" charset="0"/>
                <a:sym typeface="Calibri"/>
              </a:rPr>
            </a:br>
            <a:br>
              <a:rPr lang="it-IT" sz="3200" dirty="0">
                <a:latin typeface="Calibri Light" panose="020F0302020204030204" pitchFamily="34" charset="0"/>
                <a:cs typeface="Calibri Light" panose="020F0302020204030204" pitchFamily="34" charset="0"/>
              </a:rPr>
            </a:br>
            <a:r>
              <a:rPr lang="en-GB" sz="2800" dirty="0"/>
              <a:t>Data Analysis on “Facebook Comment Volume” Dataset</a:t>
            </a:r>
            <a:br>
              <a:rPr lang="it-IT" sz="3200" dirty="0">
                <a:latin typeface="Calibri Light" panose="020F0302020204030204" pitchFamily="34" charset="0"/>
                <a:cs typeface="Calibri Light" panose="020F0302020204030204" pitchFamily="34" charset="0"/>
              </a:rPr>
            </a:br>
            <a:endParaRPr sz="2400" u="none" strike="noStrike" cap="none" dirty="0">
              <a:solidFill>
                <a:srgbClr val="262626"/>
              </a:solidFill>
              <a:latin typeface="Calibri Light" panose="020F0302020204030204" pitchFamily="34" charset="0"/>
              <a:cs typeface="Calibri Light" panose="020F0302020204030204" pitchFamily="34" charset="0"/>
              <a:sym typeface="Calibri"/>
            </a:endParaRPr>
          </a:p>
        </p:txBody>
      </p:sp>
      <p:pic>
        <p:nvPicPr>
          <p:cNvPr id="109" name="Shape 109"/>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110" name="Shape 110"/>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dirty="0">
                <a:solidFill>
                  <a:schemeClr val="lt1"/>
                </a:solidFill>
                <a:latin typeface="Calibri Light" panose="020F0302020204030204" pitchFamily="34" charset="0"/>
                <a:ea typeface="Calibri"/>
                <a:cs typeface="Calibri Light" panose="020F0302020204030204" pitchFamily="34" charset="0"/>
                <a:sym typeface="Calibri"/>
              </a:rPr>
              <a:t>DISIM - Università degli Studi Dell’Aquila </a:t>
            </a:r>
            <a:endParaRPr dirty="0">
              <a:latin typeface="Calibri Light" panose="020F0302020204030204" pitchFamily="34" charset="0"/>
              <a:cs typeface="Calibri Light" panose="020F0302020204030204" pitchFamily="34" charset="0"/>
            </a:endParaRPr>
          </a:p>
        </p:txBody>
      </p:sp>
      <p:sp>
        <p:nvSpPr>
          <p:cNvPr id="111" name="Shape 111"/>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CasellaDiTesto 17"/>
          <p:cNvSpPr txBox="1"/>
          <p:nvPr/>
        </p:nvSpPr>
        <p:spPr>
          <a:xfrm>
            <a:off x="883138" y="5108442"/>
            <a:ext cx="2180102" cy="707886"/>
          </a:xfrm>
          <a:prstGeom prst="rect">
            <a:avLst/>
          </a:prstGeom>
          <a:noFill/>
        </p:spPr>
        <p:txBody>
          <a:bodyPr wrap="square" rtlCol="0">
            <a:spAutoFit/>
          </a:bodyPr>
          <a:lstStyle/>
          <a:p>
            <a:pPr algn="ctr"/>
            <a:r>
              <a:rPr lang="en-US" sz="2000" dirty="0">
                <a:latin typeface="Calibri Light" panose="020F0302020204030204" pitchFamily="34" charset="0"/>
                <a:ea typeface="Calibri" charset="0"/>
                <a:cs typeface="Calibri Light" panose="020F0302020204030204" pitchFamily="34" charset="0"/>
              </a:rPr>
              <a:t>Cortellessa Stefano</a:t>
            </a:r>
          </a:p>
          <a:p>
            <a:pPr algn="ctr"/>
            <a:r>
              <a:rPr lang="en-US" sz="2000" b="1" dirty="0">
                <a:latin typeface="Calibri Light" panose="020F0302020204030204" pitchFamily="34" charset="0"/>
                <a:ea typeface="Calibri" charset="0"/>
                <a:cs typeface="Calibri Light" panose="020F0302020204030204" pitchFamily="34" charset="0"/>
              </a:rPr>
              <a:t>254260</a:t>
            </a:r>
          </a:p>
        </p:txBody>
      </p:sp>
      <p:sp>
        <p:nvSpPr>
          <p:cNvPr id="4" name="Rettangolo 3"/>
          <p:cNvSpPr/>
          <p:nvPr/>
        </p:nvSpPr>
        <p:spPr>
          <a:xfrm>
            <a:off x="5556290" y="5108442"/>
            <a:ext cx="1261884" cy="707886"/>
          </a:xfrm>
          <a:prstGeom prst="rect">
            <a:avLst/>
          </a:prstGeom>
        </p:spPr>
        <p:txBody>
          <a:bodyPr wrap="none">
            <a:spAutoFit/>
          </a:bodyPr>
          <a:lstStyle/>
          <a:p>
            <a:pPr algn="ctr"/>
            <a:r>
              <a:rPr lang="en-US" sz="2000" dirty="0">
                <a:latin typeface="Calibri Light" panose="020F0302020204030204" pitchFamily="34" charset="0"/>
                <a:ea typeface="Calibri" charset="0"/>
                <a:cs typeface="Calibri Light" panose="020F0302020204030204" pitchFamily="34" charset="0"/>
              </a:rPr>
              <a:t>Grillo Luca</a:t>
            </a:r>
          </a:p>
          <a:p>
            <a:pPr algn="ctr"/>
            <a:r>
              <a:rPr lang="en-US" sz="2000" b="1" dirty="0">
                <a:latin typeface="Calibri Light" panose="020F0302020204030204" pitchFamily="34" charset="0"/>
                <a:ea typeface="Calibri" charset="0"/>
                <a:cs typeface="Calibri Light" panose="020F0302020204030204" pitchFamily="34" charset="0"/>
              </a:rPr>
              <a:t>254377</a:t>
            </a:r>
          </a:p>
        </p:txBody>
      </p:sp>
      <p:sp>
        <p:nvSpPr>
          <p:cNvPr id="5" name="Rettangolo 4"/>
          <p:cNvSpPr/>
          <p:nvPr/>
        </p:nvSpPr>
        <p:spPr>
          <a:xfrm>
            <a:off x="9622746" y="5108442"/>
            <a:ext cx="1819730" cy="707886"/>
          </a:xfrm>
          <a:prstGeom prst="rect">
            <a:avLst/>
          </a:prstGeom>
        </p:spPr>
        <p:txBody>
          <a:bodyPr wrap="none">
            <a:spAutoFit/>
          </a:bodyPr>
          <a:lstStyle/>
          <a:p>
            <a:pPr algn="ctr"/>
            <a:r>
              <a:rPr lang="en-US" sz="2000" dirty="0">
                <a:latin typeface="Calibri Light" panose="020F0302020204030204" pitchFamily="34" charset="0"/>
                <a:ea typeface="Calibri" charset="0"/>
                <a:cs typeface="Calibri Light" panose="020F0302020204030204" pitchFamily="34" charset="0"/>
              </a:rPr>
              <a:t>Mariotti Davide</a:t>
            </a:r>
          </a:p>
          <a:p>
            <a:pPr algn="ctr"/>
            <a:r>
              <a:rPr lang="en-US" sz="2000" b="1" dirty="0">
                <a:latin typeface="Calibri Light" panose="020F0302020204030204" pitchFamily="34" charset="0"/>
                <a:ea typeface="Calibri" charset="0"/>
                <a:cs typeface="Calibri Light" panose="020F0302020204030204" pitchFamily="34" charset="0"/>
              </a:rPr>
              <a:t>255558</a:t>
            </a:r>
          </a:p>
        </p:txBody>
      </p:sp>
      <p:sp>
        <p:nvSpPr>
          <p:cNvPr id="3" name="Segnaposto numero diapositiva 2"/>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a:t>
            </a:fld>
            <a:endParaRPr lang="nb-NO"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8"/>
            <a:ext cx="10336015" cy="787584"/>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2800" dirty="0">
                <a:latin typeface="Calibri" panose="020F0502020204030204" pitchFamily="34" charset="0"/>
                <a:cs typeface="Calibri" panose="020F0502020204030204" pitchFamily="34" charset="0"/>
              </a:rPr>
              <a:t>–</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Variable ‘Page Talking About ‘</a:t>
            </a:r>
            <a:endParaRPr lang="it-IT" sz="2800" dirty="0">
              <a:latin typeface="Calibri Light" panose="020F0302020204030204" pitchFamily="34" charset="0"/>
              <a:cs typeface="Calibri Light" panose="020F0302020204030204" pitchFamily="34" charset="0"/>
            </a:endParaRPr>
          </a:p>
          <a:p>
            <a:pPr marL="0" marR="0" lvl="0" indent="0" algn="l" rtl="0">
              <a:spcBef>
                <a:spcPts val="0"/>
              </a:spcBef>
              <a:spcAft>
                <a:spcPts val="0"/>
              </a:spcAft>
              <a:buNone/>
            </a:pPr>
            <a:endParaRPr lang="en-GB" sz="4000" dirty="0">
              <a:latin typeface="Calibri" panose="020F0502020204030204" pitchFamily="34" charset="0"/>
              <a:cs typeface="Calibri" panose="020F05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10</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12" name="Immagine 11">
            <a:extLst>
              <a:ext uri="{FF2B5EF4-FFF2-40B4-BE49-F238E27FC236}">
                <a16:creationId xmlns:a16="http://schemas.microsoft.com/office/drawing/2014/main" id="{F4F6ECE7-6349-2B41-9480-E8EAB38FAEC9}"/>
              </a:ext>
            </a:extLst>
          </p:cNvPr>
          <p:cNvPicPr/>
          <p:nvPr/>
        </p:nvPicPr>
        <p:blipFill>
          <a:blip r:embed="rId4">
            <a:extLst>
              <a:ext uri="{28A0092B-C50C-407E-A947-70E740481C1C}">
                <a14:useLocalDpi xmlns:a14="http://schemas.microsoft.com/office/drawing/2010/main" val="0"/>
              </a:ext>
            </a:extLst>
          </a:blip>
          <a:stretch>
            <a:fillRect/>
          </a:stretch>
        </p:blipFill>
        <p:spPr>
          <a:xfrm>
            <a:off x="2998139" y="1365480"/>
            <a:ext cx="6086483" cy="4641930"/>
          </a:xfrm>
          <a:prstGeom prst="rect">
            <a:avLst/>
          </a:prstGeom>
        </p:spPr>
      </p:pic>
    </p:spTree>
    <p:extLst>
      <p:ext uri="{BB962C8B-B14F-4D97-AF65-F5344CB8AC3E}">
        <p14:creationId xmlns:p14="http://schemas.microsoft.com/office/powerpoint/2010/main" val="1613927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8"/>
            <a:ext cx="10336015" cy="787584"/>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2800" dirty="0">
                <a:latin typeface="Calibri" panose="020F0502020204030204" pitchFamily="34" charset="0"/>
                <a:cs typeface="Calibri" panose="020F0502020204030204" pitchFamily="34" charset="0"/>
              </a:rPr>
              <a:t>–</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Variable ‘Post Share Count ‘</a:t>
            </a:r>
            <a:endParaRPr lang="it-IT" sz="2800" dirty="0">
              <a:latin typeface="Calibri Light" panose="020F0302020204030204" pitchFamily="34" charset="0"/>
              <a:cs typeface="Calibri Light" panose="020F0302020204030204" pitchFamily="34" charset="0"/>
            </a:endParaRPr>
          </a:p>
          <a:p>
            <a:pPr marL="0" marR="0" lvl="0" indent="0" algn="l" rtl="0">
              <a:spcBef>
                <a:spcPts val="0"/>
              </a:spcBef>
              <a:spcAft>
                <a:spcPts val="0"/>
              </a:spcAft>
              <a:buNone/>
            </a:pPr>
            <a:endParaRPr lang="en-GB" sz="4000" dirty="0">
              <a:latin typeface="Calibri" panose="020F0502020204030204" pitchFamily="34" charset="0"/>
              <a:cs typeface="Calibri" panose="020F05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11</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9" name="Immagine 8">
            <a:extLst>
              <a:ext uri="{FF2B5EF4-FFF2-40B4-BE49-F238E27FC236}">
                <a16:creationId xmlns:a16="http://schemas.microsoft.com/office/drawing/2014/main" id="{B62145B1-BB4B-F84C-984B-60B4E48C0CB0}"/>
              </a:ext>
            </a:extLst>
          </p:cNvPr>
          <p:cNvPicPr/>
          <p:nvPr/>
        </p:nvPicPr>
        <p:blipFill>
          <a:blip r:embed="rId4">
            <a:extLst>
              <a:ext uri="{28A0092B-C50C-407E-A947-70E740481C1C}">
                <a14:useLocalDpi xmlns:a14="http://schemas.microsoft.com/office/drawing/2010/main" val="0"/>
              </a:ext>
            </a:extLst>
          </a:blip>
          <a:stretch>
            <a:fillRect/>
          </a:stretch>
        </p:blipFill>
        <p:spPr>
          <a:xfrm>
            <a:off x="3022076" y="1096896"/>
            <a:ext cx="6157550" cy="4910514"/>
          </a:xfrm>
          <a:prstGeom prst="rect">
            <a:avLst/>
          </a:prstGeom>
        </p:spPr>
      </p:pic>
    </p:spTree>
    <p:extLst>
      <p:ext uri="{BB962C8B-B14F-4D97-AF65-F5344CB8AC3E}">
        <p14:creationId xmlns:p14="http://schemas.microsoft.com/office/powerpoint/2010/main" val="985621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8"/>
            <a:ext cx="10336015" cy="787584"/>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2800" dirty="0">
                <a:latin typeface="Calibri" panose="020F0502020204030204" pitchFamily="34" charset="0"/>
                <a:cs typeface="Calibri" panose="020F0502020204030204" pitchFamily="34" charset="0"/>
              </a:rPr>
              <a:t>–</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Likes for all pages</a:t>
            </a:r>
            <a:r>
              <a:rPr lang="it-IT" sz="2800" dirty="0">
                <a:latin typeface="Calibri Light" panose="020F0302020204030204" pitchFamily="34" charset="0"/>
                <a:cs typeface="Calibri Light" panose="020F0302020204030204" pitchFamily="34" charset="0"/>
              </a:rPr>
              <a:t> </a:t>
            </a:r>
            <a:endParaRPr lang="en-GB" sz="2800" dirty="0">
              <a:latin typeface="Calibri Light" panose="020F0302020204030204" pitchFamily="34" charset="0"/>
              <a:cs typeface="Calibri Light" panose="020F03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12</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10" name="Immagine 9">
            <a:extLst>
              <a:ext uri="{FF2B5EF4-FFF2-40B4-BE49-F238E27FC236}">
                <a16:creationId xmlns:a16="http://schemas.microsoft.com/office/drawing/2014/main" id="{484C25E0-44A4-8D4E-B30F-A0DAD41CC879}"/>
              </a:ext>
            </a:extLst>
          </p:cNvPr>
          <p:cNvPicPr/>
          <p:nvPr/>
        </p:nvPicPr>
        <p:blipFill>
          <a:blip r:embed="rId4">
            <a:extLst>
              <a:ext uri="{28A0092B-C50C-407E-A947-70E740481C1C}">
                <a14:useLocalDpi xmlns:a14="http://schemas.microsoft.com/office/drawing/2010/main" val="0"/>
              </a:ext>
            </a:extLst>
          </a:blip>
          <a:stretch>
            <a:fillRect/>
          </a:stretch>
        </p:blipFill>
        <p:spPr>
          <a:xfrm>
            <a:off x="178956" y="2025002"/>
            <a:ext cx="5917044" cy="3097437"/>
          </a:xfrm>
          <a:prstGeom prst="rect">
            <a:avLst/>
          </a:prstGeom>
        </p:spPr>
      </p:pic>
      <p:pic>
        <p:nvPicPr>
          <p:cNvPr id="11" name="Immagine 10">
            <a:extLst>
              <a:ext uri="{FF2B5EF4-FFF2-40B4-BE49-F238E27FC236}">
                <a16:creationId xmlns:a16="http://schemas.microsoft.com/office/drawing/2014/main" id="{C6CB3C76-59E6-FB4F-BC67-CD3862704E95}"/>
              </a:ext>
            </a:extLst>
          </p:cNvPr>
          <p:cNvPicPr/>
          <p:nvPr/>
        </p:nvPicPr>
        <p:blipFill>
          <a:blip r:embed="rId5">
            <a:extLst>
              <a:ext uri="{28A0092B-C50C-407E-A947-70E740481C1C}">
                <a14:useLocalDpi xmlns:a14="http://schemas.microsoft.com/office/drawing/2010/main" val="0"/>
              </a:ext>
            </a:extLst>
          </a:blip>
          <a:stretch>
            <a:fillRect/>
          </a:stretch>
        </p:blipFill>
        <p:spPr>
          <a:xfrm>
            <a:off x="6187045" y="2025002"/>
            <a:ext cx="5545776" cy="3101644"/>
          </a:xfrm>
          <a:prstGeom prst="rect">
            <a:avLst/>
          </a:prstGeom>
        </p:spPr>
      </p:pic>
    </p:spTree>
    <p:extLst>
      <p:ext uri="{BB962C8B-B14F-4D97-AF65-F5344CB8AC3E}">
        <p14:creationId xmlns:p14="http://schemas.microsoft.com/office/powerpoint/2010/main" val="309393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8"/>
            <a:ext cx="10336015" cy="787584"/>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2800" dirty="0">
                <a:latin typeface="Calibri" panose="020F0502020204030204" pitchFamily="34" charset="0"/>
                <a:cs typeface="Calibri" panose="020F0502020204030204" pitchFamily="34" charset="0"/>
              </a:rPr>
              <a:t>–</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Post’s Category</a:t>
            </a: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13</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12" name="Immagine 11">
            <a:extLst>
              <a:ext uri="{FF2B5EF4-FFF2-40B4-BE49-F238E27FC236}">
                <a16:creationId xmlns:a16="http://schemas.microsoft.com/office/drawing/2014/main" id="{8072E649-D8B8-464C-A6C6-C8B916B548A0}"/>
              </a:ext>
            </a:extLst>
          </p:cNvPr>
          <p:cNvPicPr/>
          <p:nvPr/>
        </p:nvPicPr>
        <p:blipFill>
          <a:blip r:embed="rId4">
            <a:extLst>
              <a:ext uri="{28A0092B-C50C-407E-A947-70E740481C1C}">
                <a14:useLocalDpi xmlns:a14="http://schemas.microsoft.com/office/drawing/2010/main" val="0"/>
              </a:ext>
            </a:extLst>
          </a:blip>
          <a:stretch>
            <a:fillRect/>
          </a:stretch>
        </p:blipFill>
        <p:spPr>
          <a:xfrm>
            <a:off x="1584005" y="1258978"/>
            <a:ext cx="9023990" cy="4629486"/>
          </a:xfrm>
          <a:prstGeom prst="rect">
            <a:avLst/>
          </a:prstGeom>
        </p:spPr>
      </p:pic>
    </p:spTree>
    <p:extLst>
      <p:ext uri="{BB962C8B-B14F-4D97-AF65-F5344CB8AC3E}">
        <p14:creationId xmlns:p14="http://schemas.microsoft.com/office/powerpoint/2010/main" val="1703505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8"/>
            <a:ext cx="10511968" cy="787584"/>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2800" dirty="0">
                <a:latin typeface="Calibri" panose="020F0502020204030204" pitchFamily="34" charset="0"/>
                <a:cs typeface="Calibri" panose="020F0502020204030204" pitchFamily="34" charset="0"/>
              </a:rPr>
              <a:t>–</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Posts published in the first 24h, </a:t>
            </a:r>
            <a:r>
              <a:rPr lang="it-IT" sz="2800" dirty="0">
                <a:latin typeface="Calibri Light" panose="020F0302020204030204" pitchFamily="34" charset="0"/>
                <a:cs typeface="Calibri Light" panose="020F0302020204030204" pitchFamily="34" charset="0"/>
              </a:rPr>
              <a:t>48h &amp; 72h</a:t>
            </a:r>
            <a:endParaRPr lang="en-GB" sz="2800" dirty="0">
              <a:latin typeface="Calibri Light" panose="020F0302020204030204" pitchFamily="34" charset="0"/>
              <a:cs typeface="Calibri Light" panose="020F03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14</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9" name="Immagine 8">
            <a:extLst>
              <a:ext uri="{FF2B5EF4-FFF2-40B4-BE49-F238E27FC236}">
                <a16:creationId xmlns:a16="http://schemas.microsoft.com/office/drawing/2014/main" id="{43312E83-5549-2846-B610-9B3988F4B340}"/>
              </a:ext>
            </a:extLst>
          </p:cNvPr>
          <p:cNvPicPr/>
          <p:nvPr/>
        </p:nvPicPr>
        <p:blipFill>
          <a:blip r:embed="rId4">
            <a:extLst>
              <a:ext uri="{28A0092B-C50C-407E-A947-70E740481C1C}">
                <a14:useLocalDpi xmlns:a14="http://schemas.microsoft.com/office/drawing/2010/main" val="0"/>
              </a:ext>
            </a:extLst>
          </a:blip>
          <a:stretch>
            <a:fillRect/>
          </a:stretch>
        </p:blipFill>
        <p:spPr>
          <a:xfrm>
            <a:off x="1584005" y="1365480"/>
            <a:ext cx="9023990" cy="4383842"/>
          </a:xfrm>
          <a:prstGeom prst="rect">
            <a:avLst/>
          </a:prstGeom>
        </p:spPr>
      </p:pic>
    </p:spTree>
    <p:extLst>
      <p:ext uri="{BB962C8B-B14F-4D97-AF65-F5344CB8AC3E}">
        <p14:creationId xmlns:p14="http://schemas.microsoft.com/office/powerpoint/2010/main" val="2210213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8"/>
            <a:ext cx="10523844" cy="787584"/>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Long &amp; Short Posts</a:t>
            </a: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15</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10" name="Immagine 9">
            <a:extLst>
              <a:ext uri="{FF2B5EF4-FFF2-40B4-BE49-F238E27FC236}">
                <a16:creationId xmlns:a16="http://schemas.microsoft.com/office/drawing/2014/main" id="{63B06825-B920-CA47-A039-AD430B8F1B7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76468" y="1487111"/>
            <a:ext cx="4390390" cy="2232660"/>
          </a:xfrm>
          <a:prstGeom prst="rect">
            <a:avLst/>
          </a:prstGeom>
        </p:spPr>
      </p:pic>
      <p:pic>
        <p:nvPicPr>
          <p:cNvPr id="11" name="Immagine 10">
            <a:extLst>
              <a:ext uri="{FF2B5EF4-FFF2-40B4-BE49-F238E27FC236}">
                <a16:creationId xmlns:a16="http://schemas.microsoft.com/office/drawing/2014/main" id="{1D6007F8-AC36-0645-BF8E-AB43740F1D75}"/>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314586" y="1487111"/>
            <a:ext cx="4337579" cy="2232660"/>
          </a:xfrm>
          <a:prstGeom prst="rect">
            <a:avLst/>
          </a:prstGeom>
        </p:spPr>
      </p:pic>
      <p:pic>
        <p:nvPicPr>
          <p:cNvPr id="12" name="Immagine 11">
            <a:extLst>
              <a:ext uri="{FF2B5EF4-FFF2-40B4-BE49-F238E27FC236}">
                <a16:creationId xmlns:a16="http://schemas.microsoft.com/office/drawing/2014/main" id="{F0C67007-E004-7949-BC68-F2FBC6C99913}"/>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905491" y="4153875"/>
            <a:ext cx="4332343" cy="2167695"/>
          </a:xfrm>
          <a:prstGeom prst="rect">
            <a:avLst/>
          </a:prstGeom>
        </p:spPr>
      </p:pic>
      <p:pic>
        <p:nvPicPr>
          <p:cNvPr id="13" name="Immagine 12">
            <a:extLst>
              <a:ext uri="{FF2B5EF4-FFF2-40B4-BE49-F238E27FC236}">
                <a16:creationId xmlns:a16="http://schemas.microsoft.com/office/drawing/2014/main" id="{9B2580F3-F436-0845-B827-A3261CD53A83}"/>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6314585" y="4163948"/>
            <a:ext cx="4337579" cy="2157622"/>
          </a:xfrm>
          <a:prstGeom prst="rect">
            <a:avLst/>
          </a:prstGeom>
        </p:spPr>
      </p:pic>
      <p:sp>
        <p:nvSpPr>
          <p:cNvPr id="3" name="CasellaDiTesto 2">
            <a:extLst>
              <a:ext uri="{FF2B5EF4-FFF2-40B4-BE49-F238E27FC236}">
                <a16:creationId xmlns:a16="http://schemas.microsoft.com/office/drawing/2014/main" id="{3D10243E-3B19-BE4F-A055-6FBCFF73C572}"/>
              </a:ext>
            </a:extLst>
          </p:cNvPr>
          <p:cNvSpPr txBox="1"/>
          <p:nvPr/>
        </p:nvSpPr>
        <p:spPr>
          <a:xfrm>
            <a:off x="760021" y="1121673"/>
            <a:ext cx="3505671" cy="33855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Number of long and short posts</a:t>
            </a:r>
            <a:r>
              <a:rPr lang="it-IT" sz="1600" dirty="0">
                <a:latin typeface="Calibri Light" panose="020F0302020204030204" pitchFamily="34" charset="0"/>
                <a:cs typeface="Calibri Light" panose="020F0302020204030204" pitchFamily="34" charset="0"/>
              </a:rPr>
              <a:t> </a:t>
            </a:r>
          </a:p>
        </p:txBody>
      </p:sp>
      <p:sp>
        <p:nvSpPr>
          <p:cNvPr id="4" name="CasellaDiTesto 3">
            <a:extLst>
              <a:ext uri="{FF2B5EF4-FFF2-40B4-BE49-F238E27FC236}">
                <a16:creationId xmlns:a16="http://schemas.microsoft.com/office/drawing/2014/main" id="{DAC2F63B-4814-EF44-95AC-EA97AE5BD4EB}"/>
              </a:ext>
            </a:extLst>
          </p:cNvPr>
          <p:cNvSpPr txBox="1"/>
          <p:nvPr/>
        </p:nvSpPr>
        <p:spPr>
          <a:xfrm>
            <a:off x="6314585" y="1121673"/>
            <a:ext cx="4215741" cy="33855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Number of </a:t>
            </a:r>
            <a:r>
              <a:rPr lang="en-GB" sz="1600" b="1" dirty="0">
                <a:latin typeface="Calibri Light" panose="020F0302020204030204" pitchFamily="34" charset="0"/>
                <a:cs typeface="Calibri Light" panose="020F0302020204030204" pitchFamily="34" charset="0"/>
              </a:rPr>
              <a:t>shares</a:t>
            </a:r>
            <a:r>
              <a:rPr lang="en-GB" sz="1600" dirty="0">
                <a:latin typeface="Calibri Light" panose="020F0302020204030204" pitchFamily="34" charset="0"/>
                <a:cs typeface="Calibri Light" panose="020F0302020204030204" pitchFamily="34" charset="0"/>
              </a:rPr>
              <a:t> about long and short posts</a:t>
            </a:r>
            <a:r>
              <a:rPr lang="it-IT" sz="1600" dirty="0">
                <a:latin typeface="Calibri Light" panose="020F0302020204030204" pitchFamily="34" charset="0"/>
                <a:cs typeface="Calibri Light" panose="020F0302020204030204" pitchFamily="34" charset="0"/>
              </a:rPr>
              <a:t> </a:t>
            </a:r>
          </a:p>
        </p:txBody>
      </p:sp>
      <p:sp>
        <p:nvSpPr>
          <p:cNvPr id="5" name="CasellaDiTesto 4">
            <a:extLst>
              <a:ext uri="{FF2B5EF4-FFF2-40B4-BE49-F238E27FC236}">
                <a16:creationId xmlns:a16="http://schemas.microsoft.com/office/drawing/2014/main" id="{5A2197EF-6D7A-8B4A-BE8A-014160727AF5}"/>
              </a:ext>
            </a:extLst>
          </p:cNvPr>
          <p:cNvSpPr txBox="1"/>
          <p:nvPr/>
        </p:nvSpPr>
        <p:spPr>
          <a:xfrm>
            <a:off x="905491" y="3811114"/>
            <a:ext cx="4952012" cy="33855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How many posts have been </a:t>
            </a:r>
            <a:r>
              <a:rPr lang="en-GB" sz="1600" b="1" dirty="0">
                <a:latin typeface="Calibri Light" panose="020F0302020204030204" pitchFamily="34" charset="0"/>
                <a:cs typeface="Calibri Light" panose="020F0302020204030204" pitchFamily="34" charset="0"/>
              </a:rPr>
              <a:t>shared</a:t>
            </a:r>
            <a:r>
              <a:rPr lang="en-GB" sz="1600" dirty="0">
                <a:latin typeface="Calibri Light" panose="020F0302020204030204" pitchFamily="34" charset="0"/>
                <a:cs typeface="Calibri Light" panose="020F0302020204030204" pitchFamily="34" charset="0"/>
              </a:rPr>
              <a:t> in the first 24h </a:t>
            </a:r>
            <a:endParaRPr lang="it-IT" sz="1600" dirty="0">
              <a:latin typeface="Calibri Light" panose="020F0302020204030204" pitchFamily="34" charset="0"/>
              <a:cs typeface="Calibri Light" panose="020F0302020204030204" pitchFamily="34" charset="0"/>
            </a:endParaRPr>
          </a:p>
        </p:txBody>
      </p:sp>
      <p:sp>
        <p:nvSpPr>
          <p:cNvPr id="6" name="CasellaDiTesto 5">
            <a:extLst>
              <a:ext uri="{FF2B5EF4-FFF2-40B4-BE49-F238E27FC236}">
                <a16:creationId xmlns:a16="http://schemas.microsoft.com/office/drawing/2014/main" id="{F6469AFF-63ED-1040-8CE4-1A9F620DFFCE}"/>
              </a:ext>
            </a:extLst>
          </p:cNvPr>
          <p:cNvSpPr txBox="1"/>
          <p:nvPr/>
        </p:nvSpPr>
        <p:spPr>
          <a:xfrm>
            <a:off x="6314585" y="3833370"/>
            <a:ext cx="5173736" cy="33855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How many posts have been </a:t>
            </a:r>
            <a:r>
              <a:rPr lang="en-GB" sz="1600" b="1" dirty="0">
                <a:latin typeface="Calibri Light" panose="020F0302020204030204" pitchFamily="34" charset="0"/>
                <a:cs typeface="Calibri Light" panose="020F0302020204030204" pitchFamily="34" charset="0"/>
              </a:rPr>
              <a:t>shared</a:t>
            </a:r>
            <a:r>
              <a:rPr lang="en-GB" sz="1600" dirty="0">
                <a:latin typeface="Calibri Light" panose="020F0302020204030204" pitchFamily="34" charset="0"/>
                <a:cs typeface="Calibri Light" panose="020F0302020204030204" pitchFamily="34" charset="0"/>
              </a:rPr>
              <a:t> between 24h and 48h </a:t>
            </a:r>
            <a:endParaRPr lang="it-IT"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8903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8"/>
            <a:ext cx="10523844" cy="787584"/>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Long &amp; Short Posts</a:t>
            </a: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16</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14" name="Immagine 13">
            <a:extLst>
              <a:ext uri="{FF2B5EF4-FFF2-40B4-BE49-F238E27FC236}">
                <a16:creationId xmlns:a16="http://schemas.microsoft.com/office/drawing/2014/main" id="{65BC26C8-650E-0F4A-ACFF-C0D260A3E8E1}"/>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76468" y="1365481"/>
            <a:ext cx="4669308" cy="2316372"/>
          </a:xfrm>
          <a:prstGeom prst="rect">
            <a:avLst/>
          </a:prstGeom>
        </p:spPr>
      </p:pic>
      <p:pic>
        <p:nvPicPr>
          <p:cNvPr id="15" name="Immagine 14">
            <a:extLst>
              <a:ext uri="{FF2B5EF4-FFF2-40B4-BE49-F238E27FC236}">
                <a16:creationId xmlns:a16="http://schemas.microsoft.com/office/drawing/2014/main" id="{4324EF0B-D4D7-9143-8F74-A77130FD1053}"/>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031512" y="1353396"/>
            <a:ext cx="4782997" cy="2328457"/>
          </a:xfrm>
          <a:prstGeom prst="rect">
            <a:avLst/>
          </a:prstGeom>
        </p:spPr>
      </p:pic>
      <p:pic>
        <p:nvPicPr>
          <p:cNvPr id="16" name="Immagine 15">
            <a:extLst>
              <a:ext uri="{FF2B5EF4-FFF2-40B4-BE49-F238E27FC236}">
                <a16:creationId xmlns:a16="http://schemas.microsoft.com/office/drawing/2014/main" id="{913CFB1F-93F9-EE42-871B-50D3E90EC00D}"/>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883138" y="4216515"/>
            <a:ext cx="4508259" cy="2015739"/>
          </a:xfrm>
          <a:prstGeom prst="rect">
            <a:avLst/>
          </a:prstGeom>
        </p:spPr>
      </p:pic>
      <p:pic>
        <p:nvPicPr>
          <p:cNvPr id="17" name="Immagine 16">
            <a:extLst>
              <a:ext uri="{FF2B5EF4-FFF2-40B4-BE49-F238E27FC236}">
                <a16:creationId xmlns:a16="http://schemas.microsoft.com/office/drawing/2014/main" id="{3293B6E1-7749-D14D-836E-52AC2BF60359}"/>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6095999" y="4212977"/>
            <a:ext cx="4718510" cy="2014564"/>
          </a:xfrm>
          <a:prstGeom prst="rect">
            <a:avLst/>
          </a:prstGeom>
        </p:spPr>
      </p:pic>
      <p:sp>
        <p:nvSpPr>
          <p:cNvPr id="3" name="CasellaDiTesto 2">
            <a:extLst>
              <a:ext uri="{FF2B5EF4-FFF2-40B4-BE49-F238E27FC236}">
                <a16:creationId xmlns:a16="http://schemas.microsoft.com/office/drawing/2014/main" id="{D7B67EC2-D201-B344-89B2-B524587DF153}"/>
              </a:ext>
            </a:extLst>
          </p:cNvPr>
          <p:cNvSpPr txBox="1"/>
          <p:nvPr/>
        </p:nvSpPr>
        <p:spPr>
          <a:xfrm>
            <a:off x="868551" y="1022719"/>
            <a:ext cx="5332020" cy="33855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How many posts have been </a:t>
            </a:r>
            <a:r>
              <a:rPr lang="en-GB" sz="1600" b="1" dirty="0">
                <a:latin typeface="Calibri Light" panose="020F0302020204030204" pitchFamily="34" charset="0"/>
                <a:cs typeface="Calibri Light" panose="020F0302020204030204" pitchFamily="34" charset="0"/>
              </a:rPr>
              <a:t>shared</a:t>
            </a:r>
            <a:r>
              <a:rPr lang="en-GB" sz="1600" dirty="0">
                <a:latin typeface="Calibri Light" panose="020F0302020204030204" pitchFamily="34" charset="0"/>
                <a:cs typeface="Calibri Light" panose="020F0302020204030204" pitchFamily="34" charset="0"/>
              </a:rPr>
              <a:t> between 48h and 72h </a:t>
            </a:r>
            <a:endParaRPr lang="it-IT" sz="1600" dirty="0">
              <a:latin typeface="Calibri Light" panose="020F0302020204030204" pitchFamily="34" charset="0"/>
              <a:cs typeface="Calibri Light" panose="020F0302020204030204" pitchFamily="34" charset="0"/>
            </a:endParaRPr>
          </a:p>
        </p:txBody>
      </p:sp>
      <p:sp>
        <p:nvSpPr>
          <p:cNvPr id="4" name="CasellaDiTesto 3">
            <a:extLst>
              <a:ext uri="{FF2B5EF4-FFF2-40B4-BE49-F238E27FC236}">
                <a16:creationId xmlns:a16="http://schemas.microsoft.com/office/drawing/2014/main" id="{7B4515EF-759D-5E43-ADEC-97759AB8C534}"/>
              </a:ext>
            </a:extLst>
          </p:cNvPr>
          <p:cNvSpPr txBox="1"/>
          <p:nvPr/>
        </p:nvSpPr>
        <p:spPr>
          <a:xfrm>
            <a:off x="6031512" y="1027972"/>
            <a:ext cx="4782997" cy="33855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Number of </a:t>
            </a:r>
            <a:r>
              <a:rPr lang="en-GB" sz="1600" b="1" dirty="0">
                <a:latin typeface="Calibri Light" panose="020F0302020204030204" pitchFamily="34" charset="0"/>
                <a:cs typeface="Calibri Light" panose="020F0302020204030204" pitchFamily="34" charset="0"/>
              </a:rPr>
              <a:t>comments</a:t>
            </a:r>
            <a:r>
              <a:rPr lang="en-GB" sz="1600" dirty="0">
                <a:latin typeface="Calibri Light" panose="020F0302020204030204" pitchFamily="34" charset="0"/>
                <a:cs typeface="Calibri Light" panose="020F0302020204030204" pitchFamily="34" charset="0"/>
              </a:rPr>
              <a:t> received in the first 24h </a:t>
            </a:r>
            <a:endParaRPr lang="it-IT" sz="1600" dirty="0">
              <a:latin typeface="Calibri Light" panose="020F0302020204030204" pitchFamily="34" charset="0"/>
              <a:cs typeface="Calibri Light" panose="020F0302020204030204" pitchFamily="34" charset="0"/>
            </a:endParaRPr>
          </a:p>
        </p:txBody>
      </p:sp>
      <p:sp>
        <p:nvSpPr>
          <p:cNvPr id="5" name="CasellaDiTesto 4">
            <a:extLst>
              <a:ext uri="{FF2B5EF4-FFF2-40B4-BE49-F238E27FC236}">
                <a16:creationId xmlns:a16="http://schemas.microsoft.com/office/drawing/2014/main" id="{72D3A4EE-FC0B-4C46-8014-23EB2AAEE60C}"/>
              </a:ext>
            </a:extLst>
          </p:cNvPr>
          <p:cNvSpPr txBox="1"/>
          <p:nvPr/>
        </p:nvSpPr>
        <p:spPr>
          <a:xfrm>
            <a:off x="883138" y="3753232"/>
            <a:ext cx="4961176" cy="33855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Number of </a:t>
            </a:r>
            <a:r>
              <a:rPr lang="en-GB" sz="1600" b="1" dirty="0">
                <a:latin typeface="Calibri Light" panose="020F0302020204030204" pitchFamily="34" charset="0"/>
                <a:cs typeface="Calibri Light" panose="020F0302020204030204" pitchFamily="34" charset="0"/>
              </a:rPr>
              <a:t>comments</a:t>
            </a:r>
            <a:r>
              <a:rPr lang="en-GB" sz="1600" dirty="0">
                <a:latin typeface="Calibri Light" panose="020F0302020204030204" pitchFamily="34" charset="0"/>
                <a:cs typeface="Calibri Light" panose="020F0302020204030204" pitchFamily="34" charset="0"/>
              </a:rPr>
              <a:t> received between 24h and 48h</a:t>
            </a:r>
            <a:r>
              <a:rPr lang="it-IT" sz="1600" dirty="0">
                <a:latin typeface="Calibri Light" panose="020F0302020204030204" pitchFamily="34" charset="0"/>
                <a:cs typeface="Calibri Light" panose="020F0302020204030204" pitchFamily="34" charset="0"/>
              </a:rPr>
              <a:t> </a:t>
            </a:r>
          </a:p>
        </p:txBody>
      </p:sp>
      <p:sp>
        <p:nvSpPr>
          <p:cNvPr id="6" name="CasellaDiTesto 5">
            <a:extLst>
              <a:ext uri="{FF2B5EF4-FFF2-40B4-BE49-F238E27FC236}">
                <a16:creationId xmlns:a16="http://schemas.microsoft.com/office/drawing/2014/main" id="{2E5AA302-57E4-4F4B-A99A-57F414D0F9A8}"/>
              </a:ext>
            </a:extLst>
          </p:cNvPr>
          <p:cNvSpPr txBox="1"/>
          <p:nvPr/>
        </p:nvSpPr>
        <p:spPr>
          <a:xfrm>
            <a:off x="5962706" y="3753232"/>
            <a:ext cx="4851803" cy="33855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Number of </a:t>
            </a:r>
            <a:r>
              <a:rPr lang="en-GB" sz="1600" b="1" dirty="0">
                <a:latin typeface="Calibri Light" panose="020F0302020204030204" pitchFamily="34" charset="0"/>
                <a:cs typeface="Calibri Light" panose="020F0302020204030204" pitchFamily="34" charset="0"/>
              </a:rPr>
              <a:t>comments</a:t>
            </a:r>
            <a:r>
              <a:rPr lang="en-GB" sz="1600" dirty="0">
                <a:latin typeface="Calibri Light" panose="020F0302020204030204" pitchFamily="34" charset="0"/>
                <a:cs typeface="Calibri Light" panose="020F0302020204030204" pitchFamily="34" charset="0"/>
              </a:rPr>
              <a:t> received between 48h and 72h </a:t>
            </a:r>
            <a:endParaRPr lang="it-IT"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88055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7"/>
            <a:ext cx="5219531" cy="646331"/>
          </a:xfrm>
          <a:prstGeom prst="rect">
            <a:avLst/>
          </a:prstGeom>
          <a:noFill/>
          <a:ln>
            <a:noFill/>
          </a:ln>
        </p:spPr>
        <p:txBody>
          <a:bodyPr spcFirstLastPara="1" wrap="square" lIns="91425" tIns="45700" rIns="91425" bIns="45700" anchor="t" anchorCtr="0">
            <a:noAutofit/>
          </a:bodyPr>
          <a:lstStyle/>
          <a:p>
            <a:pPr lvl="0"/>
            <a:r>
              <a:rPr lang="en-GB" sz="4000" dirty="0">
                <a:latin typeface="Calibri" panose="020F0502020204030204" pitchFamily="34" charset="0"/>
                <a:cs typeface="Calibri" panose="020F0502020204030204" pitchFamily="34" charset="0"/>
              </a:rPr>
              <a:t>Unsupervised Learning</a:t>
            </a: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17</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sp>
        <p:nvSpPr>
          <p:cNvPr id="10" name="CasellaDiTesto 9">
            <a:extLst>
              <a:ext uri="{FF2B5EF4-FFF2-40B4-BE49-F238E27FC236}">
                <a16:creationId xmlns:a16="http://schemas.microsoft.com/office/drawing/2014/main" id="{11F207EB-9CBC-E547-865A-72DE094E51A7}"/>
              </a:ext>
            </a:extLst>
          </p:cNvPr>
          <p:cNvSpPr txBox="1"/>
          <p:nvPr/>
        </p:nvSpPr>
        <p:spPr>
          <a:xfrm>
            <a:off x="857333" y="1224225"/>
            <a:ext cx="9043125" cy="3785652"/>
          </a:xfrm>
          <a:prstGeom prst="rect">
            <a:avLst/>
          </a:prstGeom>
          <a:noFill/>
        </p:spPr>
        <p:txBody>
          <a:bodyPr wrap="square" rtlCol="0">
            <a:spAutoFit/>
          </a:bodyPr>
          <a:lstStyle/>
          <a:p>
            <a:r>
              <a:rPr lang="en-GB" sz="2000" dirty="0">
                <a:latin typeface="Calibri Light" panose="020F0302020204030204" pitchFamily="34" charset="0"/>
                <a:cs typeface="Calibri Light" panose="020F0302020204030204" pitchFamily="34" charset="0"/>
              </a:rPr>
              <a:t>Since the values in the dataset are all numerical a K-means analysis can be performed</a:t>
            </a:r>
            <a:r>
              <a:rPr lang="it-IT" sz="2000" dirty="0">
                <a:latin typeface="Calibri Light" panose="020F0302020204030204" pitchFamily="34" charset="0"/>
                <a:cs typeface="Calibri Light" panose="020F0302020204030204" pitchFamily="34" charset="0"/>
              </a:rPr>
              <a:t>.</a:t>
            </a:r>
          </a:p>
          <a:p>
            <a:endParaRPr lang="it-IT" sz="2000" dirty="0">
              <a:latin typeface="Calibri Light" panose="020F0302020204030204" pitchFamily="34" charset="0"/>
              <a:cs typeface="Calibri Light" panose="020F0302020204030204" pitchFamily="34" charset="0"/>
            </a:endParaRPr>
          </a:p>
          <a:p>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Standardize our variables.</a:t>
            </a: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Split the dataset in training and test sets.</a:t>
            </a: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Elbow method.</a:t>
            </a:r>
          </a:p>
          <a:p>
            <a:pPr marL="342900" lvl="0" indent="-342900">
              <a:buFont typeface="Arial" panose="020B0604020202020204" pitchFamily="34" charset="0"/>
              <a:buChar char="•"/>
            </a:pPr>
            <a:endParaRPr lang="en-GB"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GB"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GB"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GB"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GB"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Interpret the 8 cluster solution.</a:t>
            </a:r>
          </a:p>
        </p:txBody>
      </p:sp>
      <p:pic>
        <p:nvPicPr>
          <p:cNvPr id="12" name="Immagine 11">
            <a:extLst>
              <a:ext uri="{FF2B5EF4-FFF2-40B4-BE49-F238E27FC236}">
                <a16:creationId xmlns:a16="http://schemas.microsoft.com/office/drawing/2014/main" id="{D52ED8B8-4FA7-734E-9CA9-98652E3D8B6C}"/>
              </a:ext>
            </a:extLst>
          </p:cNvPr>
          <p:cNvPicPr/>
          <p:nvPr/>
        </p:nvPicPr>
        <p:blipFill>
          <a:blip r:embed="rId4">
            <a:extLst>
              <a:ext uri="{28A0092B-C50C-407E-A947-70E740481C1C}">
                <a14:useLocalDpi xmlns:a14="http://schemas.microsoft.com/office/drawing/2010/main" val="0"/>
              </a:ext>
            </a:extLst>
          </a:blip>
          <a:stretch>
            <a:fillRect/>
          </a:stretch>
        </p:blipFill>
        <p:spPr>
          <a:xfrm>
            <a:off x="6721434" y="1632592"/>
            <a:ext cx="4406734" cy="2128529"/>
          </a:xfrm>
          <a:prstGeom prst="rect">
            <a:avLst/>
          </a:prstGeom>
        </p:spPr>
      </p:pic>
      <p:pic>
        <p:nvPicPr>
          <p:cNvPr id="13" name="Immagine 12">
            <a:extLst>
              <a:ext uri="{FF2B5EF4-FFF2-40B4-BE49-F238E27FC236}">
                <a16:creationId xmlns:a16="http://schemas.microsoft.com/office/drawing/2014/main" id="{731F312D-ED68-AE48-B573-2468BE8AA22C}"/>
              </a:ext>
            </a:extLst>
          </p:cNvPr>
          <p:cNvPicPr/>
          <p:nvPr/>
        </p:nvPicPr>
        <p:blipFill>
          <a:blip r:embed="rId5">
            <a:extLst>
              <a:ext uri="{28A0092B-C50C-407E-A947-70E740481C1C}">
                <a14:useLocalDpi xmlns:a14="http://schemas.microsoft.com/office/drawing/2010/main" val="0"/>
              </a:ext>
            </a:extLst>
          </a:blip>
          <a:stretch>
            <a:fillRect/>
          </a:stretch>
        </p:blipFill>
        <p:spPr>
          <a:xfrm>
            <a:off x="6747239" y="3734965"/>
            <a:ext cx="4443963" cy="2367146"/>
          </a:xfrm>
          <a:prstGeom prst="rect">
            <a:avLst/>
          </a:prstGeom>
        </p:spPr>
      </p:pic>
    </p:spTree>
    <p:extLst>
      <p:ext uri="{BB962C8B-B14F-4D97-AF65-F5344CB8AC3E}">
        <p14:creationId xmlns:p14="http://schemas.microsoft.com/office/powerpoint/2010/main" val="303080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7"/>
            <a:ext cx="52195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4000" dirty="0">
                <a:latin typeface="Calibri" panose="020F0502020204030204" pitchFamily="34" charset="0"/>
                <a:cs typeface="Calibri" panose="020F0502020204030204" pitchFamily="34" charset="0"/>
              </a:rPr>
              <a:t>Supervised Learning</a:t>
            </a: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18</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sp>
        <p:nvSpPr>
          <p:cNvPr id="10" name="CasellaDiTesto 9">
            <a:extLst>
              <a:ext uri="{FF2B5EF4-FFF2-40B4-BE49-F238E27FC236}">
                <a16:creationId xmlns:a16="http://schemas.microsoft.com/office/drawing/2014/main" id="{6C4795C9-381A-124E-9E2A-382D90A6B249}"/>
              </a:ext>
            </a:extLst>
          </p:cNvPr>
          <p:cNvSpPr txBox="1"/>
          <p:nvPr/>
        </p:nvSpPr>
        <p:spPr>
          <a:xfrm>
            <a:off x="857333" y="1224225"/>
            <a:ext cx="10355150" cy="3785652"/>
          </a:xfrm>
          <a:prstGeom prst="rect">
            <a:avLst/>
          </a:prstGeom>
          <a:noFill/>
        </p:spPr>
        <p:txBody>
          <a:bodyPr wrap="square" rtlCol="0">
            <a:spAutoFit/>
          </a:bodyPr>
          <a:lstStyle/>
          <a:p>
            <a:r>
              <a:rPr lang="en-GB" sz="2000" dirty="0">
                <a:latin typeface="Calibri Light" panose="020F0302020204030204" pitchFamily="34" charset="0"/>
                <a:cs typeface="Calibri Light" panose="020F0302020204030204" pitchFamily="34" charset="0"/>
              </a:rPr>
              <a:t>First of all, the number of shares of a post has been divided in 4 different categories that indicate respectively:</a:t>
            </a:r>
          </a:p>
          <a:p>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 </a:t>
            </a:r>
            <a:r>
              <a:rPr lang="en-GB" sz="2000" b="1" dirty="0">
                <a:latin typeface="Calibri Light" panose="020F0302020204030204" pitchFamily="34" charset="0"/>
                <a:cs typeface="Calibri Light" panose="020F0302020204030204" pitchFamily="34" charset="0"/>
              </a:rPr>
              <a:t>low</a:t>
            </a:r>
            <a:r>
              <a:rPr lang="en-GB" sz="2000" dirty="0">
                <a:latin typeface="Calibri Light" panose="020F0302020204030204" pitchFamily="34" charset="0"/>
                <a:cs typeface="Calibri Light" panose="020F0302020204030204" pitchFamily="34" charset="0"/>
              </a:rPr>
              <a:t> number of shares that indicates a number between 1 and 49 and it is identified by the number '1'</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 </a:t>
            </a:r>
            <a:r>
              <a:rPr lang="en-GB" sz="2000" b="1" dirty="0">
                <a:latin typeface="Calibri Light" panose="020F0302020204030204" pitchFamily="34" charset="0"/>
                <a:cs typeface="Calibri Light" panose="020F0302020204030204" pitchFamily="34" charset="0"/>
              </a:rPr>
              <a:t>medium</a:t>
            </a:r>
            <a:r>
              <a:rPr lang="en-GB" sz="2000" dirty="0">
                <a:latin typeface="Calibri Light" panose="020F0302020204030204" pitchFamily="34" charset="0"/>
                <a:cs typeface="Calibri Light" panose="020F0302020204030204" pitchFamily="34" charset="0"/>
              </a:rPr>
              <a:t> number of shares that indicates a number between 50 and 199 and it is identified by the number '2'</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 </a:t>
            </a:r>
            <a:r>
              <a:rPr lang="en-GB" sz="2000" b="1" dirty="0">
                <a:latin typeface="Calibri Light" panose="020F0302020204030204" pitchFamily="34" charset="0"/>
                <a:cs typeface="Calibri Light" panose="020F0302020204030204" pitchFamily="34" charset="0"/>
              </a:rPr>
              <a:t>good</a:t>
            </a:r>
            <a:r>
              <a:rPr lang="en-GB" sz="2000" dirty="0">
                <a:latin typeface="Calibri Light" panose="020F0302020204030204" pitchFamily="34" charset="0"/>
                <a:cs typeface="Calibri Light" panose="020F0302020204030204" pitchFamily="34" charset="0"/>
              </a:rPr>
              <a:t> number of shares that indicates a number between 200 and 699 and it is identified by the number '3'</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 </a:t>
            </a:r>
            <a:r>
              <a:rPr lang="en-GB" sz="2000" b="1" dirty="0">
                <a:latin typeface="Calibri Light" panose="020F0302020204030204" pitchFamily="34" charset="0"/>
                <a:cs typeface="Calibri Light" panose="020F0302020204030204" pitchFamily="34" charset="0"/>
              </a:rPr>
              <a:t>high</a:t>
            </a:r>
            <a:r>
              <a:rPr lang="en-GB" sz="2000" dirty="0">
                <a:latin typeface="Calibri Light" panose="020F0302020204030204" pitchFamily="34" charset="0"/>
                <a:cs typeface="Calibri Light" panose="020F0302020204030204" pitchFamily="34" charset="0"/>
              </a:rPr>
              <a:t> number of shares that indicates a number grater then 700 and it is identified by the number '4'</a:t>
            </a:r>
            <a:endParaRPr lang="it-IT"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endParaRPr lang="en-GB"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66720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7"/>
            <a:ext cx="9656945"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4000" dirty="0">
                <a:latin typeface="Calibri" panose="020F0502020204030204" pitchFamily="34" charset="0"/>
                <a:cs typeface="Calibri" panose="020F0502020204030204" pitchFamily="34" charset="0"/>
              </a:rPr>
              <a:t>Supervised Learning </a:t>
            </a:r>
            <a:r>
              <a:rPr lang="en-GB" sz="2800" dirty="0">
                <a:latin typeface="Calibri" panose="020F0502020204030204" pitchFamily="34" charset="0"/>
                <a:cs typeface="Calibri" panose="020F0502020204030204" pitchFamily="34" charset="0"/>
              </a:rPr>
              <a:t>–</a:t>
            </a:r>
            <a:r>
              <a:rPr lang="en-GB" sz="4000" dirty="0">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Decision Trees</a:t>
            </a: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19</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sp>
        <p:nvSpPr>
          <p:cNvPr id="10" name="CasellaDiTesto 9">
            <a:extLst>
              <a:ext uri="{FF2B5EF4-FFF2-40B4-BE49-F238E27FC236}">
                <a16:creationId xmlns:a16="http://schemas.microsoft.com/office/drawing/2014/main" id="{6C4795C9-381A-124E-9E2A-382D90A6B249}"/>
              </a:ext>
            </a:extLst>
          </p:cNvPr>
          <p:cNvSpPr txBox="1"/>
          <p:nvPr/>
        </p:nvSpPr>
        <p:spPr>
          <a:xfrm>
            <a:off x="857333" y="1224225"/>
            <a:ext cx="10355150" cy="4401205"/>
          </a:xfrm>
          <a:prstGeom prst="rect">
            <a:avLst/>
          </a:prstGeom>
          <a:noFill/>
        </p:spPr>
        <p:txBody>
          <a:bodyPr wrap="square" rtlCol="0">
            <a:spAutoFit/>
          </a:bodyPr>
          <a:lstStyle/>
          <a:p>
            <a:r>
              <a:rPr lang="en-GB" sz="2000" dirty="0">
                <a:latin typeface="Calibri Light" panose="020F0302020204030204" pitchFamily="34" charset="0"/>
                <a:cs typeface="Calibri Light" panose="020F0302020204030204" pitchFamily="34" charset="0"/>
              </a:rPr>
              <a:t>Decision trees are a powerful prediction method and extremely popular. It works for both continuous as well as categorical output variables.</a:t>
            </a:r>
          </a:p>
          <a:p>
            <a:pPr marL="342900" lvl="0" indent="-342900">
              <a:buFont typeface="Arial" panose="020B0604020202020204" pitchFamily="34" charset="0"/>
              <a:buChar char="•"/>
            </a:pPr>
            <a:endParaRPr lang="en-GB"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Building Phase</a:t>
            </a:r>
            <a:endParaRPr lang="it-IT" sz="2000" dirty="0">
              <a:latin typeface="Calibri Light" panose="020F0302020204030204" pitchFamily="34" charset="0"/>
              <a:cs typeface="Calibri Light" panose="020F0302020204030204" pitchFamily="34" charset="0"/>
            </a:endParaRPr>
          </a:p>
          <a:p>
            <a:pPr lvl="8"/>
            <a:r>
              <a:rPr lang="en-GB" sz="2000" dirty="0">
                <a:latin typeface="Calibri Light" panose="020F0302020204030204" pitchFamily="34" charset="0"/>
                <a:cs typeface="Calibri Light" panose="020F0302020204030204" pitchFamily="34" charset="0"/>
              </a:rPr>
              <a:t>	Pre-process the dataset.</a:t>
            </a:r>
            <a:endParaRPr lang="it-IT"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	Split the dataset from train and test using Python.</a:t>
            </a:r>
            <a:endParaRPr lang="it-IT"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	Train the classifier.</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Operational Phase</a:t>
            </a:r>
            <a:endParaRPr lang="it-IT"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	Make predictions.</a:t>
            </a:r>
            <a:endParaRPr lang="it-IT"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	Calculate the accuracy.</a:t>
            </a:r>
          </a:p>
          <a:p>
            <a:pPr lvl="1"/>
            <a:endParaRPr lang="en-GB" sz="2000" dirty="0">
              <a:latin typeface="Calibri Light" panose="020F0302020204030204" pitchFamily="34" charset="0"/>
              <a:cs typeface="Calibri Light" panose="020F0302020204030204" pitchFamily="34" charset="0"/>
            </a:endParaRPr>
          </a:p>
          <a:p>
            <a:pPr lvl="1"/>
            <a:endParaRPr lang="en-GB"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The number of shares has been predicted and the accuracy score has been calculated to be really next to 78%.</a:t>
            </a:r>
            <a:r>
              <a:rPr lang="it-IT" sz="20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1268831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7"/>
            <a:ext cx="52195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3600" dirty="0" err="1">
                <a:latin typeface="Calibri" panose="020F0502020204030204" pitchFamily="34" charset="0"/>
                <a:cs typeface="Calibri" panose="020F0502020204030204" pitchFamily="34" charset="0"/>
              </a:rPr>
              <a:t>Introduction</a:t>
            </a:r>
            <a:endParaRPr sz="3600" dirty="0">
              <a:latin typeface="Calibri" panose="020F0502020204030204" pitchFamily="34" charset="0"/>
              <a:cs typeface="Calibri" panose="020F05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2</a:t>
            </a:fld>
            <a:endParaRPr lang="nb-NO" sz="1800"/>
          </a:p>
        </p:txBody>
      </p:sp>
      <p:sp>
        <p:nvSpPr>
          <p:cNvPr id="9" name="CasellaDiTesto 8">
            <a:extLst>
              <a:ext uri="{FF2B5EF4-FFF2-40B4-BE49-F238E27FC236}">
                <a16:creationId xmlns:a16="http://schemas.microsoft.com/office/drawing/2014/main" id="{3D9C9DEA-6038-624F-A550-765C7D363870}"/>
              </a:ext>
            </a:extLst>
          </p:cNvPr>
          <p:cNvSpPr txBox="1"/>
          <p:nvPr/>
        </p:nvSpPr>
        <p:spPr>
          <a:xfrm>
            <a:off x="876468" y="1432882"/>
            <a:ext cx="10477332" cy="4585871"/>
          </a:xfrm>
          <a:prstGeom prst="rect">
            <a:avLst/>
          </a:prstGeom>
          <a:noFill/>
        </p:spPr>
        <p:txBody>
          <a:bodyPr wrap="square" rtlCol="0">
            <a:spAutoFit/>
          </a:bodyPr>
          <a:lstStyle/>
          <a:p>
            <a:pPr algn="ctr"/>
            <a:endParaRPr lang="en-GB" sz="2000" i="1" dirty="0">
              <a:latin typeface="Calibri Light" panose="020F0302020204030204" pitchFamily="34" charset="0"/>
              <a:cs typeface="Calibri Light" panose="020F0302020204030204" pitchFamily="34" charset="0"/>
            </a:endParaRPr>
          </a:p>
          <a:p>
            <a:pPr algn="ctr"/>
            <a:r>
              <a:rPr lang="en-GB" sz="2000" i="1" dirty="0">
                <a:latin typeface="Calibri Light" panose="020F0302020204030204" pitchFamily="34" charset="0"/>
                <a:cs typeface="Calibri Light" panose="020F0302020204030204" pitchFamily="34" charset="0"/>
              </a:rPr>
              <a:t>May the length of a post influence its reading and consequently </a:t>
            </a:r>
          </a:p>
          <a:p>
            <a:pPr algn="ctr"/>
            <a:r>
              <a:rPr lang="en-GB" sz="2000" i="1" dirty="0">
                <a:latin typeface="Calibri Light" panose="020F0302020204030204" pitchFamily="34" charset="0"/>
                <a:cs typeface="Calibri Light" panose="020F0302020204030204" pitchFamily="34" charset="0"/>
              </a:rPr>
              <a:t>also the number of comments and shares it will receive?</a:t>
            </a:r>
            <a:endParaRPr lang="it-IT" sz="2000" dirty="0">
              <a:latin typeface="Calibri Light" panose="020F0302020204030204" pitchFamily="34" charset="0"/>
              <a:cs typeface="Calibri Light" panose="020F0302020204030204" pitchFamily="34" charset="0"/>
            </a:endParaRPr>
          </a:p>
          <a:p>
            <a:endParaRPr lang="it-IT" sz="2000" dirty="0">
              <a:latin typeface="Calibri Light" panose="020F0302020204030204" pitchFamily="34" charset="0"/>
              <a:cs typeface="Calibri Light" panose="020F0302020204030204" pitchFamily="34" charset="0"/>
            </a:endParaRPr>
          </a:p>
          <a:p>
            <a:endParaRPr lang="it-IT" sz="2000" dirty="0">
              <a:latin typeface="Calibri Light" panose="020F0302020204030204" pitchFamily="34" charset="0"/>
              <a:cs typeface="Calibri Light" panose="020F0302020204030204" pitchFamily="34" charset="0"/>
            </a:endParaRPr>
          </a:p>
          <a:p>
            <a:r>
              <a:rPr lang="en-GB" sz="2000" dirty="0">
                <a:latin typeface="Calibri Light" panose="020F0302020204030204" pitchFamily="34" charset="0"/>
                <a:cs typeface="Calibri Light" panose="020F0302020204030204" pitchFamily="34" charset="0"/>
              </a:rPr>
              <a:t>For answering, we walked through two different preliminary phases:</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Data Cleaning of the dataset,</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Exploratory analysis.</a:t>
            </a:r>
          </a:p>
          <a:p>
            <a:pPr marL="342900" lvl="0" indent="-342900">
              <a:buFont typeface="Arial" panose="020B0604020202020204" pitchFamily="34" charset="0"/>
              <a:buChar char="•"/>
            </a:pP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it-IT" sz="2000" dirty="0">
              <a:latin typeface="Calibri Light" panose="020F0302020204030204" pitchFamily="34" charset="0"/>
              <a:cs typeface="Calibri Light" panose="020F0302020204030204" pitchFamily="34" charset="0"/>
            </a:endParaRPr>
          </a:p>
          <a:p>
            <a:r>
              <a:rPr lang="en-GB" sz="2000" dirty="0">
                <a:latin typeface="Calibri Light" panose="020F0302020204030204" pitchFamily="34" charset="0"/>
                <a:cs typeface="Calibri Light" panose="020F0302020204030204" pitchFamily="34" charset="0"/>
              </a:rPr>
              <a:t>After these we performed two Machine Learning technics named Supervised Learning and Unsupervised Learning to predict which will be the shares for a post in the future.</a:t>
            </a:r>
            <a:endParaRPr lang="it-IT" sz="2000" dirty="0">
              <a:latin typeface="Calibri Light" panose="020F0302020204030204" pitchFamily="34" charset="0"/>
              <a:cs typeface="Calibri Light" panose="020F0302020204030204" pitchFamily="34" charset="0"/>
            </a:endParaRPr>
          </a:p>
          <a:p>
            <a:endParaRPr lang="en-GB" sz="3200" dirty="0">
              <a:latin typeface="Calibri Light" panose="020F0302020204030204" pitchFamily="34" charset="0"/>
              <a:cs typeface="Calibri Light" panose="020F0302020204030204" pitchFamily="34" charset="0"/>
            </a:endParaRPr>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10" name="Immagine 9">
            <a:extLst>
              <a:ext uri="{FF2B5EF4-FFF2-40B4-BE49-F238E27FC236}">
                <a16:creationId xmlns:a16="http://schemas.microsoft.com/office/drawing/2014/main" id="{1115A5C9-01DB-1541-BA1F-BEAC788CCE52}"/>
              </a:ext>
            </a:extLst>
          </p:cNvPr>
          <p:cNvPicPr/>
          <p:nvPr/>
        </p:nvPicPr>
        <p:blipFill>
          <a:blip r:embed="rId4"/>
          <a:stretch>
            <a:fillRect/>
          </a:stretch>
        </p:blipFill>
        <p:spPr>
          <a:xfrm>
            <a:off x="8895368" y="2532969"/>
            <a:ext cx="2010180" cy="2042795"/>
          </a:xfrm>
          <a:prstGeom prst="rect">
            <a:avLst/>
          </a:prstGeom>
        </p:spPr>
      </p:pic>
    </p:spTree>
    <p:extLst>
      <p:ext uri="{BB962C8B-B14F-4D97-AF65-F5344CB8AC3E}">
        <p14:creationId xmlns:p14="http://schemas.microsoft.com/office/powerpoint/2010/main" val="1843110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7"/>
            <a:ext cx="9656945"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4000" dirty="0">
                <a:latin typeface="Calibri" panose="020F0502020204030204" pitchFamily="34" charset="0"/>
                <a:cs typeface="Calibri" panose="020F0502020204030204" pitchFamily="34" charset="0"/>
              </a:rPr>
              <a:t>Supervised Learning </a:t>
            </a:r>
            <a:r>
              <a:rPr lang="en-GB" sz="2800" dirty="0">
                <a:latin typeface="Calibri" panose="020F0502020204030204" pitchFamily="34" charset="0"/>
                <a:cs typeface="Calibri" panose="020F0502020204030204" pitchFamily="34" charset="0"/>
              </a:rPr>
              <a:t>- Neural Network</a:t>
            </a: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20</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sp>
        <p:nvSpPr>
          <p:cNvPr id="10" name="CasellaDiTesto 9">
            <a:extLst>
              <a:ext uri="{FF2B5EF4-FFF2-40B4-BE49-F238E27FC236}">
                <a16:creationId xmlns:a16="http://schemas.microsoft.com/office/drawing/2014/main" id="{6C4795C9-381A-124E-9E2A-382D90A6B249}"/>
              </a:ext>
            </a:extLst>
          </p:cNvPr>
          <p:cNvSpPr txBox="1"/>
          <p:nvPr/>
        </p:nvSpPr>
        <p:spPr>
          <a:xfrm>
            <a:off x="857333" y="1224225"/>
            <a:ext cx="10355150" cy="5016758"/>
          </a:xfrm>
          <a:prstGeom prst="rect">
            <a:avLst/>
          </a:prstGeom>
          <a:noFill/>
        </p:spPr>
        <p:txBody>
          <a:bodyPr wrap="square" rtlCol="0">
            <a:spAutoFit/>
          </a:bodyPr>
          <a:lstStyle/>
          <a:p>
            <a:r>
              <a:rPr lang="en-GB" sz="2000" dirty="0">
                <a:latin typeface="Calibri Light" panose="020F0302020204030204" pitchFamily="34" charset="0"/>
                <a:cs typeface="Calibri Light" panose="020F0302020204030204" pitchFamily="34" charset="0"/>
              </a:rPr>
              <a:t>Neural networks are computing systems vaguely inspired by the biological neural networks that constitute animal brains. </a:t>
            </a:r>
          </a:p>
          <a:p>
            <a:r>
              <a:rPr lang="en-GB" sz="2000" dirty="0">
                <a:latin typeface="Calibri Light" panose="020F0302020204030204" pitchFamily="34" charset="0"/>
                <a:cs typeface="Calibri Light" panose="020F0302020204030204" pitchFamily="34" charset="0"/>
              </a:rPr>
              <a:t>The technic that has been used is </a:t>
            </a:r>
            <a:r>
              <a:rPr lang="en-GB" sz="2000" b="1" dirty="0">
                <a:latin typeface="Calibri Light" panose="020F0302020204030204" pitchFamily="34" charset="0"/>
                <a:cs typeface="Calibri Light" panose="020F0302020204030204" pitchFamily="34" charset="0"/>
              </a:rPr>
              <a:t>Multi-layer Perceptron</a:t>
            </a:r>
            <a:r>
              <a:rPr lang="en-GB" sz="2000" dirty="0">
                <a:latin typeface="Calibri Light" panose="020F0302020204030204" pitchFamily="34" charset="0"/>
                <a:cs typeface="Calibri Light" panose="020F0302020204030204" pitchFamily="34" charset="0"/>
              </a:rPr>
              <a:t>,</a:t>
            </a:r>
            <a:r>
              <a:rPr lang="en-GB" dirty="0"/>
              <a:t> </a:t>
            </a:r>
            <a:r>
              <a:rPr lang="en-GB" sz="2000" dirty="0">
                <a:latin typeface="Calibri Light" panose="020F0302020204030204" pitchFamily="34" charset="0"/>
                <a:cs typeface="Calibri Light" panose="020F0302020204030204" pitchFamily="34" charset="0"/>
              </a:rPr>
              <a:t>that is a supervised learning algorithm that learns a function by training on a dataset.  </a:t>
            </a:r>
            <a:r>
              <a:rPr lang="it-IT" sz="2000" dirty="0">
                <a:latin typeface="Calibri Light" panose="020F0302020204030204" pitchFamily="34" charset="0"/>
                <a:cs typeface="Calibri Light" panose="020F0302020204030204" pitchFamily="34" charset="0"/>
              </a:rPr>
              <a:t>  </a:t>
            </a:r>
          </a:p>
          <a:p>
            <a:endParaRPr lang="en-GB"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Building Phase</a:t>
            </a:r>
            <a:endParaRPr lang="it-IT" sz="2000" dirty="0">
              <a:latin typeface="Calibri Light" panose="020F0302020204030204" pitchFamily="34" charset="0"/>
              <a:cs typeface="Calibri Light" panose="020F0302020204030204" pitchFamily="34" charset="0"/>
            </a:endParaRPr>
          </a:p>
          <a:p>
            <a:pPr lvl="8"/>
            <a:r>
              <a:rPr lang="en-GB" sz="2000" dirty="0">
                <a:latin typeface="Calibri Light" panose="020F0302020204030204" pitchFamily="34" charset="0"/>
                <a:cs typeface="Calibri Light" panose="020F0302020204030204" pitchFamily="34" charset="0"/>
              </a:rPr>
              <a:t>	Pre-process the dataset.</a:t>
            </a:r>
          </a:p>
          <a:p>
            <a:pPr lvl="8"/>
            <a:r>
              <a:rPr lang="en-GB" sz="2000" dirty="0">
                <a:latin typeface="Calibri Light" panose="020F0302020204030204" pitchFamily="34" charset="0"/>
                <a:cs typeface="Calibri Light" panose="020F0302020204030204" pitchFamily="34" charset="0"/>
              </a:rPr>
              <a:t>	Encoding dataset using one-hot.</a:t>
            </a:r>
            <a:endParaRPr lang="it-IT"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	Split the dataset from train and test using Python.</a:t>
            </a:r>
            <a:endParaRPr lang="it-IT"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	Train the classifier.</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Operational Phase</a:t>
            </a:r>
            <a:endParaRPr lang="it-IT"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	Make predictions.</a:t>
            </a:r>
            <a:endParaRPr lang="it-IT"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	Calculate the accuracy.</a:t>
            </a:r>
          </a:p>
          <a:p>
            <a:pPr lvl="1"/>
            <a:endParaRPr lang="en-GB"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The number of shares has been predicted and the accuracy score has been calculated to be really next to 76%.</a:t>
            </a:r>
            <a:r>
              <a:rPr lang="it-IT" sz="20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961496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7"/>
            <a:ext cx="9656945"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4000" dirty="0">
                <a:latin typeface="Calibri" panose="020F0502020204030204" pitchFamily="34" charset="0"/>
                <a:cs typeface="Calibri" panose="020F0502020204030204" pitchFamily="34" charset="0"/>
              </a:rPr>
              <a:t>Conclusions</a:t>
            </a:r>
            <a:endParaRPr lang="en-GB" sz="2800" dirty="0">
              <a:latin typeface="Calibri" panose="020F0502020204030204" pitchFamily="34" charset="0"/>
              <a:cs typeface="Calibri" panose="020F05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21</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sp>
        <p:nvSpPr>
          <p:cNvPr id="11" name="CasellaDiTesto 10">
            <a:extLst>
              <a:ext uri="{FF2B5EF4-FFF2-40B4-BE49-F238E27FC236}">
                <a16:creationId xmlns:a16="http://schemas.microsoft.com/office/drawing/2014/main" id="{E256A0C8-3930-6142-8293-773113303761}"/>
              </a:ext>
            </a:extLst>
          </p:cNvPr>
          <p:cNvSpPr txBox="1"/>
          <p:nvPr/>
        </p:nvSpPr>
        <p:spPr>
          <a:xfrm>
            <a:off x="857333" y="1224225"/>
            <a:ext cx="10355150" cy="4401205"/>
          </a:xfrm>
          <a:prstGeom prst="rect">
            <a:avLst/>
          </a:prstGeom>
          <a:noFill/>
        </p:spPr>
        <p:txBody>
          <a:bodyPr wrap="square" rtlCol="0">
            <a:spAutoFit/>
          </a:bodyPr>
          <a:lstStyle/>
          <a:p>
            <a:r>
              <a:rPr lang="en-GB" sz="2000" dirty="0">
                <a:latin typeface="Calibri Light" panose="020F0302020204030204" pitchFamily="34" charset="0"/>
                <a:cs typeface="Calibri Light" panose="020F0302020204030204" pitchFamily="34" charset="0"/>
              </a:rPr>
              <a:t>At the end of our study we can conclude that:</a:t>
            </a:r>
          </a:p>
          <a:p>
            <a:endParaRPr lang="en-GB"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The day when there are </a:t>
            </a:r>
            <a:r>
              <a:rPr lang="en-GB" sz="2000" i="1" dirty="0">
                <a:latin typeface="Calibri Light" panose="020F0302020204030204" pitchFamily="34" charset="0"/>
                <a:cs typeface="Calibri Light" panose="020F0302020204030204" pitchFamily="34" charset="0"/>
              </a:rPr>
              <a:t>more publications is Thursday</a:t>
            </a:r>
            <a:r>
              <a:rPr lang="it-IT" sz="2000" i="1" dirty="0">
                <a:latin typeface="Calibri Light" panose="020F0302020204030204" pitchFamily="34" charset="0"/>
                <a:cs typeface="Calibri Light" panose="020F0302020204030204" pitchFamily="34" charset="0"/>
              </a:rPr>
              <a:t>.</a:t>
            </a: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The day when there are </a:t>
            </a:r>
            <a:r>
              <a:rPr lang="en-GB" sz="2000" i="1" dirty="0">
                <a:latin typeface="Calibri Light" panose="020F0302020204030204" pitchFamily="34" charset="0"/>
                <a:cs typeface="Calibri Light" panose="020F0302020204030204" pitchFamily="34" charset="0"/>
              </a:rPr>
              <a:t>fewer publications is Monday</a:t>
            </a:r>
            <a:r>
              <a:rPr lang="it-IT" sz="2000" i="1" dirty="0">
                <a:latin typeface="Calibri Light" panose="020F0302020204030204" pitchFamily="34" charset="0"/>
                <a:cs typeface="Calibri Light" panose="020F0302020204030204" pitchFamily="34" charset="0"/>
              </a:rPr>
              <a:t>.</a:t>
            </a: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The </a:t>
            </a:r>
            <a:r>
              <a:rPr lang="en-GB" sz="2000" i="1" dirty="0">
                <a:latin typeface="Calibri Light" panose="020F0302020204030204" pitchFamily="34" charset="0"/>
                <a:cs typeface="Calibri Light" panose="020F0302020204030204" pitchFamily="34" charset="0"/>
              </a:rPr>
              <a:t>period in which more comments are made </a:t>
            </a:r>
            <a:r>
              <a:rPr lang="en-GB" sz="2000" dirty="0">
                <a:latin typeface="Calibri Light" panose="020F0302020204030204" pitchFamily="34" charset="0"/>
                <a:cs typeface="Calibri Light" panose="020F0302020204030204" pitchFamily="34" charset="0"/>
              </a:rPr>
              <a:t>and more likes are placed </a:t>
            </a:r>
            <a:r>
              <a:rPr lang="en-GB" sz="2000" i="1" dirty="0">
                <a:latin typeface="Calibri Light" panose="020F0302020204030204" pitchFamily="34" charset="0"/>
                <a:cs typeface="Calibri Light" panose="020F0302020204030204" pitchFamily="34" charset="0"/>
              </a:rPr>
              <a:t>is between 48 and 72 hours after the publication of a post</a:t>
            </a:r>
            <a:r>
              <a:rPr lang="it-IT" sz="2000" i="1" dirty="0">
                <a:latin typeface="Calibri Light" panose="020F0302020204030204" pitchFamily="34" charset="0"/>
                <a:cs typeface="Calibri Light" panose="020F0302020204030204" pitchFamily="34" charset="0"/>
              </a:rPr>
              <a:t>.</a:t>
            </a: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The category that shows the most interactions</a:t>
            </a:r>
            <a:r>
              <a:rPr lang="en-GB" sz="2000" i="1" dirty="0">
                <a:latin typeface="Calibri Light" panose="020F0302020204030204" pitchFamily="34" charset="0"/>
                <a:cs typeface="Calibri Light" panose="020F0302020204030204" pitchFamily="34" charset="0"/>
              </a:rPr>
              <a:t> is 'Professional Sports Team’</a:t>
            </a:r>
            <a:r>
              <a:rPr lang="it-IT" sz="2000" i="1" dirty="0">
                <a:latin typeface="Calibri Light" panose="020F0302020204030204" pitchFamily="34" charset="0"/>
                <a:cs typeface="Calibri Light" panose="020F0302020204030204" pitchFamily="34" charset="0"/>
              </a:rPr>
              <a:t>.</a:t>
            </a: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About </a:t>
            </a:r>
            <a:r>
              <a:rPr lang="en-GB" sz="2000" i="1" dirty="0">
                <a:latin typeface="Calibri Light" panose="020F0302020204030204" pitchFamily="34" charset="0"/>
                <a:cs typeface="Calibri Light" panose="020F0302020204030204" pitchFamily="34" charset="0"/>
              </a:rPr>
              <a:t>90% of posts have less than 400 characters</a:t>
            </a:r>
            <a:r>
              <a:rPr lang="it-IT" sz="2000" dirty="0">
                <a:latin typeface="Calibri Light" panose="020F0302020204030204" pitchFamily="34" charset="0"/>
                <a:cs typeface="Calibri Light" panose="020F0302020204030204" pitchFamily="34" charset="0"/>
              </a:rPr>
              <a:t>.</a:t>
            </a: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24 hours following the sharing are the most interactive for </a:t>
            </a:r>
            <a:r>
              <a:rPr lang="en-GB" sz="2000" b="1" i="1" dirty="0">
                <a:latin typeface="Calibri Light" panose="020F0302020204030204" pitchFamily="34" charset="0"/>
                <a:cs typeface="Calibri Light" panose="020F0302020204030204" pitchFamily="34" charset="0"/>
              </a:rPr>
              <a:t>short posts</a:t>
            </a:r>
            <a:r>
              <a:rPr lang="it-IT" sz="2000" dirty="0">
                <a:latin typeface="Calibri Light" panose="020F0302020204030204" pitchFamily="34" charset="0"/>
                <a:cs typeface="Calibri Light" panose="020F0302020204030204" pitchFamily="34" charset="0"/>
              </a:rPr>
              <a:t>.</a:t>
            </a: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Between the 24h and 48h after the share are the most interactive hours for </a:t>
            </a:r>
            <a:r>
              <a:rPr lang="en-GB" sz="2000" b="1" i="1" dirty="0">
                <a:latin typeface="Calibri Light" panose="020F0302020204030204" pitchFamily="34" charset="0"/>
                <a:cs typeface="Calibri Light" panose="020F0302020204030204" pitchFamily="34" charset="0"/>
              </a:rPr>
              <a:t>long posts.</a:t>
            </a:r>
            <a:r>
              <a:rPr lang="it-IT" sz="2000" dirty="0">
                <a:latin typeface="Calibri Light" panose="020F0302020204030204" pitchFamily="34" charset="0"/>
                <a:cs typeface="Calibri Light" panose="020F0302020204030204" pitchFamily="34" charset="0"/>
              </a:rPr>
              <a:t> </a:t>
            </a:r>
            <a:r>
              <a:rPr lang="en-GB" sz="2000" dirty="0">
                <a:latin typeface="Calibri Light" panose="020F0302020204030204" pitchFamily="34" charset="0"/>
                <a:cs typeface="Calibri Light" panose="020F0302020204030204" pitchFamily="34" charset="0"/>
              </a:rPr>
              <a:t> </a:t>
            </a:r>
          </a:p>
          <a:p>
            <a:pPr marL="285750" indent="-28575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 </a:t>
            </a:r>
            <a:r>
              <a:rPr lang="en-GB" sz="2000" b="1" dirty="0">
                <a:latin typeface="Calibri Light" panose="020F0302020204030204" pitchFamily="34" charset="0"/>
                <a:cs typeface="Calibri Light" panose="020F0302020204030204" pitchFamily="34" charset="0"/>
              </a:rPr>
              <a:t>Short length posts are:</a:t>
            </a:r>
            <a:endParaRPr lang="it-IT" sz="2000" b="1" dirty="0">
              <a:latin typeface="Calibri Light" panose="020F0302020204030204" pitchFamily="34" charset="0"/>
              <a:cs typeface="Calibri Light" panose="020F0302020204030204" pitchFamily="34" charset="0"/>
            </a:endParaRPr>
          </a:p>
          <a:p>
            <a:pPr lvl="0"/>
            <a:r>
              <a:rPr lang="en-GB" sz="2000" b="1" dirty="0">
                <a:latin typeface="Calibri Light" panose="020F0302020204030204" pitchFamily="34" charset="0"/>
                <a:cs typeface="Calibri Light" panose="020F0302020204030204" pitchFamily="34" charset="0"/>
              </a:rPr>
              <a:t>	preferred by users,</a:t>
            </a:r>
            <a:endParaRPr lang="it-IT" sz="2000" b="1" dirty="0">
              <a:latin typeface="Calibri Light" panose="020F0302020204030204" pitchFamily="34" charset="0"/>
              <a:cs typeface="Calibri Light" panose="020F0302020204030204" pitchFamily="34" charset="0"/>
            </a:endParaRPr>
          </a:p>
          <a:p>
            <a:pPr lvl="0"/>
            <a:r>
              <a:rPr lang="en-GB" sz="2000" b="1" dirty="0">
                <a:latin typeface="Calibri Light" panose="020F0302020204030204" pitchFamily="34" charset="0"/>
                <a:cs typeface="Calibri Light" panose="020F0302020204030204" pitchFamily="34" charset="0"/>
              </a:rPr>
              <a:t>	have more interactions</a:t>
            </a:r>
            <a:r>
              <a:rPr lang="en-GB" sz="2000" dirty="0">
                <a:latin typeface="Calibri Light" panose="020F0302020204030204" pitchFamily="34" charset="0"/>
                <a:cs typeface="Calibri Light" panose="020F0302020204030204" pitchFamily="34" charset="0"/>
              </a:rPr>
              <a:t>.</a:t>
            </a:r>
          </a:p>
          <a:p>
            <a:pPr marL="285750" lvl="0" indent="-28575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Accuracy level is really close to </a:t>
            </a:r>
            <a:r>
              <a:rPr lang="en-GB" sz="2000" i="1" dirty="0">
                <a:latin typeface="Calibri Light" panose="020F0302020204030204" pitchFamily="34" charset="0"/>
                <a:cs typeface="Calibri Light" panose="020F0302020204030204" pitchFamily="34" charset="0"/>
              </a:rPr>
              <a:t>76%.</a:t>
            </a:r>
            <a:endParaRPr lang="en-GB"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11949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D40CF77F-D02E-B548-ABC8-31A0E31EA180}"/>
              </a:ext>
            </a:extLst>
          </p:cNvPr>
          <p:cNvSpPr>
            <a:spLocks noGrp="1"/>
          </p:cNvSpPr>
          <p:nvPr>
            <p:ph type="ftr" idx="11"/>
          </p:nvPr>
        </p:nvSpPr>
        <p:spPr/>
        <p:txBody>
          <a:bodyPr/>
          <a:lstStyle/>
          <a:p>
            <a:r>
              <a:rPr lang="it-IT"/>
              <a:t>Service-Oriented Software Engineering</a:t>
            </a:r>
          </a:p>
        </p:txBody>
      </p:sp>
      <p:sp>
        <p:nvSpPr>
          <p:cNvPr id="3" name="Segnaposto numero diapositiva 2">
            <a:extLst>
              <a:ext uri="{FF2B5EF4-FFF2-40B4-BE49-F238E27FC236}">
                <a16:creationId xmlns:a16="http://schemas.microsoft.com/office/drawing/2014/main" id="{98B6F18E-8385-1246-A686-4E97F17B5A9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it-IT" smtClean="0"/>
              <a:t>22</a:t>
            </a:fld>
            <a:endParaRPr lang="it-IT"/>
          </a:p>
        </p:txBody>
      </p:sp>
      <p:sp>
        <p:nvSpPr>
          <p:cNvPr id="4" name="CasellaDiTesto 3">
            <a:extLst>
              <a:ext uri="{FF2B5EF4-FFF2-40B4-BE49-F238E27FC236}">
                <a16:creationId xmlns:a16="http://schemas.microsoft.com/office/drawing/2014/main" id="{91285F7F-B11A-CA47-81CE-B9836EFF6300}"/>
              </a:ext>
            </a:extLst>
          </p:cNvPr>
          <p:cNvSpPr txBox="1"/>
          <p:nvPr/>
        </p:nvSpPr>
        <p:spPr>
          <a:xfrm>
            <a:off x="2071851" y="1567542"/>
            <a:ext cx="8051471" cy="2800767"/>
          </a:xfrm>
          <a:prstGeom prst="rect">
            <a:avLst/>
          </a:prstGeom>
          <a:noFill/>
        </p:spPr>
        <p:txBody>
          <a:bodyPr wrap="square" rtlCol="0">
            <a:spAutoFit/>
          </a:bodyPr>
          <a:lstStyle/>
          <a:p>
            <a:pPr algn="ctr"/>
            <a:r>
              <a:rPr lang="it-IT" sz="8800" b="1" dirty="0" err="1">
                <a:latin typeface="Calibri Light" panose="020F0302020204030204" pitchFamily="34" charset="0"/>
                <a:cs typeface="Calibri Light" panose="020F0302020204030204" pitchFamily="34" charset="0"/>
              </a:rPr>
              <a:t>Thanks</a:t>
            </a:r>
            <a:r>
              <a:rPr lang="it-IT" sz="8800" b="1" dirty="0">
                <a:latin typeface="Calibri Light" panose="020F0302020204030204" pitchFamily="34" charset="0"/>
                <a:cs typeface="Calibri Light" panose="020F0302020204030204" pitchFamily="34" charset="0"/>
              </a:rPr>
              <a:t> for </a:t>
            </a:r>
          </a:p>
          <a:p>
            <a:pPr algn="ctr"/>
            <a:r>
              <a:rPr lang="it-IT" sz="8800" b="1" dirty="0" err="1">
                <a:latin typeface="Calibri Light" panose="020F0302020204030204" pitchFamily="34" charset="0"/>
                <a:cs typeface="Calibri Light" panose="020F0302020204030204" pitchFamily="34" charset="0"/>
              </a:rPr>
              <a:t>your</a:t>
            </a:r>
            <a:r>
              <a:rPr lang="it-IT" sz="8800" b="1" dirty="0">
                <a:latin typeface="Calibri Light" panose="020F0302020204030204" pitchFamily="34" charset="0"/>
                <a:cs typeface="Calibri Light" panose="020F0302020204030204" pitchFamily="34" charset="0"/>
              </a:rPr>
              <a:t> </a:t>
            </a:r>
            <a:r>
              <a:rPr lang="it-IT" sz="8800" b="1" dirty="0" err="1">
                <a:latin typeface="Calibri Light" panose="020F0302020204030204" pitchFamily="34" charset="0"/>
                <a:cs typeface="Calibri Light" panose="020F0302020204030204" pitchFamily="34" charset="0"/>
              </a:rPr>
              <a:t>attention</a:t>
            </a:r>
            <a:r>
              <a:rPr lang="it-IT" sz="8800" b="1"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2257058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7"/>
            <a:ext cx="52195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3600" dirty="0" err="1">
                <a:latin typeface="Calibri" panose="020F0502020204030204" pitchFamily="34" charset="0"/>
                <a:cs typeface="Calibri" panose="020F0502020204030204" pitchFamily="34" charset="0"/>
              </a:rPr>
              <a:t>Introduction</a:t>
            </a:r>
            <a:endParaRPr sz="3600" dirty="0">
              <a:latin typeface="Calibri" panose="020F0502020204030204" pitchFamily="34" charset="0"/>
              <a:cs typeface="Calibri" panose="020F05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3</a:t>
            </a:fld>
            <a:endParaRPr lang="nb-NO" sz="1800"/>
          </a:p>
        </p:txBody>
      </p:sp>
      <p:sp>
        <p:nvSpPr>
          <p:cNvPr id="9" name="CasellaDiTesto 8">
            <a:extLst>
              <a:ext uri="{FF2B5EF4-FFF2-40B4-BE49-F238E27FC236}">
                <a16:creationId xmlns:a16="http://schemas.microsoft.com/office/drawing/2014/main" id="{3D9C9DEA-6038-624F-A550-765C7D363870}"/>
              </a:ext>
            </a:extLst>
          </p:cNvPr>
          <p:cNvSpPr txBox="1"/>
          <p:nvPr/>
        </p:nvSpPr>
        <p:spPr>
          <a:xfrm>
            <a:off x="876468" y="1432882"/>
            <a:ext cx="10477332" cy="3170099"/>
          </a:xfrm>
          <a:prstGeom prst="rect">
            <a:avLst/>
          </a:prstGeom>
          <a:noFill/>
        </p:spPr>
        <p:txBody>
          <a:bodyPr wrap="square" rtlCol="0">
            <a:spAutoFit/>
          </a:bodyPr>
          <a:lstStyle/>
          <a:p>
            <a:r>
              <a:rPr lang="en-GB" sz="2000" dirty="0">
                <a:latin typeface="Calibri Light" panose="020F0302020204030204" pitchFamily="34" charset="0"/>
                <a:cs typeface="Calibri Light" panose="020F0302020204030204" pitchFamily="34" charset="0"/>
              </a:rPr>
              <a:t>Some important domain specific concepts are discussed below:</a:t>
            </a:r>
          </a:p>
          <a:p>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b="1" dirty="0">
                <a:latin typeface="Calibri Light" panose="020F0302020204030204" pitchFamily="34" charset="0"/>
                <a:cs typeface="Calibri Light" panose="020F0302020204030204" pitchFamily="34" charset="0"/>
              </a:rPr>
              <a:t>Public Group/Facebook Page</a:t>
            </a:r>
            <a:r>
              <a:rPr lang="en-GB" sz="2000" dirty="0">
                <a:latin typeface="Calibri Light" panose="020F0302020204030204" pitchFamily="34" charset="0"/>
                <a:cs typeface="Calibri Light" panose="020F0302020204030204" pitchFamily="34" charset="0"/>
              </a:rPr>
              <a:t>: It is a public profile specifically created for businesses, brands, celebrities etc.</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b="1" dirty="0">
                <a:latin typeface="Calibri Light" panose="020F0302020204030204" pitchFamily="34" charset="0"/>
                <a:cs typeface="Calibri Light" panose="020F0302020204030204" pitchFamily="34" charset="0"/>
              </a:rPr>
              <a:t>Post/Feed</a:t>
            </a:r>
            <a:r>
              <a:rPr lang="en-GB" sz="2000" dirty="0">
                <a:latin typeface="Calibri Light" panose="020F0302020204030204" pitchFamily="34" charset="0"/>
                <a:cs typeface="Calibri Light" panose="020F0302020204030204" pitchFamily="34" charset="0"/>
              </a:rPr>
              <a:t>: These are basically the individual stories published on page by administrators of page.</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b="1" dirty="0">
                <a:latin typeface="Calibri Light" panose="020F0302020204030204" pitchFamily="34" charset="0"/>
                <a:cs typeface="Calibri Light" panose="020F0302020204030204" pitchFamily="34" charset="0"/>
              </a:rPr>
              <a:t>Comment</a:t>
            </a:r>
            <a:r>
              <a:rPr lang="en-GB" sz="2000" dirty="0">
                <a:latin typeface="Calibri Light" panose="020F0302020204030204" pitchFamily="34" charset="0"/>
                <a:cs typeface="Calibri Light" panose="020F0302020204030204" pitchFamily="34" charset="0"/>
              </a:rPr>
              <a:t>: It is an important activity in social sites, that gives potential to become a discussion forum and it is only one measure of popularity/interest towards post is to which extent readers are inspired to leave comments on document/post.</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b="1" dirty="0">
                <a:latin typeface="Calibri Light" panose="020F0302020204030204" pitchFamily="34" charset="0"/>
                <a:cs typeface="Calibri Light" panose="020F0302020204030204" pitchFamily="34" charset="0"/>
              </a:rPr>
              <a:t>Share</a:t>
            </a:r>
            <a:r>
              <a:rPr lang="en-GB" sz="2000" dirty="0">
                <a:latin typeface="Calibri Light" panose="020F0302020204030204" pitchFamily="34" charset="0"/>
                <a:cs typeface="Calibri Light" panose="020F0302020204030204" pitchFamily="34" charset="0"/>
              </a:rPr>
              <a:t>: It is another important activity in social sites, that allow people to share posts so that other people can read and comment on these posts.</a:t>
            </a:r>
            <a:endParaRPr lang="it-IT" sz="2000" dirty="0">
              <a:latin typeface="Calibri Light" panose="020F0302020204030204" pitchFamily="34" charset="0"/>
              <a:cs typeface="Calibri Light" panose="020F0302020204030204" pitchFamily="34" charset="0"/>
            </a:endParaRPr>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spTree>
    <p:extLst>
      <p:ext uri="{BB962C8B-B14F-4D97-AF65-F5344CB8AC3E}">
        <p14:creationId xmlns:p14="http://schemas.microsoft.com/office/powerpoint/2010/main" val="304258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7"/>
            <a:ext cx="52195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latin typeface="Calibri" panose="020F0502020204030204" pitchFamily="34" charset="0"/>
                <a:cs typeface="Calibri" panose="020F0502020204030204" pitchFamily="34" charset="0"/>
              </a:rPr>
              <a:t>Data Cleaning</a:t>
            </a: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4</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sp>
        <p:nvSpPr>
          <p:cNvPr id="10" name="CasellaDiTesto 9">
            <a:extLst>
              <a:ext uri="{FF2B5EF4-FFF2-40B4-BE49-F238E27FC236}">
                <a16:creationId xmlns:a16="http://schemas.microsoft.com/office/drawing/2014/main" id="{0B2A0677-6724-8345-8E4D-E87876135130}"/>
              </a:ext>
            </a:extLst>
          </p:cNvPr>
          <p:cNvSpPr txBox="1"/>
          <p:nvPr/>
        </p:nvSpPr>
        <p:spPr>
          <a:xfrm>
            <a:off x="876468" y="1432882"/>
            <a:ext cx="10477332" cy="4093428"/>
          </a:xfrm>
          <a:prstGeom prst="rect">
            <a:avLst/>
          </a:prstGeom>
          <a:noFill/>
        </p:spPr>
        <p:txBody>
          <a:bodyPr wrap="square" rtlCol="0">
            <a:spAutoFit/>
          </a:bodyPr>
          <a:lstStyle/>
          <a:p>
            <a:r>
              <a:rPr lang="en-GB" sz="2000" dirty="0">
                <a:latin typeface="Calibri Light" panose="020F0302020204030204" pitchFamily="34" charset="0"/>
                <a:cs typeface="Calibri Light" panose="020F0302020204030204" pitchFamily="34" charset="0"/>
              </a:rPr>
              <a:t>In this phase, the following operation have been performed: </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All the columns have been checked to be sure that there are not null values in the dataset,</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All the values have been checked to be sure that they are all positive, specifically Page </a:t>
            </a:r>
            <a:r>
              <a:rPr lang="en-GB" sz="2000" dirty="0" err="1">
                <a:latin typeface="Calibri Light" panose="020F0302020204030204" pitchFamily="34" charset="0"/>
                <a:cs typeface="Calibri Light" panose="020F0302020204030204" pitchFamily="34" charset="0"/>
              </a:rPr>
              <a:t>Checkin’s</a:t>
            </a:r>
            <a:r>
              <a:rPr lang="en-GB" sz="2000" dirty="0">
                <a:latin typeface="Calibri Light" panose="020F0302020204030204" pitchFamily="34" charset="0"/>
                <a:cs typeface="Calibri Light" panose="020F0302020204030204" pitchFamily="34" charset="0"/>
              </a:rPr>
              <a:t>, Likes, Page Talking About, C1, C2, C3, C4, Base Time, Post Length, Post Share Count columns have been controlled,</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All the values in the days columns have been checked to be 0 or 1,</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All the values in Base Data Time have been checked to be valid,</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All values inside C1 have been checked to be correct. In particular that:</a:t>
            </a:r>
            <a:endParaRPr lang="it-IT" sz="2000" dirty="0">
              <a:latin typeface="Calibri Light" panose="020F0302020204030204" pitchFamily="34" charset="0"/>
              <a:cs typeface="Calibri Light" panose="020F0302020204030204" pitchFamily="34" charset="0"/>
            </a:endParaRPr>
          </a:p>
          <a:p>
            <a:pPr lvl="8"/>
            <a:r>
              <a:rPr lang="en-GB" sz="2000" dirty="0">
                <a:latin typeface="Calibri Light" panose="020F0302020204030204" pitchFamily="34" charset="0"/>
                <a:cs typeface="Calibri Light" panose="020F0302020204030204" pitchFamily="34" charset="0"/>
              </a:rPr>
              <a:t>	C1 &gt;= C2 + C3</a:t>
            </a:r>
            <a:endParaRPr lang="it-IT" sz="2000" dirty="0">
              <a:latin typeface="Calibri Light" panose="020F0302020204030204" pitchFamily="34" charset="0"/>
              <a:cs typeface="Calibri Light" panose="020F0302020204030204" pitchFamily="34" charset="0"/>
            </a:endParaRPr>
          </a:p>
          <a:p>
            <a:pPr lvl="2"/>
            <a:r>
              <a:rPr lang="en-GB" sz="2000" dirty="0">
                <a:latin typeface="Calibri Light" panose="020F0302020204030204" pitchFamily="34" charset="0"/>
                <a:cs typeface="Calibri Light" panose="020F0302020204030204" pitchFamily="34" charset="0"/>
              </a:rPr>
              <a:t>	C4 &lt;= C1 </a:t>
            </a:r>
            <a:endParaRPr lang="it-IT"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	C5 = C2 - C3</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All useless columns have been removed (Post Promotion Status) and</a:t>
            </a:r>
            <a:endParaRPr lang="it-IT"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All duplicated rows have been removed.</a:t>
            </a:r>
            <a:r>
              <a:rPr lang="it-IT" sz="20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2401705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7"/>
            <a:ext cx="10477332" cy="646331"/>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Post Length variable </a:t>
            </a:r>
            <a:r>
              <a:rPr lang="it-IT" sz="2800" dirty="0">
                <a:latin typeface="Calibri Light" panose="020F0302020204030204" pitchFamily="34" charset="0"/>
                <a:cs typeface="Calibri Light" panose="020F0302020204030204" pitchFamily="34" charset="0"/>
              </a:rPr>
              <a:t> </a:t>
            </a:r>
            <a:endParaRPr lang="it-IT" sz="4000" dirty="0">
              <a:latin typeface="Calibri Light" panose="020F0302020204030204" pitchFamily="34" charset="0"/>
              <a:cs typeface="Calibri Light" panose="020F0302020204030204" pitchFamily="34" charset="0"/>
            </a:endParaRPr>
          </a:p>
          <a:p>
            <a:pPr marL="0" marR="0" lvl="0" indent="0" algn="l" rtl="0">
              <a:spcBef>
                <a:spcPts val="0"/>
              </a:spcBef>
              <a:spcAft>
                <a:spcPts val="0"/>
              </a:spcAft>
              <a:buNone/>
            </a:pPr>
            <a:endParaRPr lang="en-GB" sz="4000" dirty="0">
              <a:latin typeface="Calibri" panose="020F0502020204030204" pitchFamily="34" charset="0"/>
              <a:cs typeface="Calibri" panose="020F05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5</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11" name="Immagine 10">
            <a:extLst>
              <a:ext uri="{FF2B5EF4-FFF2-40B4-BE49-F238E27FC236}">
                <a16:creationId xmlns:a16="http://schemas.microsoft.com/office/drawing/2014/main" id="{11213489-BE6A-664C-86F6-6571C07BE984}"/>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161222" y="1224225"/>
            <a:ext cx="7869556" cy="4227885"/>
          </a:xfrm>
          <a:prstGeom prst="rect">
            <a:avLst/>
          </a:prstGeom>
        </p:spPr>
      </p:pic>
    </p:spTree>
    <p:extLst>
      <p:ext uri="{BB962C8B-B14F-4D97-AF65-F5344CB8AC3E}">
        <p14:creationId xmlns:p14="http://schemas.microsoft.com/office/powerpoint/2010/main" val="26754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8"/>
            <a:ext cx="10477332" cy="787584"/>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Number of posts published every day</a:t>
            </a:r>
            <a:r>
              <a:rPr lang="it-IT" sz="2800" dirty="0">
                <a:latin typeface="Calibri Light" panose="020F0302020204030204" pitchFamily="34" charset="0"/>
                <a:cs typeface="Calibri Light" panose="020F0302020204030204" pitchFamily="34" charset="0"/>
              </a:rPr>
              <a:t> </a:t>
            </a:r>
          </a:p>
          <a:p>
            <a:pPr marL="0" marR="0" lvl="0" indent="0" algn="l" rtl="0">
              <a:spcBef>
                <a:spcPts val="0"/>
              </a:spcBef>
              <a:spcAft>
                <a:spcPts val="0"/>
              </a:spcAft>
              <a:buNone/>
            </a:pPr>
            <a:endParaRPr lang="en-GB" sz="4000" dirty="0">
              <a:latin typeface="Calibri" panose="020F0502020204030204" pitchFamily="34" charset="0"/>
              <a:cs typeface="Calibri" panose="020F05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6</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9" name="Immagine 8">
            <a:extLst>
              <a:ext uri="{FF2B5EF4-FFF2-40B4-BE49-F238E27FC236}">
                <a16:creationId xmlns:a16="http://schemas.microsoft.com/office/drawing/2014/main" id="{566D7A30-DCEC-424A-9D3B-604C183E1D1F}"/>
              </a:ext>
            </a:extLst>
          </p:cNvPr>
          <p:cNvPicPr/>
          <p:nvPr/>
        </p:nvPicPr>
        <p:blipFill>
          <a:blip r:embed="rId4">
            <a:extLst>
              <a:ext uri="{28A0092B-C50C-407E-A947-70E740481C1C}">
                <a14:useLocalDpi xmlns:a14="http://schemas.microsoft.com/office/drawing/2010/main" val="0"/>
              </a:ext>
            </a:extLst>
          </a:blip>
          <a:stretch>
            <a:fillRect/>
          </a:stretch>
        </p:blipFill>
        <p:spPr>
          <a:xfrm>
            <a:off x="1755191" y="1365480"/>
            <a:ext cx="8671344" cy="4359471"/>
          </a:xfrm>
          <a:prstGeom prst="rect">
            <a:avLst/>
          </a:prstGeom>
        </p:spPr>
      </p:pic>
    </p:spTree>
    <p:extLst>
      <p:ext uri="{BB962C8B-B14F-4D97-AF65-F5344CB8AC3E}">
        <p14:creationId xmlns:p14="http://schemas.microsoft.com/office/powerpoint/2010/main" val="216782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8"/>
            <a:ext cx="10336015" cy="787584"/>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Number of comments of all the dataset</a:t>
            </a:r>
            <a:endParaRPr lang="it-IT" dirty="0"/>
          </a:p>
          <a:p>
            <a:endParaRPr lang="it-IT" sz="2800" dirty="0">
              <a:latin typeface="Calibri Light" panose="020F0302020204030204" pitchFamily="34" charset="0"/>
              <a:cs typeface="Calibri Light" panose="020F0302020204030204" pitchFamily="34" charset="0"/>
            </a:endParaRPr>
          </a:p>
          <a:p>
            <a:pPr marL="0" marR="0" lvl="0" indent="0" algn="l" rtl="0">
              <a:spcBef>
                <a:spcPts val="0"/>
              </a:spcBef>
              <a:spcAft>
                <a:spcPts val="0"/>
              </a:spcAft>
              <a:buNone/>
            </a:pPr>
            <a:endParaRPr lang="en-GB" sz="4000" dirty="0">
              <a:latin typeface="Calibri" panose="020F0502020204030204" pitchFamily="34" charset="0"/>
              <a:cs typeface="Calibri" panose="020F05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7</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10" name="Immagine 9">
            <a:extLst>
              <a:ext uri="{FF2B5EF4-FFF2-40B4-BE49-F238E27FC236}">
                <a16:creationId xmlns:a16="http://schemas.microsoft.com/office/drawing/2014/main" id="{EB149FF8-E20C-724F-819B-1B2C9E48F3F5}"/>
              </a:ext>
            </a:extLst>
          </p:cNvPr>
          <p:cNvPicPr/>
          <p:nvPr/>
        </p:nvPicPr>
        <p:blipFill>
          <a:blip r:embed="rId4">
            <a:extLst>
              <a:ext uri="{28A0092B-C50C-407E-A947-70E740481C1C}">
                <a14:useLocalDpi xmlns:a14="http://schemas.microsoft.com/office/drawing/2010/main" val="0"/>
              </a:ext>
            </a:extLst>
          </a:blip>
          <a:stretch>
            <a:fillRect/>
          </a:stretch>
        </p:blipFill>
        <p:spPr>
          <a:xfrm>
            <a:off x="5254477" y="1140032"/>
            <a:ext cx="5958006" cy="4658102"/>
          </a:xfrm>
          <a:prstGeom prst="rect">
            <a:avLst/>
          </a:prstGeom>
        </p:spPr>
      </p:pic>
      <p:sp>
        <p:nvSpPr>
          <p:cNvPr id="11" name="CasellaDiTesto 10">
            <a:extLst>
              <a:ext uri="{FF2B5EF4-FFF2-40B4-BE49-F238E27FC236}">
                <a16:creationId xmlns:a16="http://schemas.microsoft.com/office/drawing/2014/main" id="{050723C2-E670-4A41-9746-7A937C894B25}"/>
              </a:ext>
            </a:extLst>
          </p:cNvPr>
          <p:cNvSpPr txBox="1"/>
          <p:nvPr/>
        </p:nvSpPr>
        <p:spPr>
          <a:xfrm>
            <a:off x="883138" y="2807363"/>
            <a:ext cx="4681184" cy="1323439"/>
          </a:xfrm>
          <a:prstGeom prst="rect">
            <a:avLst/>
          </a:prstGeom>
          <a:noFill/>
        </p:spPr>
        <p:txBody>
          <a:bodyPr wrap="square" rtlCol="0">
            <a:spAutoFit/>
          </a:bodyPr>
          <a:lstStyle/>
          <a:p>
            <a:r>
              <a:rPr lang="en-GB" sz="2000" dirty="0">
                <a:latin typeface="Calibri Light" panose="020F0302020204030204" pitchFamily="34" charset="0"/>
                <a:cs typeface="Calibri Light" panose="020F0302020204030204" pitchFamily="34" charset="0"/>
              </a:rPr>
              <a:t>What can be seen from the figure is:</a:t>
            </a: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most of the comments are made during the period C4, so between 48 and 72 hours from the Base Date Time.</a:t>
            </a:r>
            <a:endParaRPr lang="it-IT"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2283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8"/>
            <a:ext cx="10336015" cy="787584"/>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2800" dirty="0">
                <a:latin typeface="Calibri" panose="020F0502020204030204" pitchFamily="34" charset="0"/>
                <a:cs typeface="Calibri" panose="020F0502020204030204" pitchFamily="34" charset="0"/>
              </a:rPr>
              <a:t>–</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Trend of comments in C1, C2, C3 and C4</a:t>
            </a:r>
            <a:r>
              <a:rPr lang="it-IT" sz="2800" dirty="0">
                <a:latin typeface="Calibri Light" panose="020F0302020204030204" pitchFamily="34" charset="0"/>
                <a:cs typeface="Calibri Light" panose="020F0302020204030204" pitchFamily="34" charset="0"/>
              </a:rPr>
              <a:t> </a:t>
            </a:r>
          </a:p>
          <a:p>
            <a:endParaRPr lang="it-IT" sz="2800" dirty="0">
              <a:latin typeface="Calibri Light" panose="020F0302020204030204" pitchFamily="34" charset="0"/>
              <a:cs typeface="Calibri Light" panose="020F0302020204030204" pitchFamily="34" charset="0"/>
            </a:endParaRPr>
          </a:p>
          <a:p>
            <a:pPr marL="0" marR="0" lvl="0" indent="0" algn="l" rtl="0">
              <a:spcBef>
                <a:spcPts val="0"/>
              </a:spcBef>
              <a:spcAft>
                <a:spcPts val="0"/>
              </a:spcAft>
              <a:buNone/>
            </a:pPr>
            <a:endParaRPr lang="en-GB" sz="4000" dirty="0">
              <a:latin typeface="Calibri" panose="020F0502020204030204" pitchFamily="34" charset="0"/>
              <a:cs typeface="Calibri" panose="020F05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8</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12" name="Immagine 11">
            <a:extLst>
              <a:ext uri="{FF2B5EF4-FFF2-40B4-BE49-F238E27FC236}">
                <a16:creationId xmlns:a16="http://schemas.microsoft.com/office/drawing/2014/main" id="{206F9B39-AF57-F74E-A1DA-3A47A5536098}"/>
              </a:ext>
            </a:extLst>
          </p:cNvPr>
          <p:cNvPicPr/>
          <p:nvPr/>
        </p:nvPicPr>
        <p:blipFill rotWithShape="1">
          <a:blip r:embed="rId4" cstate="print">
            <a:extLst>
              <a:ext uri="{28A0092B-C50C-407E-A947-70E740481C1C}">
                <a14:useLocalDpi xmlns:a14="http://schemas.microsoft.com/office/drawing/2010/main" val="0"/>
              </a:ext>
            </a:extLst>
          </a:blip>
          <a:srcRect l="347" r="347"/>
          <a:stretch/>
        </p:blipFill>
        <p:spPr>
          <a:xfrm>
            <a:off x="876468" y="1365480"/>
            <a:ext cx="4871189" cy="4100380"/>
          </a:xfrm>
          <a:prstGeom prst="rect">
            <a:avLst/>
          </a:prstGeom>
        </p:spPr>
      </p:pic>
      <p:pic>
        <p:nvPicPr>
          <p:cNvPr id="13" name="Immagine 12">
            <a:extLst>
              <a:ext uri="{FF2B5EF4-FFF2-40B4-BE49-F238E27FC236}">
                <a16:creationId xmlns:a16="http://schemas.microsoft.com/office/drawing/2014/main" id="{1550C335-8F82-B347-AC14-3201D37705CF}"/>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245598" y="1398651"/>
            <a:ext cx="4966885" cy="4067209"/>
          </a:xfrm>
          <a:prstGeom prst="rect">
            <a:avLst/>
          </a:prstGeom>
        </p:spPr>
      </p:pic>
      <p:sp>
        <p:nvSpPr>
          <p:cNvPr id="3" name="CasellaDiTesto 2">
            <a:extLst>
              <a:ext uri="{FF2B5EF4-FFF2-40B4-BE49-F238E27FC236}">
                <a16:creationId xmlns:a16="http://schemas.microsoft.com/office/drawing/2014/main" id="{7DB3B30E-5452-6C4C-AC82-D753A27881D6}"/>
              </a:ext>
            </a:extLst>
          </p:cNvPr>
          <p:cNvSpPr txBox="1"/>
          <p:nvPr/>
        </p:nvSpPr>
        <p:spPr>
          <a:xfrm>
            <a:off x="2450523" y="5551969"/>
            <a:ext cx="1723077" cy="369332"/>
          </a:xfrm>
          <a:prstGeom prst="rect">
            <a:avLst/>
          </a:prstGeom>
          <a:noFill/>
        </p:spPr>
        <p:txBody>
          <a:bodyPr wrap="square" rtlCol="0">
            <a:spAutoFit/>
          </a:bodyPr>
          <a:lstStyle/>
          <a:p>
            <a:r>
              <a:rPr lang="en-GB" sz="1800" dirty="0">
                <a:effectLst>
                  <a:glow>
                    <a:schemeClr val="bg1"/>
                  </a:glow>
                </a:effectLst>
                <a:latin typeface="Calibri Light" panose="020F0302020204030204" pitchFamily="34" charset="0"/>
                <a:cs typeface="Calibri Light" panose="020F0302020204030204" pitchFamily="34" charset="0"/>
              </a:rPr>
              <a:t>Histogram of C1 </a:t>
            </a:r>
            <a:endParaRPr lang="it-IT" sz="1800" dirty="0">
              <a:latin typeface="Calibri Light" panose="020F0302020204030204" pitchFamily="34" charset="0"/>
              <a:cs typeface="Calibri Light" panose="020F0302020204030204" pitchFamily="34" charset="0"/>
            </a:endParaRPr>
          </a:p>
        </p:txBody>
      </p:sp>
      <p:sp>
        <p:nvSpPr>
          <p:cNvPr id="15" name="CasellaDiTesto 14">
            <a:extLst>
              <a:ext uri="{FF2B5EF4-FFF2-40B4-BE49-F238E27FC236}">
                <a16:creationId xmlns:a16="http://schemas.microsoft.com/office/drawing/2014/main" id="{7FB8C4B8-FC42-5148-B79C-97F263A79503}"/>
              </a:ext>
            </a:extLst>
          </p:cNvPr>
          <p:cNvSpPr txBox="1"/>
          <p:nvPr/>
        </p:nvSpPr>
        <p:spPr>
          <a:xfrm>
            <a:off x="7867501" y="5500306"/>
            <a:ext cx="1723077" cy="369332"/>
          </a:xfrm>
          <a:prstGeom prst="rect">
            <a:avLst/>
          </a:prstGeom>
          <a:noFill/>
        </p:spPr>
        <p:txBody>
          <a:bodyPr wrap="square" rtlCol="0">
            <a:spAutoFit/>
          </a:bodyPr>
          <a:lstStyle/>
          <a:p>
            <a:r>
              <a:rPr lang="en-GB" sz="1800" dirty="0">
                <a:effectLst>
                  <a:glow>
                    <a:schemeClr val="bg1"/>
                  </a:glow>
                </a:effectLst>
                <a:latin typeface="Calibri Light" panose="020F0302020204030204" pitchFamily="34" charset="0"/>
                <a:cs typeface="Calibri Light" panose="020F0302020204030204" pitchFamily="34" charset="0"/>
              </a:rPr>
              <a:t>Histogram of C2 </a:t>
            </a:r>
            <a:endParaRPr lang="it-IT"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7106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8"/>
            <a:ext cx="10336015" cy="787584"/>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2800" dirty="0">
                <a:latin typeface="Calibri" panose="020F0502020204030204" pitchFamily="34" charset="0"/>
                <a:cs typeface="Calibri" panose="020F0502020204030204" pitchFamily="34" charset="0"/>
              </a:rPr>
              <a:t>–</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Trend of comments in C1, C2, C3 and C4</a:t>
            </a:r>
            <a:r>
              <a:rPr lang="it-IT" sz="2800" dirty="0">
                <a:latin typeface="Calibri Light" panose="020F0302020204030204" pitchFamily="34" charset="0"/>
                <a:cs typeface="Calibri Light" panose="020F0302020204030204" pitchFamily="34" charset="0"/>
              </a:rPr>
              <a:t> </a:t>
            </a:r>
          </a:p>
          <a:p>
            <a:endParaRPr lang="it-IT" sz="2800" dirty="0">
              <a:latin typeface="Calibri Light" panose="020F0302020204030204" pitchFamily="34" charset="0"/>
              <a:cs typeface="Calibri Light" panose="020F0302020204030204" pitchFamily="34" charset="0"/>
            </a:endParaRPr>
          </a:p>
          <a:p>
            <a:pPr marL="0" marR="0" lvl="0" indent="0" algn="l" rtl="0">
              <a:spcBef>
                <a:spcPts val="0"/>
              </a:spcBef>
              <a:spcAft>
                <a:spcPts val="0"/>
              </a:spcAft>
              <a:buNone/>
            </a:pPr>
            <a:endParaRPr lang="en-GB" sz="4000" dirty="0">
              <a:latin typeface="Calibri" panose="020F0502020204030204" pitchFamily="34" charset="0"/>
              <a:cs typeface="Calibri" panose="020F05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9</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sp>
        <p:nvSpPr>
          <p:cNvPr id="3" name="CasellaDiTesto 2">
            <a:extLst>
              <a:ext uri="{FF2B5EF4-FFF2-40B4-BE49-F238E27FC236}">
                <a16:creationId xmlns:a16="http://schemas.microsoft.com/office/drawing/2014/main" id="{7DB3B30E-5452-6C4C-AC82-D753A27881D6}"/>
              </a:ext>
            </a:extLst>
          </p:cNvPr>
          <p:cNvSpPr txBox="1"/>
          <p:nvPr/>
        </p:nvSpPr>
        <p:spPr>
          <a:xfrm>
            <a:off x="2450523" y="5551969"/>
            <a:ext cx="1723077" cy="369332"/>
          </a:xfrm>
          <a:prstGeom prst="rect">
            <a:avLst/>
          </a:prstGeom>
          <a:noFill/>
        </p:spPr>
        <p:txBody>
          <a:bodyPr wrap="square" rtlCol="0">
            <a:spAutoFit/>
          </a:bodyPr>
          <a:lstStyle/>
          <a:p>
            <a:r>
              <a:rPr lang="en-GB" sz="1800" dirty="0">
                <a:effectLst>
                  <a:glow>
                    <a:schemeClr val="bg1"/>
                  </a:glow>
                </a:effectLst>
                <a:latin typeface="Calibri Light" panose="020F0302020204030204" pitchFamily="34" charset="0"/>
                <a:cs typeface="Calibri Light" panose="020F0302020204030204" pitchFamily="34" charset="0"/>
              </a:rPr>
              <a:t>Histogram of C3 </a:t>
            </a:r>
            <a:endParaRPr lang="it-IT" sz="1800" dirty="0">
              <a:latin typeface="Calibri Light" panose="020F0302020204030204" pitchFamily="34" charset="0"/>
              <a:cs typeface="Calibri Light" panose="020F0302020204030204" pitchFamily="34" charset="0"/>
            </a:endParaRPr>
          </a:p>
        </p:txBody>
      </p:sp>
      <p:sp>
        <p:nvSpPr>
          <p:cNvPr id="15" name="CasellaDiTesto 14">
            <a:extLst>
              <a:ext uri="{FF2B5EF4-FFF2-40B4-BE49-F238E27FC236}">
                <a16:creationId xmlns:a16="http://schemas.microsoft.com/office/drawing/2014/main" id="{7FB8C4B8-FC42-5148-B79C-97F263A79503}"/>
              </a:ext>
            </a:extLst>
          </p:cNvPr>
          <p:cNvSpPr txBox="1"/>
          <p:nvPr/>
        </p:nvSpPr>
        <p:spPr>
          <a:xfrm>
            <a:off x="7867501" y="5500306"/>
            <a:ext cx="1723077" cy="369332"/>
          </a:xfrm>
          <a:prstGeom prst="rect">
            <a:avLst/>
          </a:prstGeom>
          <a:noFill/>
        </p:spPr>
        <p:txBody>
          <a:bodyPr wrap="square" rtlCol="0">
            <a:spAutoFit/>
          </a:bodyPr>
          <a:lstStyle/>
          <a:p>
            <a:r>
              <a:rPr lang="en-GB" sz="1800" dirty="0">
                <a:effectLst>
                  <a:glow>
                    <a:schemeClr val="bg1"/>
                  </a:glow>
                </a:effectLst>
                <a:latin typeface="Calibri Light" panose="020F0302020204030204" pitchFamily="34" charset="0"/>
                <a:cs typeface="Calibri Light" panose="020F0302020204030204" pitchFamily="34" charset="0"/>
              </a:rPr>
              <a:t>Histogram of C4 </a:t>
            </a:r>
            <a:endParaRPr lang="it-IT" sz="1800" dirty="0">
              <a:latin typeface="Calibri Light" panose="020F0302020204030204" pitchFamily="34" charset="0"/>
              <a:cs typeface="Calibri Light" panose="020F0302020204030204" pitchFamily="34" charset="0"/>
            </a:endParaRPr>
          </a:p>
        </p:txBody>
      </p:sp>
      <p:pic>
        <p:nvPicPr>
          <p:cNvPr id="14" name="Immagine 13">
            <a:extLst>
              <a:ext uri="{FF2B5EF4-FFF2-40B4-BE49-F238E27FC236}">
                <a16:creationId xmlns:a16="http://schemas.microsoft.com/office/drawing/2014/main" id="{8C59ADB6-128B-C54B-B2B9-37075750687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98338" y="1230957"/>
            <a:ext cx="5227449" cy="4269349"/>
          </a:xfrm>
          <a:prstGeom prst="rect">
            <a:avLst/>
          </a:prstGeom>
        </p:spPr>
      </p:pic>
      <p:pic>
        <p:nvPicPr>
          <p:cNvPr id="16" name="Immagine 15">
            <a:extLst>
              <a:ext uri="{FF2B5EF4-FFF2-40B4-BE49-F238E27FC236}">
                <a16:creationId xmlns:a16="http://schemas.microsoft.com/office/drawing/2014/main" id="{0A72D9F4-E216-934E-BE05-7048EE70BC70}"/>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204379" y="1282582"/>
            <a:ext cx="5049319" cy="4145900"/>
          </a:xfrm>
          <a:prstGeom prst="rect">
            <a:avLst/>
          </a:prstGeom>
        </p:spPr>
      </p:pic>
    </p:spTree>
    <p:extLst>
      <p:ext uri="{BB962C8B-B14F-4D97-AF65-F5344CB8AC3E}">
        <p14:creationId xmlns:p14="http://schemas.microsoft.com/office/powerpoint/2010/main" val="3130866930"/>
      </p:ext>
    </p:extLst>
  </p:cSld>
  <p:clrMapOvr>
    <a:masterClrMapping/>
  </p:clrMapOvr>
</p:sld>
</file>

<file path=ppt/theme/theme1.xml><?xml version="1.0" encoding="utf-8"?>
<a:theme xmlns:a="http://schemas.openxmlformats.org/drawingml/2006/main" name="Retrospettivo">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4230</TotalTime>
  <Words>1368</Words>
  <Application>Microsoft Macintosh PowerPoint</Application>
  <PresentationFormat>Widescreen</PresentationFormat>
  <Paragraphs>203</Paragraphs>
  <Slides>22</Slides>
  <Notes>21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22</vt:i4>
      </vt:variant>
    </vt:vector>
  </HeadingPairs>
  <TitlesOfParts>
    <vt:vector size="26" baseType="lpstr">
      <vt:lpstr>Arial</vt:lpstr>
      <vt:lpstr>Calibri</vt:lpstr>
      <vt:lpstr>Calibri Light</vt:lpstr>
      <vt:lpstr>Retrospettivo</vt:lpstr>
      <vt:lpstr>Data Analytics &amp; Data Driven Decision   Data Analysis on “Facebook Comment Volume” Dataset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MASACCIO:  Monitoring for Urban Safety using the IoT </dc:title>
  <cp:lastModifiedBy>stefano cortellessa</cp:lastModifiedBy>
  <cp:revision>338</cp:revision>
  <dcterms:modified xsi:type="dcterms:W3CDTF">2019-01-25T16:26:26Z</dcterms:modified>
</cp:coreProperties>
</file>