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Искусственный интеллект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Современные достижения и перспективы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/>
            </a:pPr>
            <a: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Спасибо за внимание!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Вопросы и обсуждение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/>
            </a:pPr>
            <a: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Оглавление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/>
            </a:pPr>
            <a:r>
              <a:t>1. Что такое ИИ?</a:t>
            </a:r>
          </a:p>
          <a:p>
            <a:pPr>
              <a:defRPr sz="1800"/>
            </a:pPr>
            <a:r>
              <a:t>2. Визуализация ИИ</a:t>
            </a:r>
          </a:p>
          <a:p>
            <a:pPr>
              <a:defRPr sz="1800"/>
            </a:pPr>
            <a:r>
              <a:t>3. Статистика развития ИИ</a:t>
            </a:r>
          </a:p>
          <a:p>
            <a:pPr>
              <a:defRPr sz="1800"/>
            </a:pPr>
            <a:r>
              <a:t>4. Преимущества и вызовы</a:t>
            </a:r>
          </a:p>
          <a:p>
            <a:pPr>
              <a:defRPr sz="1800"/>
            </a:pPr>
            <a:r>
              <a:t>5. Примеры применения ИИ</a:t>
            </a:r>
          </a:p>
          <a:p>
            <a:pPr>
              <a:defRPr sz="1800"/>
            </a:pPr>
            <a:r>
              <a:t>6. Технологии машинного обучения</a:t>
            </a:r>
          </a:p>
          <a:p>
            <a:pPr>
              <a:defRPr sz="1800"/>
            </a:pPr>
            <a:r>
              <a:t>7. Сравнение алгоритмов ИИ</a:t>
            </a:r>
          </a:p>
          <a:p>
            <a:pPr>
              <a:defRPr sz="1800"/>
            </a:pPr>
            <a:r>
              <a:t>8. Будущее искусственного интеллекта</a:t>
            </a:r>
          </a:p>
          <a:p>
            <a:pPr>
              <a:defRPr sz="1800"/>
            </a:pPr>
            <a:r>
              <a:t>9. Спасибо за внимание!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/>
            </a:pPr>
            <a:r>
              <a:t>11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Что такое ИИ?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b="1" sz="1800">
                <a:solidFill>
                  <a:srgbClr val="003366"/>
                </a:solidFill>
              </a:defRPr>
            </a:pPr>
            <a:r>
              <a:t>Определение искусственного интеллекта</a:t>
            </a:r>
          </a:p>
          <a:p>
            <a:pPr lvl="1"/>
            <a:r>
              <a:t>Искусственный интеллект (ИИ) - это область компьютерных наук, занимающаяся созданием машин и систем, способных выполнять задачи, требующие человеческого интеллекта.</a:t>
            </a:r>
          </a:p>
          <a:p>
            <a:pPr lvl="1">
              <a:defRPr b="1" i="1"/>
            </a:pPr>
            <a:r>
              <a:t>Основные направления ИИ:</a:t>
            </a:r>
          </a:p>
          <a:p>
            <a:pPr lvl="2"/>
            <a:r>
              <a:t>Машинное обучение</a:t>
            </a:r>
          </a:p>
          <a:p>
            <a:pPr lvl="2"/>
            <a:r>
              <a:t>Обработка естественного языка</a:t>
            </a:r>
          </a:p>
          <a:p>
            <a:pPr lvl="2"/>
            <a:r>
              <a:t>Компьютерное зрение</a:t>
            </a:r>
          </a:p>
          <a:p>
            <a:pPr lvl="2"/>
            <a:r>
              <a:t>Робототехника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/>
            </a:pPr>
            <a: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Визуализация ИИ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b="1" sz="1400">
                <a:solidFill>
                  <a:srgbClr val="660033"/>
                </a:solidFill>
              </a:defRPr>
            </a:pPr>
            <a:r>
              <a:t>Схематическое представление нейронной сети</a:t>
            </a:r>
          </a:p>
        </p:txBody>
      </p:sp>
      <p:pic>
        <p:nvPicPr>
          <p:cNvPr id="4" name="Picture 3" descr="ai_brai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/>
            </a:pPr>
            <a: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Статистика развития 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i="1">
                <a:solidFill>
                  <a:srgbClr val="006600"/>
                </a:solidFill>
              </a:defRPr>
            </a:pPr>
            <a:r>
              <a:t>Данные показывают устойчивый рост рынка ИИ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0" y="1828800"/>
          <a:ext cx="73152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</a:tblGrid>
              <a:tr h="548640">
                <a:tc>
                  <a:txBody>
                    <a:bodyPr/>
                    <a:lstStyle/>
                    <a:p>
                      <a:pPr algn="ctr">
                        <a:defRPr b="1" sz="1400"/>
                      </a:pPr>
                      <a:r>
                        <a:t>Год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b="1" sz="1400"/>
                      </a:pPr>
                      <a:r>
                        <a:t>Инвестиции ($ млрд)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b="1" sz="1400"/>
                      </a:pPr>
                      <a:r>
                        <a:t>Количество стартапов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b="1" sz="1400"/>
                      </a:pPr>
                      <a:r>
                        <a:t>Доля компаний использующих ИИ</a:t>
                      </a:r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50.1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2450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35%</a:t>
                      </a:r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68.4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3120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47%</a:t>
                      </a:r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89.7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3850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58%</a:t>
                      </a:r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115.2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4520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67%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/>
            </a:pPr>
            <a: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Преимущества и вызовы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384048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b="1">
                <a:solidFill>
                  <a:srgbClr val="006600"/>
                </a:solidFill>
              </a:defRPr>
            </a:pPr>
            <a:r>
              <a:t>✅ Преимущества ИИ</a:t>
            </a:r>
          </a:p>
          <a:p>
            <a:pPr lvl="1"/>
            <a:r>
              <a:t>Автоматизация рутинных задач</a:t>
            </a:r>
          </a:p>
          <a:p>
            <a:pPr lvl="1"/>
            <a:r>
              <a:t>Повышение точности и скорости</a:t>
            </a:r>
          </a:p>
          <a:p>
            <a:pPr lvl="1"/>
            <a:r>
              <a:t>Персонализация услуг</a:t>
            </a:r>
          </a:p>
          <a:p>
            <a:pPr lvl="1"/>
            <a:r>
              <a:t>Прогнозирование и анализ</a:t>
            </a:r>
          </a:p>
          <a:p>
            <a:pPr lvl="1"/>
            <a:r>
              <a:t>Круглосуточная работа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89120" y="1371600"/>
            <a:ext cx="384048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b="1">
                <a:solidFill>
                  <a:srgbClr val="990000"/>
                </a:solidFill>
              </a:defRPr>
            </a:pPr>
            <a:r>
              <a:t>⚠️ Вызовы и риски</a:t>
            </a:r>
          </a:p>
          <a:p>
            <a:pPr lvl="1"/>
            <a:r>
              <a:t>Этические вопросы</a:t>
            </a:r>
          </a:p>
          <a:p>
            <a:pPr lvl="1"/>
            <a:r>
              <a:t>Потеря рабочих мест</a:t>
            </a:r>
          </a:p>
          <a:p>
            <a:pPr lvl="1"/>
            <a:r>
              <a:t>Безопасность данных</a:t>
            </a:r>
          </a:p>
          <a:p>
            <a:pPr lvl="1"/>
            <a:r>
              <a:t>Смещение алгоритмов</a:t>
            </a:r>
          </a:p>
          <a:p>
            <a:pPr lvl="1"/>
            <a:r>
              <a:t>Регуляторные проблемы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/>
            </a:pPr>
            <a: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b="1" sz="1600">
                <a:solidFill>
                  <a:srgbClr val="000080"/>
                </a:solidFill>
              </a:defRPr>
            </a:pPr>
            <a:r>
              <a:t>Медицина - диагностика заболеваний</a:t>
            </a:r>
          </a:p>
          <a:p>
            <a:pPr>
              <a:defRPr b="1" sz="1600">
                <a:solidFill>
                  <a:srgbClr val="000080"/>
                </a:solidFill>
              </a:defRPr>
            </a:pPr>
            <a:r>
              <a:t>Финансы - обнаружение мошенничества</a:t>
            </a:r>
          </a:p>
          <a:p>
            <a:pPr>
              <a:defRPr b="1" sz="1600">
                <a:solidFill>
                  <a:srgbClr val="000080"/>
                </a:solidFill>
              </a:defRPr>
            </a:pPr>
            <a:r>
              <a:t>Транспорт - беспилотные автомобили</a:t>
            </a:r>
          </a:p>
        </p:txBody>
      </p:sp>
      <p:pic>
        <p:nvPicPr>
          <p:cNvPr id="3" name="Picture 2" descr="ai_application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82296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/>
            </a:pPr>
            <a: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Технологии машинного обучения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b="1" sz="1600"/>
            </a:pPr>
            <a:r>
              <a:t>Основные типы машинного обучения:</a:t>
            </a:r>
          </a:p>
          <a:p>
            <a:pPr lvl="1">
              <a:defRPr b="1">
                <a:solidFill>
                  <a:srgbClr val="336600"/>
                </a:solidFill>
              </a:defRPr>
            </a:pPr>
            <a:r>
              <a:t>Обучение с учителем (Supervised Learning)</a:t>
            </a:r>
          </a:p>
          <a:p>
            <a:pPr lvl="2"/>
            <a:r>
              <a:t>Классификация, регрессия, прогнозирование</a:t>
            </a:r>
          </a:p>
          <a:p>
            <a:pPr lvl="1">
              <a:defRPr b="1">
                <a:solidFill>
                  <a:srgbClr val="663300"/>
                </a:solidFill>
              </a:defRPr>
            </a:pPr>
            <a:r>
              <a:t>Обучение без учителя (Unsupervised Learning)</a:t>
            </a:r>
          </a:p>
          <a:p>
            <a:pPr lvl="2"/>
            <a:r>
              <a:t>Кластеризация, снижение размерности</a:t>
            </a:r>
          </a:p>
          <a:p>
            <a:pPr lvl="1">
              <a:defRPr b="1">
                <a:solidFill>
                  <a:srgbClr val="660033"/>
                </a:solidFill>
              </a:defRPr>
            </a:pPr>
            <a:r>
              <a:t>Обучение с подкреплением (Reinforcement Learning)</a:t>
            </a:r>
          </a:p>
          <a:p>
            <a:pPr lvl="2"/>
            <a:r>
              <a:t>Игровые AI, робототехника, управление системами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/>
            </a:pPr>
            <a: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Сравнение алгоритмов ИИ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828800"/>
          <a:ext cx="7315200" cy="32918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463040"/>
                <a:gridCol w="1463040"/>
                <a:gridCol w="1463040"/>
                <a:gridCol w="1463040"/>
              </a:tblGrid>
              <a:tr h="548639">
                <a:tc>
                  <a:txBody>
                    <a:bodyPr/>
                    <a:lstStyle/>
                    <a:p>
                      <a:pPr algn="ctr">
                        <a:defRPr b="1" sz="1400"/>
                      </a:pPr>
                      <a:r>
                        <a:t>Алгоритм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b="1" sz="1400"/>
                      </a:pPr>
                      <a:r>
                        <a:t>Точность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b="1" sz="1400"/>
                      </a:pPr>
                      <a:r>
                        <a:t>Скорость обучения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b="1" sz="1400"/>
                      </a:pPr>
                      <a:r>
                        <a:t>Интерпретируемость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b="1" sz="1400"/>
                      </a:pPr>
                      <a:r>
                        <a:t>Область применения</a:t>
                      </a:r>
                    </a:p>
                  </a:txBody>
                  <a:tcPr/>
                </a:tc>
              </a:tr>
              <a:tr h="548639">
                <a:tc>
                  <a:txBody>
                    <a:bodyPr/>
                    <a:lstStyle/>
                    <a:p>
                      <a:pPr algn="ctr"/>
                      <a:r>
                        <a:t>Дерево решений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85%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Быстрая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Высокая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Классификация</a:t>
                      </a:r>
                    </a:p>
                  </a:txBody>
                  <a:tcPr/>
                </a:tc>
              </a:tr>
              <a:tr h="548639">
                <a:tc>
                  <a:txBody>
                    <a:bodyPr/>
                    <a:lstStyle/>
                    <a:p>
                      <a:pPr algn="ctr"/>
                      <a:r>
                        <a:t>Случайный лес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92%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Средняя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Средняя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Классификация, Регрессия</a:t>
                      </a:r>
                    </a:p>
                  </a:txBody>
                  <a:tcPr/>
                </a:tc>
              </a:tr>
              <a:tr h="548639">
                <a:tc>
                  <a:txBody>
                    <a:bodyPr/>
                    <a:lstStyle/>
                    <a:p>
                      <a:pPr algn="ctr"/>
                      <a:r>
                        <a:t>Нейронная сеть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96%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Медленная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Низкая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Компьютерное зрение, NLP</a:t>
                      </a:r>
                    </a:p>
                  </a:txBody>
                  <a:tcPr/>
                </a:tc>
              </a:tr>
              <a:tr h="548639">
                <a:tc>
                  <a:txBody>
                    <a:bodyPr/>
                    <a:lstStyle/>
                    <a:p>
                      <a:pPr algn="ctr"/>
                      <a:r>
                        <a:t>Метод опорных векторов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88%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Средняя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Средняя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Классификация</a:t>
                      </a:r>
                    </a:p>
                  </a:txBody>
                  <a:tcPr/>
                </a:tc>
              </a:tr>
              <a:tr h="548644">
                <a:tc>
                  <a:txBody>
                    <a:bodyPr/>
                    <a:lstStyle/>
                    <a:p>
                      <a:pPr algn="ctr"/>
                      <a:r>
                        <a:t>K-ближайших соседей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Быстрая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Высокая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Классификация, Регрессия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/>
            </a:pPr>
            <a: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Будущее искусственного интеллекта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b="1" sz="1800">
                <a:solidFill>
                  <a:srgbClr val="800080"/>
                </a:solidFill>
              </a:defRPr>
            </a:pPr>
            <a:r>
              <a:t>Ключевые тренды на 2024-2030 годы:</a:t>
            </a:r>
          </a:p>
          <a:p>
            <a:pPr lvl="1">
              <a:defRPr b="1"/>
            </a:pPr>
            <a:r>
              <a:t>🤖 Генеративный ИИ и творческие системы</a:t>
            </a:r>
          </a:p>
          <a:p>
            <a:pPr lvl="2"/>
            <a:r>
              <a:t>Создание контента, дизайн, музыка</a:t>
            </a:r>
          </a:p>
          <a:p>
            <a:pPr lvl="1">
              <a:defRPr b="1"/>
            </a:pPr>
            <a:r>
              <a:t>🔬 Научные открытия с помощью ИИ</a:t>
            </a:r>
          </a:p>
          <a:p>
            <a:pPr lvl="2"/>
            <a:r>
              <a:t>Фармацевтика, материаловедение, астрономия</a:t>
            </a:r>
          </a:p>
          <a:p>
            <a:pPr lvl="1">
              <a:defRPr b="1"/>
            </a:pPr>
            <a:r>
              <a:t>🌍 ИИ для устойчивого развития</a:t>
            </a:r>
          </a:p>
          <a:p>
            <a:pPr lvl="2"/>
            <a:r>
              <a:t>Климатическое моделирование, оптимизация энергопотребления</a:t>
            </a:r>
          </a:p>
          <a:p>
            <a:pPr lvl="1">
              <a:defRPr b="1"/>
            </a:pPr>
            <a:r>
              <a:t>⚡ Эффективные и экологичные алгоритмы</a:t>
            </a:r>
          </a:p>
          <a:p>
            <a:pPr lvl="2"/>
            <a:r>
              <a:t>Снижение энергопотребления, edge computing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/>
            </a:pPr>
            <a: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о искусственном интеллекте</dc:title>
  <dc:subject/>
  <dc:creator>AI Research Team</dc:creator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