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8" r:id="rId3"/>
    <p:sldId id="328" r:id="rId4"/>
    <p:sldId id="260" r:id="rId5"/>
    <p:sldId id="261" r:id="rId6"/>
    <p:sldId id="263" r:id="rId7"/>
    <p:sldId id="294" r:id="rId8"/>
    <p:sldId id="264" r:id="rId9"/>
    <p:sldId id="266" r:id="rId10"/>
    <p:sldId id="325" r:id="rId11"/>
    <p:sldId id="313" r:id="rId12"/>
    <p:sldId id="314" r:id="rId13"/>
    <p:sldId id="315" r:id="rId14"/>
    <p:sldId id="316" r:id="rId15"/>
    <p:sldId id="268" r:id="rId16"/>
    <p:sldId id="287" r:id="rId17"/>
    <p:sldId id="267" r:id="rId18"/>
    <p:sldId id="295" r:id="rId19"/>
    <p:sldId id="296" r:id="rId20"/>
    <p:sldId id="286" r:id="rId21"/>
    <p:sldId id="269" r:id="rId22"/>
    <p:sldId id="285" r:id="rId23"/>
    <p:sldId id="326" r:id="rId24"/>
    <p:sldId id="327" r:id="rId25"/>
    <p:sldId id="288" r:id="rId26"/>
    <p:sldId id="320" r:id="rId27"/>
    <p:sldId id="293" r:id="rId28"/>
    <p:sldId id="292" r:id="rId29"/>
    <p:sldId id="276" r:id="rId30"/>
    <p:sldId id="289" r:id="rId31"/>
    <p:sldId id="290" r:id="rId32"/>
    <p:sldId id="270" r:id="rId33"/>
    <p:sldId id="297" r:id="rId34"/>
    <p:sldId id="298" r:id="rId35"/>
    <p:sldId id="271" r:id="rId36"/>
    <p:sldId id="278" r:id="rId37"/>
    <p:sldId id="279" r:id="rId38"/>
    <p:sldId id="299" r:id="rId39"/>
    <p:sldId id="280" r:id="rId40"/>
    <p:sldId id="281" r:id="rId41"/>
    <p:sldId id="275" r:id="rId42"/>
    <p:sldId id="282" r:id="rId43"/>
    <p:sldId id="283" r:id="rId44"/>
    <p:sldId id="284" r:id="rId45"/>
    <p:sldId id="291" r:id="rId46"/>
    <p:sldId id="311" r:id="rId47"/>
    <p:sldId id="277" r:id="rId48"/>
    <p:sldId id="312" r:id="rId49"/>
    <p:sldId id="301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745" autoAdjust="0"/>
  </p:normalViewPr>
  <p:slideViewPr>
    <p:cSldViewPr>
      <p:cViewPr varScale="1">
        <p:scale>
          <a:sx n="125" d="100"/>
          <a:sy n="125" d="100"/>
        </p:scale>
        <p:origin x="17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2E957-F8DF-0441-B794-01FE984A5FAC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7428C-18D8-4540-8CD1-456D58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136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BC77-4644-4FF5-83B5-C876E93D9629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806D2-BACB-447C-B793-CB827D40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379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F2BF4-CCF8-4054-B847-79BB86B43EC2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5FE9-F870-D940-9BA5-E7BA6B3B97C5}" type="datetime1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D118-D263-AC47-AD1E-B8DA01684353}" type="datetime1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6783-2F29-D146-95F7-F922947B8CEC}" type="datetime1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EA79-297A-A04D-B833-8C50588B830D}" type="datetime1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464D-69DD-1D48-890F-DA72BB92F98A}" type="datetime1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6B22-FD6B-8744-B5A0-A7D3B9BB6C7E}" type="datetime1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D876-4605-9C41-84F0-CA33554873CA}" type="datetime1">
              <a:rPr lang="en-US" smtClean="0"/>
              <a:t>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3AA7-53F7-E24F-A84C-F253B6A7FB4A}" type="datetime1">
              <a:rPr lang="en-US" smtClean="0"/>
              <a:t>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BEC-360D-B74A-8CC9-B55D2D6BF2E7}" type="datetime1">
              <a:rPr lang="en-US" smtClean="0"/>
              <a:t>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7DB0-A66E-D74C-A057-237FEE719F96}" type="datetime1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802C-8EBD-9E48-BC6A-76FDABE697AD}" type="datetime1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4F91-2703-EA4C-A8DB-BC13512EB794}" type="datetime1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tring-method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3021/what-is-recursion-and-when-should-i-use-it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0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9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5859"/>
            <a:ext cx="8229600" cy="802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More on the range function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838200"/>
            <a:ext cx="8915400" cy="5940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"/>
                <a:cs typeface="Courier"/>
              </a:rPr>
              <a:t>   range(stop)  </a:t>
            </a:r>
            <a:r>
              <a:rPr lang="en-US" sz="1400" dirty="0"/>
              <a:t>OR  </a:t>
            </a:r>
            <a:r>
              <a:rPr lang="en-US" sz="1400" b="1" dirty="0">
                <a:latin typeface="Courier"/>
                <a:cs typeface="Courier"/>
              </a:rPr>
              <a:t>range(start, stop[, step])</a:t>
            </a:r>
          </a:p>
          <a:p>
            <a:endParaRPr lang="en-US" sz="1400" b="1" dirty="0">
              <a:latin typeface="Courier"/>
              <a:cs typeface="Courier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Versatile function to create lists containing arithmetic progressions. It is most often used in for loops.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The arguments must be plain integers.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If step argument omitted, it defaults to 1. If start argument omitted,  it defaults to 0.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The full form returns a list of plain integers [start, start + step, start + 2 * step, ...].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If step is positive, the last element is the largest start + </a:t>
            </a:r>
            <a:r>
              <a:rPr lang="en-US" sz="1400" dirty="0" err="1"/>
              <a:t>i</a:t>
            </a:r>
            <a:r>
              <a:rPr lang="en-US" sz="1400" dirty="0"/>
              <a:t> * step less than stop.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If step is negative, the last element is the smallest start + </a:t>
            </a:r>
            <a:r>
              <a:rPr lang="en-US" sz="1400" dirty="0" err="1"/>
              <a:t>i</a:t>
            </a:r>
            <a:r>
              <a:rPr lang="en-US" sz="1400" dirty="0"/>
              <a:t> * step greater than stop.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Step must not be zero (or else </a:t>
            </a:r>
            <a:r>
              <a:rPr lang="en-US" sz="1400" dirty="0" err="1"/>
              <a:t>ValueError</a:t>
            </a:r>
            <a:r>
              <a:rPr lang="en-US" sz="1400" dirty="0"/>
              <a:t> is raised). </a:t>
            </a:r>
          </a:p>
          <a:p>
            <a:endParaRPr lang="en-US" sz="1400" dirty="0"/>
          </a:p>
          <a:p>
            <a:r>
              <a:rPr lang="en-US" sz="1600" b="1" dirty="0"/>
              <a:t>Examples:</a:t>
            </a:r>
            <a:endParaRPr lang="en-US" sz="1600" dirty="0"/>
          </a:p>
          <a:p>
            <a:pPr lvl="1"/>
            <a:r>
              <a:rPr lang="en-US" sz="1400" dirty="0">
                <a:latin typeface="Courier"/>
                <a:cs typeface="Courier"/>
              </a:rPr>
              <a:t>&gt;&gt;&gt; range(10)</a:t>
            </a:r>
          </a:p>
          <a:p>
            <a:pPr lvl="1"/>
            <a:r>
              <a:rPr lang="en-US" sz="1400" dirty="0">
                <a:latin typeface="Courier"/>
                <a:cs typeface="Courier"/>
              </a:rPr>
              <a:t>[0, 1, 2, 3, 4, 5, 6, 7, 8, 9]</a:t>
            </a:r>
          </a:p>
          <a:p>
            <a:pPr lvl="1"/>
            <a:r>
              <a:rPr lang="en-US" sz="1400" dirty="0">
                <a:latin typeface="Courier"/>
                <a:cs typeface="Courier"/>
              </a:rPr>
              <a:t>&gt;&gt;&gt; range(1, 11)</a:t>
            </a:r>
          </a:p>
          <a:p>
            <a:pPr lvl="1"/>
            <a:r>
              <a:rPr lang="en-US" sz="1400" dirty="0">
                <a:latin typeface="Courier"/>
                <a:cs typeface="Courier"/>
              </a:rPr>
              <a:t>[1, 2, 3, 4, 5, 6, 7, 8, 9, 10]</a:t>
            </a:r>
          </a:p>
          <a:p>
            <a:pPr lvl="1"/>
            <a:r>
              <a:rPr lang="en-US" sz="1400" dirty="0">
                <a:latin typeface="Courier"/>
                <a:cs typeface="Courier"/>
              </a:rPr>
              <a:t>&gt;&gt;&gt; range(0, 30, 5)</a:t>
            </a:r>
          </a:p>
          <a:p>
            <a:pPr lvl="1"/>
            <a:r>
              <a:rPr lang="en-US" sz="1400" dirty="0">
                <a:latin typeface="Courier"/>
                <a:cs typeface="Courier"/>
              </a:rPr>
              <a:t>[0, 5, 10, 15, 20, 25]</a:t>
            </a:r>
          </a:p>
          <a:p>
            <a:pPr lvl="1"/>
            <a:r>
              <a:rPr lang="en-US" sz="1400" dirty="0">
                <a:latin typeface="Courier"/>
                <a:cs typeface="Courier"/>
              </a:rPr>
              <a:t>&gt;&gt;&gt; range(0, 10, 3)</a:t>
            </a:r>
          </a:p>
          <a:p>
            <a:pPr lvl="1"/>
            <a:r>
              <a:rPr lang="en-US" sz="1400" dirty="0">
                <a:latin typeface="Courier"/>
                <a:cs typeface="Courier"/>
              </a:rPr>
              <a:t>[0, 3, 6, 9]</a:t>
            </a:r>
          </a:p>
          <a:p>
            <a:pPr lvl="1"/>
            <a:r>
              <a:rPr lang="en-US" sz="1400" dirty="0">
                <a:latin typeface="Courier"/>
                <a:cs typeface="Courier"/>
              </a:rPr>
              <a:t>&gt;&gt;&gt; range(-10, 0, 1)</a:t>
            </a:r>
          </a:p>
          <a:p>
            <a:pPr lvl="1"/>
            <a:r>
              <a:rPr lang="en-US" sz="1400" dirty="0">
                <a:latin typeface="Courier"/>
                <a:cs typeface="Courier"/>
              </a:rPr>
              <a:t>[-10, -9, -8, -7, -6, -5, -4, -3, -2, -1]</a:t>
            </a:r>
          </a:p>
          <a:p>
            <a:pPr lvl="1"/>
            <a:r>
              <a:rPr lang="en-US" sz="1400" dirty="0">
                <a:latin typeface="Courier"/>
                <a:cs typeface="Courier"/>
              </a:rPr>
              <a:t>&gt;&gt;&gt; range(0, -10, -1)</a:t>
            </a:r>
          </a:p>
          <a:p>
            <a:pPr lvl="1"/>
            <a:r>
              <a:rPr lang="en-US" sz="1400" dirty="0">
                <a:latin typeface="Courier"/>
                <a:cs typeface="Courier"/>
              </a:rPr>
              <a:t>[0, -1, -2, -3, -4, -5, -6, -7, -8, -9]</a:t>
            </a:r>
          </a:p>
          <a:p>
            <a:pPr lvl="1"/>
            <a:r>
              <a:rPr lang="en-US" sz="1400" dirty="0">
                <a:latin typeface="Courier"/>
                <a:cs typeface="Courier"/>
              </a:rPr>
              <a:t>&gt;&gt;&gt; range(0)</a:t>
            </a:r>
          </a:p>
          <a:p>
            <a:pPr lvl="1"/>
            <a:r>
              <a:rPr lang="en-US" sz="1400" dirty="0">
                <a:latin typeface="Courier"/>
                <a:cs typeface="Courier"/>
              </a:rPr>
              <a:t>[]</a:t>
            </a:r>
          </a:p>
          <a:p>
            <a:pPr lvl="1"/>
            <a:r>
              <a:rPr lang="en-US" sz="1400" dirty="0">
                <a:latin typeface="Courier"/>
                <a:cs typeface="Courier"/>
              </a:rPr>
              <a:t>&gt;&gt;&gt; range(1, 0)</a:t>
            </a:r>
          </a:p>
          <a:p>
            <a:pPr lvl="1"/>
            <a:r>
              <a:rPr lang="en-US" sz="1400" dirty="0">
                <a:latin typeface="Courier"/>
                <a:cs typeface="Courier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94616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838200"/>
            <a:ext cx="8915400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7F7F"/>
                </a:solidFill>
                <a:latin typeface="Courier"/>
                <a:cs typeface="Courier"/>
              </a:rPr>
              <a:t>append(item) </a:t>
            </a:r>
            <a:r>
              <a:rPr lang="en-US" dirty="0">
                <a:solidFill>
                  <a:srgbClr val="7F7F7F"/>
                </a:solidFill>
                <a:latin typeface="Verdana"/>
                <a:cs typeface="Verdana"/>
              </a:rPr>
              <a:t>Append an item to the end of the list</a:t>
            </a:r>
            <a:r>
              <a:rPr lang="en-US" dirty="0">
                <a:latin typeface="Verdana"/>
                <a:cs typeface="Verdana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	&gt;&gt;&gt; l = [1,2,3]</a:t>
            </a:r>
          </a:p>
          <a:p>
            <a:r>
              <a:rPr lang="en-US" b="1" dirty="0">
                <a:latin typeface="Courier New"/>
                <a:cs typeface="Courier New"/>
              </a:rPr>
              <a:t>	&gt;&gt;&gt;</a:t>
            </a:r>
            <a:r>
              <a:rPr lang="en-US" b="1" dirty="0" err="1">
                <a:latin typeface="Courier New"/>
                <a:cs typeface="Courier New"/>
              </a:rPr>
              <a:t>l.append</a:t>
            </a:r>
            <a:r>
              <a:rPr lang="en-US" b="1" dirty="0">
                <a:latin typeface="Courier New"/>
                <a:cs typeface="Courier New"/>
              </a:rPr>
              <a:t>(4)</a:t>
            </a:r>
          </a:p>
          <a:p>
            <a:r>
              <a:rPr lang="en-US" b="1" dirty="0">
                <a:latin typeface="Courier New"/>
                <a:cs typeface="Courier New"/>
              </a:rPr>
              <a:t>	&gt;&gt; l</a:t>
            </a:r>
          </a:p>
          <a:p>
            <a:r>
              <a:rPr lang="en-US" b="1" dirty="0">
                <a:latin typeface="Courier New"/>
                <a:cs typeface="Courier New"/>
              </a:rPr>
              <a:t>	[1,2,3,4]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7F7F7F"/>
                </a:solidFill>
                <a:latin typeface="Courier"/>
                <a:cs typeface="Courier"/>
              </a:rPr>
              <a:t>count(item)  </a:t>
            </a:r>
            <a:r>
              <a:rPr lang="en-US" dirty="0">
                <a:solidFill>
                  <a:srgbClr val="7F7F7F"/>
                </a:solidFill>
                <a:latin typeface="Verdana"/>
                <a:cs typeface="Verdana"/>
              </a:rPr>
              <a:t>Count the number of occurrences of the given item in the list. Note: This function also works on tuples (see next slides).</a:t>
            </a:r>
          </a:p>
          <a:p>
            <a:r>
              <a:rPr lang="en-US" b="1" dirty="0">
                <a:latin typeface="Courier New"/>
                <a:cs typeface="Courier New"/>
              </a:rPr>
              <a:t>	&gt;&gt;&gt; l = [1,2,3,1,2,1]</a:t>
            </a:r>
          </a:p>
          <a:p>
            <a:r>
              <a:rPr lang="en-US" b="1" dirty="0">
                <a:latin typeface="Courier New"/>
                <a:cs typeface="Courier New"/>
              </a:rPr>
              <a:t>	&gt;&gt;&gt; </a:t>
            </a:r>
            <a:r>
              <a:rPr lang="en-US" b="1" dirty="0" err="1">
                <a:latin typeface="Courier New"/>
                <a:cs typeface="Courier New"/>
              </a:rPr>
              <a:t>l.count</a:t>
            </a:r>
            <a:r>
              <a:rPr lang="en-US" b="1" dirty="0">
                <a:latin typeface="Courier New"/>
                <a:cs typeface="Courier New"/>
              </a:rPr>
              <a:t>(1)</a:t>
            </a:r>
          </a:p>
          <a:p>
            <a:r>
              <a:rPr lang="en-US" b="1" dirty="0">
                <a:latin typeface="Courier New"/>
                <a:cs typeface="Courier New"/>
              </a:rPr>
              <a:t>	3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l.count</a:t>
            </a:r>
            <a:r>
              <a:rPr lang="en-US" b="1" dirty="0">
                <a:latin typeface="Courier New"/>
                <a:cs typeface="Courier New"/>
              </a:rPr>
              <a:t>(10)</a:t>
            </a:r>
          </a:p>
          <a:p>
            <a:r>
              <a:rPr lang="en-US" b="1" dirty="0">
                <a:latin typeface="Courier New"/>
                <a:cs typeface="Courier New"/>
              </a:rPr>
              <a:t>	0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7F7F7F"/>
                </a:solidFill>
                <a:latin typeface="Courier"/>
                <a:cs typeface="Courier"/>
              </a:rPr>
              <a:t>extend(</a:t>
            </a:r>
            <a:r>
              <a:rPr lang="en-US" b="1" dirty="0" err="1">
                <a:solidFill>
                  <a:srgbClr val="7F7F7F"/>
                </a:solidFill>
                <a:latin typeface="Courier"/>
                <a:cs typeface="Courier"/>
              </a:rPr>
              <a:t>other_list</a:t>
            </a:r>
            <a:r>
              <a:rPr lang="en-US" b="1" dirty="0">
                <a:solidFill>
                  <a:srgbClr val="7F7F7F"/>
                </a:solidFill>
                <a:latin typeface="Courier"/>
                <a:cs typeface="Courier"/>
              </a:rPr>
              <a:t>) </a:t>
            </a:r>
            <a:r>
              <a:rPr lang="en-US" dirty="0">
                <a:solidFill>
                  <a:srgbClr val="7F7F7F"/>
                </a:solidFill>
                <a:latin typeface="Verdana"/>
                <a:cs typeface="Verdana"/>
              </a:rPr>
              <a:t>Extend one list with the contents of </a:t>
            </a:r>
            <a:r>
              <a:rPr lang="en-US" dirty="0" err="1">
                <a:solidFill>
                  <a:srgbClr val="7F7F7F"/>
                </a:solidFill>
                <a:latin typeface="Verdana"/>
                <a:cs typeface="Verdana"/>
              </a:rPr>
              <a:t>other_list</a:t>
            </a:r>
            <a:r>
              <a:rPr lang="en-US" dirty="0">
                <a:solidFill>
                  <a:srgbClr val="7F7F7F"/>
                </a:solidFill>
                <a:latin typeface="Verdana"/>
                <a:cs typeface="Verdana"/>
              </a:rPr>
              <a:t>.</a:t>
            </a:r>
          </a:p>
          <a:p>
            <a:r>
              <a:rPr lang="en-US" b="1" dirty="0">
                <a:latin typeface="Courier New"/>
                <a:cs typeface="Courier New"/>
              </a:rPr>
              <a:t>	&gt;&gt;&gt; l = [1,2]</a:t>
            </a:r>
          </a:p>
          <a:p>
            <a:r>
              <a:rPr lang="en-US" b="1" dirty="0">
                <a:latin typeface="Courier New"/>
                <a:cs typeface="Courier New"/>
              </a:rPr>
              <a:t>	&gt;&gt;&gt; </a:t>
            </a:r>
            <a:r>
              <a:rPr lang="en-US" b="1" dirty="0" err="1">
                <a:latin typeface="Courier New"/>
                <a:cs typeface="Courier New"/>
              </a:rPr>
              <a:t>l.extend</a:t>
            </a:r>
            <a:r>
              <a:rPr lang="en-US" b="1" dirty="0">
                <a:latin typeface="Courier New"/>
                <a:cs typeface="Courier New"/>
              </a:rPr>
              <a:t>([3,4])</a:t>
            </a:r>
          </a:p>
          <a:p>
            <a:r>
              <a:rPr lang="en-US" b="1" dirty="0">
                <a:latin typeface="Courier New"/>
                <a:cs typeface="Courier New"/>
              </a:rPr>
              <a:t>	&gt;&gt;&gt; l</a:t>
            </a:r>
          </a:p>
          <a:p>
            <a:r>
              <a:rPr lang="en-US" b="1" dirty="0">
                <a:latin typeface="Courier New"/>
                <a:cs typeface="Courier New"/>
              </a:rPr>
              <a:t>	[1,2,3,4]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5859"/>
            <a:ext cx="8229600" cy="802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F7F7F"/>
                </a:solidFill>
              </a:rPr>
              <a:t>Lists Methods (try these on your own)</a:t>
            </a:r>
          </a:p>
        </p:txBody>
      </p:sp>
    </p:spTree>
    <p:extLst>
      <p:ext uri="{BB962C8B-B14F-4D97-AF65-F5344CB8AC3E}">
        <p14:creationId xmlns:p14="http://schemas.microsoft.com/office/powerpoint/2010/main" val="37359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11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5859"/>
            <a:ext cx="8229600" cy="802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F7F7F"/>
                </a:solidFill>
              </a:rPr>
              <a:t>Lists Methods (cont.)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990600"/>
            <a:ext cx="85344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7F7F"/>
                </a:solidFill>
                <a:latin typeface="Courier"/>
                <a:cs typeface="Courier"/>
              </a:rPr>
              <a:t>index(</a:t>
            </a:r>
            <a:r>
              <a:rPr lang="en-US" b="1" dirty="0" err="1">
                <a:solidFill>
                  <a:srgbClr val="7F7F7F"/>
                </a:solidFill>
                <a:latin typeface="Courier"/>
                <a:cs typeface="Courier"/>
              </a:rPr>
              <a:t>val</a:t>
            </a:r>
            <a:r>
              <a:rPr lang="en-US" b="1" dirty="0">
                <a:solidFill>
                  <a:srgbClr val="7F7F7F"/>
                </a:solidFill>
                <a:latin typeface="Courier"/>
                <a:cs typeface="Courier"/>
              </a:rPr>
              <a:t>) </a:t>
            </a:r>
            <a:r>
              <a:rPr lang="en-US" dirty="0">
                <a:solidFill>
                  <a:srgbClr val="7F7F7F"/>
                </a:solidFill>
                <a:latin typeface="Verdana"/>
                <a:cs typeface="Verdana"/>
              </a:rPr>
              <a:t>Returns the index of the first item in the list whose value matches the given value. </a:t>
            </a:r>
            <a:r>
              <a:rPr lang="en-US" dirty="0" err="1">
                <a:solidFill>
                  <a:srgbClr val="7F7F7F"/>
                </a:solidFill>
                <a:latin typeface="Verdana"/>
                <a:cs typeface="Verdana"/>
              </a:rPr>
              <a:t>ValueError</a:t>
            </a:r>
            <a:r>
              <a:rPr lang="en-US" dirty="0">
                <a:solidFill>
                  <a:srgbClr val="7F7F7F"/>
                </a:solidFill>
                <a:latin typeface="Verdana"/>
                <a:cs typeface="Verdana"/>
              </a:rPr>
              <a:t> if no match is found. Note: This function also works on tuples.</a:t>
            </a:r>
          </a:p>
          <a:p>
            <a:endParaRPr lang="en-US" dirty="0">
              <a:solidFill>
                <a:srgbClr val="7F7F7F"/>
              </a:solidFill>
              <a:latin typeface="Verdana"/>
              <a:cs typeface="Verdana"/>
            </a:endParaRPr>
          </a:p>
          <a:p>
            <a:pPr lvl="2"/>
            <a:r>
              <a:rPr lang="en-US" dirty="0">
                <a:latin typeface="Courier"/>
                <a:cs typeface="Courier"/>
              </a:rPr>
              <a:t>&gt;&gt;&gt; l = [1,2,2,1,3]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l.index</a:t>
            </a:r>
            <a:r>
              <a:rPr lang="en-US" dirty="0">
                <a:latin typeface="Courier"/>
                <a:cs typeface="Courier"/>
              </a:rPr>
              <a:t>(2)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1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l.index</a:t>
            </a:r>
            <a:r>
              <a:rPr lang="en-US" dirty="0">
                <a:latin typeface="Courier"/>
                <a:cs typeface="Courier"/>
              </a:rPr>
              <a:t>(10)</a:t>
            </a:r>
          </a:p>
          <a:p>
            <a:pPr lvl="2"/>
            <a:r>
              <a:rPr lang="en-US" dirty="0" err="1">
                <a:latin typeface="Courier"/>
                <a:cs typeface="Courier"/>
              </a:rPr>
              <a:t>ValueError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err="1">
                <a:latin typeface="Courier"/>
                <a:cs typeface="Courier"/>
              </a:rPr>
              <a:t>list.index</a:t>
            </a:r>
            <a:r>
              <a:rPr lang="en-US" dirty="0">
                <a:latin typeface="Courier"/>
                <a:cs typeface="Courier"/>
              </a:rPr>
              <a:t>(x): x not in list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038600"/>
            <a:ext cx="83058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7F7F"/>
                </a:solidFill>
                <a:latin typeface="Courier"/>
                <a:cs typeface="Courier"/>
              </a:rPr>
              <a:t>insert(</a:t>
            </a:r>
            <a:r>
              <a:rPr lang="en-US" b="1" dirty="0" err="1">
                <a:solidFill>
                  <a:srgbClr val="7F7F7F"/>
                </a:solidFill>
                <a:latin typeface="Courier"/>
                <a:cs typeface="Courier"/>
              </a:rPr>
              <a:t>pos</a:t>
            </a:r>
            <a:r>
              <a:rPr lang="en-US" b="1" dirty="0">
                <a:solidFill>
                  <a:srgbClr val="7F7F7F"/>
                </a:solidFill>
                <a:latin typeface="Courier"/>
                <a:cs typeface="Courier"/>
              </a:rPr>
              <a:t>, item) </a:t>
            </a:r>
            <a:r>
              <a:rPr lang="en-US" dirty="0">
                <a:solidFill>
                  <a:srgbClr val="7F7F7F"/>
                </a:solidFill>
                <a:latin typeface="Verdana"/>
                <a:cs typeface="Verdana"/>
              </a:rPr>
              <a:t>Insert the given item at the specified position. If the position is past the end of the list, insert at the end.</a:t>
            </a:r>
          </a:p>
          <a:p>
            <a:endParaRPr lang="en-US" dirty="0">
              <a:solidFill>
                <a:srgbClr val="7F7F7F"/>
              </a:solidFill>
              <a:latin typeface="Verdana"/>
              <a:cs typeface="Verdana"/>
            </a:endParaRPr>
          </a:p>
          <a:p>
            <a:pPr lvl="2"/>
            <a:r>
              <a:rPr lang="en-US" dirty="0">
                <a:latin typeface="Courier"/>
                <a:cs typeface="Courier"/>
              </a:rPr>
              <a:t>&gt;&gt;&gt; l = [1,2,3,4]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l.insert</a:t>
            </a:r>
            <a:r>
              <a:rPr lang="en-US" dirty="0">
                <a:latin typeface="Courier"/>
                <a:cs typeface="Courier"/>
              </a:rPr>
              <a:t>(1,10)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&gt;&gt;&gt; l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[1,10,2,3,4]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l.insert</a:t>
            </a:r>
            <a:r>
              <a:rPr lang="en-US" dirty="0">
                <a:latin typeface="Courier"/>
                <a:cs typeface="Courier"/>
              </a:rPr>
              <a:t>(10,"end")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&gt;&gt;&gt; l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[1,10,2,3,4,"end"]</a:t>
            </a:r>
          </a:p>
        </p:txBody>
      </p:sp>
    </p:spTree>
    <p:extLst>
      <p:ext uri="{BB962C8B-B14F-4D97-AF65-F5344CB8AC3E}">
        <p14:creationId xmlns:p14="http://schemas.microsoft.com/office/powerpoint/2010/main" val="790709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12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5859"/>
            <a:ext cx="8229600" cy="802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F7F7F"/>
                </a:solidFill>
              </a:rPr>
              <a:t>Lists Methods (cont.)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914400"/>
            <a:ext cx="86106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7F7F"/>
                </a:solidFill>
                <a:latin typeface="Courier"/>
                <a:cs typeface="Courier"/>
              </a:rPr>
              <a:t>pop([</a:t>
            </a:r>
            <a:r>
              <a:rPr lang="en-US" b="1" dirty="0" err="1">
                <a:solidFill>
                  <a:srgbClr val="7F7F7F"/>
                </a:solidFill>
                <a:latin typeface="Courier"/>
                <a:cs typeface="Courier"/>
              </a:rPr>
              <a:t>pos</a:t>
            </a:r>
            <a:r>
              <a:rPr lang="en-US" b="1" dirty="0">
                <a:solidFill>
                  <a:srgbClr val="7F7F7F"/>
                </a:solidFill>
                <a:latin typeface="Courier"/>
                <a:cs typeface="Courier"/>
              </a:rPr>
              <a:t>]) </a:t>
            </a:r>
            <a:r>
              <a:rPr lang="en-US" dirty="0">
                <a:solidFill>
                  <a:srgbClr val="7F7F7F"/>
                </a:solidFill>
                <a:latin typeface="Verdana"/>
                <a:cs typeface="Verdana"/>
              </a:rPr>
              <a:t>Remove and return the element at the specified position. If no position is given, defaults to the last element in the list.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&gt;&gt;&gt; l = [1,2,3,4,5]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l.pop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5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&gt;&gt;&gt; l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[1,2,3,4]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l.pop</a:t>
            </a:r>
            <a:r>
              <a:rPr lang="en-US" dirty="0">
                <a:latin typeface="Courier"/>
                <a:cs typeface="Courier"/>
              </a:rPr>
              <a:t>(0)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1</a:t>
            </a:r>
          </a:p>
          <a:p>
            <a:pPr lvl="2"/>
            <a:endParaRPr lang="en-US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7F7F7F"/>
                </a:solidFill>
                <a:latin typeface="Courier"/>
                <a:cs typeface="Courier"/>
              </a:rPr>
              <a:t>remove(</a:t>
            </a:r>
            <a:r>
              <a:rPr lang="en-US" b="1" dirty="0" err="1">
                <a:solidFill>
                  <a:srgbClr val="7F7F7F"/>
                </a:solidFill>
                <a:latin typeface="Courier"/>
                <a:cs typeface="Courier"/>
              </a:rPr>
              <a:t>val</a:t>
            </a:r>
            <a:r>
              <a:rPr lang="en-US" b="1" dirty="0">
                <a:solidFill>
                  <a:srgbClr val="7F7F7F"/>
                </a:solidFill>
                <a:latin typeface="Courier"/>
                <a:cs typeface="Courier"/>
              </a:rPr>
              <a:t>) </a:t>
            </a:r>
            <a:r>
              <a:rPr lang="en-US" dirty="0">
                <a:solidFill>
                  <a:srgbClr val="7F7F7F"/>
                </a:solidFill>
                <a:latin typeface="Verdana"/>
                <a:cs typeface="Verdana"/>
              </a:rPr>
              <a:t>Remove the first element in the list whose value matches the given value. </a:t>
            </a:r>
            <a:r>
              <a:rPr lang="en-US" dirty="0" err="1">
                <a:solidFill>
                  <a:srgbClr val="7F7F7F"/>
                </a:solidFill>
                <a:latin typeface="Verdana"/>
                <a:cs typeface="Verdana"/>
              </a:rPr>
              <a:t>ValueError</a:t>
            </a:r>
            <a:r>
              <a:rPr lang="en-US" dirty="0">
                <a:solidFill>
                  <a:srgbClr val="7F7F7F"/>
                </a:solidFill>
                <a:latin typeface="Verdana"/>
                <a:cs typeface="Verdana"/>
              </a:rPr>
              <a:t> if no match is found.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&gt;&gt;&gt; l = [1,2,3,2,1]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l.remove</a:t>
            </a:r>
            <a:r>
              <a:rPr lang="en-US" dirty="0">
                <a:latin typeface="Courier"/>
                <a:cs typeface="Courier"/>
              </a:rPr>
              <a:t>(2)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&gt;&gt; l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[1,3,2,1]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l.remove</a:t>
            </a:r>
            <a:r>
              <a:rPr lang="en-US" dirty="0">
                <a:latin typeface="Courier"/>
                <a:cs typeface="Courier"/>
              </a:rPr>
              <a:t>(10)</a:t>
            </a:r>
          </a:p>
          <a:p>
            <a:pPr lvl="2"/>
            <a:r>
              <a:rPr lang="en-US" dirty="0" err="1">
                <a:latin typeface="Courier"/>
                <a:cs typeface="Courier"/>
              </a:rPr>
              <a:t>ValueError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err="1">
                <a:latin typeface="Courier"/>
                <a:cs typeface="Courier"/>
              </a:rPr>
              <a:t>list.remove</a:t>
            </a:r>
            <a:r>
              <a:rPr lang="en-US" dirty="0">
                <a:latin typeface="Courier"/>
                <a:cs typeface="Courier"/>
              </a:rPr>
              <a:t>(x): x not in list</a:t>
            </a:r>
          </a:p>
        </p:txBody>
      </p:sp>
    </p:spTree>
    <p:extLst>
      <p:ext uri="{BB962C8B-B14F-4D97-AF65-F5344CB8AC3E}">
        <p14:creationId xmlns:p14="http://schemas.microsoft.com/office/powerpoint/2010/main" val="1191570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13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5859"/>
            <a:ext cx="8229600" cy="802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F7F7F"/>
                </a:solidFill>
              </a:rPr>
              <a:t>Lists Methods (cont.)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685800"/>
            <a:ext cx="853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7F7F"/>
                </a:solidFill>
                <a:latin typeface="Verdana"/>
                <a:cs typeface="Verdana"/>
              </a:rPr>
              <a:t>reverse() </a:t>
            </a:r>
            <a:r>
              <a:rPr lang="en-US" dirty="0">
                <a:solidFill>
                  <a:srgbClr val="7F7F7F"/>
                </a:solidFill>
                <a:latin typeface="Verdana"/>
                <a:cs typeface="Verdana"/>
              </a:rPr>
              <a:t>Reverse the order of elements within the list. Changes the list in place instead of returning a modified copy.</a:t>
            </a:r>
          </a:p>
          <a:p>
            <a:endParaRPr lang="en-US" dirty="0"/>
          </a:p>
          <a:p>
            <a:pPr lvl="3"/>
            <a:r>
              <a:rPr lang="en-US" dirty="0">
                <a:latin typeface="Courier"/>
                <a:cs typeface="Courier"/>
              </a:rPr>
              <a:t>&gt;&gt;&gt; l = [1,2,3,4,5]</a:t>
            </a:r>
          </a:p>
          <a:p>
            <a:pPr lvl="3"/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l.reverse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pPr lvl="3"/>
            <a:r>
              <a:rPr lang="en-US" dirty="0">
                <a:latin typeface="Courier"/>
                <a:cs typeface="Courier"/>
              </a:rPr>
              <a:t>&gt;&gt;&gt; l</a:t>
            </a:r>
          </a:p>
          <a:p>
            <a:pPr lvl="3"/>
            <a:r>
              <a:rPr lang="en-US" dirty="0">
                <a:latin typeface="Courier"/>
                <a:cs typeface="Courier"/>
              </a:rPr>
              <a:t>[5,4,3,2,1]</a:t>
            </a:r>
          </a:p>
          <a:p>
            <a:endParaRPr lang="en-US" dirty="0"/>
          </a:p>
          <a:p>
            <a:r>
              <a:rPr lang="en-US" b="1" dirty="0">
                <a:solidFill>
                  <a:srgbClr val="7F7F7F"/>
                </a:solidFill>
                <a:latin typeface="Verdana"/>
                <a:cs typeface="Verdana"/>
              </a:rPr>
              <a:t>sort() </a:t>
            </a:r>
            <a:r>
              <a:rPr lang="en-US" dirty="0">
                <a:solidFill>
                  <a:srgbClr val="7F7F7F"/>
                </a:solidFill>
                <a:latin typeface="Verdana"/>
                <a:cs typeface="Verdana"/>
              </a:rPr>
              <a:t>Sorts the list in place ordering elements from smallest to largest.</a:t>
            </a:r>
          </a:p>
          <a:p>
            <a:endParaRPr lang="en-US" dirty="0"/>
          </a:p>
          <a:p>
            <a:pPr lvl="3"/>
            <a:r>
              <a:rPr lang="en-US" dirty="0">
                <a:latin typeface="Courier"/>
                <a:cs typeface="Courier"/>
              </a:rPr>
              <a:t>&gt;&gt;&gt; l = [10,2,3,10,100,54]</a:t>
            </a:r>
          </a:p>
          <a:p>
            <a:pPr lvl="3"/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l.sort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pPr lvl="3"/>
            <a:r>
              <a:rPr lang="en-US" dirty="0">
                <a:latin typeface="Courier"/>
                <a:cs typeface="Courier"/>
              </a:rPr>
              <a:t>&gt;&gt;&gt; l</a:t>
            </a:r>
          </a:p>
          <a:p>
            <a:pPr lvl="3"/>
            <a:r>
              <a:rPr lang="en-US" dirty="0">
                <a:latin typeface="Courier"/>
                <a:cs typeface="Courier"/>
              </a:rPr>
              <a:t>[2, 3, 10, 10, 54, 100]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4815556"/>
            <a:ext cx="762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Verdana"/>
                <a:cs typeface="Verdana"/>
              </a:rPr>
              <a:t>See also </a:t>
            </a:r>
            <a:r>
              <a:rPr lang="en-US" b="1" dirty="0">
                <a:solidFill>
                  <a:srgbClr val="7F7F7F"/>
                </a:solidFill>
                <a:latin typeface="Courier"/>
                <a:cs typeface="Courier"/>
              </a:rPr>
              <a:t>sorted(list)</a:t>
            </a:r>
            <a:r>
              <a:rPr lang="en-US" dirty="0">
                <a:solidFill>
                  <a:srgbClr val="7F7F7F"/>
                </a:solidFill>
                <a:latin typeface="Verdana"/>
                <a:cs typeface="Verdana"/>
              </a:rPr>
              <a:t>: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</a:p>
          <a:p>
            <a:r>
              <a:rPr lang="en-US" dirty="0">
                <a:latin typeface="Courier"/>
                <a:cs typeface="Courier"/>
              </a:rPr>
              <a:t>	&gt;&gt;&gt; sorted([5, 2, 3, 1, 4])</a:t>
            </a:r>
          </a:p>
          <a:p>
            <a:r>
              <a:rPr lang="en-US" dirty="0">
                <a:latin typeface="Courier"/>
                <a:cs typeface="Courier"/>
              </a:rPr>
              <a:t>	[1, 2, 3, 4, 5]</a:t>
            </a:r>
          </a:p>
          <a:p>
            <a:r>
              <a:rPr lang="en-US" dirty="0">
                <a:latin typeface="Courier"/>
                <a:cs typeface="Courier"/>
              </a:rPr>
              <a:t>	&gt;&gt;&gt; sorted([5, 2, 3, 1, 4],reverse=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True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	[5,4,3,2,1]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53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altLang="ko-KR" dirty="0" err="1"/>
              <a:t>Tuples</a:t>
            </a:r>
            <a:r>
              <a:rPr lang="en-US" altLang="ko-KR" dirty="0"/>
              <a:t> – 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A </a:t>
            </a:r>
            <a:r>
              <a:rPr lang="en-US" altLang="ko-KR" sz="2800" dirty="0" err="1"/>
              <a:t>tuple</a:t>
            </a:r>
            <a:r>
              <a:rPr lang="en-US" altLang="ko-KR" sz="2800" dirty="0"/>
              <a:t>, enclosed by parentheses (), is an </a:t>
            </a:r>
            <a:r>
              <a:rPr lang="en-US" altLang="ko-KR" sz="2800" i="1" dirty="0"/>
              <a:t>immutable</a:t>
            </a:r>
            <a:r>
              <a:rPr lang="en-US" altLang="ko-KR" sz="2800" dirty="0"/>
              <a:t> list</a:t>
            </a:r>
          </a:p>
          <a:p>
            <a:pPr lvl="1"/>
            <a:r>
              <a:rPr lang="en-US" altLang="ko-KR" sz="2400" dirty="0"/>
              <a:t>Elements cannot be changed</a:t>
            </a:r>
          </a:p>
          <a:p>
            <a:pPr lvl="1"/>
            <a:r>
              <a:rPr lang="en-US" altLang="ko-KR" sz="2400" dirty="0"/>
              <a:t>You can’t add elements to it or remove them from it</a:t>
            </a:r>
          </a:p>
          <a:p>
            <a:r>
              <a:rPr lang="en-US" altLang="ko-KR" sz="2800" dirty="0" err="1"/>
              <a:t>Tuples</a:t>
            </a:r>
            <a:r>
              <a:rPr lang="en-US" altLang="ko-KR" sz="2800" dirty="0"/>
              <a:t> are faster than lists</a:t>
            </a:r>
          </a:p>
          <a:p>
            <a:r>
              <a:rPr lang="en-US" altLang="ko-KR" sz="2800" dirty="0" err="1"/>
              <a:t>Tuples</a:t>
            </a:r>
            <a:r>
              <a:rPr lang="en-US" altLang="ko-KR" sz="2800" dirty="0"/>
              <a:t> are secure (write protected)</a:t>
            </a:r>
          </a:p>
          <a:p>
            <a:r>
              <a:rPr lang="en-US" altLang="ko-KR" sz="2800" dirty="0" err="1"/>
              <a:t>Tuples</a:t>
            </a:r>
            <a:r>
              <a:rPr lang="en-US" altLang="ko-KR" sz="2800" dirty="0"/>
              <a:t> can be used as keys in a dictionary - lists cannot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267200"/>
            <a:ext cx="822960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gd-GB" altLang="ko-KR" dirty="0">
                <a:latin typeface="Courier New" pitchFamily="49" charset="0"/>
                <a:cs typeface="Courier New" pitchFamily="49" charset="0"/>
              </a:rPr>
              <a:t>&gt;&gt;&gt; x = (1,2,3)</a:t>
            </a:r>
          </a:p>
          <a:p>
            <a:r>
              <a:rPr lang="gd-GB" altLang="ko-KR" dirty="0">
                <a:latin typeface="Courier New" pitchFamily="49" charset="0"/>
                <a:cs typeface="Courier New" pitchFamily="49" charset="0"/>
              </a:rPr>
              <a:t>&gt;&gt;&gt; x[0]</a:t>
            </a:r>
          </a:p>
          <a:p>
            <a:r>
              <a:rPr lang="gd-GB" altLang="ko-KR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gd-GB" altLang="ko-KR" dirty="0">
                <a:latin typeface="Courier New" pitchFamily="49" charset="0"/>
                <a:cs typeface="Courier New" pitchFamily="49" charset="0"/>
              </a:rPr>
              <a:t>&gt;&gt;&gt; x[0] = 5</a:t>
            </a:r>
          </a:p>
          <a:p>
            <a:r>
              <a:rPr lang="gd-GB" altLang="ko-KR" dirty="0">
                <a:latin typeface="Courier New" pitchFamily="49" charset="0"/>
                <a:cs typeface="Courier New" pitchFamily="49" charset="0"/>
              </a:rPr>
              <a:t>Traceback (most recent call last):</a:t>
            </a:r>
          </a:p>
          <a:p>
            <a:r>
              <a:rPr lang="gd-GB" altLang="ko-KR" dirty="0">
                <a:latin typeface="Courier New" pitchFamily="49" charset="0"/>
                <a:cs typeface="Courier New" pitchFamily="49" charset="0"/>
              </a:rPr>
              <a:t>  File "&lt;stdin&gt;", line 1, in &lt;module&gt;</a:t>
            </a:r>
          </a:p>
          <a:p>
            <a:r>
              <a:rPr lang="gd-GB" altLang="ko-KR" dirty="0">
                <a:latin typeface="Courier New" pitchFamily="49" charset="0"/>
                <a:cs typeface="Courier New" pitchFamily="49" charset="0"/>
              </a:rPr>
              <a:t>TypeError: 'tuple' object does not support item assignment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Tuples</a:t>
            </a:r>
            <a:r>
              <a:rPr lang="en-US" altLang="ko-KR" dirty="0"/>
              <a:t> – ()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371600"/>
            <a:ext cx="8077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&gt;&gt;&gt; t = 12345, 54321, 'hello!'</a:t>
            </a:r>
          </a:p>
          <a:p>
            <a:r>
              <a:rPr lang="en-US" dirty="0">
                <a:latin typeface="Courier New"/>
                <a:cs typeface="Courier New"/>
              </a:rPr>
              <a:t>&gt;&gt;&gt; t[0]</a:t>
            </a:r>
          </a:p>
          <a:p>
            <a:r>
              <a:rPr lang="en-US" dirty="0">
                <a:latin typeface="Courier New"/>
                <a:cs typeface="Courier New"/>
              </a:rPr>
              <a:t>12345</a:t>
            </a:r>
          </a:p>
          <a:p>
            <a:r>
              <a:rPr lang="en-US" dirty="0">
                <a:latin typeface="Courier New"/>
                <a:cs typeface="Courier New"/>
              </a:rPr>
              <a:t>&gt;&gt;&gt; t</a:t>
            </a:r>
          </a:p>
          <a:p>
            <a:r>
              <a:rPr lang="en-US" dirty="0">
                <a:latin typeface="Courier New"/>
                <a:cs typeface="Courier New"/>
              </a:rPr>
              <a:t>(12345, 54321, 'hello!')</a:t>
            </a:r>
          </a:p>
          <a:p>
            <a:r>
              <a:rPr lang="en-US" dirty="0">
                <a:latin typeface="Courier New"/>
                <a:cs typeface="Courier New"/>
              </a:rPr>
              <a:t>&gt;&gt;&gt;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# Tuples may be nested:</a:t>
            </a:r>
          </a:p>
          <a:p>
            <a:r>
              <a:rPr lang="en-US" dirty="0">
                <a:latin typeface="Courier New"/>
                <a:cs typeface="Courier New"/>
              </a:rPr>
              <a:t>... u = t, (1, 2, 3, 4, 5)</a:t>
            </a:r>
          </a:p>
          <a:p>
            <a:r>
              <a:rPr lang="en-US" dirty="0">
                <a:latin typeface="Courier New"/>
                <a:cs typeface="Courier New"/>
              </a:rPr>
              <a:t>&gt;&gt;&gt; u</a:t>
            </a:r>
          </a:p>
          <a:p>
            <a:r>
              <a:rPr lang="en-US" dirty="0">
                <a:latin typeface="Courier New"/>
                <a:cs typeface="Courier New"/>
              </a:rPr>
              <a:t>((12345, 54321, 'hello!'), (1, 2, 3, 4, 5))</a:t>
            </a:r>
          </a:p>
          <a:p>
            <a:r>
              <a:rPr lang="en-US" dirty="0">
                <a:latin typeface="Courier New"/>
                <a:cs typeface="Courier New"/>
              </a:rPr>
              <a:t>&gt;&gt;&gt; x, y, z = t  </a:t>
            </a:r>
            <a:r>
              <a:rPr lang="en-US" i="1" dirty="0">
                <a:solidFill>
                  <a:srgbClr val="7F7F7F"/>
                </a:solidFill>
                <a:latin typeface="Courier New"/>
                <a:cs typeface="Courier New"/>
              </a:rPr>
              <a:t># x, y, z = 12345, 54321, 'hello!'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79490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altLang="ko-KR" dirty="0"/>
              <a:t>Data Types: Strings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00" y="914400"/>
            <a:ext cx="9144000" cy="28194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Any text enclosed in single quotes(‘ ‘) or double quotes(“ “)</a:t>
            </a:r>
          </a:p>
          <a:p>
            <a:r>
              <a:rPr lang="en-US" altLang="ko-KR" sz="2000" dirty="0"/>
              <a:t>Backslash(\) is used as the escaping character.</a:t>
            </a:r>
          </a:p>
          <a:p>
            <a:pPr lvl="1"/>
            <a:r>
              <a:rPr lang="en-US" altLang="ko-KR" sz="1600" dirty="0"/>
              <a:t>\n: newline, \t: tab</a:t>
            </a:r>
          </a:p>
          <a:p>
            <a:r>
              <a:rPr lang="en-US" altLang="ko-KR" sz="2000" dirty="0"/>
              <a:t>Strings can be concatenated with +, and repeated with *</a:t>
            </a:r>
          </a:p>
          <a:p>
            <a:r>
              <a:rPr lang="en-US" altLang="ko-KR" sz="2000" dirty="0"/>
              <a:t>Strings can be indexed (index of the first character of a string is 0)</a:t>
            </a:r>
          </a:p>
          <a:p>
            <a:r>
              <a:rPr lang="en-US" altLang="ko-KR" sz="2000" dirty="0"/>
              <a:t>Substrings are specified with the </a:t>
            </a:r>
            <a:r>
              <a:rPr lang="en-US" altLang="ko-KR" sz="2000" i="1" dirty="0"/>
              <a:t>slice notation</a:t>
            </a:r>
            <a:r>
              <a:rPr lang="en-US" altLang="ko-KR" sz="2000" dirty="0"/>
              <a:t>: two indices separated by a colon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276600"/>
            <a:ext cx="7924800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gd-GB" altLang="ko-KR" dirty="0">
                <a:latin typeface="Courier New" pitchFamily="49" charset="0"/>
                <a:cs typeface="Courier New" pitchFamily="49" charset="0"/>
              </a:rPr>
              <a:t>word =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gd-GB" altLang="ko-KR" dirty="0">
                <a:latin typeface="Courier New" pitchFamily="49" charset="0"/>
                <a:cs typeface="Courier New" pitchFamily="49" charset="0"/>
              </a:rPr>
              <a:t>Help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gd-GB" altLang="ko-KR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gd-GB" altLang="ko-KR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gd-GB" altLang="ko-KR" dirty="0">
                <a:latin typeface="Courier New" pitchFamily="49" charset="0"/>
                <a:cs typeface="Courier New" pitchFamily="49" charset="0"/>
              </a:rPr>
              <a:t> 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&gt;&gt;&gt; word*3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HelpAHelpAHelpA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&gt;&gt;&gt; word[3]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'p'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&gt;&gt;&gt; word[2:4] #slicing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lp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&gt;&gt;&gt; word[:2] # The first two characters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'He'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&gt;&gt;&gt; word[2:] # Everything except the first two characters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lpA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concatenation, slices,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“print” can print built-in objects to standard 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478760"/>
            <a:ext cx="5943600" cy="5355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&gt;&gt;&gt; x = '01234'</a:t>
            </a:r>
          </a:p>
          <a:p>
            <a:r>
              <a:rPr lang="es-ES_tradnl" dirty="0"/>
              <a:t>&gt;&gt;&gt; y = "56789"</a:t>
            </a:r>
          </a:p>
          <a:p>
            <a:r>
              <a:rPr lang="es-ES_tradnl" dirty="0"/>
              <a:t>&gt;&gt;&gt; x+y</a:t>
            </a:r>
          </a:p>
          <a:p>
            <a:r>
              <a:rPr lang="es-ES_tradnl" dirty="0"/>
              <a:t>'0123456789'</a:t>
            </a:r>
          </a:p>
          <a:p>
            <a:r>
              <a:rPr lang="es-ES_tradnl" dirty="0"/>
              <a:t>&gt;&gt;&gt; x = x+y</a:t>
            </a:r>
          </a:p>
          <a:p>
            <a:r>
              <a:rPr lang="es-ES_tradnl" dirty="0"/>
              <a:t>&gt;&gt;&gt; x</a:t>
            </a:r>
          </a:p>
          <a:p>
            <a:r>
              <a:rPr lang="es-ES_tradnl" dirty="0"/>
              <a:t>'0123456789'</a:t>
            </a:r>
          </a:p>
          <a:p>
            <a:r>
              <a:rPr lang="es-ES_tradnl" dirty="0"/>
              <a:t>&gt;&gt;&gt; x[0]</a:t>
            </a:r>
          </a:p>
          <a:p>
            <a:r>
              <a:rPr lang="es-ES_tradnl" dirty="0"/>
              <a:t>'0’</a:t>
            </a:r>
          </a:p>
          <a:p>
            <a:r>
              <a:rPr lang="fr-FR" dirty="0"/>
              <a:t>&gt;&gt;&gt; x[9]</a:t>
            </a:r>
          </a:p>
          <a:p>
            <a:r>
              <a:rPr lang="fr-FR" dirty="0"/>
              <a:t>'9’</a:t>
            </a:r>
          </a:p>
          <a:p>
            <a:r>
              <a:rPr lang="fr-FR" dirty="0"/>
              <a:t>&gt;&gt;&gt; x[2:8]</a:t>
            </a:r>
          </a:p>
          <a:p>
            <a:r>
              <a:rPr lang="fr-FR" dirty="0"/>
              <a:t>'234567’</a:t>
            </a:r>
          </a:p>
          <a:p>
            <a:r>
              <a:rPr lang="fr-FR" dirty="0"/>
              <a:t>&gt;&gt;&gt; x[:2]</a:t>
            </a:r>
          </a:p>
          <a:p>
            <a:r>
              <a:rPr lang="fr-FR" dirty="0"/>
              <a:t>'01’</a:t>
            </a:r>
          </a:p>
          <a:p>
            <a:r>
              <a:rPr lang="fr-FR" dirty="0"/>
              <a:t>&gt;&gt;&gt; x[8:]</a:t>
            </a:r>
          </a:p>
          <a:p>
            <a:r>
              <a:rPr lang="fr-FR" dirty="0"/>
              <a:t>'89’</a:t>
            </a:r>
          </a:p>
          <a:p>
            <a:r>
              <a:rPr lang="fr-FR" dirty="0"/>
              <a:t>&gt;&gt;&gt; x[-2:]</a:t>
            </a:r>
          </a:p>
          <a:p>
            <a:r>
              <a:rPr lang="fr-FR" dirty="0"/>
              <a:t>'89’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2590800"/>
            <a:ext cx="1442322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String addition</a:t>
            </a:r>
          </a:p>
        </p:txBody>
      </p:sp>
    </p:spTree>
    <p:extLst>
      <p:ext uri="{BB962C8B-B14F-4D97-AF65-F5344CB8AC3E}">
        <p14:creationId xmlns:p14="http://schemas.microsoft.com/office/powerpoint/2010/main" val="2531599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/>
              <a:t>String and “print”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“print” can print built-in objects to standard 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524000"/>
            <a:ext cx="6400800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&gt;&gt;&gt; x[2:10]</a:t>
            </a:r>
          </a:p>
          <a:p>
            <a:r>
              <a:rPr lang="fr-FR" dirty="0"/>
              <a:t>'23456789'</a:t>
            </a:r>
          </a:p>
          <a:p>
            <a:r>
              <a:rPr lang="fr-FR" dirty="0"/>
              <a:t>&gt;&gt;&gt; x[10]</a:t>
            </a:r>
          </a:p>
          <a:p>
            <a:r>
              <a:rPr lang="fr-FR" dirty="0"/>
              <a:t>Traceback (most recent call last):</a:t>
            </a:r>
          </a:p>
          <a:p>
            <a:r>
              <a:rPr lang="fr-FR" dirty="0"/>
              <a:t>  File "&lt;stdin&gt;", line 1, in &lt;module&gt;</a:t>
            </a:r>
          </a:p>
          <a:p>
            <a:r>
              <a:rPr lang="fr-FR" dirty="0"/>
              <a:t>IndexError: string index out of range</a:t>
            </a:r>
            <a:endParaRPr lang="en-US" dirty="0"/>
          </a:p>
          <a:p>
            <a:r>
              <a:rPr lang="es-ES_tradnl" dirty="0"/>
              <a:t>&gt;&gt;&gt; x = 3.1415926535</a:t>
            </a:r>
          </a:p>
          <a:p>
            <a:r>
              <a:rPr lang="es-ES_tradnl" dirty="0"/>
              <a:t>&gt;&gt;&gt; </a:t>
            </a:r>
            <a:r>
              <a:rPr lang="es-ES_tradnl" dirty="0" err="1"/>
              <a:t>print</a:t>
            </a:r>
            <a:r>
              <a:rPr lang="es-ES_tradnl" dirty="0"/>
              <a:t>(x)</a:t>
            </a:r>
          </a:p>
          <a:p>
            <a:r>
              <a:rPr lang="es-ES_tradnl" dirty="0"/>
              <a:t>3.1415926535</a:t>
            </a:r>
          </a:p>
          <a:p>
            <a:r>
              <a:rPr lang="es-ES_tradnl" dirty="0"/>
              <a:t>&gt;&gt;&gt; </a:t>
            </a:r>
            <a:r>
              <a:rPr lang="es-ES_tradnl" dirty="0" err="1"/>
              <a:t>print</a:t>
            </a:r>
            <a:r>
              <a:rPr lang="es-ES_tradnl" dirty="0"/>
              <a:t>("pi </a:t>
            </a:r>
            <a:r>
              <a:rPr lang="es-ES_tradnl" dirty="0" err="1"/>
              <a:t>is</a:t>
            </a:r>
            <a:r>
              <a:rPr lang="es-ES_tradnl" dirty="0"/>
              <a:t>“, x)</a:t>
            </a:r>
          </a:p>
          <a:p>
            <a:r>
              <a:rPr lang="es-ES_tradnl" dirty="0"/>
              <a:t>pi </a:t>
            </a:r>
            <a:r>
              <a:rPr lang="es-ES_tradnl" dirty="0" err="1"/>
              <a:t>is</a:t>
            </a:r>
            <a:r>
              <a:rPr lang="es-ES_tradnl" dirty="0"/>
              <a:t> 3.1415926535</a:t>
            </a:r>
          </a:p>
          <a:p>
            <a:r>
              <a:rPr lang="hu-HU" dirty="0"/>
              <a:t>&gt;&gt;&gt; print("pi is\n”, x)</a:t>
            </a:r>
          </a:p>
          <a:p>
            <a:r>
              <a:rPr lang="hu-HU" dirty="0"/>
              <a:t>pi is</a:t>
            </a:r>
          </a:p>
          <a:p>
            <a:r>
              <a:rPr lang="hu-HU" dirty="0"/>
              <a:t> 3.1415926535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7887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18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/>
              <a:t>Python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12" y="1524000"/>
            <a:ext cx="3939988" cy="5181600"/>
          </a:xfrm>
        </p:spPr>
        <p:txBody>
          <a:bodyPr>
            <a:normAutofit/>
          </a:bodyPr>
          <a:lstStyle/>
          <a:p>
            <a:r>
              <a:rPr lang="en-US" dirty="0"/>
              <a:t>Mess around with Python in “real-time!”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Applications &gt; Accessories &gt; Terminal</a:t>
            </a:r>
          </a:p>
          <a:p>
            <a:r>
              <a:rPr lang="en-US" dirty="0"/>
              <a:t>Or type </a:t>
            </a:r>
            <a:r>
              <a:rPr lang="en-US" b="1" dirty="0"/>
              <a:t>Ctrl-Alt-T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Type </a:t>
            </a:r>
            <a:r>
              <a:rPr lang="en-US" b="1" dirty="0"/>
              <a:t>python3</a:t>
            </a:r>
            <a:r>
              <a:rPr lang="en-US" dirty="0"/>
              <a:t> in the terminal to reach the interpreter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Find_term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371600"/>
            <a:ext cx="5334000" cy="46340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 String Methods (try these on your own)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7924800" cy="47782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# Try these useful string methods:</a:t>
            </a: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urier New" pitchFamily="49" charset="0"/>
                <a:cs typeface="Courier New" pitchFamily="49" charset="0"/>
              </a:rPr>
              <a:t>&gt;&gt;&gt; "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Python”.index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(”thon")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urier New" pitchFamily="49" charset="0"/>
                <a:cs typeface="Courier New" pitchFamily="49" charset="0"/>
              </a:rPr>
              <a:t>&gt;&gt;&gt; "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Python”.index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py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altLang="ko-KR" dirty="0">
                <a:latin typeface="Courier New" pitchFamily="49" charset="0"/>
                <a:cs typeface="Courier New" pitchFamily="49" charset="0"/>
              </a:rPr>
              <a:t>'_'.</a:t>
            </a:r>
            <a:r>
              <a:rPr lang="fr-FR" altLang="ko-KR" dirty="0" err="1">
                <a:latin typeface="Courier New" pitchFamily="49" charset="0"/>
                <a:cs typeface="Courier New" pitchFamily="49" charset="0"/>
              </a:rPr>
              <a:t>join</a:t>
            </a:r>
            <a:r>
              <a:rPr lang="fr-FR" altLang="ko-KR" dirty="0">
                <a:latin typeface="Courier New" pitchFamily="49" charset="0"/>
                <a:cs typeface="Courier New" pitchFamily="49" charset="0"/>
              </a:rPr>
              <a:t>(['</a:t>
            </a:r>
            <a:r>
              <a:rPr lang="fr-FR" altLang="ko-KR" dirty="0" err="1">
                <a:latin typeface="Courier New" pitchFamily="49" charset="0"/>
                <a:cs typeface="Courier New" pitchFamily="49" charset="0"/>
              </a:rPr>
              <a:t>a','b','c</a:t>
            </a:r>
            <a:r>
              <a:rPr lang="fr-FR" altLang="ko-KR" dirty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pPr>
              <a:lnSpc>
                <a:spcPct val="150000"/>
              </a:lnSpc>
            </a:pPr>
            <a:r>
              <a:rPr lang="fr-FR" altLang="ko-KR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altLang="ko-KR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altLang="ko-KR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fr-FR" altLang="ko-KR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fr-FR" altLang="ko-KR" dirty="0">
                <a:latin typeface="Courier New" pitchFamily="49" charset="0"/>
                <a:cs typeface="Courier New" pitchFamily="49" charset="0"/>
              </a:rPr>
              <a:t>".</a:t>
            </a:r>
            <a:r>
              <a:rPr lang="fr-FR" altLang="ko-KR" dirty="0" err="1">
                <a:latin typeface="Courier New" pitchFamily="49" charset="0"/>
                <a:cs typeface="Courier New" pitchFamily="49" charset="0"/>
              </a:rPr>
              <a:t>join</a:t>
            </a:r>
            <a:r>
              <a:rPr lang="fr-FR" altLang="ko-KR" dirty="0">
                <a:latin typeface="Courier New" pitchFamily="49" charset="0"/>
                <a:cs typeface="Courier New" pitchFamily="49" charset="0"/>
              </a:rPr>
              <a:t>(["</a:t>
            </a:r>
            <a:r>
              <a:rPr lang="fr-FR" altLang="ko-KR" dirty="0" err="1">
                <a:latin typeface="Courier New" pitchFamily="49" charset="0"/>
                <a:cs typeface="Courier New" pitchFamily="49" charset="0"/>
              </a:rPr>
              <a:t>John","Smith</a:t>
            </a:r>
            <a:r>
              <a:rPr lang="fr-FR" altLang="ko-KR" dirty="0">
                <a:latin typeface="Courier New" pitchFamily="49" charset="0"/>
                <a:cs typeface="Courier New" pitchFamily="49" charset="0"/>
              </a:rPr>
              <a:t>"]))</a:t>
            </a:r>
          </a:p>
          <a:p>
            <a:pPr>
              <a:lnSpc>
                <a:spcPct val="150000"/>
              </a:lnSpc>
            </a:pPr>
            <a:r>
              <a:rPr lang="fr-FR" altLang="ko-KR" dirty="0">
                <a:latin typeface="Courier New" pitchFamily="49" charset="0"/>
                <a:cs typeface="Courier New" pitchFamily="49" charset="0"/>
              </a:rPr>
              <a:t>&gt;&gt;&gt; "</a:t>
            </a:r>
            <a:r>
              <a:rPr lang="fr-FR" altLang="ko-KR" dirty="0" err="1">
                <a:latin typeface="Courier New" pitchFamily="49" charset="0"/>
                <a:cs typeface="Courier New" pitchFamily="49" charset="0"/>
              </a:rPr>
              <a:t>PyThon</a:t>
            </a:r>
            <a:r>
              <a:rPr lang="fr-FR" altLang="ko-KR" dirty="0">
                <a:latin typeface="Courier New" pitchFamily="49" charset="0"/>
                <a:cs typeface="Courier New" pitchFamily="49" charset="0"/>
              </a:rPr>
              <a:t>".</a:t>
            </a:r>
            <a:r>
              <a:rPr lang="fr-FR" altLang="ko-KR" dirty="0" err="1">
                <a:latin typeface="Courier New" pitchFamily="49" charset="0"/>
                <a:cs typeface="Courier New" pitchFamily="49" charset="0"/>
              </a:rPr>
              <a:t>lower</a:t>
            </a:r>
            <a:r>
              <a:rPr lang="fr-FR" altLang="ko-KR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fr-FR" altLang="ko-KR" dirty="0">
                <a:latin typeface="Courier New" pitchFamily="49" charset="0"/>
                <a:cs typeface="Courier New" pitchFamily="49" charset="0"/>
              </a:rPr>
              <a:t>&gt;&gt;&gt; '   </a:t>
            </a:r>
            <a:r>
              <a:rPr lang="fr-FR" altLang="ko-KR" dirty="0" err="1">
                <a:latin typeface="Courier New" pitchFamily="49" charset="0"/>
                <a:cs typeface="Courier New" pitchFamily="49" charset="0"/>
              </a:rPr>
              <a:t>spacious</a:t>
            </a:r>
            <a:r>
              <a:rPr lang="fr-FR" altLang="ko-KR" dirty="0">
                <a:latin typeface="Courier New" pitchFamily="49" charset="0"/>
                <a:cs typeface="Courier New" pitchFamily="49" charset="0"/>
              </a:rPr>
              <a:t>   '.</a:t>
            </a:r>
            <a:r>
              <a:rPr lang="fr-FR" altLang="ko-KR" dirty="0" err="1">
                <a:latin typeface="Courier New" pitchFamily="49" charset="0"/>
                <a:cs typeface="Courier New" pitchFamily="49" charset="0"/>
              </a:rPr>
              <a:t>lstrip</a:t>
            </a:r>
            <a:r>
              <a:rPr lang="fr-FR" altLang="ko-KR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fr-FR" altLang="ko-KR" dirty="0">
                <a:latin typeface="Courier New" pitchFamily="49" charset="0"/>
                <a:cs typeface="Courier New" pitchFamily="49" charset="0"/>
              </a:rPr>
              <a:t>&gt;&gt;&gt; "  </a:t>
            </a:r>
            <a:r>
              <a:rPr lang="fr-FR" altLang="ko-KR" dirty="0" err="1">
                <a:latin typeface="Courier New" pitchFamily="49" charset="0"/>
                <a:cs typeface="Courier New" pitchFamily="49" charset="0"/>
              </a:rPr>
              <a:t>spacious</a:t>
            </a:r>
            <a:r>
              <a:rPr lang="fr-FR" altLang="ko-KR" dirty="0">
                <a:latin typeface="Courier New" pitchFamily="49" charset="0"/>
                <a:cs typeface="Courier New" pitchFamily="49" charset="0"/>
              </a:rPr>
              <a:t>  ".</a:t>
            </a:r>
            <a:r>
              <a:rPr lang="fr-FR" altLang="ko-KR" dirty="0" err="1">
                <a:latin typeface="Courier New" pitchFamily="49" charset="0"/>
                <a:cs typeface="Courier New" pitchFamily="49" charset="0"/>
              </a:rPr>
              <a:t>strip</a:t>
            </a:r>
            <a:r>
              <a:rPr lang="fr-FR" altLang="ko-KR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fr-FR" altLang="ko-KR" dirty="0" err="1">
                <a:latin typeface="Courier New" pitchFamily="49" charset="0"/>
                <a:cs typeface="Courier New" pitchFamily="49" charset="0"/>
              </a:rPr>
              <a:t>rstrip</a:t>
            </a:r>
            <a:r>
              <a:rPr lang="fr-FR" altLang="ko-KR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altLang="ko-KR" dirty="0" err="1">
                <a:latin typeface="Courier New" pitchFamily="49" charset="0"/>
                <a:cs typeface="Courier New" pitchFamily="49" charset="0"/>
              </a:rPr>
              <a:t>sucio</a:t>
            </a:r>
            <a:r>
              <a:rPr lang="fr-FR" altLang="ko-KR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fr-FR" altLang="ko-KR" dirty="0">
                <a:latin typeface="Courier New" pitchFamily="49" charset="0"/>
                <a:cs typeface="Courier New" pitchFamily="49" charset="0"/>
              </a:rPr>
              <a:t>&gt;&gt;&gt; "</a:t>
            </a:r>
            <a:r>
              <a:rPr lang="fr-FR" altLang="ko-KR" dirty="0" err="1">
                <a:latin typeface="Courier New" pitchFamily="49" charset="0"/>
                <a:cs typeface="Courier New" pitchFamily="49" charset="0"/>
              </a:rPr>
              <a:t>carnivore".replace</a:t>
            </a:r>
            <a:r>
              <a:rPr lang="fr-FR" altLang="ko-KR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altLang="ko-KR" dirty="0" err="1">
                <a:latin typeface="Courier New" pitchFamily="49" charset="0"/>
                <a:cs typeface="Courier New" pitchFamily="49" charset="0"/>
              </a:rPr>
              <a:t>carni</a:t>
            </a:r>
            <a:r>
              <a:rPr lang="fr-FR" altLang="ko-KR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fr-FR" altLang="ko-KR" dirty="0" err="1">
                <a:latin typeface="Courier New" pitchFamily="49" charset="0"/>
                <a:cs typeface="Courier New" pitchFamily="49" charset="0"/>
              </a:rPr>
              <a:t>herbi</a:t>
            </a:r>
            <a:r>
              <a:rPr lang="fr-FR" altLang="ko-KR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fr-FR" altLang="ko-KR" dirty="0">
                <a:latin typeface="Courier New" pitchFamily="49" charset="0"/>
                <a:cs typeface="Courier New" pitchFamily="49" charset="0"/>
              </a:rPr>
              <a:t>&gt;&gt;&gt; "herbivore".</a:t>
            </a:r>
            <a:r>
              <a:rPr lang="fr-FR" altLang="ko-KR" dirty="0" err="1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fr-FR" altLang="ko-KR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altLang="ko-KR" dirty="0" err="1">
                <a:latin typeface="Courier New" pitchFamily="49" charset="0"/>
                <a:cs typeface="Courier New" pitchFamily="49" charset="0"/>
              </a:rPr>
              <a:t>herb</a:t>
            </a:r>
            <a:r>
              <a:rPr lang="fr-FR" altLang="ko-KR" dirty="0">
                <a:latin typeface="Courier New" pitchFamily="49" charset="0"/>
                <a:cs typeface="Courier New" pitchFamily="49" charset="0"/>
              </a:rPr>
              <a:t>")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6287869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58ED5"/>
                </a:solidFill>
                <a:hlinkClick r:id="rId2"/>
              </a:rPr>
              <a:t>https://docs.python.org/3/library/stdtypes.html#string-methods</a:t>
            </a:r>
            <a:r>
              <a:rPr lang="en-US" dirty="0">
                <a:solidFill>
                  <a:srgbClr val="558ED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8942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altLang="ko-KR" dirty="0"/>
              <a:t>Dictionaries – {}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3581400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Use dictionaries when storing a value with some key and extracting the value given the key (e.g. address book – key=names values=addresses)</a:t>
            </a:r>
          </a:p>
          <a:p>
            <a:pPr lvl="1"/>
            <a:r>
              <a:rPr lang="en-US" altLang="ko-KR" sz="1600" dirty="0"/>
              <a:t>Keys should be unique!</a:t>
            </a:r>
          </a:p>
          <a:p>
            <a:r>
              <a:rPr lang="en-US" altLang="ko-KR" sz="2000" dirty="0"/>
              <a:t>A pair of braces creates an empty dictionary: {}</a:t>
            </a:r>
          </a:p>
          <a:p>
            <a:pPr lvl="1"/>
            <a:r>
              <a:rPr lang="en-US" altLang="ko-KR" sz="1600" dirty="0"/>
              <a:t>You can initialize an dictionary with initial </a:t>
            </a:r>
            <a:r>
              <a:rPr lang="en-US" altLang="ko-KR" sz="1600" i="1" dirty="0" err="1"/>
              <a:t>key:value</a:t>
            </a:r>
            <a:r>
              <a:rPr lang="en-US" altLang="ko-KR" sz="1600" dirty="0"/>
              <a:t> pairs</a:t>
            </a:r>
          </a:p>
          <a:p>
            <a:pPr lvl="1"/>
            <a:r>
              <a:rPr lang="en-US" altLang="ko-KR" sz="1600" dirty="0"/>
              <a:t>You can add or modify a </a:t>
            </a:r>
            <a:r>
              <a:rPr lang="en-US" altLang="ko-KR" sz="1600" i="1" dirty="0" err="1"/>
              <a:t>key:value</a:t>
            </a:r>
            <a:r>
              <a:rPr lang="en-US" altLang="ko-KR" sz="1600" dirty="0"/>
              <a:t> pair</a:t>
            </a:r>
          </a:p>
          <a:p>
            <a:pPr lvl="1"/>
            <a:r>
              <a:rPr lang="en-US" altLang="ko-KR" sz="1600" dirty="0"/>
              <a:t>You can delete a </a:t>
            </a:r>
            <a:r>
              <a:rPr lang="en-US" altLang="ko-KR" sz="1600" i="1" dirty="0" err="1"/>
              <a:t>key:value</a:t>
            </a:r>
            <a:r>
              <a:rPr lang="en-US" altLang="ko-KR" sz="1600" dirty="0"/>
              <a:t> pair using </a:t>
            </a:r>
            <a:r>
              <a:rPr lang="en-US" altLang="ko-KR" sz="1600" dirty="0">
                <a:solidFill>
                  <a:srgbClr val="00B0F0"/>
                </a:solidFill>
              </a:rPr>
              <a:t>del</a:t>
            </a:r>
          </a:p>
          <a:p>
            <a:r>
              <a:rPr lang="en-US" altLang="ko-KR" sz="2000" dirty="0"/>
              <a:t>dictionaries are indexed by </a:t>
            </a:r>
            <a:r>
              <a:rPr lang="en-US" altLang="ko-KR" sz="2000" i="1" dirty="0"/>
              <a:t>keys</a:t>
            </a:r>
            <a:r>
              <a:rPr lang="en-US" altLang="ko-KR" sz="2000" dirty="0"/>
              <a:t>, which can be any immutable type</a:t>
            </a:r>
          </a:p>
          <a:p>
            <a:pPr lvl="1"/>
            <a:r>
              <a:rPr lang="en-US" altLang="ko-KR" sz="1600" dirty="0"/>
              <a:t>strings or numbers can always be keys</a:t>
            </a:r>
          </a:p>
          <a:p>
            <a:pPr lvl="1"/>
            <a:r>
              <a:rPr lang="en-US" altLang="ko-KR" sz="1600" dirty="0" err="1"/>
              <a:t>Tuples</a:t>
            </a:r>
            <a:r>
              <a:rPr lang="en-US" altLang="ko-KR" sz="1600" dirty="0"/>
              <a:t> can be used as keys if they contain only immutable type</a:t>
            </a:r>
          </a:p>
          <a:p>
            <a:r>
              <a:rPr lang="en-US" altLang="ko-KR" sz="2000" dirty="0"/>
              <a:t>Useful methods for dictionaries: </a:t>
            </a:r>
            <a:r>
              <a:rPr lang="en-US" altLang="ko-KR" sz="2000" dirty="0" err="1"/>
              <a:t>d.keys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d.values</a:t>
            </a:r>
            <a:r>
              <a:rPr lang="en-US" altLang="ko-KR" sz="2000" dirty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4495800"/>
            <a:ext cx="861060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gd-GB" altLang="ko-KR" sz="2000" dirty="0">
                <a:latin typeface="Courier New" pitchFamily="49" charset="0"/>
                <a:cs typeface="Courier New" pitchFamily="49" charset="0"/>
              </a:rPr>
              <a:t>&gt;&gt;&gt; tel = {'jack': 4098, 'sape': 4139}</a:t>
            </a:r>
            <a:endParaRPr lang="en-US" altLang="ko-K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gd-GB" altLang="ko-KR" sz="2000" dirty="0">
                <a:latin typeface="Courier New" pitchFamily="49" charset="0"/>
                <a:cs typeface="Courier New" pitchFamily="49" charset="0"/>
              </a:rPr>
              <a:t>&gt;&gt;&gt; tel['guido'] = 4127 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#add new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key:value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pair</a:t>
            </a:r>
          </a:p>
          <a:p>
            <a:r>
              <a:rPr lang="gd-GB" altLang="ko-KR" sz="2000" dirty="0">
                <a:latin typeface="Courier New" pitchFamily="49" charset="0"/>
                <a:cs typeface="Courier New" pitchFamily="49" charset="0"/>
              </a:rPr>
              <a:t>&gt;&gt;&gt; tel</a:t>
            </a:r>
            <a:endParaRPr lang="en-US" altLang="ko-K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gd-GB" altLang="ko-KR" sz="2000" dirty="0">
                <a:latin typeface="Courier New" pitchFamily="49" charset="0"/>
                <a:cs typeface="Courier New" pitchFamily="49" charset="0"/>
              </a:rPr>
              <a:t>{'sape': 4139, 'jack': 4098, 'guido': 4127} </a:t>
            </a:r>
            <a:endParaRPr lang="en-US" altLang="ko-K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gd-GB" altLang="ko-KR" sz="2000" dirty="0">
                <a:latin typeface="Courier New" pitchFamily="49" charset="0"/>
                <a:cs typeface="Courier New" pitchFamily="49" charset="0"/>
              </a:rPr>
              <a:t>&gt;&gt;&gt; tel['jack']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#extract the value with the key ‘jack’</a:t>
            </a:r>
          </a:p>
          <a:p>
            <a:r>
              <a:rPr lang="gd-GB" altLang="ko-KR" sz="2000" dirty="0">
                <a:latin typeface="Courier New" pitchFamily="49" charset="0"/>
                <a:cs typeface="Courier New" pitchFamily="49" charset="0"/>
              </a:rPr>
              <a:t>4098</a:t>
            </a:r>
            <a:endParaRPr lang="en-US" altLang="ko-K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altLang="ko-KR" dirty="0"/>
              <a:t>Dictionaries – {}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2895599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Use dictionaries when storing a value with some key and extracting the value given the key</a:t>
            </a:r>
          </a:p>
          <a:p>
            <a:pPr lvl="1"/>
            <a:r>
              <a:rPr lang="en-US" altLang="ko-KR" sz="1600" dirty="0"/>
              <a:t>Keys should be unique!</a:t>
            </a:r>
          </a:p>
          <a:p>
            <a:r>
              <a:rPr lang="en-US" altLang="ko-KR" sz="2000" dirty="0"/>
              <a:t>A pair of braces creates an empty dictionary: {}</a:t>
            </a:r>
          </a:p>
          <a:p>
            <a:pPr lvl="1"/>
            <a:r>
              <a:rPr lang="en-US" altLang="ko-KR" sz="1600" dirty="0"/>
              <a:t>You can initialize an dictionary with initial </a:t>
            </a:r>
            <a:r>
              <a:rPr lang="en-US" altLang="ko-KR" sz="1600" i="1" dirty="0" err="1"/>
              <a:t>key:value</a:t>
            </a:r>
            <a:r>
              <a:rPr lang="en-US" altLang="ko-KR" sz="1600" dirty="0"/>
              <a:t> pairs</a:t>
            </a:r>
          </a:p>
          <a:p>
            <a:pPr lvl="1"/>
            <a:r>
              <a:rPr lang="en-US" altLang="ko-KR" sz="1600" dirty="0"/>
              <a:t>You can add or modify a </a:t>
            </a:r>
            <a:r>
              <a:rPr lang="en-US" altLang="ko-KR" sz="1600" i="1" dirty="0" err="1"/>
              <a:t>key:value</a:t>
            </a:r>
            <a:r>
              <a:rPr lang="en-US" altLang="ko-KR" sz="1600" dirty="0"/>
              <a:t> pair</a:t>
            </a:r>
          </a:p>
          <a:p>
            <a:pPr lvl="1"/>
            <a:r>
              <a:rPr lang="en-US" altLang="ko-KR" sz="1600" dirty="0"/>
              <a:t>You can delete a </a:t>
            </a:r>
            <a:r>
              <a:rPr lang="en-US" altLang="ko-KR" sz="1600" i="1" dirty="0" err="1"/>
              <a:t>key:value</a:t>
            </a:r>
            <a:r>
              <a:rPr lang="en-US" altLang="ko-KR" sz="1600" dirty="0"/>
              <a:t> pair using </a:t>
            </a:r>
            <a:r>
              <a:rPr lang="en-US" altLang="ko-KR" sz="1600" dirty="0">
                <a:solidFill>
                  <a:srgbClr val="00B0F0"/>
                </a:solidFill>
              </a:rPr>
              <a:t>del</a:t>
            </a:r>
          </a:p>
          <a:p>
            <a:r>
              <a:rPr lang="en-US" altLang="ko-KR" sz="2000" dirty="0"/>
              <a:t>dictionaries are indexed by </a:t>
            </a:r>
            <a:r>
              <a:rPr lang="en-US" altLang="ko-KR" sz="2000" i="1" dirty="0"/>
              <a:t>keys</a:t>
            </a:r>
            <a:r>
              <a:rPr lang="en-US" altLang="ko-KR" sz="2000" dirty="0"/>
              <a:t>, which can be any immutable type</a:t>
            </a:r>
          </a:p>
          <a:p>
            <a:pPr lvl="1"/>
            <a:r>
              <a:rPr lang="en-US" altLang="ko-KR" sz="1600" dirty="0"/>
              <a:t>strings or numbers can always be keys</a:t>
            </a:r>
          </a:p>
          <a:p>
            <a:pPr lvl="1"/>
            <a:r>
              <a:rPr lang="en-US" altLang="ko-KR" sz="1600" dirty="0" err="1"/>
              <a:t>Tuples</a:t>
            </a:r>
            <a:r>
              <a:rPr lang="en-US" altLang="ko-KR" sz="1600" dirty="0"/>
              <a:t> can be used as keys if they contain only immutable type</a:t>
            </a:r>
          </a:p>
          <a:p>
            <a:r>
              <a:rPr lang="en-US" altLang="ko-KR" sz="2000" dirty="0"/>
              <a:t>Useful methods for dictionaries: </a:t>
            </a:r>
            <a:r>
              <a:rPr lang="en-US" altLang="ko-KR" sz="2000" dirty="0" err="1"/>
              <a:t>d.keys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d.vals</a:t>
            </a:r>
            <a:r>
              <a:rPr lang="en-US" altLang="ko-KR" sz="2000" dirty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038600"/>
            <a:ext cx="868680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gd-GB" altLang="ko-KR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gd-GB" altLang="ko-KR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del</a:t>
            </a:r>
            <a:r>
              <a:rPr lang="gd-GB" altLang="ko-KR" dirty="0">
                <a:latin typeface="Courier New" pitchFamily="49" charset="0"/>
                <a:cs typeface="Courier New" pitchFamily="49" charset="0"/>
              </a:rPr>
              <a:t> tel['sape']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#delete the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key:value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pair with the key ‘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sape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r>
              <a:rPr lang="gd-GB" altLang="ko-KR" dirty="0">
                <a:latin typeface="Courier New" pitchFamily="49" charset="0"/>
                <a:cs typeface="Courier New" pitchFamily="49" charset="0"/>
              </a:rPr>
              <a:t>&gt;&gt;&gt; tel 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gd-GB" altLang="ko-KR" dirty="0">
                <a:latin typeface="Courier New" pitchFamily="49" charset="0"/>
                <a:cs typeface="Courier New" pitchFamily="49" charset="0"/>
              </a:rPr>
              <a:t>{'jack': 4098, 'guido': 4127}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gd-GB" altLang="ko-KR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gd-GB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tel.keys</a:t>
            </a:r>
            <a:r>
              <a:rPr lang="gd-GB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#retrieve the list of keys in the dictionary</a:t>
            </a:r>
            <a:endParaRPr lang="gd-GB" altLang="ko-KR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gd-GB" altLang="ko-KR" dirty="0">
                <a:latin typeface="Courier New" pitchFamily="49" charset="0"/>
                <a:cs typeface="Courier New" pitchFamily="49" charset="0"/>
              </a:rPr>
              <a:t>['jack', 'guido'] 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gd-GB" altLang="ko-KR" dirty="0">
                <a:latin typeface="Courier New" pitchFamily="49" charset="0"/>
                <a:cs typeface="Courier New" pitchFamily="49" charset="0"/>
              </a:rPr>
              <a:t>&gt;&gt;&gt; 'guido' </a:t>
            </a:r>
            <a:r>
              <a:rPr lang="gd-GB" altLang="ko-KR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gd-GB" altLang="ko-KR" dirty="0">
                <a:latin typeface="Courier New" pitchFamily="49" charset="0"/>
                <a:cs typeface="Courier New" pitchFamily="49" charset="0"/>
              </a:rPr>
              <a:t> tel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#test whether ‘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guido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’ key is in the dictionary</a:t>
            </a:r>
          </a:p>
          <a:p>
            <a:r>
              <a:rPr lang="gd-GB" altLang="ko-KR" dirty="0">
                <a:latin typeface="Courier New" pitchFamily="49" charset="0"/>
                <a:cs typeface="Courier New" pitchFamily="49" charset="0"/>
              </a:rPr>
              <a:t>True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85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ways to initialize a 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75260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following examples all return a dictionary equal to</a:t>
            </a:r>
          </a:p>
          <a:p>
            <a:r>
              <a:rPr lang="en-US" sz="2000" dirty="0"/>
              <a:t> </a:t>
            </a:r>
            <a:r>
              <a:rPr lang="en-US" sz="2000" dirty="0">
                <a:latin typeface="Courier"/>
                <a:cs typeface="Courier"/>
              </a:rPr>
              <a:t>{"one": 1, "two": 2, "three": 3}</a:t>
            </a:r>
            <a:r>
              <a:rPr lang="en-US" sz="2000" dirty="0"/>
              <a:t>: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&gt;&gt;&gt; a =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dict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(one=1, two=2, three=3)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&gt;&gt;&gt; b = {'one': 1, 'two': 2, 'three': 3}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&gt;&gt;&gt; c =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dict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(zip(['one', 'two', 'three'], [1, 2, 3]))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&gt;&gt;&gt; d =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dict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([('two', 2), ('one', 1), ('three', 3)])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&gt;&gt;&gt; e =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dict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({'three': 3, 'one': 1, 'two': 2})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&gt;&gt;&gt; a == b == c == d == e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04277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F7F7F"/>
                </a:solidFill>
              </a:rPr>
              <a:t>Dictionary Methods (try these on your own)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990600"/>
            <a:ext cx="8839200" cy="5755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7F7F"/>
                </a:solidFill>
                <a:latin typeface="Courier"/>
                <a:cs typeface="Courier"/>
              </a:rPr>
              <a:t>len</a:t>
            </a:r>
            <a:r>
              <a:rPr lang="en-US" b="1" dirty="0">
                <a:solidFill>
                  <a:srgbClr val="7F7F7F"/>
                </a:solidFill>
                <a:latin typeface="Courier"/>
                <a:cs typeface="Courier"/>
              </a:rPr>
              <a:t>(d) </a:t>
            </a:r>
            <a:r>
              <a:rPr lang="en-US" dirty="0">
                <a:solidFill>
                  <a:srgbClr val="7F7F7F"/>
                </a:solidFill>
              </a:rPr>
              <a:t>Return the number of items in the dictionary d.</a:t>
            </a:r>
          </a:p>
          <a:p>
            <a:endParaRPr lang="en-US" dirty="0">
              <a:solidFill>
                <a:srgbClr val="7F7F7F"/>
              </a:solidFill>
            </a:endParaRPr>
          </a:p>
          <a:p>
            <a:r>
              <a:rPr lang="en-US" b="1" dirty="0">
                <a:solidFill>
                  <a:srgbClr val="7F7F7F"/>
                </a:solidFill>
                <a:latin typeface="Courier"/>
                <a:cs typeface="Courier"/>
              </a:rPr>
              <a:t>del d[key] </a:t>
            </a:r>
            <a:r>
              <a:rPr lang="en-US" dirty="0">
                <a:solidFill>
                  <a:srgbClr val="7F7F7F"/>
                </a:solidFill>
              </a:rPr>
              <a:t>Remove d[key] from d. Raises a </a:t>
            </a:r>
            <a:r>
              <a:rPr lang="en-US" b="1" dirty="0" err="1">
                <a:solidFill>
                  <a:srgbClr val="7F7F7F"/>
                </a:solidFill>
                <a:latin typeface="Courier"/>
                <a:cs typeface="Courier"/>
              </a:rPr>
              <a:t>KeyError</a:t>
            </a:r>
            <a:r>
              <a:rPr lang="en-US" dirty="0">
                <a:solidFill>
                  <a:srgbClr val="7F7F7F"/>
                </a:solidFill>
              </a:rPr>
              <a:t> if key is not in the map.</a:t>
            </a:r>
          </a:p>
          <a:p>
            <a:endParaRPr lang="en-US" dirty="0">
              <a:solidFill>
                <a:srgbClr val="7F7F7F"/>
              </a:solidFill>
            </a:endParaRPr>
          </a:p>
          <a:p>
            <a:r>
              <a:rPr lang="en-US" b="1" dirty="0">
                <a:solidFill>
                  <a:srgbClr val="7F7F7F"/>
                </a:solidFill>
                <a:latin typeface="Courier"/>
                <a:cs typeface="Courier"/>
              </a:rPr>
              <a:t>key in d </a:t>
            </a:r>
            <a:r>
              <a:rPr lang="en-US" dirty="0">
                <a:solidFill>
                  <a:srgbClr val="7F7F7F"/>
                </a:solidFill>
              </a:rPr>
              <a:t>Return </a:t>
            </a:r>
            <a:r>
              <a:rPr lang="en-US" b="1" dirty="0">
                <a:solidFill>
                  <a:srgbClr val="7F7F7F"/>
                </a:solidFill>
                <a:latin typeface="Courier"/>
                <a:cs typeface="Courier"/>
              </a:rPr>
              <a:t>True</a:t>
            </a:r>
            <a:r>
              <a:rPr lang="en-US" dirty="0">
                <a:solidFill>
                  <a:srgbClr val="7F7F7F"/>
                </a:solidFill>
              </a:rPr>
              <a:t> if d has a key key, else False.</a:t>
            </a:r>
          </a:p>
          <a:p>
            <a:endParaRPr lang="en-US" dirty="0">
              <a:solidFill>
                <a:srgbClr val="7F7F7F"/>
              </a:solidFill>
            </a:endParaRPr>
          </a:p>
          <a:p>
            <a:r>
              <a:rPr lang="en-US" b="1" dirty="0">
                <a:solidFill>
                  <a:srgbClr val="7F7F7F"/>
                </a:solidFill>
                <a:latin typeface="Courier"/>
                <a:cs typeface="Courier"/>
              </a:rPr>
              <a:t>key not in d </a:t>
            </a:r>
            <a:r>
              <a:rPr lang="en-US" dirty="0">
                <a:solidFill>
                  <a:srgbClr val="7F7F7F"/>
                </a:solidFill>
              </a:rPr>
              <a:t>Equivalent to    </a:t>
            </a:r>
            <a:r>
              <a:rPr lang="en-US" b="1" dirty="0">
                <a:solidFill>
                  <a:srgbClr val="7F7F7F"/>
                </a:solidFill>
                <a:latin typeface="Courier"/>
                <a:cs typeface="Courier"/>
              </a:rPr>
              <a:t>not key in d</a:t>
            </a:r>
            <a:r>
              <a:rPr lang="en-US" dirty="0">
                <a:solidFill>
                  <a:srgbClr val="7F7F7F"/>
                </a:solidFill>
              </a:rPr>
              <a:t>.</a:t>
            </a:r>
          </a:p>
          <a:p>
            <a:endParaRPr lang="en-US" dirty="0">
              <a:solidFill>
                <a:srgbClr val="7F7F7F"/>
              </a:solidFill>
            </a:endParaRPr>
          </a:p>
          <a:p>
            <a:r>
              <a:rPr lang="en-US" b="1" dirty="0">
                <a:solidFill>
                  <a:srgbClr val="7F7F7F"/>
                </a:solidFill>
                <a:latin typeface="Courier"/>
                <a:cs typeface="Courier"/>
              </a:rPr>
              <a:t>clear()</a:t>
            </a:r>
            <a:r>
              <a:rPr lang="en-US" dirty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7F7F7F"/>
                </a:solidFill>
              </a:rPr>
              <a:t>Remove all items from the dictionary.</a:t>
            </a:r>
          </a:p>
          <a:p>
            <a:endParaRPr lang="en-US" dirty="0">
              <a:solidFill>
                <a:srgbClr val="7F7F7F"/>
              </a:solidFill>
            </a:endParaRPr>
          </a:p>
          <a:p>
            <a:r>
              <a:rPr lang="en-US" b="1" dirty="0" err="1">
                <a:solidFill>
                  <a:srgbClr val="7F7F7F"/>
                </a:solidFill>
                <a:latin typeface="Courier"/>
                <a:cs typeface="Courier"/>
              </a:rPr>
              <a:t>fromkeys</a:t>
            </a:r>
            <a:r>
              <a:rPr lang="en-US" b="1" dirty="0">
                <a:solidFill>
                  <a:srgbClr val="7F7F7F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7F7F7F"/>
                </a:solidFill>
                <a:latin typeface="Courier"/>
                <a:cs typeface="Courier"/>
              </a:rPr>
              <a:t>seq</a:t>
            </a:r>
            <a:r>
              <a:rPr lang="en-US" b="1" dirty="0">
                <a:solidFill>
                  <a:srgbClr val="7F7F7F"/>
                </a:solidFill>
                <a:latin typeface="Courier"/>
                <a:cs typeface="Courier"/>
              </a:rPr>
              <a:t>[, value]) </a:t>
            </a:r>
            <a:r>
              <a:rPr lang="en-US" dirty="0">
                <a:solidFill>
                  <a:srgbClr val="7F7F7F"/>
                </a:solidFill>
              </a:rPr>
              <a:t>Create a new dictionary with keys from </a:t>
            </a:r>
            <a:r>
              <a:rPr lang="en-US" dirty="0" err="1">
                <a:solidFill>
                  <a:srgbClr val="7F7F7F"/>
                </a:solidFill>
              </a:rPr>
              <a:t>seq</a:t>
            </a:r>
            <a:r>
              <a:rPr lang="en-US" dirty="0">
                <a:solidFill>
                  <a:srgbClr val="7F7F7F"/>
                </a:solidFill>
              </a:rPr>
              <a:t> and values set to value.</a:t>
            </a:r>
          </a:p>
          <a:p>
            <a:endParaRPr lang="en-US" dirty="0">
              <a:solidFill>
                <a:srgbClr val="7F7F7F"/>
              </a:solidFill>
            </a:endParaRPr>
          </a:p>
          <a:p>
            <a:r>
              <a:rPr lang="en-US" b="1" dirty="0">
                <a:solidFill>
                  <a:srgbClr val="7F7F7F"/>
                </a:solidFill>
                <a:latin typeface="Courier"/>
                <a:cs typeface="Courier"/>
              </a:rPr>
              <a:t>items()  </a:t>
            </a:r>
            <a:r>
              <a:rPr lang="en-US" dirty="0">
                <a:solidFill>
                  <a:srgbClr val="7F7F7F"/>
                </a:solidFill>
              </a:rPr>
              <a:t>Return a copy of the dictionary’s list of (key, value) pairs.</a:t>
            </a:r>
          </a:p>
          <a:p>
            <a:r>
              <a:rPr lang="en-US" sz="1600" b="1" dirty="0" err="1">
                <a:solidFill>
                  <a:srgbClr val="7F7F7F"/>
                </a:solidFill>
              </a:rPr>
              <a:t>CPython</a:t>
            </a:r>
            <a:r>
              <a:rPr lang="en-US" sz="1600" b="1" dirty="0">
                <a:solidFill>
                  <a:srgbClr val="7F7F7F"/>
                </a:solidFill>
              </a:rPr>
              <a:t> implementation detail: </a:t>
            </a:r>
            <a:r>
              <a:rPr lang="en-US" sz="1600" dirty="0">
                <a:solidFill>
                  <a:srgbClr val="7F7F7F"/>
                </a:solidFill>
              </a:rPr>
              <a:t>Keys and values are listed in an arbitrary order which is non-random, varies across Python implementations, and depends on the dictionary’s history of insertions and deletions</a:t>
            </a:r>
          </a:p>
          <a:p>
            <a:endParaRPr lang="en-US" sz="1600" dirty="0">
              <a:solidFill>
                <a:srgbClr val="7F7F7F"/>
              </a:solidFill>
            </a:endParaRPr>
          </a:p>
          <a:p>
            <a:r>
              <a:rPr lang="en-US" sz="1600" b="1" dirty="0">
                <a:solidFill>
                  <a:srgbClr val="7F7F7F"/>
                </a:solidFill>
                <a:latin typeface="Courier"/>
                <a:cs typeface="Courier"/>
              </a:rPr>
              <a:t>update([other])  </a:t>
            </a:r>
            <a:r>
              <a:rPr lang="en-US" sz="1600" dirty="0">
                <a:solidFill>
                  <a:srgbClr val="7F7F7F"/>
                </a:solidFill>
              </a:rPr>
              <a:t>Update the dictionary with the key/value pairs from other, overwriting existing keys. Return None.</a:t>
            </a:r>
            <a:endParaRPr lang="en-US" dirty="0">
              <a:solidFill>
                <a:srgbClr val="7F7F7F"/>
              </a:solidFill>
            </a:endParaRPr>
          </a:p>
          <a:p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01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Dictionaries of Lists and Lists of Dictionaries …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2169363"/>
            <a:ext cx="8080420" cy="33932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latin typeface="Courier New"/>
                <a:cs typeface="Courier New"/>
              </a:rPr>
              <a:t>&gt;&gt;&gt; d = {1: ['1'], 2: ['1', '2'], 3: ['1','2','3']}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Courier New"/>
                <a:cs typeface="Courier New"/>
              </a:rPr>
              <a:t>&gt;&gt;&gt; </a:t>
            </a:r>
            <a:r>
              <a:rPr lang="fr-FR" dirty="0" err="1">
                <a:latin typeface="Courier New"/>
                <a:cs typeface="Courier New"/>
              </a:rPr>
              <a:t>d.items</a:t>
            </a:r>
            <a:r>
              <a:rPr lang="fr-FR" dirty="0">
                <a:latin typeface="Courier New"/>
                <a:cs typeface="Courier New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Courier New"/>
                <a:cs typeface="Courier New"/>
              </a:rPr>
              <a:t>&gt;&gt;&gt; </a:t>
            </a:r>
            <a:r>
              <a:rPr lang="tr-TR" dirty="0">
                <a:latin typeface="Courier New"/>
                <a:cs typeface="Courier New"/>
              </a:rPr>
              <a:t>l = [{0:'0'}, d]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Courier New"/>
                <a:cs typeface="Courier New"/>
              </a:rPr>
              <a:t>&gt;&gt;&gt; </a:t>
            </a:r>
            <a:r>
              <a:rPr lang="tr-TR" dirty="0" err="1">
                <a:latin typeface="Courier New"/>
                <a:cs typeface="Courier New"/>
              </a:rPr>
              <a:t>len</a:t>
            </a:r>
            <a:r>
              <a:rPr lang="tr-TR" dirty="0">
                <a:latin typeface="Courier New"/>
                <a:cs typeface="Courier New"/>
              </a:rPr>
              <a:t>(l)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Courier New"/>
                <a:cs typeface="Courier New"/>
              </a:rPr>
              <a:t>&gt;&gt;&gt; l[1]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Courier New"/>
                <a:cs typeface="Courier New"/>
              </a:rPr>
              <a:t>&gt;&gt;&gt; 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dd</a:t>
            </a:r>
            <a:r>
              <a:rPr lang="en-US" dirty="0">
                <a:latin typeface="Courier New"/>
                <a:cs typeface="Courier New"/>
              </a:rPr>
              <a:t> = {1:{"one":'1'}, 2:{"two":'2'}, 3:{"three":'3'}}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/>
                <a:cs typeface="Courier New"/>
              </a:rPr>
              <a:t>&gt;&gt;&gt;  </a:t>
            </a:r>
            <a:r>
              <a:rPr lang="en-US" dirty="0" err="1">
                <a:latin typeface="Courier New"/>
                <a:cs typeface="Courier New"/>
              </a:rPr>
              <a:t>len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dd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/>
                <a:cs typeface="Courier New"/>
              </a:rPr>
              <a:t>&gt;&gt;&gt;  </a:t>
            </a:r>
            <a:r>
              <a:rPr lang="en-US" dirty="0" err="1">
                <a:latin typeface="Courier New"/>
                <a:cs typeface="Courier New"/>
              </a:rPr>
              <a:t>dd</a:t>
            </a:r>
            <a:r>
              <a:rPr lang="en-US" dirty="0">
                <a:latin typeface="Courier New"/>
                <a:cs typeface="Courier New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4181007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6932"/>
            <a:ext cx="8991600" cy="897467"/>
          </a:xfrm>
        </p:spPr>
        <p:txBody>
          <a:bodyPr>
            <a:normAutofit/>
          </a:bodyPr>
          <a:lstStyle/>
          <a:p>
            <a:r>
              <a:rPr lang="en-US" altLang="ko-KR" b="1" dirty="0"/>
              <a:t>Writing Scripts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838200"/>
            <a:ext cx="8763000" cy="571500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 file with a .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extension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Write code and save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 a terminal. At the command line, type:</a:t>
            </a:r>
          </a:p>
          <a:p>
            <a:pPr>
              <a:buFontTx/>
              <a:buNone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	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python filename.py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Note: Making the script executable, 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the following on the first line:</a:t>
            </a:r>
          </a:p>
          <a:p>
            <a:pPr>
              <a:buFontTx/>
              <a:buNone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	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Change the script mode:</a:t>
            </a:r>
          </a:p>
          <a:p>
            <a:pPr lvl="1"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	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filename.py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Run the script:</a:t>
            </a:r>
          </a:p>
          <a:p>
            <a:pPr lvl="1"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./filename.py</a:t>
            </a:r>
          </a:p>
          <a:p>
            <a:pPr>
              <a:buFontTx/>
              <a:buNone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Tx/>
              <a:buNone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5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(Python Scripts)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04" y="1920692"/>
            <a:ext cx="6340907" cy="39630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5865" y="1858726"/>
            <a:ext cx="2214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Applications &gt; Accessories &gt; </a:t>
            </a:r>
            <a:r>
              <a:rPr lang="en-US" dirty="0" err="1"/>
              <a:t>gedit</a:t>
            </a:r>
            <a:r>
              <a:rPr lang="en-US" dirty="0"/>
              <a:t> text editor (or use any text editor you prefer)</a:t>
            </a:r>
          </a:p>
        </p:txBody>
      </p:sp>
    </p:spTree>
    <p:extLst>
      <p:ext uri="{BB962C8B-B14F-4D97-AF65-F5344CB8AC3E}">
        <p14:creationId xmlns:p14="http://schemas.microsoft.com/office/powerpoint/2010/main" val="1160715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42" y="162987"/>
            <a:ext cx="8054001" cy="658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77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ko-KR" dirty="0"/>
              <a:t>Scripts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63880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rgbClr val="595959"/>
                </a:solidFill>
              </a:rPr>
              <a:t>Create a file with a .</a:t>
            </a:r>
            <a:r>
              <a:rPr lang="en-US" altLang="ko-KR" sz="2800" dirty="0" err="1">
                <a:solidFill>
                  <a:srgbClr val="595959"/>
                </a:solidFill>
              </a:rPr>
              <a:t>py</a:t>
            </a:r>
            <a:r>
              <a:rPr lang="en-US" altLang="ko-KR" sz="2800" dirty="0">
                <a:solidFill>
                  <a:srgbClr val="595959"/>
                </a:solidFill>
              </a:rPr>
              <a:t> extension</a:t>
            </a:r>
          </a:p>
          <a:p>
            <a:r>
              <a:rPr lang="en-US" altLang="ko-KR" sz="2800" dirty="0">
                <a:solidFill>
                  <a:srgbClr val="595959"/>
                </a:solidFill>
              </a:rPr>
              <a:t>Write code and save</a:t>
            </a:r>
          </a:p>
          <a:p>
            <a:r>
              <a:rPr lang="en-US" altLang="ko-KR" sz="2800" dirty="0">
                <a:solidFill>
                  <a:srgbClr val="595959"/>
                </a:solidFill>
              </a:rPr>
              <a:t>Open a terminal. At the command line, type:</a:t>
            </a:r>
          </a:p>
          <a:p>
            <a:pPr>
              <a:buFontTx/>
              <a:buNone/>
            </a:pPr>
            <a:r>
              <a:rPr lang="en-US" altLang="ko-KR" sz="2800" dirty="0">
                <a:solidFill>
                  <a:srgbClr val="595959"/>
                </a:solidFill>
              </a:rPr>
              <a:t>   	</a:t>
            </a:r>
            <a:r>
              <a:rPr lang="en-US" altLang="ko-KR" sz="2800" dirty="0">
                <a:solidFill>
                  <a:srgbClr val="595959"/>
                </a:solidFill>
                <a:latin typeface="Courier New" pitchFamily="49" charset="0"/>
                <a:cs typeface="Courier New" pitchFamily="49" charset="0"/>
              </a:rPr>
              <a:t>python filename.py</a:t>
            </a:r>
          </a:p>
          <a:p>
            <a:r>
              <a:rPr lang="en-US" altLang="ko-KR" sz="2800" dirty="0">
                <a:solidFill>
                  <a:srgbClr val="595959"/>
                </a:solidFill>
              </a:rPr>
              <a:t>Note: Making the script executable, </a:t>
            </a:r>
          </a:p>
          <a:p>
            <a:pPr lvl="1"/>
            <a:r>
              <a:rPr lang="en-US" altLang="ko-KR" dirty="0">
                <a:solidFill>
                  <a:srgbClr val="595959"/>
                </a:solidFill>
              </a:rPr>
              <a:t>Add the following on the first line:</a:t>
            </a:r>
          </a:p>
          <a:p>
            <a:pPr>
              <a:buFontTx/>
              <a:buNone/>
            </a:pPr>
            <a:r>
              <a:rPr lang="en-US" altLang="ko-KR" sz="2800" dirty="0">
                <a:solidFill>
                  <a:srgbClr val="595959"/>
                </a:solidFill>
              </a:rPr>
              <a:t>   	</a:t>
            </a:r>
            <a:r>
              <a:rPr lang="en-US" altLang="ko-KR" sz="2800" dirty="0">
                <a:solidFill>
                  <a:srgbClr val="595959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altLang="ko-KR" sz="2800" dirty="0" err="1">
                <a:solidFill>
                  <a:srgbClr val="595959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altLang="ko-KR" sz="2800" dirty="0">
                <a:solidFill>
                  <a:srgbClr val="595959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altLang="ko-KR" sz="2800" dirty="0" err="1">
                <a:solidFill>
                  <a:srgbClr val="595959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altLang="ko-KR" sz="2800" dirty="0">
                <a:solidFill>
                  <a:srgbClr val="595959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pPr lvl="1"/>
            <a:r>
              <a:rPr lang="en-US" altLang="ko-KR" dirty="0">
                <a:solidFill>
                  <a:srgbClr val="595959"/>
                </a:solidFill>
                <a:cs typeface="Courier New" pitchFamily="49" charset="0"/>
              </a:rPr>
              <a:t>Change the script mode:</a:t>
            </a:r>
          </a:p>
          <a:p>
            <a:pPr lvl="1">
              <a:buNone/>
            </a:pPr>
            <a:r>
              <a:rPr lang="en-US" altLang="ko-KR" dirty="0">
                <a:solidFill>
                  <a:srgbClr val="595959"/>
                </a:solidFill>
                <a:cs typeface="Courier New" pitchFamily="49" charset="0"/>
              </a:rPr>
              <a:t>	</a:t>
            </a:r>
            <a:r>
              <a:rPr lang="en-US" altLang="ko-KR" dirty="0" err="1">
                <a:solidFill>
                  <a:srgbClr val="595959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altLang="ko-KR" dirty="0">
                <a:solidFill>
                  <a:srgbClr val="59595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solidFill>
                  <a:srgbClr val="595959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altLang="ko-KR" dirty="0">
                <a:solidFill>
                  <a:srgbClr val="595959"/>
                </a:solidFill>
                <a:latin typeface="Courier New" pitchFamily="49" charset="0"/>
                <a:cs typeface="Courier New" pitchFamily="49" charset="0"/>
              </a:rPr>
              <a:t> filename.py</a:t>
            </a:r>
          </a:p>
          <a:p>
            <a:pPr lvl="1"/>
            <a:r>
              <a:rPr lang="en-US" altLang="ko-KR" dirty="0">
                <a:solidFill>
                  <a:srgbClr val="595959"/>
                </a:solidFill>
                <a:cs typeface="Courier New" pitchFamily="49" charset="0"/>
              </a:rPr>
              <a:t>Run the script:</a:t>
            </a:r>
          </a:p>
          <a:p>
            <a:pPr lvl="1">
              <a:buNone/>
            </a:pPr>
            <a:r>
              <a:rPr lang="en-US" altLang="ko-KR" dirty="0">
                <a:solidFill>
                  <a:srgbClr val="595959"/>
                </a:solidFill>
                <a:latin typeface="Courier New" pitchFamily="49" charset="0"/>
                <a:cs typeface="Courier New" pitchFamily="49" charset="0"/>
              </a:rPr>
              <a:t>	./filename.py</a:t>
            </a:r>
          </a:p>
          <a:p>
            <a:pPr>
              <a:buFontTx/>
              <a:buNone/>
            </a:pPr>
            <a:endParaRPr lang="en-US" altLang="ko-KR" sz="2800" dirty="0">
              <a:solidFill>
                <a:srgbClr val="595959"/>
              </a:solidFill>
            </a:endParaRPr>
          </a:p>
          <a:p>
            <a:pPr>
              <a:buFontTx/>
              <a:buNone/>
            </a:pPr>
            <a:endParaRPr lang="en-US" altLang="ko-KR" sz="2800" dirty="0">
              <a:solidFill>
                <a:srgbClr val="595959"/>
              </a:solidFill>
            </a:endParaRPr>
          </a:p>
          <a:p>
            <a:endParaRPr lang="ko-KR" altLang="en-US" sz="2800" dirty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18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/>
              <a:t>Python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12" y="1524000"/>
            <a:ext cx="3939988" cy="5181600"/>
          </a:xfrm>
        </p:spPr>
        <p:txBody>
          <a:bodyPr>
            <a:normAutofit/>
          </a:bodyPr>
          <a:lstStyle/>
          <a:p>
            <a:r>
              <a:rPr lang="en-US" dirty="0"/>
              <a:t>Mess around with Python in “real-time!”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Applications &gt; Accessories &gt; Terminal</a:t>
            </a:r>
          </a:p>
          <a:p>
            <a:r>
              <a:rPr lang="en-US" dirty="0"/>
              <a:t>Or type </a:t>
            </a:r>
            <a:r>
              <a:rPr lang="en-US" b="1" dirty="0"/>
              <a:t>Ctrl-Alt-T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Type </a:t>
            </a:r>
            <a:r>
              <a:rPr lang="en-US" b="1" dirty="0"/>
              <a:t>python3</a:t>
            </a:r>
            <a:r>
              <a:rPr lang="en-US" dirty="0"/>
              <a:t> in the terminal to reach the interpreter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Find_terminal.png">
            <a:extLst>
              <a:ext uri="{FF2B5EF4-FFF2-40B4-BE49-F238E27FC236}">
                <a16:creationId xmlns:a16="http://schemas.microsoft.com/office/drawing/2014/main" id="{360E5080-5A23-EF49-9A7C-9CD0727A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524000"/>
            <a:ext cx="5334000" cy="46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14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733800"/>
            <a:ext cx="7387995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dna2int = {'A':0,'C':1,'G':2,'T':3}</a:t>
            </a:r>
          </a:p>
          <a:p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model = [[0.1,0.2,0.3,0.4],\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[0.4,0.3,0.2,0.1],\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[0.2,0.2,0.3,0.3],\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[0.3,0.3,0.2,0.2]]</a:t>
            </a:r>
          </a:p>
          <a:p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# what is the probability of seeing 'A' followed by 'C'?</a:t>
            </a:r>
          </a:p>
          <a:p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print(model[dna2int['A']][dna2int['C']])</a:t>
            </a:r>
            <a:endParaRPr lang="gd-GB" altLang="ko-K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3352800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model-1.py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97347"/>
              </p:ext>
            </p:extLst>
          </p:nvPr>
        </p:nvGraphicFramePr>
        <p:xfrm>
          <a:off x="1752600" y="990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A2BB-4017-9846-BA39-814E8B92C0D5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676400"/>
            <a:ext cx="878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0" y="2819400"/>
            <a:ext cx="5102161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</a:t>
            </a:r>
            <a:r>
              <a:rPr lang="en-US" sz="2400" baseline="-25000" dirty="0" err="1"/>
              <a:t>ij</a:t>
            </a:r>
            <a:r>
              <a:rPr lang="en-US" sz="2400" dirty="0"/>
              <a:t>=P(</a:t>
            </a:r>
            <a:r>
              <a:rPr lang="en-US" sz="2400" dirty="0" err="1"/>
              <a:t>nucleotide</a:t>
            </a:r>
            <a:r>
              <a:rPr lang="en-US" sz="4000" baseline="-25000" dirty="0" err="1"/>
              <a:t>i</a:t>
            </a:r>
            <a:r>
              <a:rPr lang="en-US" sz="2400" dirty="0"/>
              <a:t> precedes </a:t>
            </a:r>
            <a:r>
              <a:rPr lang="en-US" sz="2400" dirty="0" err="1"/>
              <a:t>nucleotide</a:t>
            </a:r>
            <a:r>
              <a:rPr lang="en-US" sz="4000" baseline="-25000" dirty="0" err="1"/>
              <a:t>j</a:t>
            </a:r>
            <a:r>
              <a:rPr lang="en-US" sz="2400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0"/>
            <a:ext cx="7723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Two sample scripts using list or </a:t>
            </a:r>
            <a:r>
              <a:rPr lang="en-US" sz="4000" b="1" dirty="0" err="1"/>
              <a:t>dict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0785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4191000"/>
            <a:ext cx="7387995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model = {'AA': 0.1, 'AC': 0.2, 'AG': 0.3, 'AT': 0.4,\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'CA': 0.4, 'CC': 0.3, 'CG': 0.2, 'CT': 0.1,\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'GA': 0.2, 'GC': 0.2, 'GG': 0.3, 'GT': 0.3,\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'TA': 0.3, 'TC': 0.3, 'TG': 0.2, 'TT': 0.2}</a:t>
            </a:r>
          </a:p>
          <a:p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# what is the probability of seeing 'A' followed by 'C'?</a:t>
            </a:r>
          </a:p>
          <a:p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print(model['AC'])</a:t>
            </a:r>
            <a:endParaRPr lang="gd-GB" altLang="ko-K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3733800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model-2.py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A2BB-4017-9846-BA39-814E8B92C0D5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22418"/>
              </p:ext>
            </p:extLst>
          </p:nvPr>
        </p:nvGraphicFramePr>
        <p:xfrm>
          <a:off x="1524000" y="1447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339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n-lt"/>
                <a:cs typeface="Courier New" pitchFamily="49" charset="0"/>
              </a:rPr>
              <a:t>The</a:t>
            </a:r>
            <a:r>
              <a:rPr lang="en-US" altLang="ko-KR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/>
              <a:t>Statement - </a:t>
            </a:r>
            <a:br>
              <a:rPr lang="en-US" altLang="ko-KR" dirty="0"/>
            </a:br>
            <a:r>
              <a:rPr lang="en-US" altLang="ko-KR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i="1" dirty="0" err="1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): (</a:t>
            </a:r>
            <a:r>
              <a:rPr lang="en-US" altLang="ko-KR" i="1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47800"/>
            <a:ext cx="3810000" cy="52705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For </a:t>
            </a:r>
            <a:r>
              <a:rPr lang="gd-GB" altLang="ko-KR" sz="2400" dirty="0"/>
              <a:t>conditional execution</a:t>
            </a:r>
            <a:endParaRPr lang="en-US" altLang="ko-KR" sz="2400" dirty="0"/>
          </a:p>
          <a:p>
            <a:pPr lvl="1">
              <a:lnSpc>
                <a:spcPct val="90000"/>
              </a:lnSpc>
            </a:pPr>
            <a:r>
              <a:rPr lang="en-US" altLang="ko-KR" sz="2400" dirty="0"/>
              <a:t>run body statements (</a:t>
            </a:r>
            <a:r>
              <a:rPr lang="en-US" altLang="ko-KR" sz="2400" i="1" dirty="0"/>
              <a:t>body</a:t>
            </a:r>
            <a:r>
              <a:rPr lang="en-US" altLang="ko-KR" sz="2400" dirty="0"/>
              <a:t>) only when the condition (</a:t>
            </a:r>
            <a:r>
              <a:rPr lang="en-US" altLang="ko-KR" sz="2400" i="1" dirty="0" err="1"/>
              <a:t>cond</a:t>
            </a:r>
            <a:r>
              <a:rPr lang="en-US" altLang="ko-KR" sz="2400" dirty="0"/>
              <a:t>) is true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/>
              <a:t>(</a:t>
            </a:r>
            <a:r>
              <a:rPr lang="en-US" altLang="ko-KR" sz="2400" i="1" dirty="0" err="1"/>
              <a:t>cond</a:t>
            </a:r>
            <a:r>
              <a:rPr lang="en-US" altLang="ko-KR" sz="2400" dirty="0"/>
              <a:t>) The standard comparison operators can be used: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== (equal to)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!= (not equal to)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&lt;  (less than)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&gt;  (greater than)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&lt;= (less than or equal to)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&gt;= (greater than or equal to)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31</a:t>
            </a:fld>
            <a:endParaRPr 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810000" y="1295400"/>
            <a:ext cx="5295900" cy="502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altLang="ko-KR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raw_input</a:t>
            </a: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("input \ 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	number: "))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altLang="ko-KR" sz="2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 a &lt; 0: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("negative”)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altLang="ko-KR" sz="2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 a == 0: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("zero”)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altLang="ko-KR" sz="2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("positive“)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 sz="22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 sz="22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 sz="2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i="1" dirty="0">
                <a:latin typeface="Courier New"/>
                <a:cs typeface="Courier New"/>
              </a:rPr>
              <a:t>cond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altLang="ko-KR" sz="2900" dirty="0"/>
              <a:t>Any non-zero integer value is true; zero is false.  Any sequence with a non-zero length is true; empty sequences are false</a:t>
            </a:r>
            <a:endParaRPr lang="en-US" altLang="ko-KR" sz="29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048000"/>
            <a:ext cx="3987988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if -1 :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print("-1 means True”)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print("-1 means False”)</a:t>
            </a:r>
          </a:p>
          <a:p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if 0: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print("0 means true”)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print("0 means false”)</a:t>
            </a:r>
            <a:endParaRPr lang="gd-GB" altLang="ko-K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388" y="25908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if-else-1.py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048000"/>
            <a:ext cx="42672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If [0] :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print(”[0] means True”)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print(”[0] means False”)</a:t>
            </a:r>
          </a:p>
          <a:p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If []: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print(“[] means true”)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print(“[] means false”)</a:t>
            </a:r>
            <a:endParaRPr lang="gd-GB" altLang="ko-K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25908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if-else-2.py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5486400"/>
            <a:ext cx="3987988" cy="5847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[0] means True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[] means false</a:t>
            </a:r>
            <a:endParaRPr lang="gd-GB" altLang="ko-K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5486400"/>
            <a:ext cx="3987988" cy="5847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-1 means True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0 means false</a:t>
            </a:r>
            <a:endParaRPr lang="gd-GB" altLang="ko-K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13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The</a:t>
            </a:r>
            <a:r>
              <a:rPr lang="en-US" altLang="ko-KR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/>
              <a:t>Statement –</a:t>
            </a:r>
            <a:br>
              <a:rPr lang="en-US" altLang="ko-KR" dirty="0"/>
            </a:br>
            <a:r>
              <a:rPr lang="en-US" altLang="ko-KR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i="1" dirty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ko-KR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i="1" dirty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): (</a:t>
            </a:r>
            <a:r>
              <a:rPr lang="en-US" altLang="ko-KR" i="1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)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Times" pitchFamily="-96" charset="0"/>
              <a:buChar char="•"/>
            </a:pPr>
            <a:r>
              <a:rPr lang="en-US" altLang="ko-KR" sz="2600" dirty="0"/>
              <a:t>Used to iterate over the elements (</a:t>
            </a:r>
            <a:r>
              <a:rPr lang="en-US" altLang="ko-KR" sz="2600" i="1" dirty="0"/>
              <a:t>obj</a:t>
            </a:r>
            <a:r>
              <a:rPr lang="en-US" altLang="ko-KR" sz="2600" dirty="0"/>
              <a:t>) of a sequence (</a:t>
            </a:r>
            <a:r>
              <a:rPr lang="en-US" altLang="ko-KR" sz="2600" i="1" dirty="0"/>
              <a:t>seq</a:t>
            </a:r>
            <a:r>
              <a:rPr lang="en-US" altLang="ko-KR" sz="2600" dirty="0"/>
              <a:t>)</a:t>
            </a:r>
          </a:p>
          <a:p>
            <a:pPr>
              <a:lnSpc>
                <a:spcPct val="90000"/>
              </a:lnSpc>
              <a:buFont typeface="Times" pitchFamily="-96" charset="0"/>
              <a:buChar char="•"/>
            </a:pPr>
            <a:r>
              <a:rPr lang="en-US" altLang="ko-KR" sz="2600" dirty="0"/>
              <a:t>The (</a:t>
            </a:r>
            <a:r>
              <a:rPr lang="en-US" altLang="ko-KR" sz="2600" i="1" dirty="0"/>
              <a:t>body)</a:t>
            </a:r>
            <a:r>
              <a:rPr lang="en-US" altLang="ko-KR" sz="2600" dirty="0"/>
              <a:t>  should be </a:t>
            </a:r>
            <a:r>
              <a:rPr lang="en-US" altLang="ko-KR" sz="2600" i="1" dirty="0"/>
              <a:t>indented</a:t>
            </a:r>
            <a:endParaRPr lang="en-US" altLang="ko-KR" sz="2600" dirty="0"/>
          </a:p>
          <a:p>
            <a:pPr>
              <a:lnSpc>
                <a:spcPct val="90000"/>
              </a:lnSpc>
            </a:pPr>
            <a:r>
              <a:rPr lang="en-US" altLang="ko-KR" sz="2600" dirty="0">
                <a:cs typeface="Courier New" pitchFamily="49" charset="0"/>
              </a:rPr>
              <a:t>Example (</a:t>
            </a:r>
            <a:r>
              <a:rPr lang="en-US" altLang="ko-KR" sz="2600" dirty="0">
                <a:solidFill>
                  <a:srgbClr val="3366FF"/>
                </a:solidFill>
                <a:latin typeface="Courier New"/>
                <a:cs typeface="Courier New"/>
              </a:rPr>
              <a:t>for.py</a:t>
            </a:r>
            <a:r>
              <a:rPr lang="en-US" altLang="ko-KR" sz="2600" dirty="0">
                <a:cs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nts = ['A', 'C', 'G', 'T']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ko-KR" sz="2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 i </a:t>
            </a:r>
            <a:r>
              <a:rPr lang="en-US" altLang="ko-KR" sz="2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(nts)):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, nts[</a:t>
            </a:r>
            <a:r>
              <a:rPr lang="en-US" altLang="ko-KR" sz="2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altLang="ko-KR" sz="2600" dirty="0">
                <a:cs typeface="Courier New" pitchFamily="49" charset="0"/>
              </a:rPr>
              <a:t>Output</a:t>
            </a:r>
            <a:r>
              <a:rPr lang="en-US" altLang="ko-KR" sz="2600" dirty="0">
                <a:latin typeface="Courier New" pitchFamily="49" charset="0"/>
                <a:cs typeface="Courier New" pitchFamily="49" charset="0"/>
              </a:rPr>
              <a:t>:</a:t>
            </a:r>
            <a:endParaRPr lang="en-US" altLang="ko-KR" sz="3000" dirty="0"/>
          </a:p>
          <a:p>
            <a:pPr>
              <a:lnSpc>
                <a:spcPct val="90000"/>
              </a:lnSpc>
              <a:buNone/>
            </a:pPr>
            <a:endParaRPr lang="en-US" altLang="ko-KR" sz="1700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3643" y="4832742"/>
            <a:ext cx="7387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latin typeface="Courier New"/>
                <a:cs typeface="Courier New"/>
              </a:rPr>
              <a:t>0 A</a:t>
            </a:r>
          </a:p>
          <a:p>
            <a:r>
              <a:rPr lang="ro-RO" sz="2400" dirty="0">
                <a:latin typeface="Courier New"/>
                <a:cs typeface="Courier New"/>
              </a:rPr>
              <a:t>1 C</a:t>
            </a:r>
          </a:p>
          <a:p>
            <a:r>
              <a:rPr lang="ro-RO" sz="2400" dirty="0">
                <a:latin typeface="Courier New"/>
                <a:cs typeface="Courier New"/>
              </a:rPr>
              <a:t>2 G</a:t>
            </a:r>
          </a:p>
          <a:p>
            <a:r>
              <a:rPr lang="ro-RO" sz="2400" dirty="0">
                <a:latin typeface="Courier New"/>
                <a:cs typeface="Courier New"/>
              </a:rPr>
              <a:t>3 T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25207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The</a:t>
            </a:r>
            <a:r>
              <a:rPr lang="en-US" altLang="ko-KR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/>
              <a:t>Statement -</a:t>
            </a:r>
            <a:br>
              <a:rPr lang="en-US" altLang="ko-KR" dirty="0"/>
            </a:br>
            <a:r>
              <a:rPr lang="en-US" altLang="ko-KR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i="1" dirty="0" err="1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): (</a:t>
            </a:r>
            <a:r>
              <a:rPr lang="en-US" altLang="ko-KR" i="1" dirty="0">
                <a:latin typeface="Courier New" pitchFamily="49" charset="0"/>
                <a:cs typeface="Courier New" pitchFamily="49" charset="0"/>
              </a:rPr>
              <a:t>body)</a:t>
            </a:r>
            <a:endParaRPr lang="ko-KR" altLang="en-US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4800599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Used for repeat execution</a:t>
            </a:r>
          </a:p>
          <a:p>
            <a:pPr lvl="1"/>
            <a:r>
              <a:rPr lang="en-US" altLang="ko-KR" sz="2400" dirty="0"/>
              <a:t>Executes (</a:t>
            </a:r>
            <a:r>
              <a:rPr lang="en-US" altLang="ko-KR" sz="2400" i="1" dirty="0"/>
              <a:t>body)</a:t>
            </a:r>
            <a:r>
              <a:rPr lang="en-US" altLang="ko-KR" sz="2400" dirty="0"/>
              <a:t> as long as the (</a:t>
            </a:r>
            <a:r>
              <a:rPr lang="en-US" altLang="ko-KR" sz="2400" i="1" dirty="0" err="1"/>
              <a:t>cond</a:t>
            </a:r>
            <a:r>
              <a:rPr lang="en-US" altLang="ko-KR" sz="2400" dirty="0"/>
              <a:t>) remains true</a:t>
            </a:r>
          </a:p>
          <a:p>
            <a:r>
              <a:rPr lang="en-US" altLang="ko-KR" sz="2800" dirty="0"/>
              <a:t>Conditions are the same as the </a:t>
            </a:r>
            <a:r>
              <a:rPr lang="en-US" altLang="ko-KR" sz="28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2800" dirty="0"/>
              <a:t> statement</a:t>
            </a:r>
          </a:p>
          <a:p>
            <a:r>
              <a:rPr lang="en-US" altLang="ko-KR" sz="2800" dirty="0"/>
              <a:t>The (</a:t>
            </a:r>
            <a:r>
              <a:rPr lang="en-US" altLang="ko-KR" sz="2800" i="1" dirty="0"/>
              <a:t>body)</a:t>
            </a:r>
            <a:r>
              <a:rPr lang="en-US" altLang="ko-KR" sz="2800" dirty="0"/>
              <a:t>  should be </a:t>
            </a:r>
            <a:r>
              <a:rPr lang="en-US" altLang="ko-KR" sz="2800" i="1" dirty="0"/>
              <a:t>indented</a:t>
            </a:r>
            <a:endParaRPr lang="en-US" altLang="ko-KR" sz="2800" dirty="0"/>
          </a:p>
          <a:p>
            <a:r>
              <a:rPr lang="en-US" altLang="ko-KR" sz="2800" dirty="0"/>
              <a:t>Example</a:t>
            </a:r>
          </a:p>
          <a:p>
            <a:pPr lvl="1">
              <a:buNone/>
            </a:pP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a = 0</a:t>
            </a:r>
          </a:p>
          <a:p>
            <a:pPr lvl="1">
              <a:buNone/>
            </a:pP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b = 1</a:t>
            </a:r>
          </a:p>
          <a:p>
            <a:pPr lvl="1">
              <a:buNone/>
            </a:pPr>
            <a:r>
              <a:rPr lang="en-US" altLang="ko-KR" sz="2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 b &lt; 10:</a:t>
            </a:r>
          </a:p>
          <a:p>
            <a:pPr lvl="1">
              <a:buNone/>
            </a:pP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(b)</a:t>
            </a:r>
          </a:p>
          <a:p>
            <a:pPr lvl="1">
              <a:buNone/>
            </a:pP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    a, b = b, </a:t>
            </a:r>
            <a:r>
              <a:rPr lang="en-US" altLang="ko-KR" sz="2400" dirty="0" err="1">
                <a:latin typeface="Courier New" pitchFamily="49" charset="0"/>
                <a:cs typeface="Courier New" pitchFamily="49" charset="0"/>
              </a:rPr>
              <a:t>a+b</a:t>
            </a:r>
            <a:endParaRPr lang="en-US" altLang="ko-K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/>
              <a:t>The </a:t>
            </a:r>
            <a:r>
              <a:rPr lang="en-US" altLang="ko-KR" sz="2800" dirty="0">
                <a:solidFill>
                  <a:srgbClr val="00B0F0"/>
                </a:solidFill>
              </a:rPr>
              <a:t>break</a:t>
            </a:r>
            <a:r>
              <a:rPr lang="en-US" altLang="ko-KR" sz="2800" dirty="0"/>
              <a:t> statement “breaks” out of the smallest enclosing loop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8077200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for i in range(2,4): </a:t>
            </a:r>
            <a:r>
              <a:rPr lang="en-US" altLang="ko-KR" i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#what are the values of </a:t>
            </a:r>
            <a:r>
              <a:rPr lang="en-US" altLang="ko-KR" i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i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        series = []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        x = 0</a:t>
            </a: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        while 1: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                series.append(i*10+x)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                x += 1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                if x == 10: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                        break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        print(",".join([str(num) for num in series]))</a:t>
            </a:r>
            <a:endParaRPr lang="gd-GB" altLang="ko-K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8288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break.py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943600"/>
            <a:ext cx="765778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20,21,22,23,24,25,26,27,28,29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30,31,32,33,34,35,36,37,38,39</a:t>
            </a:r>
            <a:endParaRPr lang="gd-GB" altLang="ko-K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556260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Output: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A2BB-4017-9846-BA39-814E8B92C0D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86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/>
          <a:lstStyle/>
          <a:p>
            <a:r>
              <a:rPr lang="en-US" dirty="0">
                <a:solidFill>
                  <a:srgbClr val="558ED5"/>
                </a:solidFill>
                <a:latin typeface="Courier"/>
                <a:cs typeface="Courier"/>
              </a:rPr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The </a:t>
            </a:r>
            <a:r>
              <a:rPr lang="en-US" altLang="ko-KR" sz="2800" dirty="0">
                <a:solidFill>
                  <a:srgbClr val="558ED5"/>
                </a:solidFill>
              </a:rPr>
              <a:t>continue</a:t>
            </a:r>
            <a:r>
              <a:rPr lang="en-US" altLang="ko-KR" sz="2800" dirty="0"/>
              <a:t> statement continues with the next iteration of the loop; steps within smallest loop that are after </a:t>
            </a:r>
            <a:r>
              <a:rPr lang="en-US" altLang="ko-K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continue</a:t>
            </a:r>
            <a:r>
              <a:rPr lang="en-US" altLang="ko-KR" sz="2800" dirty="0"/>
              <a:t> are skipped.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819400"/>
            <a:ext cx="7387995" cy="2862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scores = ['1.2','1.5','NA','6.8','5.0']</a:t>
            </a: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total = 0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for value in scores: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        if value == 'NA':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                continue</a:t>
            </a: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        total += float(value)</a:t>
            </a: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print(total)</a:t>
            </a:r>
            <a:endParaRPr lang="gd-GB" altLang="ko-K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438400"/>
            <a:ext cx="1877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66FF"/>
                </a:solidFill>
                <a:latin typeface="Courier New"/>
                <a:cs typeface="Courier New"/>
              </a:rPr>
              <a:t>continue.py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3189" y="6086174"/>
            <a:ext cx="7387995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14.5</a:t>
            </a:r>
            <a:endParaRPr lang="gd-GB" altLang="ko-K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3189" y="5666706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Output: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A2BB-4017-9846-BA39-814E8B92C0D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85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Defining Functions : </a:t>
            </a:r>
            <a:r>
              <a:rPr lang="en-US" altLang="ko-KR" sz="3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altLang="ko-KR" sz="3600" dirty="0"/>
              <a:t>Statement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715000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The keyword </a:t>
            </a:r>
            <a:r>
              <a:rPr lang="en-US" altLang="ko-KR" sz="1800" dirty="0">
                <a:solidFill>
                  <a:srgbClr val="00B0F0"/>
                </a:solidFill>
              </a:rPr>
              <a:t>def</a:t>
            </a:r>
            <a:r>
              <a:rPr lang="en-US" altLang="ko-KR" sz="1800" dirty="0"/>
              <a:t> introduces a function </a:t>
            </a:r>
            <a:r>
              <a:rPr lang="en-US" altLang="ko-KR" sz="1800" i="1" dirty="0"/>
              <a:t>definition</a:t>
            </a:r>
            <a:r>
              <a:rPr lang="en-US" altLang="ko-KR" sz="1800" dirty="0"/>
              <a:t> </a:t>
            </a:r>
          </a:p>
          <a:p>
            <a:r>
              <a:rPr lang="en-US" altLang="ko-KR" sz="1800" dirty="0"/>
              <a:t>It must be followed by the </a:t>
            </a:r>
            <a:r>
              <a:rPr lang="en-US" altLang="ko-KR" sz="1800" b="1" i="1" dirty="0"/>
              <a:t>function name</a:t>
            </a:r>
            <a:r>
              <a:rPr lang="en-US" altLang="ko-KR" sz="1800" dirty="0"/>
              <a:t> and the </a:t>
            </a:r>
            <a:r>
              <a:rPr lang="en-US" altLang="ko-KR" sz="1800" b="1" i="1" dirty="0"/>
              <a:t>parenthesized list of formal parameters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The statements that form the body of the function start at the next line, and must be </a:t>
            </a:r>
            <a:r>
              <a:rPr lang="en-US" altLang="ko-KR" sz="1800" i="1" dirty="0"/>
              <a:t>indented</a:t>
            </a:r>
          </a:p>
          <a:p>
            <a:r>
              <a:rPr lang="en-US" altLang="ko-KR" sz="1800" dirty="0"/>
              <a:t>All functions must be defined prior to being used</a:t>
            </a:r>
          </a:p>
          <a:p>
            <a:r>
              <a:rPr lang="en-US" altLang="ko-KR" sz="1800" dirty="0"/>
              <a:t>Example (</a:t>
            </a:r>
            <a:r>
              <a:rPr lang="en-US" altLang="ko-KR" sz="1800" dirty="0">
                <a:solidFill>
                  <a:srgbClr val="3366FF"/>
                </a:solidFill>
                <a:latin typeface="Courier New"/>
                <a:cs typeface="Courier New"/>
              </a:rPr>
              <a:t>fib1.py</a:t>
            </a:r>
            <a:r>
              <a:rPr lang="en-US" altLang="ko-KR" sz="1800" dirty="0"/>
              <a:t>)</a:t>
            </a:r>
          </a:p>
          <a:p>
            <a:pPr lvl="1">
              <a:buNone/>
            </a:pPr>
            <a:r>
              <a:rPr lang="en-US" altLang="ko-KR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fib1(n):</a:t>
            </a:r>
          </a:p>
          <a:p>
            <a:pPr lvl="1">
              <a:buNone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 # return Fibonacci number Fn</a:t>
            </a:r>
          </a:p>
          <a:p>
            <a:pPr lvl="1">
              <a:buNone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 if n == 0:</a:t>
            </a:r>
          </a:p>
          <a:p>
            <a:pPr lvl="1">
              <a:buNone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				return 0</a:t>
            </a:r>
          </a:p>
          <a:p>
            <a:pPr lvl="1">
              <a:buNone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	 else:</a:t>
            </a:r>
          </a:p>
          <a:p>
            <a:pPr lvl="1">
              <a:buNone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				a = 0</a:t>
            </a:r>
          </a:p>
          <a:p>
            <a:pPr lvl="1">
              <a:buNone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				b = 1</a:t>
            </a:r>
          </a:p>
          <a:p>
            <a:pPr lvl="1">
              <a:buNone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				ans = b   # F1</a:t>
            </a:r>
          </a:p>
          <a:p>
            <a:pPr lvl="1">
              <a:buNone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				for c in range(1,n):</a:t>
            </a:r>
          </a:p>
          <a:p>
            <a:pPr lvl="1">
              <a:buNone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					ans = a + b</a:t>
            </a:r>
          </a:p>
          <a:p>
            <a:pPr lvl="1">
              <a:buNone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					a = b</a:t>
            </a:r>
          </a:p>
          <a:p>
            <a:pPr lvl="1">
              <a:buNone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					b = ans</a:t>
            </a:r>
          </a:p>
          <a:p>
            <a:pPr lvl="1">
              <a:buNone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				return ans</a:t>
            </a:r>
          </a:p>
        </p:txBody>
      </p:sp>
    </p:spTree>
    <p:extLst>
      <p:ext uri="{BB962C8B-B14F-4D97-AF65-F5344CB8AC3E}">
        <p14:creationId xmlns:p14="http://schemas.microsoft.com/office/powerpoint/2010/main" val="1442783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96" y="1495088"/>
            <a:ext cx="4787900" cy="93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352800"/>
            <a:ext cx="9144000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import math</a:t>
            </a:r>
          </a:p>
          <a:p>
            <a:endParaRPr lang="en-US" altLang="ko-K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def fib2(n):</a:t>
            </a:r>
          </a:p>
          <a:p>
            <a:endParaRPr lang="en-US" altLang="ko-K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       return 1/math.sqrt(5)*(((1+math.sqrt(5))/2)**n-\</a:t>
            </a:r>
          </a:p>
          <a:p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               ((1-math.sqrt(5))/2)**n)</a:t>
            </a:r>
          </a:p>
          <a:p>
            <a:endParaRPr lang="en-US" altLang="ko-K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x = fib2(5)  # x is 5.0</a:t>
            </a:r>
            <a:endParaRPr lang="gd-GB" altLang="ko-K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819400"/>
            <a:ext cx="1477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66FF"/>
                </a:solidFill>
                <a:latin typeface="Courier New"/>
                <a:cs typeface="Courier New"/>
              </a:rPr>
              <a:t>fib2.py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A2BB-4017-9846-BA39-814E8B92C0D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9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Python Programming Language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Strongly typed (can’t mix </a:t>
            </a:r>
            <a:r>
              <a:rPr lang="en-US" dirty="0" err="1"/>
              <a:t>datatypes</a:t>
            </a:r>
            <a:r>
              <a:rPr lang="en-US" dirty="0"/>
              <a:t>)</a:t>
            </a:r>
          </a:p>
          <a:p>
            <a:r>
              <a:rPr lang="en-US" dirty="0"/>
              <a:t>Implicitly typed (no need to declare variables)</a:t>
            </a:r>
          </a:p>
          <a:p>
            <a:r>
              <a:rPr lang="en-US" dirty="0"/>
              <a:t>Case sensitive (</a:t>
            </a:r>
            <a:r>
              <a:rPr lang="en-US" b="1" dirty="0"/>
              <a:t>spam</a:t>
            </a:r>
            <a:r>
              <a:rPr lang="en-US" dirty="0"/>
              <a:t> and </a:t>
            </a:r>
            <a:r>
              <a:rPr lang="en-US" b="1" dirty="0"/>
              <a:t>SPAM</a:t>
            </a:r>
            <a:r>
              <a:rPr lang="en-US" dirty="0"/>
              <a:t> are different)</a:t>
            </a:r>
          </a:p>
          <a:p>
            <a:r>
              <a:rPr lang="en-US" dirty="0"/>
              <a:t>Object oriented (everything’s an object)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3189" y="2121397"/>
            <a:ext cx="7387995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def fib3(n):</a:t>
            </a:r>
          </a:p>
          <a:p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       # return Fibonacci number Fn</a:t>
            </a:r>
          </a:p>
          <a:p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       if n == 0:</a:t>
            </a:r>
          </a:p>
          <a:p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               return 0</a:t>
            </a:r>
          </a:p>
          <a:p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       elif n == 1:</a:t>
            </a:r>
          </a:p>
          <a:p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               return 1</a:t>
            </a:r>
          </a:p>
          <a:p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               return (fib3(n-1)+fib3(n-2))</a:t>
            </a:r>
            <a:endParaRPr lang="gd-GB" altLang="ko-K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3189" y="167287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fib3.py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3189" y="5080574"/>
            <a:ext cx="756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fib3.py takes about 1 sec to get F30 (much slower than fib1 and fib2)</a:t>
            </a:r>
          </a:p>
          <a:p>
            <a:r>
              <a:rPr lang="en-US" dirty="0"/>
              <a:t>We might talk about programming efficiency next time.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A2BB-4017-9846-BA39-814E8B92C0D5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6019800"/>
            <a:ext cx="807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http://stackoverflow.com/questions/3021/what-is-recursion-and-when-should-i-use-it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5989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2800" dirty="0" err="1">
                <a:solidFill>
                  <a:srgbClr val="595959"/>
                </a:solidFill>
              </a:rPr>
              <a:t>filehandle</a:t>
            </a:r>
            <a:r>
              <a:rPr lang="en-US" altLang="ko-KR" sz="2800" dirty="0">
                <a:solidFill>
                  <a:srgbClr val="595959"/>
                </a:solidFill>
              </a:rPr>
              <a:t> = open(“/path/</a:t>
            </a:r>
            <a:r>
              <a:rPr lang="en-US" altLang="ko-KR" sz="2800" dirty="0" err="1">
                <a:solidFill>
                  <a:srgbClr val="595959"/>
                </a:solidFill>
              </a:rPr>
              <a:t>filename.txt”,’r</a:t>
            </a:r>
            <a:r>
              <a:rPr lang="en-US" altLang="ko-KR" sz="2800" dirty="0">
                <a:solidFill>
                  <a:srgbClr val="595959"/>
                </a:solidFill>
              </a:rPr>
              <a:t>’)</a:t>
            </a:r>
          </a:p>
          <a:p>
            <a:r>
              <a:rPr lang="en-US" altLang="ko-KR" sz="2800" dirty="0">
                <a:solidFill>
                  <a:srgbClr val="595959"/>
                </a:solidFill>
              </a:rPr>
              <a:t>text = </a:t>
            </a:r>
            <a:r>
              <a:rPr lang="en-US" altLang="ko-KR" sz="2800" dirty="0" err="1">
                <a:solidFill>
                  <a:srgbClr val="595959"/>
                </a:solidFill>
              </a:rPr>
              <a:t>filehandle.readlines</a:t>
            </a:r>
            <a:r>
              <a:rPr lang="en-US" altLang="ko-KR" sz="2800" dirty="0">
                <a:solidFill>
                  <a:srgbClr val="595959"/>
                </a:solidFill>
              </a:rPr>
              <a:t>()</a:t>
            </a:r>
          </a:p>
          <a:p>
            <a:pPr lvl="1"/>
            <a:r>
              <a:rPr lang="en-US" altLang="ko-KR" sz="2400" dirty="0">
                <a:solidFill>
                  <a:srgbClr val="595959"/>
                </a:solidFill>
              </a:rPr>
              <a:t>text will be a list of strings</a:t>
            </a:r>
          </a:p>
          <a:p>
            <a:pPr lvl="1"/>
            <a:r>
              <a:rPr lang="en-US" altLang="ko-KR" sz="2400" dirty="0">
                <a:solidFill>
                  <a:srgbClr val="595959"/>
                </a:solidFill>
              </a:rPr>
              <a:t>Each line will be one string element of the list</a:t>
            </a:r>
          </a:p>
          <a:p>
            <a:r>
              <a:rPr lang="en-US" altLang="ko-KR" sz="2800" dirty="0" err="1">
                <a:solidFill>
                  <a:srgbClr val="595959"/>
                </a:solidFill>
              </a:rPr>
              <a:t>filehandle.close</a:t>
            </a:r>
            <a:r>
              <a:rPr lang="en-US" altLang="ko-KR" sz="2800" dirty="0">
                <a:solidFill>
                  <a:srgbClr val="595959"/>
                </a:solidFill>
              </a:rPr>
              <a:t>()</a:t>
            </a:r>
          </a:p>
          <a:p>
            <a:r>
              <a:rPr lang="en-US" altLang="ko-KR" sz="2800" dirty="0">
                <a:solidFill>
                  <a:srgbClr val="595959"/>
                </a:solidFill>
              </a:rPr>
              <a:t>Use file or open command</a:t>
            </a:r>
          </a:p>
          <a:p>
            <a:pPr lvl="2"/>
            <a:r>
              <a:rPr lang="en-US" altLang="ko-KR" sz="2000" dirty="0">
                <a:solidFill>
                  <a:srgbClr val="595959"/>
                </a:solidFill>
              </a:rPr>
              <a:t>‘r’ - read</a:t>
            </a:r>
          </a:p>
          <a:p>
            <a:pPr lvl="2"/>
            <a:r>
              <a:rPr lang="en-US" altLang="ko-KR" sz="2000" dirty="0">
                <a:solidFill>
                  <a:srgbClr val="595959"/>
                </a:solidFill>
              </a:rPr>
              <a:t>‘w’ - write</a:t>
            </a:r>
          </a:p>
          <a:p>
            <a:pPr lvl="2"/>
            <a:r>
              <a:rPr lang="en-US" altLang="ko-KR" sz="2000" dirty="0">
                <a:solidFill>
                  <a:srgbClr val="595959"/>
                </a:solidFill>
              </a:rPr>
              <a:t>‘a’ - append</a:t>
            </a:r>
          </a:p>
          <a:p>
            <a:r>
              <a:rPr lang="en-US" altLang="ko-KR" sz="2800" dirty="0">
                <a:solidFill>
                  <a:srgbClr val="595959"/>
                </a:solidFill>
              </a:rPr>
              <a:t>Note: </a:t>
            </a:r>
            <a:r>
              <a:rPr lang="en-US" altLang="ko-KR" sz="2800" dirty="0" err="1">
                <a:solidFill>
                  <a:srgbClr val="595959"/>
                </a:solidFill>
              </a:rPr>
              <a:t>filehandle.readline</a:t>
            </a:r>
            <a:r>
              <a:rPr lang="en-US" altLang="ko-KR" sz="2800" dirty="0">
                <a:solidFill>
                  <a:srgbClr val="595959"/>
                </a:solidFill>
              </a:rPr>
              <a:t>() will read one line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189" y="300231"/>
            <a:ext cx="7387995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chr     strand  pos     ref     mut     score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chr3    +       526452  A       C       0.52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chrX    +       55267   T       C       0.21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chr1    -       256288  C       G       0.77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chr21   +       526345  C       A       0.24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chr12   +       98224   G       T       0.37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chr5    +       425552  G       A       0.55</a:t>
            </a:r>
            <a:endParaRPr lang="gd-GB" altLang="ko-K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3189" y="-117314"/>
            <a:ext cx="184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mutation.txt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741" y="2791558"/>
            <a:ext cx="8910606" cy="40318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scoreDict = {}</a:t>
            </a:r>
          </a:p>
          <a:p>
            <a:endParaRPr lang="de-DE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fd = open("mutation.txt","r")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line = fd.readline()    #skip header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line = fd.readline()    #first mutation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while line != "":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        cols = line.rstrip().split("\t")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        mutationKey = "_".join(cols[:5])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        #mutationKey = tuple(cols[:5])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        scoreDict[mutationKey] = float(cols[-1])</a:t>
            </a:r>
          </a:p>
          <a:p>
            <a:endParaRPr lang="de-DE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        line = fd.readline()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fd.close()</a:t>
            </a:r>
          </a:p>
          <a:p>
            <a:endParaRPr lang="de-DE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for key in scoreDict.keys():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altLang="ko-KR" sz="16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altLang="ko-KR" sz="1600" dirty="0" err="1">
                <a:latin typeface="Courier New" pitchFamily="49" charset="0"/>
                <a:cs typeface="Courier New" pitchFamily="49" charset="0"/>
              </a:rPr>
              <a:t>key</a:t>
            </a:r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, scoreDict[</a:t>
            </a:r>
            <a:r>
              <a:rPr lang="de-DE" altLang="ko-KR" sz="1600" dirty="0" err="1">
                <a:latin typeface="Courier New" pitchFamily="49" charset="0"/>
                <a:cs typeface="Courier New" pitchFamily="49" charset="0"/>
              </a:rPr>
              <a:t>key</a:t>
            </a:r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])</a:t>
            </a:r>
            <a:endParaRPr lang="gd-GB" altLang="ko-K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01" y="2391246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parseMutation.py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4439" y="3802001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chr3\t+\t526452\tA\tC\t0.52\n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1748" y="4092508"/>
            <a:ext cx="3509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Throw away ‘\n’ and split by ‘\t’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[‘chr3’,’+’,’526452’,’A’,’C’,’0.52’]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44439" y="4523461"/>
            <a:ext cx="1754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ko-KR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chr3_+_526452_A_C </a:t>
            </a:r>
            <a:endParaRPr lang="en-US" sz="12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1748" y="4768801"/>
            <a:ext cx="3324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('chr21', '+', '526345', 'C', 'A') </a:t>
            </a:r>
            <a:endParaRPr lang="en-US" sz="12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4439" y="5549825"/>
            <a:ext cx="2770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chrX\t+\t55267\tT\tC\t0.21\n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A2BB-4017-9846-BA39-814E8B92C0D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270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189" y="886361"/>
            <a:ext cx="7387995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chr3_+_526452_A_C 0.52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chr1_-_256288_C_G 0.77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chr12_+_98224_G_T 0.37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chrX_+_55267_T_C 0.21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chr5_+_425552_G_A 0.55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chr21_+_526345_C_A 0.24</a:t>
            </a:r>
            <a:endParaRPr lang="gd-GB" altLang="ko-K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3189" y="3114361"/>
            <a:ext cx="7387995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altLang="ko-KR" sz="1600" dirty="0">
                <a:latin typeface="Courier New" pitchFamily="49" charset="0"/>
                <a:cs typeface="Courier New" pitchFamily="49" charset="0"/>
              </a:rPr>
              <a:t>('chr21', '+', '526345', 'C', 'A') 0.24</a:t>
            </a:r>
          </a:p>
          <a:p>
            <a:r>
              <a:rPr lang="fr-FR" altLang="ko-KR" sz="1600" dirty="0">
                <a:latin typeface="Courier New" pitchFamily="49" charset="0"/>
                <a:cs typeface="Courier New" pitchFamily="49" charset="0"/>
              </a:rPr>
              <a:t>('chr3', '+', '526452', 'A', 'C') 0.52</a:t>
            </a:r>
          </a:p>
          <a:p>
            <a:r>
              <a:rPr lang="fr-FR" altLang="ko-KR" sz="1600" dirty="0">
                <a:latin typeface="Courier New" pitchFamily="49" charset="0"/>
                <a:cs typeface="Courier New" pitchFamily="49" charset="0"/>
              </a:rPr>
              <a:t>('chr1', '-', '256288', 'C', 'G') 0.77</a:t>
            </a:r>
          </a:p>
          <a:p>
            <a:r>
              <a:rPr lang="fr-FR" altLang="ko-KR" sz="1600" dirty="0">
                <a:latin typeface="Courier New" pitchFamily="49" charset="0"/>
                <a:cs typeface="Courier New" pitchFamily="49" charset="0"/>
              </a:rPr>
              <a:t>('chrX', '+', '55267', 'T', 'C') 0.21</a:t>
            </a:r>
          </a:p>
          <a:p>
            <a:r>
              <a:rPr lang="fr-FR" altLang="ko-KR" sz="1600" dirty="0">
                <a:latin typeface="Courier New" pitchFamily="49" charset="0"/>
                <a:cs typeface="Courier New" pitchFamily="49" charset="0"/>
              </a:rPr>
              <a:t>('chr5', '+', '425552', 'G', 'A') 0.55</a:t>
            </a:r>
          </a:p>
          <a:p>
            <a:r>
              <a:rPr lang="fr-FR" altLang="ko-KR" sz="1600" dirty="0">
                <a:latin typeface="Courier New" pitchFamily="49" charset="0"/>
                <a:cs typeface="Courier New" pitchFamily="49" charset="0"/>
              </a:rPr>
              <a:t>('chr12', '+', '98224', 'G', 'T') 0.37</a:t>
            </a:r>
            <a:endParaRPr lang="gd-GB" altLang="ko-K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3189" y="433708"/>
            <a:ext cx="420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Output (using string as key):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3189" y="2714049"/>
            <a:ext cx="406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Output (using tuple as key):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A2BB-4017-9846-BA39-814E8B92C0D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stdin/</a:t>
            </a:r>
            <a:r>
              <a:rPr lang="en-US" dirty="0" err="1"/>
              <a:t>stdout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stdin means keyboard and standard out means screen</a:t>
            </a:r>
          </a:p>
          <a:p>
            <a:r>
              <a:rPr lang="en-US" dirty="0"/>
              <a:t>Redirect stdin from a file using “&lt;“</a:t>
            </a:r>
          </a:p>
          <a:p>
            <a:pPr lvl="1"/>
            <a:r>
              <a:rPr lang="en-US" dirty="0"/>
              <a:t>Instead of reading data from a file handle, you need to read data from stdin using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sys.stdin</a:t>
            </a:r>
          </a:p>
          <a:p>
            <a:pPr lvl="1"/>
            <a:r>
              <a:rPr lang="en-US" dirty="0"/>
              <a:t>Need “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import sys</a:t>
            </a:r>
            <a:r>
              <a:rPr lang="en-US" dirty="0"/>
              <a:t>”</a:t>
            </a:r>
          </a:p>
          <a:p>
            <a:r>
              <a:rPr lang="en-US" dirty="0"/>
              <a:t>Redirect </a:t>
            </a:r>
            <a:r>
              <a:rPr lang="en-US" dirty="0" err="1"/>
              <a:t>stdout</a:t>
            </a:r>
            <a:r>
              <a:rPr lang="en-US" dirty="0"/>
              <a:t> to a file using “&gt;”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A2BB-4017-9846-BA39-814E8B92C0D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231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189" y="359628"/>
            <a:ext cx="7387995" cy="40318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de-DE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scoreDict = {}</a:t>
            </a:r>
          </a:p>
          <a:p>
            <a:endParaRPr lang="de-DE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line = sys.stdin.readline()     #skip header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line = sys.stdin.readline()     #first mutation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while line != "":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        cols = line.rstrip().split("\t")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        mutationKey = "_".join(cols[:5])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        #mutationKey = tuple(cols[:5])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        scoreDict[mutationKey] = float(cols[-1])</a:t>
            </a:r>
          </a:p>
          <a:p>
            <a:endParaRPr lang="de-DE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        line = sys.stdin.readline()</a:t>
            </a:r>
          </a:p>
          <a:p>
            <a:endParaRPr lang="de-DE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for key in scoreDict.keys():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altLang="ko-KR" sz="16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altLang="ko-KR" sz="1600" dirty="0" err="1">
                <a:latin typeface="Courier New" pitchFamily="49" charset="0"/>
                <a:cs typeface="Courier New" pitchFamily="49" charset="0"/>
              </a:rPr>
              <a:t>key</a:t>
            </a:r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, scoreDict[</a:t>
            </a:r>
            <a:r>
              <a:rPr lang="de-DE" altLang="ko-KR" sz="1600" dirty="0" err="1">
                <a:latin typeface="Courier New" pitchFamily="49" charset="0"/>
                <a:cs typeface="Courier New" pitchFamily="49" charset="0"/>
              </a:rPr>
              <a:t>key</a:t>
            </a:r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])</a:t>
            </a:r>
            <a:endParaRPr lang="gd-GB" altLang="ko-K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3189" y="-4068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parseStdin.py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3189" y="4492840"/>
            <a:ext cx="7387995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python parseStdIn.py &lt; mutation.txt &gt; stdout.txt</a:t>
            </a:r>
            <a:endParaRPr lang="gd-GB" altLang="ko-K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3189" y="5224759"/>
            <a:ext cx="7387995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chr3_+_526452_A_C 0.52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chr1_-_256288_C_G 0.77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chr12_+_98224_G_T 0.37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chrX_+_55267_T_C 0.21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chr5_+_425552_G_A 0.55</a:t>
            </a:r>
          </a:p>
          <a:p>
            <a:r>
              <a:rPr lang="de-DE" altLang="ko-KR" sz="1600" dirty="0">
                <a:latin typeface="Courier New" pitchFamily="49" charset="0"/>
                <a:cs typeface="Courier New" pitchFamily="49" charset="0"/>
              </a:rPr>
              <a:t>chr21_+_526345_C_A 0.24</a:t>
            </a:r>
            <a:endParaRPr lang="gd-GB" altLang="ko-K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335" y="4855427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stdout.txt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A2BB-4017-9846-BA39-814E8B92C0D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3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stdout</a:t>
            </a:r>
            <a:r>
              <a:rPr lang="en-US" altLang="ko-KR" dirty="0"/>
              <a:t>, </a:t>
            </a:r>
            <a:r>
              <a:rPr lang="en-US" altLang="ko-KR" dirty="0" err="1"/>
              <a:t>stderr</a:t>
            </a:r>
            <a:r>
              <a:rPr lang="en-US" altLang="ko-KR" dirty="0"/>
              <a:t>, and Redirection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289560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There are always three default </a:t>
            </a:r>
            <a:r>
              <a:rPr lang="en-US" altLang="ko-KR" i="1" dirty="0"/>
              <a:t>files</a:t>
            </a:r>
            <a:r>
              <a:rPr lang="en-US" altLang="ko-KR" dirty="0"/>
              <a:t> open</a:t>
            </a:r>
          </a:p>
          <a:p>
            <a:pPr lvl="1"/>
            <a:r>
              <a:rPr lang="en-US" altLang="ko-KR" dirty="0" err="1"/>
              <a:t>stdin</a:t>
            </a:r>
            <a:r>
              <a:rPr lang="en-US" altLang="ko-KR" dirty="0"/>
              <a:t>: the keyboard (file descriptor = 0)</a:t>
            </a:r>
          </a:p>
          <a:p>
            <a:pPr lvl="1"/>
            <a:r>
              <a:rPr lang="en-US" altLang="ko-KR" dirty="0" err="1"/>
              <a:t>stdout</a:t>
            </a:r>
            <a:r>
              <a:rPr lang="en-US" altLang="ko-KR" dirty="0"/>
              <a:t>: the screen (file descriptor = 1)</a:t>
            </a:r>
          </a:p>
          <a:p>
            <a:pPr lvl="1"/>
            <a:r>
              <a:rPr lang="en-US" altLang="ko-KR" dirty="0" err="1"/>
              <a:t>stderr</a:t>
            </a:r>
            <a:r>
              <a:rPr lang="en-US" altLang="ko-KR" dirty="0"/>
              <a:t>: error messages output to the screen (file descriptor = 2)</a:t>
            </a:r>
          </a:p>
          <a:p>
            <a:r>
              <a:rPr lang="en-US" altLang="ko-KR" dirty="0"/>
              <a:t>In Python, “</a:t>
            </a:r>
            <a:r>
              <a:rPr lang="en-US" altLang="ko-KR" dirty="0">
                <a:solidFill>
                  <a:srgbClr val="0070C0"/>
                </a:solidFill>
              </a:rPr>
              <a:t>print</a:t>
            </a:r>
            <a:r>
              <a:rPr lang="en-US" altLang="ko-KR" dirty="0">
                <a:solidFill>
                  <a:srgbClr val="000000"/>
                </a:solidFill>
              </a:rPr>
              <a:t>()</a:t>
            </a:r>
            <a:r>
              <a:rPr lang="en-US" altLang="ko-KR" dirty="0"/>
              <a:t>” or “</a:t>
            </a:r>
            <a:r>
              <a:rPr lang="en-US" altLang="ko-KR" dirty="0" err="1">
                <a:solidFill>
                  <a:srgbClr val="0070C0"/>
                </a:solidFill>
              </a:rPr>
              <a:t>sys.stdout.write</a:t>
            </a:r>
            <a:r>
              <a:rPr lang="en-US" altLang="ko-KR" dirty="0"/>
              <a:t>()” is used for </a:t>
            </a:r>
            <a:r>
              <a:rPr lang="en-US" altLang="ko-KR" dirty="0" err="1"/>
              <a:t>stdout</a:t>
            </a:r>
            <a:r>
              <a:rPr lang="en-US" altLang="ko-KR" dirty="0"/>
              <a:t>, and “</a:t>
            </a:r>
            <a:r>
              <a:rPr lang="en-US" altLang="ko-KR" dirty="0" err="1">
                <a:solidFill>
                  <a:srgbClr val="0070C0"/>
                </a:solidFill>
              </a:rPr>
              <a:t>sys.stderr.write</a:t>
            </a:r>
            <a:r>
              <a:rPr lang="en-US" altLang="ko-KR" dirty="0"/>
              <a:t>()” is used for </a:t>
            </a:r>
            <a:r>
              <a:rPr lang="en-US" altLang="ko-KR" dirty="0" err="1"/>
              <a:t>stderr</a:t>
            </a:r>
            <a:endParaRPr lang="en-US" altLang="ko-KR" dirty="0"/>
          </a:p>
          <a:p>
            <a:pPr lvl="1"/>
            <a:r>
              <a:rPr lang="en-US" altLang="ko-KR" dirty="0"/>
              <a:t>Since both of them are printed on your screen, there seems to be no difference at first sight, but…</a:t>
            </a:r>
          </a:p>
          <a:p>
            <a:r>
              <a:rPr lang="en-US" altLang="ko-KR" dirty="0"/>
              <a:t>Redirection: capturing output from a file or a program and sending it as input to another file or a 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450140"/>
            <a:ext cx="74676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print("This is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("This is also </a:t>
            </a:r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\n")</a:t>
            </a:r>
          </a:p>
          <a:p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(“But, this is </a:t>
            </a:r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\n")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7227" y="4038600"/>
            <a:ext cx="208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redirection_test.py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61722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Try1: </a:t>
            </a:r>
            <a:r>
              <a:rPr lang="gd-GB" altLang="ko-KR" dirty="0">
                <a:latin typeface="Courier New" pitchFamily="49" charset="0"/>
                <a:cs typeface="Courier New" pitchFamily="49" charset="0"/>
              </a:rPr>
              <a:t>python redirection_test.py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1&gt;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test.out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2&gt;test.err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Try2: </a:t>
            </a:r>
            <a:r>
              <a:rPr lang="gd-GB" altLang="ko-KR" dirty="0">
                <a:latin typeface="Courier New" pitchFamily="49" charset="0"/>
                <a:cs typeface="Courier New" pitchFamily="49" charset="0"/>
              </a:rPr>
              <a:t>python redirection_test.py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&amp;&gt;test2.out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719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Commandline</a:t>
            </a:r>
            <a:r>
              <a:rPr lang="en-US" altLang="ko-KR" dirty="0"/>
              <a:t> Arguments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the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sys</a:t>
            </a:r>
            <a:r>
              <a:rPr lang="en-US" altLang="ko-KR" dirty="0"/>
              <a:t> module</a:t>
            </a:r>
          </a:p>
          <a:p>
            <a:r>
              <a:rPr lang="en-US" altLang="ko-KR" dirty="0"/>
              <a:t>In the code:</a:t>
            </a:r>
          </a:p>
          <a:p>
            <a:pPr lvl="1">
              <a:buFontTx/>
              <a:buNone/>
            </a:pPr>
            <a:r>
              <a:rPr lang="en-US" altLang="ko-K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sys</a:t>
            </a:r>
          </a:p>
          <a:p>
            <a:pPr lvl="1">
              <a:buFontTx/>
              <a:buNone/>
            </a:pPr>
            <a:r>
              <a:rPr lang="en-US" altLang="ko-K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program_name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[0]</a:t>
            </a:r>
          </a:p>
          <a:p>
            <a:pPr lvl="1">
              <a:buFontTx/>
              <a:buNone/>
            </a:pPr>
            <a:r>
              <a:rPr lang="en-US" altLang="ko-KR" dirty="0">
                <a:latin typeface="Courier New" pitchFamily="49" charset="0"/>
                <a:cs typeface="Courier New" pitchFamily="49" charset="0"/>
              </a:rPr>
              <a:t>	arg1 =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altLang="ko-KR" dirty="0"/>
              <a:t>At the command line:</a:t>
            </a:r>
          </a:p>
          <a:p>
            <a:pPr lvl="1">
              <a:buFontTx/>
              <a:buNone/>
            </a:pPr>
            <a:r>
              <a:rPr lang="en-US" altLang="ko-KR" dirty="0"/>
              <a:t>	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python program_name.py arg1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87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258850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 </a:t>
            </a:r>
            <a:r>
              <a:rPr lang="en-US" b="1" dirty="0" err="1"/>
              <a:t>str.format</a:t>
            </a:r>
            <a:r>
              <a:rPr lang="en-US" b="1" dirty="0"/>
              <a:t>()</a:t>
            </a:r>
            <a:endParaRPr lang="en-US" dirty="0"/>
          </a:p>
          <a:p>
            <a:r>
              <a:rPr lang="en-US" dirty="0"/>
              <a:t>Numbers enclosed by brackets are replaced by the objects passed into the </a:t>
            </a:r>
            <a:r>
              <a:rPr lang="en-US" b="1" dirty="0"/>
              <a:t>format()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You can either pass arguments numerically (starting from zero) or using keywords</a:t>
            </a:r>
          </a:p>
          <a:p>
            <a:r>
              <a:rPr lang="en-US" dirty="0"/>
              <a:t>An optional </a:t>
            </a:r>
            <a:r>
              <a:rPr lang="en-US" b="1" dirty="0"/>
              <a:t>“:” </a:t>
            </a:r>
            <a:r>
              <a:rPr lang="en-US" dirty="0"/>
              <a:t>and </a:t>
            </a:r>
            <a:r>
              <a:rPr lang="en-US" b="1" dirty="0"/>
              <a:t>format </a:t>
            </a:r>
            <a:r>
              <a:rPr lang="en-US" b="1" dirty="0" err="1"/>
              <a:t>specifier</a:t>
            </a:r>
            <a:r>
              <a:rPr lang="en-US" dirty="0"/>
              <a:t> can follow the field name</a:t>
            </a:r>
          </a:p>
          <a:p>
            <a:pPr lvl="1"/>
            <a:r>
              <a:rPr lang="en-US" dirty="0"/>
              <a:t>[width]d</a:t>
            </a:r>
          </a:p>
          <a:p>
            <a:pPr lvl="1"/>
            <a:r>
              <a:rPr lang="en-US" dirty="0"/>
              <a:t>[width].[precision]f </a:t>
            </a:r>
            <a:r>
              <a:rPr lang="en-US" i="1" dirty="0"/>
              <a:t>(don’t include brackets)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505200"/>
            <a:ext cx="8382000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gd-GB" altLang="ko-KR" sz="1600" dirty="0">
                <a:latin typeface="Courier New" pitchFamily="49" charset="0"/>
                <a:cs typeface="Courier New" pitchFamily="49" charset="0"/>
              </a:rPr>
              <a:t>&gt;&gt;&gt; print('{0} and {1}'.format('spam', 'eggs'))</a:t>
            </a:r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gd-GB" altLang="ko-KR" sz="1600" dirty="0">
                <a:latin typeface="Courier New" pitchFamily="49" charset="0"/>
                <a:cs typeface="Courier New" pitchFamily="49" charset="0"/>
              </a:rPr>
              <a:t>spam and eggs</a:t>
            </a:r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gd-GB" altLang="ko-KR" sz="1600" dirty="0">
                <a:latin typeface="Courier New" pitchFamily="49" charset="0"/>
                <a:cs typeface="Courier New" pitchFamily="49" charset="0"/>
              </a:rPr>
              <a:t>&gt;&gt;&gt; print('{1} and {0}'.format('spam', 'eggs'))</a:t>
            </a:r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gd-GB" altLang="ko-KR" sz="1600" dirty="0">
                <a:latin typeface="Courier New" pitchFamily="49" charset="0"/>
                <a:cs typeface="Courier New" pitchFamily="49" charset="0"/>
              </a:rPr>
              <a:t>eggs and spam</a:t>
            </a:r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&gt;&gt;&gt; print('This {food} is {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adj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}'.format(food='spam',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adj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='horrible'))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This spam is horrible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&gt;&gt;&gt; print('{0:2d} {0:3d} {0:4d}'.format(10)))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10  10   10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&gt;&gt;&gt; import math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&gt;&gt;&gt; print('{0:.3f}'.format(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4672954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6061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Errors detected during execution are </a:t>
            </a:r>
            <a:r>
              <a:rPr lang="en-US" b="1" dirty="0"/>
              <a:t>exceptions</a:t>
            </a:r>
            <a:endParaRPr lang="en-US" dirty="0"/>
          </a:p>
          <a:p>
            <a:r>
              <a:rPr lang="en-US" dirty="0"/>
              <a:t>Handle exceptions with the </a:t>
            </a:r>
            <a:r>
              <a:rPr lang="en-US" b="1" dirty="0"/>
              <a:t>try</a:t>
            </a:r>
            <a:r>
              <a:rPr lang="en-US" dirty="0"/>
              <a:t> statement</a:t>
            </a:r>
          </a:p>
          <a:p>
            <a:r>
              <a:rPr lang="en-US" dirty="0"/>
              <a:t>The </a:t>
            </a:r>
            <a:r>
              <a:rPr lang="en-US" b="1" dirty="0"/>
              <a:t>try</a:t>
            </a:r>
            <a:r>
              <a:rPr lang="en-US" dirty="0"/>
              <a:t> statement: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try</a:t>
            </a:r>
            <a:r>
              <a:rPr lang="en-US" dirty="0"/>
              <a:t> clause is executed</a:t>
            </a:r>
          </a:p>
          <a:p>
            <a:pPr lvl="1"/>
            <a:r>
              <a:rPr lang="en-US" dirty="0"/>
              <a:t>If no exception occurs, the </a:t>
            </a:r>
            <a:r>
              <a:rPr lang="en-US" b="1" dirty="0"/>
              <a:t>except</a:t>
            </a:r>
            <a:r>
              <a:rPr lang="en-US" dirty="0"/>
              <a:t> clause is </a:t>
            </a:r>
            <a:r>
              <a:rPr lang="en-US" b="1" dirty="0"/>
              <a:t>skipped</a:t>
            </a:r>
            <a:endParaRPr lang="en-US" dirty="0"/>
          </a:p>
          <a:p>
            <a:pPr lvl="1"/>
            <a:r>
              <a:rPr lang="en-US" dirty="0"/>
              <a:t>If exception occurs, the rest of the </a:t>
            </a:r>
            <a:r>
              <a:rPr lang="en-US" b="1" dirty="0"/>
              <a:t>try</a:t>
            </a:r>
            <a:r>
              <a:rPr lang="en-US" dirty="0"/>
              <a:t> clause is skipped, and the </a:t>
            </a:r>
            <a:r>
              <a:rPr lang="en-US" b="1" dirty="0"/>
              <a:t>except </a:t>
            </a:r>
            <a:r>
              <a:rPr lang="en-US" dirty="0"/>
              <a:t>clause begins execution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733800"/>
            <a:ext cx="84582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gd-GB" altLang="ko-KR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gd-GB" altLang="ko-KR" dirty="0">
                <a:latin typeface="Courier New" pitchFamily="49" charset="0"/>
                <a:cs typeface="Courier New" pitchFamily="49" charset="0"/>
              </a:rPr>
              <a:t>: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gd-GB" altLang="ko-KR" dirty="0">
                <a:latin typeface="Courier New" pitchFamily="49" charset="0"/>
                <a:cs typeface="Courier New" pitchFamily="49" charset="0"/>
              </a:rPr>
              <a:t>f = </a:t>
            </a:r>
            <a:r>
              <a:rPr lang="gd-GB" altLang="ko-K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gd-GB" altLang="ko-KR" dirty="0">
                <a:latin typeface="Courier New" pitchFamily="49" charset="0"/>
                <a:cs typeface="Courier New" pitchFamily="49" charset="0"/>
              </a:rPr>
              <a:t>('myfile.txt')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gd-GB" altLang="ko-KR" dirty="0">
                <a:latin typeface="Courier New" pitchFamily="49" charset="0"/>
                <a:cs typeface="Courier New" pitchFamily="49" charset="0"/>
              </a:rPr>
              <a:t>s = f.readline()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gd-GB" altLang="ko-KR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gd-GB" altLang="ko-K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gd-GB" altLang="ko-KR" dirty="0">
                <a:latin typeface="Courier New" pitchFamily="49" charset="0"/>
                <a:cs typeface="Courier New" pitchFamily="49" charset="0"/>
              </a:rPr>
              <a:t>(s.strip())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gd-GB" altLang="ko-KR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except</a:t>
            </a:r>
            <a:r>
              <a:rPr lang="gd-GB" altLang="ko-KR" dirty="0">
                <a:latin typeface="Courier New" pitchFamily="49" charset="0"/>
                <a:cs typeface="Courier New" pitchFamily="49" charset="0"/>
              </a:rPr>
              <a:t> IOError as (errno, strerror):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gd-GB" altLang="ko-K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gd-GB" altLang="ko-KR" dirty="0">
                <a:latin typeface="Courier New" pitchFamily="49" charset="0"/>
                <a:cs typeface="Courier New" pitchFamily="49" charset="0"/>
              </a:rPr>
              <a:t>("I/O error({0}): {1}".format(errno, strerror))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gd-GB" altLang="ko-KR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except</a:t>
            </a:r>
            <a:r>
              <a:rPr lang="gd-GB" altLang="ko-KR" dirty="0">
                <a:latin typeface="Courier New" pitchFamily="49" charset="0"/>
                <a:cs typeface="Courier New" pitchFamily="49" charset="0"/>
              </a:rPr>
              <a:t> ValueError: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gd-GB" altLang="ko-K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gd-GB" altLang="ko-KR" dirty="0">
                <a:latin typeface="Courier New" pitchFamily="49" charset="0"/>
                <a:cs typeface="Courier New" pitchFamily="49" charset="0"/>
              </a:rPr>
              <a:t>("Could not convert data to an integer.”)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78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918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/>
              <a:t>Getting help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3886200" cy="5562600"/>
          </a:xfrm>
        </p:spPr>
        <p:txBody>
          <a:bodyPr>
            <a:noAutofit/>
          </a:bodyPr>
          <a:lstStyle/>
          <a:p>
            <a:r>
              <a:rPr lang="en-US" sz="3200" dirty="0"/>
              <a:t>Use </a:t>
            </a:r>
            <a:r>
              <a:rPr lang="en-US" sz="3200" b="1" dirty="0"/>
              <a:t>help()</a:t>
            </a:r>
            <a:r>
              <a:rPr lang="en-US" sz="3200" dirty="0"/>
              <a:t> to get info on anything and everything</a:t>
            </a:r>
          </a:p>
          <a:p>
            <a:r>
              <a:rPr lang="en-US" sz="3200" dirty="0"/>
              <a:t>Use </a:t>
            </a:r>
            <a:r>
              <a:rPr lang="en-US" sz="3200" b="1" dirty="0"/>
              <a:t>dir()</a:t>
            </a:r>
            <a:r>
              <a:rPr lang="en-US" sz="3200" dirty="0"/>
              <a:t> to find all of an object’s methods (will explain later)</a:t>
            </a:r>
          </a:p>
          <a:p>
            <a:r>
              <a:rPr lang="en-US" sz="3200" dirty="0"/>
              <a:t>Use </a:t>
            </a:r>
            <a:r>
              <a:rPr lang="en-US" sz="3200" b="1" dirty="0"/>
              <a:t>__doc__</a:t>
            </a:r>
            <a:r>
              <a:rPr lang="en-US" sz="3200" dirty="0"/>
              <a:t> method to get quick documentation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0" y="990600"/>
            <a:ext cx="4876800" cy="59093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 import </a:t>
            </a:r>
            <a:r>
              <a:rPr lang="en-US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/>
              </a:rPr>
              <a:t>math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help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sqrt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Help on built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-in function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sqrt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module math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sqrt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(...)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sqrt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Return the square root of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dir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'__doc__'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'__name__'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'__package__'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acos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acosh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asin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asinh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atan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'atan2'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atanh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'ceil'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copysign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cos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cosh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'degrees'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'e'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erf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erfc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'exp'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'expm1'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fabs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'factorial'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'floor'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fmod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frexp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fsum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'gamma'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hypot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isinf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isnan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ldexp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lgamma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'log'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'log10'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'log1p'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modf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'pi'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pow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'radians'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'sin'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sinh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sqrt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'tan'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tanh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trunc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print(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log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__doc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__)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base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])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Return the logarithm of x to the given base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If the base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not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specified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returns the natural logarithm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base 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of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/>
              <a:t>Python syntax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343400" cy="5410200"/>
          </a:xfrm>
        </p:spPr>
        <p:txBody>
          <a:bodyPr>
            <a:noAutofit/>
          </a:bodyPr>
          <a:lstStyle/>
          <a:p>
            <a:r>
              <a:rPr lang="en-US" sz="3200" dirty="0"/>
              <a:t>Programming “blocks” </a:t>
            </a:r>
            <a:r>
              <a:rPr lang="en-US" sz="3200" u="sng" dirty="0"/>
              <a:t>must</a:t>
            </a:r>
            <a:r>
              <a:rPr lang="en-US" sz="3200" dirty="0"/>
              <a:t> be </a:t>
            </a:r>
            <a:r>
              <a:rPr lang="en-US" sz="3200" b="1" dirty="0"/>
              <a:t>indented</a:t>
            </a:r>
          </a:p>
          <a:p>
            <a:r>
              <a:rPr lang="en-US" sz="3200" b="1" dirty="0"/>
              <a:t>Indented</a:t>
            </a:r>
            <a:r>
              <a:rPr lang="en-US" sz="3200" dirty="0"/>
              <a:t> blocks are preceded by a colon</a:t>
            </a:r>
          </a:p>
          <a:p>
            <a:r>
              <a:rPr lang="en-US" sz="3200" dirty="0"/>
              <a:t>Comments start with </a:t>
            </a:r>
            <a:r>
              <a:rPr lang="en-US" sz="3200" b="1" dirty="0"/>
              <a:t>#</a:t>
            </a:r>
          </a:p>
          <a:p>
            <a:r>
              <a:rPr lang="en-US" sz="3200" dirty="0"/>
              <a:t>Assign values with </a:t>
            </a:r>
            <a:r>
              <a:rPr lang="en-US" sz="3200" b="1" dirty="0"/>
              <a:t>=</a:t>
            </a:r>
            <a:endParaRPr lang="en-US" sz="3200" dirty="0"/>
          </a:p>
          <a:p>
            <a:r>
              <a:rPr lang="en-US" sz="3200" dirty="0"/>
              <a:t>Test equality with </a:t>
            </a:r>
            <a:r>
              <a:rPr lang="en-US" sz="3200" b="1" dirty="0"/>
              <a:t>==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1447800"/>
            <a:ext cx="4343400" cy="41857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def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FF00FF"/>
                </a:solidFill>
                <a:highlight>
                  <a:srgbClr val="FFFFFF"/>
                </a:highlight>
                <a:latin typeface="Courier New"/>
              </a:rPr>
              <a:t>counter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print(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"Beginning counter”)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print(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counter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Beginning counter</a:t>
            </a: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</a:t>
            </a: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8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False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Operators, 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operators: +, -, *, /, **, 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97400"/>
            <a:ext cx="4049942" cy="41857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1400" dirty="0"/>
              <a:t>&gt;&gt;&gt; 1+2+3</a:t>
            </a:r>
          </a:p>
          <a:p>
            <a:r>
              <a:rPr lang="tr-TR" sz="1400" dirty="0"/>
              <a:t>6</a:t>
            </a:r>
          </a:p>
          <a:p>
            <a:r>
              <a:rPr lang="tr-TR" sz="1400" dirty="0"/>
              <a:t>&gt;&gt;&gt; a = 2</a:t>
            </a:r>
          </a:p>
          <a:p>
            <a:r>
              <a:rPr lang="tr-TR" sz="1400" dirty="0"/>
              <a:t>&gt;&gt;&gt; b = 5</a:t>
            </a:r>
          </a:p>
          <a:p>
            <a:r>
              <a:rPr lang="tr-TR" sz="1400" dirty="0"/>
              <a:t>&gt;&gt;&gt; a*b</a:t>
            </a:r>
          </a:p>
          <a:p>
            <a:r>
              <a:rPr lang="tr-TR" sz="1400" dirty="0"/>
              <a:t>10</a:t>
            </a:r>
          </a:p>
          <a:p>
            <a:r>
              <a:rPr lang="tr-TR" sz="1400" dirty="0"/>
              <a:t>&gt;&gt;&gt; b**a</a:t>
            </a:r>
          </a:p>
          <a:p>
            <a:r>
              <a:rPr lang="tr-TR" sz="1400" dirty="0"/>
              <a:t>25</a:t>
            </a:r>
          </a:p>
          <a:p>
            <a:r>
              <a:rPr lang="tr-TR" sz="1400" dirty="0"/>
              <a:t>&gt;&gt;&gt; c = "3"</a:t>
            </a:r>
          </a:p>
          <a:p>
            <a:r>
              <a:rPr lang="tr-TR" sz="1400" dirty="0"/>
              <a:t>&gt;&gt;&gt; a+c</a:t>
            </a:r>
          </a:p>
          <a:p>
            <a:r>
              <a:rPr lang="tr-TR" sz="1400" dirty="0"/>
              <a:t>Traceback (most recent call last):</a:t>
            </a:r>
          </a:p>
          <a:p>
            <a:r>
              <a:rPr lang="tr-TR" sz="1400" dirty="0"/>
              <a:t>  File "&lt;stdin&gt;", line 1, in &lt;module&gt;</a:t>
            </a:r>
          </a:p>
          <a:p>
            <a:r>
              <a:rPr lang="tr-TR" sz="1400" dirty="0"/>
              <a:t>TypeError: unsupported operand type(s) for +: 'int' and 'str’</a:t>
            </a:r>
          </a:p>
          <a:p>
            <a:r>
              <a:rPr lang="tr-TR" sz="1400" dirty="0"/>
              <a:t>&gt;&gt;&gt; a+int(c)</a:t>
            </a:r>
          </a:p>
          <a:p>
            <a:r>
              <a:rPr lang="tr-TR" sz="1400" dirty="0"/>
              <a:t>5</a:t>
            </a:r>
          </a:p>
          <a:p>
            <a:r>
              <a:rPr lang="tr-TR" sz="1400" dirty="0"/>
              <a:t>&gt;&gt;&gt; c = int(c)</a:t>
            </a:r>
          </a:p>
          <a:p>
            <a:r>
              <a:rPr lang="tr-TR" sz="1400" dirty="0"/>
              <a:t>&gt;&gt;&gt; a+c</a:t>
            </a:r>
          </a:p>
          <a:p>
            <a:r>
              <a:rPr lang="tr-TR" sz="1400" dirty="0"/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6858" y="2197400"/>
            <a:ext cx="4049942" cy="31085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1400" dirty="0"/>
              <a:t>&gt;&gt;&gt; 5%2</a:t>
            </a:r>
          </a:p>
          <a:p>
            <a:r>
              <a:rPr lang="tr-TR" sz="1400" dirty="0"/>
              <a:t>1</a:t>
            </a:r>
          </a:p>
          <a:p>
            <a:r>
              <a:rPr lang="tr-TR" sz="1400" dirty="0"/>
              <a:t>&gt;&gt;&gt; 5/2</a:t>
            </a:r>
          </a:p>
          <a:p>
            <a:r>
              <a:rPr lang="tr-TR" sz="1400" dirty="0"/>
              <a:t>2.5</a:t>
            </a:r>
          </a:p>
          <a:p>
            <a:r>
              <a:rPr lang="tr-TR" sz="1400" dirty="0"/>
              <a:t>&gt;&gt;&gt; 5+3/5</a:t>
            </a:r>
          </a:p>
          <a:p>
            <a:r>
              <a:rPr lang="tr-TR" sz="1400" dirty="0"/>
              <a:t>5.6</a:t>
            </a:r>
          </a:p>
          <a:p>
            <a:r>
              <a:rPr lang="ro-RO" sz="1400" dirty="0"/>
              <a:t>&gt;&gt;&gt; a = 2</a:t>
            </a:r>
          </a:p>
          <a:p>
            <a:r>
              <a:rPr lang="ro-RO" sz="1400" dirty="0"/>
              <a:t>&gt;&gt;&gt; b = 5</a:t>
            </a:r>
          </a:p>
          <a:p>
            <a:r>
              <a:rPr lang="ro-RO" sz="1400" dirty="0"/>
              <a:t>&gt;&gt;&gt; b/a</a:t>
            </a:r>
          </a:p>
          <a:p>
            <a:r>
              <a:rPr lang="ro-RO" sz="1400" dirty="0"/>
              <a:t>2.5</a:t>
            </a:r>
          </a:p>
          <a:p>
            <a:r>
              <a:rPr lang="ro-RO" sz="1400" dirty="0"/>
              <a:t>&gt;&gt;&gt; b//a</a:t>
            </a:r>
          </a:p>
          <a:p>
            <a:r>
              <a:rPr lang="ro-RO" sz="1400" dirty="0"/>
              <a:t>2</a:t>
            </a:r>
          </a:p>
          <a:p>
            <a:r>
              <a:rPr lang="ro-RO" sz="1400" dirty="0"/>
              <a:t>&gt;&gt;&gt;b//-a</a:t>
            </a:r>
          </a:p>
          <a:p>
            <a:r>
              <a:rPr lang="ro-RO" sz="1400" dirty="0"/>
              <a:t>-3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4266" y="5232303"/>
            <a:ext cx="502975" cy="307777"/>
          </a:xfrm>
          <a:prstGeom prst="rect">
            <a:avLst/>
          </a:prstGeom>
          <a:solidFill>
            <a:srgbClr val="CCFFCC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Int()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2800" y="4419600"/>
            <a:ext cx="1425115" cy="307777"/>
          </a:xfrm>
          <a:prstGeom prst="rect">
            <a:avLst/>
          </a:prstGeom>
          <a:solidFill>
            <a:srgbClr val="CCFFCC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#integer division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04884" y="2228380"/>
            <a:ext cx="744577" cy="307777"/>
          </a:xfrm>
          <a:prstGeom prst="rect">
            <a:avLst/>
          </a:prstGeom>
          <a:solidFill>
            <a:srgbClr val="CCFFCC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%: mod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4150" y="3588967"/>
            <a:ext cx="934458" cy="307777"/>
          </a:xfrm>
          <a:prstGeom prst="rect">
            <a:avLst/>
          </a:prstGeom>
          <a:solidFill>
            <a:srgbClr val="CCFFCC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**: power</a:t>
            </a:r>
          </a:p>
        </p:txBody>
      </p:sp>
    </p:spTree>
    <p:extLst>
      <p:ext uri="{BB962C8B-B14F-4D97-AF65-F5344CB8AC3E}">
        <p14:creationId xmlns:p14="http://schemas.microsoft.com/office/powerpoint/2010/main" val="185174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59"/>
            <a:ext cx="8229600" cy="1143000"/>
          </a:xfrm>
        </p:spPr>
        <p:txBody>
          <a:bodyPr/>
          <a:lstStyle/>
          <a:p>
            <a:r>
              <a:rPr lang="en-US" dirty="0"/>
              <a:t>Data types: Lists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1376" y="1219200"/>
            <a:ext cx="4267200" cy="4876800"/>
          </a:xfrm>
        </p:spPr>
        <p:txBody>
          <a:bodyPr>
            <a:noAutofit/>
          </a:bodyPr>
          <a:lstStyle/>
          <a:p>
            <a:r>
              <a:rPr lang="en-US" sz="2400" dirty="0"/>
              <a:t>One-dimensional arrays</a:t>
            </a:r>
          </a:p>
          <a:p>
            <a:r>
              <a:rPr lang="en-US" sz="2400" dirty="0"/>
              <a:t>Anything can be put inside lists (including other lists)</a:t>
            </a:r>
          </a:p>
          <a:p>
            <a:r>
              <a:rPr lang="en-US" sz="2400" dirty="0"/>
              <a:t>List indices start from 0</a:t>
            </a:r>
          </a:p>
          <a:p>
            <a:r>
              <a:rPr lang="en-US" sz="2400" dirty="0"/>
              <a:t>Lists can be sliced and concatenated</a:t>
            </a:r>
          </a:p>
          <a:p>
            <a:r>
              <a:rPr lang="en-US" sz="2400" dirty="0"/>
              <a:t>Last elements can be accessed using negative-indexing</a:t>
            </a:r>
          </a:p>
          <a:p>
            <a:r>
              <a:rPr lang="en-US" sz="2400" dirty="0"/>
              <a:t>Individual elements can be changed (mutable)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3400" y="1219200"/>
            <a:ext cx="4800600" cy="50167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it-IT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it-IT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it-IT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it-IT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it-IT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'spam'</a:t>
            </a:r>
            <a:r>
              <a:rPr lang="it-IT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it-IT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it-IT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'eggs'</a:t>
            </a:r>
            <a:r>
              <a:rPr lang="it-IT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it-IT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it-IT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100</a:t>
            </a:r>
            <a:r>
              <a:rPr lang="it-IT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it-IT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it-IT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1234</a:t>
            </a:r>
            <a:r>
              <a:rPr lang="it-IT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it-IT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'spam'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'eggs'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1234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1234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[: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'bacon'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'spam'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'eggs'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'bacon'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23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'spam'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'eggs'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123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1234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q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q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[-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'BANANA'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print(p)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'BANANA'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0" y="1519518"/>
            <a:ext cx="4419600" cy="5334000"/>
          </a:xfrm>
        </p:spPr>
        <p:txBody>
          <a:bodyPr>
            <a:noAutofit/>
          </a:bodyPr>
          <a:lstStyle/>
          <a:p>
            <a:r>
              <a:rPr lang="en-US" sz="2400" dirty="0"/>
              <a:t>One-dimensional arrays</a:t>
            </a:r>
          </a:p>
          <a:p>
            <a:r>
              <a:rPr lang="en-US" sz="2400" dirty="0"/>
              <a:t>Anything can be put inside lists (including other lists)</a:t>
            </a:r>
          </a:p>
          <a:p>
            <a:r>
              <a:rPr lang="en-US" sz="2400" dirty="0"/>
              <a:t>List indices start from 0</a:t>
            </a:r>
          </a:p>
          <a:p>
            <a:r>
              <a:rPr lang="en-US" sz="2400" dirty="0"/>
              <a:t>Lists can be sliced and concatenated</a:t>
            </a:r>
          </a:p>
          <a:p>
            <a:r>
              <a:rPr lang="en-US" sz="2400" dirty="0"/>
              <a:t>Last elements can be accessed using negative-indexing</a:t>
            </a:r>
          </a:p>
          <a:p>
            <a:r>
              <a:rPr lang="en-US" sz="2400" dirty="0"/>
              <a:t>Individual elements can be changed (mutable)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1524000"/>
            <a:ext cx="4343400" cy="42780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(a)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7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8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9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[:] </a:t>
            </a: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Courier New"/>
              </a:rPr>
              <a:t>#shallow copy of list a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7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8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9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7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[: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7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[: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8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[::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8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58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types: Lists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5006</Words>
  <Application>Microsoft Macintosh PowerPoint</Application>
  <PresentationFormat>On-screen Show (4:3)</PresentationFormat>
  <Paragraphs>847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맑은 고딕</vt:lpstr>
      <vt:lpstr>Arial</vt:lpstr>
      <vt:lpstr>Calibri</vt:lpstr>
      <vt:lpstr>Courier</vt:lpstr>
      <vt:lpstr>Courier New</vt:lpstr>
      <vt:lpstr>Times</vt:lpstr>
      <vt:lpstr>Verdana</vt:lpstr>
      <vt:lpstr>Office Theme</vt:lpstr>
      <vt:lpstr>Python Programming I</vt:lpstr>
      <vt:lpstr>Python Interpreter</vt:lpstr>
      <vt:lpstr>Python Interpreter</vt:lpstr>
      <vt:lpstr>The Python Programming Language</vt:lpstr>
      <vt:lpstr>Getting help</vt:lpstr>
      <vt:lpstr>Python syntax</vt:lpstr>
      <vt:lpstr>Operators, type conversion</vt:lpstr>
      <vt:lpstr>Data types: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Tuples – ()</vt:lpstr>
      <vt:lpstr>Tuples – ()</vt:lpstr>
      <vt:lpstr>Data Types: Strings</vt:lpstr>
      <vt:lpstr>String concatenation, slices, indexing</vt:lpstr>
      <vt:lpstr>String and “print”</vt:lpstr>
      <vt:lpstr>Some String Methods (try these on your own)</vt:lpstr>
      <vt:lpstr>Dictionaries – {}</vt:lpstr>
      <vt:lpstr>Dictionaries – {}</vt:lpstr>
      <vt:lpstr>Five ways to initialize a dictionary</vt:lpstr>
      <vt:lpstr>Dictionary Methods (try these on your own) </vt:lpstr>
      <vt:lpstr>Dictionaries of Lists and Lists of Dictionaries …</vt:lpstr>
      <vt:lpstr>Writing Scripts</vt:lpstr>
      <vt:lpstr>Editor (Python Scripts)</vt:lpstr>
      <vt:lpstr>PowerPoint Presentation</vt:lpstr>
      <vt:lpstr>Scripts</vt:lpstr>
      <vt:lpstr>PowerPoint Presentation</vt:lpstr>
      <vt:lpstr>Cont.</vt:lpstr>
      <vt:lpstr>The if Statement -  if (cond): (body)</vt:lpstr>
      <vt:lpstr>(cond)</vt:lpstr>
      <vt:lpstr>The for Statement – for (obj) in (seq): (body)</vt:lpstr>
      <vt:lpstr>The while Statement - while (cond): (body)</vt:lpstr>
      <vt:lpstr>break</vt:lpstr>
      <vt:lpstr>continue</vt:lpstr>
      <vt:lpstr>Defining Functions : def Statement</vt:lpstr>
      <vt:lpstr>Cont.</vt:lpstr>
      <vt:lpstr>Cont.</vt:lpstr>
      <vt:lpstr>File I/O</vt:lpstr>
      <vt:lpstr>PowerPoint Presentation</vt:lpstr>
      <vt:lpstr>PowerPoint Presentation</vt:lpstr>
      <vt:lpstr>stdin/stdout</vt:lpstr>
      <vt:lpstr>PowerPoint Presentation</vt:lpstr>
      <vt:lpstr>stdout, stderr, and Redirection</vt:lpstr>
      <vt:lpstr>Commandline Arguments</vt:lpstr>
      <vt:lpstr>Output formatting</vt:lpstr>
      <vt:lpstr>Exception Handling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Basics</dc:title>
  <dc:creator>Dewey</dc:creator>
  <cp:lastModifiedBy>lily</cp:lastModifiedBy>
  <cp:revision>108</cp:revision>
  <dcterms:created xsi:type="dcterms:W3CDTF">2011-01-30T06:29:35Z</dcterms:created>
  <dcterms:modified xsi:type="dcterms:W3CDTF">2018-01-27T01:57:26Z</dcterms:modified>
</cp:coreProperties>
</file>