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25" r:id="rId2"/>
  </p:sldMasterIdLst>
  <p:notesMasterIdLst>
    <p:notesMasterId r:id="rId22"/>
  </p:notesMasterIdLst>
  <p:sldIdLst>
    <p:sldId id="442" r:id="rId3"/>
    <p:sldId id="459" r:id="rId4"/>
    <p:sldId id="311" r:id="rId5"/>
    <p:sldId id="444" r:id="rId6"/>
    <p:sldId id="313" r:id="rId7"/>
    <p:sldId id="445" r:id="rId8"/>
    <p:sldId id="314" r:id="rId9"/>
    <p:sldId id="315" r:id="rId10"/>
    <p:sldId id="434" r:id="rId11"/>
    <p:sldId id="454" r:id="rId12"/>
    <p:sldId id="452" r:id="rId13"/>
    <p:sldId id="453" r:id="rId14"/>
    <p:sldId id="316" r:id="rId15"/>
    <p:sldId id="455" r:id="rId16"/>
    <p:sldId id="456" r:id="rId17"/>
    <p:sldId id="457" r:id="rId18"/>
    <p:sldId id="458" r:id="rId19"/>
    <p:sldId id="276" r:id="rId20"/>
    <p:sldId id="46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eo Kranid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F4D4A4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1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C149B2-A96C-4DB6-AC04-E0B827C29C3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8B060-370B-4BEE-AA14-23BD3F525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6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8B060-370B-4BEE-AA14-23BD3F525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61751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rgbClr val="002D7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42876" cy="6858000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D7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35" y="4218845"/>
            <a:ext cx="3236983" cy="277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61751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rgbClr val="002D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8419"/>
            <a:ext cx="6858000" cy="4572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189-B927-4EC2-94D7-60ED563D217B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029" y="6477001"/>
            <a:ext cx="131572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42876" cy="6858000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D72"/>
              </a:solidFill>
            </a:endParaRPr>
          </a:p>
        </p:txBody>
      </p:sp>
      <p:pic>
        <p:nvPicPr>
          <p:cNvPr id="12" name="Picture 11" descr="university.logo.small.horizontal.blu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25378" r="10872" b="25653"/>
          <a:stretch/>
        </p:blipFill>
        <p:spPr>
          <a:xfrm>
            <a:off x="5353892" y="5807387"/>
            <a:ext cx="3713908" cy="9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68A6-F615-4AE9-8531-D4DD9EB246F3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9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EC34-6355-4085-85E4-F36BC6B9A3AE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BFC6-748D-44B0-BFCA-941754C8C83D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03C9-1625-4EC6-9206-DD503216611A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3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F49-AE8A-4564-8F2A-60CA766F3E9A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4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742F-45B8-48DB-987D-F6536A22F536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3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B462-8CBA-4DA8-A20D-CD84F2838E4E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0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88B5-8E57-4A33-9DF7-E88BC7D90731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47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97D1-AF71-487C-A0BF-830BD6EDEF2F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0663" y="6452234"/>
            <a:ext cx="583337" cy="365125"/>
          </a:xfrm>
        </p:spPr>
        <p:txBody>
          <a:bodyPr/>
          <a:lstStyle>
            <a:lvl1pPr>
              <a:defRPr sz="1200"/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25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6900-9E38-4BD2-964C-D931B95415ED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2876" cy="6858000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D72"/>
              </a:solidFill>
            </a:endParaRPr>
          </a:p>
        </p:txBody>
      </p:sp>
      <p:pic>
        <p:nvPicPr>
          <p:cNvPr id="9" name="Picture 8" descr="university.shield.small.blue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152718"/>
            <a:ext cx="750166" cy="8025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2D7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4A8AC0E-A180-4EAB-B8D3-A19F64E76244}" type="datetime4">
              <a:rPr lang="en-US" smtClean="0">
                <a:solidFill>
                  <a:prstClr val="black"/>
                </a:solidFill>
              </a:rPr>
              <a:pPr/>
              <a:t>May 11, 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2876" cy="6858000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D72"/>
              </a:solidFill>
            </a:endParaRPr>
          </a:p>
        </p:txBody>
      </p:sp>
      <p:pic>
        <p:nvPicPr>
          <p:cNvPr id="9" name="Picture 8" descr="university.shield.small.blue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528" y="152718"/>
            <a:ext cx="128214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2D7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2books.lardbucket.org/books/job-searching-in-six-steps/s09-step-2-continued-create-a-comp.html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openclipart.org/detail/225053/fleur-de-li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ninahagn/art/Free-png-badge-3rd-place-529451036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icon-second-2nd-order-1728613/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openclipart.org/detail/201139/primary-template-lette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antart.com/ninahagn/art/Free-png-badge-3rd-place-529451036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icon-second-2nd-order-1728613/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openclipart.org/detail/201139/primary-template-lett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utton-end-finger-click-stop-439152/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s://openclipart.org/detail/201139/primary-template-lett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16761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16761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16761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16761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167613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hyperlink" Target="mailto:msavag16@jhu.edu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kduncan.com/2011/04/flowers-in-her-hair-fun-digital-art.html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drkathleenyoung.wordpress.com/2010/03/16/emdr-questions-and-concern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savag16@jhu.edu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kduncan.com/2011/04/flowers-in-her-hair-fun-digital-art.html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ontelibero.blogspot.com/2015/03/nmg-raffreddore-causa-del-capo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Whew!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ips_Music_Film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ps_Music_Films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theinappropriatehomeschooler.blogspot.com/2014/07/the-art-of-inappropriate-homeschool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Format_zeitschrift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No_sign_Right.sv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uwei-ins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01139/primary-template-letter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ourfiniteworld.com/2018/11/07/why-we-get-bad-diagnoses-for-the-worlds-energy-economy-problems/comment-page-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25" y="5261022"/>
            <a:ext cx="8406204" cy="1340851"/>
          </a:xfr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>
            <a:normAutofit fontScale="47500" lnSpcReduction="20000"/>
          </a:bodyPr>
          <a:lstStyle/>
          <a:p>
            <a:pPr algn="ctr"/>
            <a:endParaRPr lang="en-US" sz="2600" dirty="0">
              <a:solidFill>
                <a:srgbClr val="7030A0"/>
              </a:solidFill>
            </a:endParaRPr>
          </a:p>
          <a:p>
            <a:pPr algn="ctr"/>
            <a:r>
              <a:rPr lang="en-US" sz="5900" dirty="0">
                <a:solidFill>
                  <a:schemeClr val="bg2">
                    <a:lumMod val="50000"/>
                  </a:schemeClr>
                </a:solidFill>
              </a:rPr>
              <a:t>A Cover Letter Primer for</a:t>
            </a:r>
          </a:p>
          <a:p>
            <a:pPr algn="ctr"/>
            <a:r>
              <a:rPr lang="en-US" sz="5900" dirty="0">
                <a:solidFill>
                  <a:schemeClr val="bg2">
                    <a:lumMod val="50000"/>
                  </a:schemeClr>
                </a:solidFill>
              </a:rPr>
              <a:t>Technical Students</a:t>
            </a:r>
          </a:p>
          <a:p>
            <a:pPr algn="ctr"/>
            <a:endParaRPr lang="en-US" sz="2600" dirty="0">
              <a:solidFill>
                <a:srgbClr val="7030A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C616B0-82A4-41A3-9132-93A03FE25F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658426" y="5880320"/>
            <a:ext cx="556628" cy="728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CBD0CB-1B97-43AC-9365-658709A9A7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8144649" y="5922327"/>
            <a:ext cx="519286" cy="679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7669BF-5DCC-4F5B-96BF-0369F785A7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658426" y="5261022"/>
            <a:ext cx="562078" cy="7355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0A36BA-B170-4863-9338-D109E924E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8127332" y="5254163"/>
            <a:ext cx="562079" cy="7355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02FFFC-7D1E-4895-9AF9-525AC4E5BD6B}"/>
              </a:ext>
            </a:extLst>
          </p:cNvPr>
          <p:cNvSpPr txBox="1"/>
          <p:nvPr/>
        </p:nvSpPr>
        <p:spPr>
          <a:xfrm>
            <a:off x="5900787" y="1200640"/>
            <a:ext cx="29422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MARK SAVAGE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msavag16@jhu.edu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Associate Director</a:t>
            </a:r>
          </a:p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Life Design Educator for Engineering Masters Students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Whiting School of Engineering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Johns Hopkins University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DB088A-D63D-4AEF-9AE8-4D14487044D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295" y="347394"/>
            <a:ext cx="4479335" cy="4661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E46BF-2EFA-49FD-BDF7-BB197C02FB82}"/>
              </a:ext>
            </a:extLst>
          </p:cNvPr>
          <p:cNvSpPr txBox="1"/>
          <p:nvPr/>
        </p:nvSpPr>
        <p:spPr>
          <a:xfrm>
            <a:off x="1215054" y="857698"/>
            <a:ext cx="3865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Preparing</a:t>
            </a:r>
          </a:p>
          <a:p>
            <a:pPr algn="ctr"/>
            <a:r>
              <a:rPr lang="en-US" sz="6000" b="1" dirty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</a:t>
            </a:r>
          </a:p>
          <a:p>
            <a:pPr algn="ctr"/>
            <a:r>
              <a:rPr lang="en-US" sz="6000" b="1" dirty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Cover</a:t>
            </a:r>
          </a:p>
          <a:p>
            <a:pPr algn="ctr"/>
            <a:r>
              <a:rPr lang="en-US" sz="6000" b="1" dirty="0">
                <a:ln w="28575">
                  <a:solidFill>
                    <a:srgbClr val="00206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Letter</a:t>
            </a:r>
            <a:r>
              <a:rPr lang="en-US" dirty="0">
                <a:ln w="28575">
                  <a:solidFill>
                    <a:srgbClr val="00206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0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5846" y="2260168"/>
            <a:ext cx="8525692" cy="415662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C00000"/>
                </a:solidFill>
              </a:rPr>
              <a:t>Use Examples… 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C00000"/>
              </a:solidFill>
            </a:endParaRP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C00000"/>
              </a:solidFill>
            </a:endParaRP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rgbClr val="C00000"/>
              </a:solidFill>
            </a:endParaRPr>
          </a:p>
          <a:p>
            <a:pPr marL="457200" indent="231775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C00000"/>
                </a:solidFill>
              </a:rPr>
              <a:t>	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From previous experiences to demonstrate</a:t>
            </a:r>
          </a:p>
          <a:p>
            <a:pPr marL="457200" indent="231775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you can meet and exceed expectations.</a:t>
            </a:r>
          </a:p>
          <a:p>
            <a:pPr lvl="1" indent="231775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   </a:t>
            </a:r>
          </a:p>
          <a:p>
            <a:pPr lvl="1" indent="231775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	Can Include:   </a:t>
            </a: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</a:rPr>
              <a:t>paid or unpaid work, internships,</a:t>
            </a:r>
          </a:p>
          <a:p>
            <a:pPr lvl="1" indent="231775">
              <a:spcBef>
                <a:spcPts val="0"/>
              </a:spcBef>
              <a:buNone/>
            </a:pP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</a:rPr>
              <a:t>   research, course projects, leadership, volunteer work, etc.</a:t>
            </a:r>
          </a:p>
          <a:p>
            <a:pPr lvl="1" indent="231775">
              <a:spcBef>
                <a:spcPts val="0"/>
              </a:spcBef>
              <a:buNone/>
            </a:pPr>
            <a:endParaRPr lang="en-US" alt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 dirty="0">
                <a:solidFill>
                  <a:srgbClr val="C00000"/>
                </a:solidFill>
              </a:rPr>
              <a:t>           </a:t>
            </a:r>
            <a:r>
              <a:rPr lang="en-US" altLang="en-US" sz="2300" dirty="0">
                <a:solidFill>
                  <a:srgbClr val="C00000"/>
                </a:solidFill>
              </a:rPr>
              <a:t>Emphasize Accomplishments </a:t>
            </a:r>
            <a:r>
              <a:rPr lang="en-US" altLang="en-US" sz="2300" b="0" dirty="0">
                <a:solidFill>
                  <a:schemeClr val="bg2">
                    <a:lumMod val="50000"/>
                  </a:schemeClr>
                </a:solidFill>
              </a:rPr>
              <a:t>related to the position</a:t>
            </a:r>
          </a:p>
          <a:p>
            <a:pPr>
              <a:spcBef>
                <a:spcPts val="0"/>
              </a:spcBef>
            </a:pPr>
            <a:endParaRPr lang="en-US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2DC9-F7A0-49CB-ABF7-BEF2DC23061F}"/>
              </a:ext>
            </a:extLst>
          </p:cNvPr>
          <p:cNvSpPr txBox="1"/>
          <p:nvPr/>
        </p:nvSpPr>
        <p:spPr>
          <a:xfrm>
            <a:off x="455846" y="954991"/>
            <a:ext cx="8092419" cy="1046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rgbClr val="0070C0"/>
                </a:solidFill>
              </a:rPr>
              <a:t>                  </a:t>
            </a:r>
            <a:r>
              <a:rPr lang="en-US" sz="2800" b="1" i="1" dirty="0">
                <a:solidFill>
                  <a:srgbClr val="0070C0"/>
                </a:solidFill>
                <a:latin typeface="Brush Script MT" panose="03060802040406070304" pitchFamily="66" charset="0"/>
              </a:rPr>
              <a:t>and/or               </a:t>
            </a:r>
            <a:r>
              <a:rPr lang="en-US" sz="4400" b="1" dirty="0">
                <a:solidFill>
                  <a:srgbClr val="0070C0"/>
                </a:solidFill>
              </a:rPr>
              <a:t>PARAGRAPH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A1DDD-4E8D-489E-9E24-6D617C2BD5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60235" y="3649851"/>
            <a:ext cx="1783765" cy="1474569"/>
          </a:xfrm>
          <a:prstGeom prst="rect">
            <a:avLst/>
          </a:prstGeom>
        </p:spPr>
      </p:pic>
      <p:pic>
        <p:nvPicPr>
          <p:cNvPr id="4" name="Picture 3" descr="A picture containing mirror&#10;&#10;Description automatically generated">
            <a:extLst>
              <a:ext uri="{FF2B5EF4-FFF2-40B4-BE49-F238E27FC236}">
                <a16:creationId xmlns:a16="http://schemas.microsoft.com/office/drawing/2014/main" id="{AC57308D-9C73-4E59-A7D5-A27E169B320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5285" y="767166"/>
            <a:ext cx="1436434" cy="1436434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852FAFF-43E4-42D8-81FD-FD518DAF9D3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82076" y="696254"/>
            <a:ext cx="1397311" cy="19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5846" y="2260167"/>
            <a:ext cx="8525692" cy="4345731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Don’t just repeat what’s on your resume: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 -- Connect the dots for the employer: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 -- What you learned from an experience; 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 -- How it strengthened your skills in XXX.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Show why you’re a good “fit” for the job.</a:t>
            </a:r>
          </a:p>
          <a:p>
            <a:endParaRPr lang="en-US" altLang="en-US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2DC9-F7A0-49CB-ABF7-BEF2DC23061F}"/>
              </a:ext>
            </a:extLst>
          </p:cNvPr>
          <p:cNvSpPr txBox="1"/>
          <p:nvPr/>
        </p:nvSpPr>
        <p:spPr>
          <a:xfrm>
            <a:off x="455846" y="954991"/>
            <a:ext cx="8092419" cy="1046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rgbClr val="0070C0"/>
                </a:solidFill>
              </a:rPr>
              <a:t>                  </a:t>
            </a:r>
            <a:r>
              <a:rPr lang="en-US" sz="2800" b="1" i="1" dirty="0">
                <a:solidFill>
                  <a:srgbClr val="0070C0"/>
                </a:solidFill>
                <a:latin typeface="Brush Script MT" panose="03060802040406070304" pitchFamily="66" charset="0"/>
              </a:rPr>
              <a:t>and/or               </a:t>
            </a:r>
            <a:r>
              <a:rPr lang="en-US" sz="4400" b="1" dirty="0">
                <a:solidFill>
                  <a:srgbClr val="0070C0"/>
                </a:solidFill>
              </a:rPr>
              <a:t>PARAGRAPH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A1DDD-4E8D-489E-9E24-6D617C2BD5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3859" y="2694410"/>
            <a:ext cx="2360141" cy="3534940"/>
          </a:xfrm>
          <a:prstGeom prst="rect">
            <a:avLst/>
          </a:prstGeom>
        </p:spPr>
      </p:pic>
      <p:pic>
        <p:nvPicPr>
          <p:cNvPr id="4" name="Picture 3" descr="A picture containing mirror&#10;&#10;Description automatically generated">
            <a:extLst>
              <a:ext uri="{FF2B5EF4-FFF2-40B4-BE49-F238E27FC236}">
                <a16:creationId xmlns:a16="http://schemas.microsoft.com/office/drawing/2014/main" id="{AC57308D-9C73-4E59-A7D5-A27E169B320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5285" y="767166"/>
            <a:ext cx="1436434" cy="1436434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852FAFF-43E4-42D8-81FD-FD518DAF9D3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82076" y="696254"/>
            <a:ext cx="1397311" cy="19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7457" y="2361103"/>
            <a:ext cx="8525692" cy="415662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US" altLang="en-US" sz="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500" dirty="0">
                <a:solidFill>
                  <a:srgbClr val="C00000"/>
                </a:solidFill>
              </a:rPr>
              <a:t>Briefly Summarize…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1300" dirty="0">
                <a:solidFill>
                  <a:srgbClr val="C00000"/>
                </a:solidFill>
              </a:rPr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How you might be uniquely qualified for the position.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Indicate a desire….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for an opportunity to further discuss how your skills &amp; experience can meet the needs for this position.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  Be enthusiastic and positive!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Thank the employer for their time and consideration.</a:t>
            </a:r>
          </a:p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 </a:t>
            </a:r>
            <a:endParaRPr lang="en-US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A1DDD-4E8D-489E-9E24-6D617C2BD5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49956" y="974928"/>
            <a:ext cx="3348567" cy="2768130"/>
          </a:xfrm>
          <a:prstGeom prst="rect">
            <a:avLst/>
          </a:pr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3BF3327D-4329-48F3-8D2D-83AE82ED255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9933" y="619841"/>
            <a:ext cx="1571877" cy="15718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548961-4DEF-47EF-A329-045134A33406}"/>
              </a:ext>
            </a:extLst>
          </p:cNvPr>
          <p:cNvSpPr/>
          <p:nvPr/>
        </p:nvSpPr>
        <p:spPr>
          <a:xfrm>
            <a:off x="1985376" y="1144313"/>
            <a:ext cx="42991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PARAGRAPH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698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0318" y="1456720"/>
            <a:ext cx="3955409" cy="7778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COVER EMAILS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4633" y="2581292"/>
            <a:ext cx="8632722" cy="400809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alt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</a:rPr>
              <a:t>When applying for a job by attaching a resume and cover letter in an email, the letter may not be read – so the email for your application should act as a short version of your cover letter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Cover emails are short </a:t>
            </a:r>
            <a:r>
              <a:rPr lang="en-US" altLang="en-US" sz="2600" b="0" dirty="0">
                <a:solidFill>
                  <a:srgbClr val="C00000"/>
                </a:solidFill>
              </a:rPr>
              <a:t>(5-6 sentences)</a:t>
            </a:r>
            <a:r>
              <a:rPr lang="en-US" altLang="en-US" sz="2600" b="0" dirty="0">
                <a:solidFill>
                  <a:schemeClr val="bg2">
                    <a:lumMod val="50000"/>
                  </a:schemeClr>
                </a:solidFill>
              </a:rPr>
              <a:t>:                  you don’t want the reader to have to scroll.</a:t>
            </a:r>
          </a:p>
          <a:p>
            <a:r>
              <a:rPr lang="en-US" altLang="en-US" sz="10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Write to fit the tone </a:t>
            </a:r>
            <a:r>
              <a:rPr lang="en-US" altLang="en-US" sz="2600" b="0" dirty="0">
                <a:solidFill>
                  <a:schemeClr val="bg2">
                    <a:lumMod val="50000"/>
                  </a:schemeClr>
                </a:solidFill>
              </a:rPr>
              <a:t>of the company or organization.</a:t>
            </a:r>
            <a:endParaRPr lang="en-US" altLang="en-US" sz="2600" b="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41867-B69E-4860-8F33-F626DAA2C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CAC9C5"/>
              </a:clrFrom>
              <a:clrTo>
                <a:srgbClr val="CAC9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3" y="268610"/>
            <a:ext cx="3595685" cy="2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0318" y="1456720"/>
            <a:ext cx="3955409" cy="7778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COVER EMAILS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4633" y="2581292"/>
            <a:ext cx="8632722" cy="400809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300" dirty="0">
                <a:solidFill>
                  <a:schemeClr val="bg2">
                    <a:lumMod val="50000"/>
                  </a:schemeClr>
                </a:solidFill>
              </a:rPr>
              <a:t>Include relevant links to personal websites, projects, blogs, etc. so the reader can quickly learn more about you.</a:t>
            </a:r>
          </a:p>
          <a:p>
            <a:endParaRPr lang="en-US" altLang="en-US" sz="2600" dirty="0">
              <a:solidFill>
                <a:schemeClr val="bg2">
                  <a:lumMod val="50000"/>
                </a:schemeClr>
              </a:solidFill>
            </a:endParaRP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Be specific:  </a:t>
            </a:r>
            <a:r>
              <a:rPr lang="en-US" altLang="en-US" sz="2600" b="0" dirty="0">
                <a:solidFill>
                  <a:schemeClr val="bg2">
                    <a:lumMod val="50000"/>
                  </a:schemeClr>
                </a:solidFill>
              </a:rPr>
              <a:t>Focus on the most important aspects of your education, experience and skill set that qualify you for the job.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41867-B69E-4860-8F33-F626DAA2C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CAC9C5"/>
              </a:clrFrom>
              <a:clrTo>
                <a:srgbClr val="CAC9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3" y="184169"/>
            <a:ext cx="3595685" cy="2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0318" y="1509125"/>
            <a:ext cx="3955409" cy="107216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COVER EMAILS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SUBJECT LINE: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4633" y="2581292"/>
            <a:ext cx="8632722" cy="3727229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en-US" sz="900" dirty="0">
                <a:solidFill>
                  <a:srgbClr val="C00000"/>
                </a:solidFill>
              </a:rPr>
              <a:t>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Oftentimes,</a:t>
            </a:r>
            <a:r>
              <a:rPr lang="en-US" altLang="en-US" sz="2600" b="0" dirty="0">
                <a:solidFill>
                  <a:srgbClr val="0070C0"/>
                </a:solidFill>
              </a:rPr>
              <a:t> job ads note what to put in the subject line.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But if they don’t:  </a:t>
            </a:r>
            <a:r>
              <a:rPr lang="en-US" altLang="en-US" sz="2600" b="0" dirty="0">
                <a:solidFill>
                  <a:schemeClr val="bg2">
                    <a:lumMod val="50000"/>
                  </a:schemeClr>
                </a:solidFill>
              </a:rPr>
              <a:t>Try something like….</a:t>
            </a:r>
          </a:p>
          <a:p>
            <a:r>
              <a:rPr lang="en-US" altLang="en-US" sz="2600" b="0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altLang="en-US" sz="2600" b="0" i="1" dirty="0">
                <a:solidFill>
                  <a:schemeClr val="bg2">
                    <a:lumMod val="50000"/>
                  </a:schemeClr>
                </a:solidFill>
              </a:rPr>
              <a:t>“Application for Machine Learning position – Tom Lee”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Greeting:</a:t>
            </a:r>
            <a:r>
              <a:rPr lang="en-US" altLang="en-US" sz="2600" b="0" dirty="0">
                <a:solidFill>
                  <a:srgbClr val="C00000"/>
                </a:solidFill>
              </a:rPr>
              <a:t>  </a:t>
            </a:r>
            <a:r>
              <a:rPr lang="en-US" altLang="en-US" sz="2500" b="0" dirty="0">
                <a:solidFill>
                  <a:schemeClr val="bg2">
                    <a:lumMod val="50000"/>
                  </a:schemeClr>
                </a:solidFill>
              </a:rPr>
              <a:t>Try to find the name of who you are writing to on the company website – or try searching LinkedIn</a:t>
            </a:r>
            <a:r>
              <a:rPr lang="en-US" altLang="en-US" sz="2500" b="0" dirty="0">
                <a:solidFill>
                  <a:srgbClr val="C00000"/>
                </a:solidFill>
              </a:rPr>
              <a:t>.  </a:t>
            </a:r>
          </a:p>
          <a:p>
            <a:pPr marL="511175" indent="-511175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en-US" sz="2300" dirty="0">
                <a:solidFill>
                  <a:srgbClr val="C00000"/>
                </a:solidFill>
              </a:rPr>
              <a:t>IF NOTHING WORKS: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500" b="0" dirty="0">
                <a:solidFill>
                  <a:srgbClr val="C00000"/>
                </a:solidFill>
              </a:rPr>
              <a:t>      </a:t>
            </a:r>
            <a:r>
              <a:rPr lang="en-US" altLang="en-US" sz="2500" b="0" dirty="0">
                <a:solidFill>
                  <a:schemeClr val="bg2">
                    <a:lumMod val="50000"/>
                  </a:schemeClr>
                </a:solidFill>
              </a:rPr>
              <a:t>Lead with “To the Director of Human Resources” or similar.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41867-B69E-4860-8F33-F626DAA2C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CAC9C5"/>
              </a:clrFrom>
              <a:clrTo>
                <a:srgbClr val="CAC9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3" y="184169"/>
            <a:ext cx="3595685" cy="2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1479" y="1284763"/>
            <a:ext cx="3955409" cy="12965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COVER EMAILS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BODY: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4633" y="2581292"/>
            <a:ext cx="8632722" cy="400809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alt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600" dirty="0">
                <a:solidFill>
                  <a:srgbClr val="0070C0"/>
                </a:solidFill>
              </a:rPr>
              <a:t>Include info you want them to notice and remember about you.  </a:t>
            </a:r>
          </a:p>
          <a:p>
            <a:r>
              <a:rPr lang="en-US" altLang="en-US" sz="2600" dirty="0">
                <a:solidFill>
                  <a:srgbClr val="0070C0"/>
                </a:solidFill>
              </a:rPr>
              <a:t>Keep it Simple:</a:t>
            </a:r>
          </a:p>
          <a:p>
            <a:pPr indent="974725"/>
            <a:r>
              <a:rPr lang="en-US" altLang="en-US" sz="2600" dirty="0">
                <a:solidFill>
                  <a:srgbClr val="C00000"/>
                </a:solidFill>
              </a:rPr>
              <a:t>1. Who you are</a:t>
            </a:r>
          </a:p>
          <a:p>
            <a:pPr indent="974725"/>
            <a:r>
              <a:rPr lang="en-US" altLang="en-US" sz="2600" dirty="0">
                <a:solidFill>
                  <a:srgbClr val="C00000"/>
                </a:solidFill>
              </a:rPr>
              <a:t>2. Why you’re interested in this job &amp; this organization</a:t>
            </a:r>
          </a:p>
          <a:p>
            <a:pPr indent="974725">
              <a:lnSpc>
                <a:spcPct val="120000"/>
              </a:lnSpc>
              <a:spcAft>
                <a:spcPts val="0"/>
              </a:spcAft>
            </a:pPr>
            <a:r>
              <a:rPr lang="en-US" altLang="en-US" sz="2600" dirty="0">
                <a:solidFill>
                  <a:srgbClr val="C00000"/>
                </a:solidFill>
              </a:rPr>
              <a:t>3.  What you’ve done that’s relevant to the job </a:t>
            </a:r>
          </a:p>
          <a:p>
            <a:pPr indent="974725">
              <a:lnSpc>
                <a:spcPct val="120000"/>
              </a:lnSpc>
              <a:spcBef>
                <a:spcPts val="0"/>
              </a:spcBef>
            </a:pPr>
            <a:r>
              <a:rPr lang="en-US" altLang="en-US" sz="2600" i="1" dirty="0">
                <a:solidFill>
                  <a:srgbClr val="7030A0"/>
                </a:solidFill>
              </a:rPr>
              <a:t>            </a:t>
            </a:r>
            <a:r>
              <a:rPr lang="en-US" altLang="en-US" sz="2100" i="1" dirty="0">
                <a:solidFill>
                  <a:srgbClr val="7030A0"/>
                </a:solidFill>
              </a:rPr>
              <a:t>(Make the connections for them)</a:t>
            </a:r>
          </a:p>
          <a:p>
            <a:pPr indent="974725"/>
            <a:r>
              <a:rPr lang="en-US" altLang="en-US" sz="2600" dirty="0">
                <a:solidFill>
                  <a:srgbClr val="C00000"/>
                </a:solidFill>
              </a:rPr>
              <a:t>4.  How you’re a great (</a:t>
            </a:r>
            <a:r>
              <a:rPr lang="en-US" altLang="en-US" sz="2100" dirty="0">
                <a:solidFill>
                  <a:srgbClr val="C00000"/>
                </a:solidFill>
              </a:rPr>
              <a:t>or the best</a:t>
            </a:r>
            <a:r>
              <a:rPr lang="en-US" altLang="en-US" sz="2600" dirty="0">
                <a:solidFill>
                  <a:srgbClr val="C00000"/>
                </a:solidFill>
              </a:rPr>
              <a:t>) candidate for this job</a:t>
            </a:r>
          </a:p>
          <a:p>
            <a:pPr indent="974725"/>
            <a:r>
              <a:rPr lang="en-US" altLang="en-US" sz="2600" dirty="0">
                <a:solidFill>
                  <a:srgbClr val="C00000"/>
                </a:solidFill>
              </a:rPr>
              <a:t>5.  Where they can find out more about you.</a:t>
            </a:r>
          </a:p>
          <a:p>
            <a:pPr indent="974725"/>
            <a:r>
              <a:rPr lang="en-US" altLang="en-US" sz="2600" dirty="0">
                <a:solidFill>
                  <a:srgbClr val="C00000"/>
                </a:solidFill>
              </a:rPr>
              <a:t>     Express enthusiasm and thank the reader for their time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41867-B69E-4860-8F33-F626DAA2C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CAC9C5"/>
              </a:clrFrom>
              <a:clrTo>
                <a:srgbClr val="CAC9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3" y="184169"/>
            <a:ext cx="3595685" cy="2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8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7992" y="1406769"/>
            <a:ext cx="3955409" cy="1174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COVER EMAILS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CLOSING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4633" y="2581292"/>
            <a:ext cx="8632722" cy="400809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en-US" sz="2600" b="0" dirty="0">
              <a:solidFill>
                <a:srgbClr val="C00000"/>
              </a:solidFill>
            </a:endParaRP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C00000"/>
                </a:solidFill>
              </a:rPr>
              <a:t>Use your full name as the signature </a:t>
            </a:r>
            <a:r>
              <a:rPr lang="en-US" altLang="en-US" sz="2800" b="0" dirty="0">
                <a:solidFill>
                  <a:srgbClr val="C00000"/>
                </a:solidFill>
              </a:rPr>
              <a:t>–       </a:t>
            </a:r>
            <a:r>
              <a:rPr lang="en-US" altLang="en-US" sz="2800" b="0" dirty="0">
                <a:solidFill>
                  <a:schemeClr val="bg2">
                    <a:lumMod val="50000"/>
                  </a:schemeClr>
                </a:solidFill>
              </a:rPr>
              <a:t>Include links to any social media accounts</a:t>
            </a:r>
          </a:p>
          <a:p>
            <a:r>
              <a:rPr lang="en-US" altLang="en-US" sz="12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C00000"/>
                </a:solidFill>
              </a:rPr>
              <a:t>Don’t use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emoticons </a:t>
            </a:r>
            <a:r>
              <a:rPr lang="en-US" altLang="en-US" sz="2800" dirty="0">
                <a:solidFill>
                  <a:srgbClr val="C00000"/>
                </a:solidFill>
              </a:rPr>
              <a:t>                                         Don’t use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unusual fonts</a:t>
            </a:r>
            <a:r>
              <a:rPr lang="en-US" altLang="en-US" sz="2800" b="0" dirty="0">
                <a:solidFill>
                  <a:schemeClr val="bg2">
                    <a:lumMod val="50000"/>
                  </a:schemeClr>
                </a:solidFill>
              </a:rPr>
              <a:t>                                            </a:t>
            </a:r>
            <a:r>
              <a:rPr lang="en-US" altLang="en-US" sz="2800" dirty="0">
                <a:solidFill>
                  <a:srgbClr val="C00000"/>
                </a:solidFill>
              </a:rPr>
              <a:t>Don’t use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a dumb-named email address</a:t>
            </a:r>
            <a:endParaRPr lang="en-US" altLang="en-US" sz="2800" b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741867-B69E-4860-8F33-F626DAA2C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CAC9C5"/>
              </a:clrFrom>
              <a:clrTo>
                <a:srgbClr val="CAC9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3" y="184169"/>
            <a:ext cx="3595685" cy="2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88" y="1242836"/>
            <a:ext cx="8699619" cy="5347334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marL="465138" algn="ctr">
              <a:lnSpc>
                <a:spcPct val="100000"/>
              </a:lnSpc>
              <a:spcBef>
                <a:spcPts val="0"/>
              </a:spcBef>
            </a:pPr>
            <a:endParaRPr lang="en-US" sz="3200" dirty="0">
              <a:solidFill>
                <a:srgbClr val="0070C0"/>
              </a:solidFill>
            </a:endParaRPr>
          </a:p>
          <a:p>
            <a:pPr marL="465138">
              <a:lnSpc>
                <a:spcPct val="100000"/>
              </a:lnSpc>
              <a:spcBef>
                <a:spcPts val="0"/>
              </a:spcBef>
            </a:pP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pPr algn="ctr"/>
            <a:r>
              <a:rPr lang="en-US" sz="2600" strike="sngStrike" dirty="0">
                <a:solidFill>
                  <a:srgbClr val="002060"/>
                </a:solidFill>
              </a:rPr>
              <a:t>Wyman Park Building – 3</a:t>
            </a:r>
            <a:r>
              <a:rPr lang="en-US" sz="2600" strike="sngStrike" baseline="30000" dirty="0">
                <a:solidFill>
                  <a:srgbClr val="002060"/>
                </a:solidFill>
              </a:rPr>
              <a:t>rd</a:t>
            </a:r>
            <a:r>
              <a:rPr lang="en-US" sz="2600" strike="sngStrike" dirty="0">
                <a:solidFill>
                  <a:srgbClr val="002060"/>
                </a:solidFill>
              </a:rPr>
              <a:t> Floor West  (Graduate Affairs Office)</a:t>
            </a:r>
          </a:p>
          <a:p>
            <a:pPr algn="ctr"/>
            <a:r>
              <a:rPr lang="en-US" sz="2800" dirty="0">
                <a:hlinkClick r:id="rId3"/>
              </a:rPr>
              <a:t>msavag16@jhu.edu</a:t>
            </a:r>
            <a:r>
              <a:rPr lang="en-US" sz="2800" dirty="0"/>
              <a:t>          </a:t>
            </a:r>
            <a:r>
              <a:rPr lang="en-US" sz="2800" strike="sngStrike" dirty="0"/>
              <a:t>410-516-2314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18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B3FCF5-73DF-4C1C-9AD5-8A9E2997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86" y="267830"/>
            <a:ext cx="5791200" cy="101480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Mark Savage, Associate Director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and Life Design Educator for Engineering Masters Students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1E62F-EDF1-4D64-A0CB-84A863B7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07" y="1764179"/>
            <a:ext cx="2782337" cy="2782337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5CE2687-859A-42C6-9A0D-9DC85D11FA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32856" y="1445233"/>
            <a:ext cx="3420230" cy="3420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53D3C8-1F6C-41CD-90F1-3CB6D60681FE}"/>
              </a:ext>
            </a:extLst>
          </p:cNvPr>
          <p:cNvSpPr txBox="1"/>
          <p:nvPr/>
        </p:nvSpPr>
        <p:spPr>
          <a:xfrm>
            <a:off x="561886" y="1067054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ekduncan.com/2011/04/flowers-in-her-hair-fun-digital-ar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062D9-76B9-4571-8317-CF4E7CF6E66C}"/>
              </a:ext>
            </a:extLst>
          </p:cNvPr>
          <p:cNvSpPr txBox="1"/>
          <p:nvPr/>
        </p:nvSpPr>
        <p:spPr>
          <a:xfrm>
            <a:off x="7187014" y="1632247"/>
            <a:ext cx="184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Johns Hopkins University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Homewood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Campus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249C5B-C19D-42B9-A4D6-649821722A8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8192" y="1386673"/>
            <a:ext cx="2342440" cy="1949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0B64D-B411-4D4A-8317-4F0A3DEA1B7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991" y="3064747"/>
            <a:ext cx="2342440" cy="1949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E2B4CD-0AD9-41A5-8A13-6698B242111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17468" y="3032166"/>
            <a:ext cx="2342440" cy="17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1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88" y="1242836"/>
            <a:ext cx="8699619" cy="5347334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marL="465138" algn="ctr">
              <a:lnSpc>
                <a:spcPct val="100000"/>
              </a:lnSpc>
              <a:spcBef>
                <a:spcPts val="0"/>
              </a:spcBef>
            </a:pPr>
            <a:endParaRPr lang="en-US" sz="3200" dirty="0">
              <a:solidFill>
                <a:srgbClr val="0070C0"/>
              </a:solidFill>
            </a:endParaRPr>
          </a:p>
          <a:p>
            <a:pPr marL="465138">
              <a:lnSpc>
                <a:spcPct val="100000"/>
              </a:lnSpc>
              <a:spcBef>
                <a:spcPts val="0"/>
              </a:spcBef>
            </a:pP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algn="ctr"/>
            <a:endParaRPr lang="en-US" sz="2800" dirty="0">
              <a:solidFill>
                <a:srgbClr val="002060"/>
              </a:solidFill>
            </a:endParaRPr>
          </a:p>
          <a:p>
            <a:pPr algn="ctr"/>
            <a:r>
              <a:rPr lang="en-US" sz="2600" dirty="0">
                <a:solidFill>
                  <a:srgbClr val="002060"/>
                </a:solidFill>
              </a:rPr>
              <a:t>Wyman Park Building – 3</a:t>
            </a:r>
            <a:r>
              <a:rPr lang="en-US" sz="2600" baseline="30000" dirty="0">
                <a:solidFill>
                  <a:srgbClr val="002060"/>
                </a:solidFill>
              </a:rPr>
              <a:t>rd</a:t>
            </a:r>
            <a:r>
              <a:rPr lang="en-US" sz="2600" dirty="0">
                <a:solidFill>
                  <a:srgbClr val="002060"/>
                </a:solidFill>
              </a:rPr>
              <a:t> Floor West  (Graduate Affairs Office)</a:t>
            </a:r>
          </a:p>
          <a:p>
            <a:pPr algn="ctr"/>
            <a:r>
              <a:rPr lang="en-US" sz="2800" dirty="0">
                <a:hlinkClick r:id="rId3"/>
              </a:rPr>
              <a:t>msavag16@jhu.edu</a:t>
            </a:r>
            <a:r>
              <a:rPr lang="en-US" sz="2800" dirty="0"/>
              <a:t>          410-516-2314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242852"/>
                </a:solidFill>
              </a:rPr>
              <a:pPr/>
              <a:t>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B3FCF5-73DF-4C1C-9AD5-8A9E2997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86" y="267830"/>
            <a:ext cx="5791200" cy="10148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Mark Savage, Associate Director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and Life Design Educator for Engineering Masters Students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1E62F-EDF1-4D64-A0CB-84A863B7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07" y="1764179"/>
            <a:ext cx="2782337" cy="2782337"/>
          </a:xfrm>
          <a:prstGeom prst="rect">
            <a:avLst/>
          </a:prstGeom>
        </p:spPr>
      </p:pic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A5CE2687-859A-42C6-9A0D-9DC85D11FA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32856" y="1445233"/>
            <a:ext cx="3420230" cy="3420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53D3C8-1F6C-41CD-90F1-3CB6D60681FE}"/>
              </a:ext>
            </a:extLst>
          </p:cNvPr>
          <p:cNvSpPr txBox="1"/>
          <p:nvPr/>
        </p:nvSpPr>
        <p:spPr>
          <a:xfrm>
            <a:off x="561886" y="1067054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ekduncan.com/2011/04/flowers-in-her-hair-fun-digital-ar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062D9-76B9-4571-8317-CF4E7CF6E66C}"/>
              </a:ext>
            </a:extLst>
          </p:cNvPr>
          <p:cNvSpPr txBox="1"/>
          <p:nvPr/>
        </p:nvSpPr>
        <p:spPr>
          <a:xfrm>
            <a:off x="7187014" y="1632247"/>
            <a:ext cx="184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Johns Hopkins University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Homewood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Campus</a:t>
            </a:r>
          </a:p>
        </p:txBody>
      </p:sp>
    </p:spTree>
    <p:extLst>
      <p:ext uri="{BB962C8B-B14F-4D97-AF65-F5344CB8AC3E}">
        <p14:creationId xmlns:p14="http://schemas.microsoft.com/office/powerpoint/2010/main" val="268348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77" y="474653"/>
            <a:ext cx="7094914" cy="71294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r>
              <a:rPr lang="en-US" dirty="0"/>
              <a:t>What is a COVER LETTER?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50" y="1689679"/>
            <a:ext cx="8489658" cy="4881602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</a:rPr>
              <a:t>A formal letter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that accompanies your resume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</a:endParaRP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</a:rPr>
              <a:t>Expands on your experience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 show you are a good match for the position.</a:t>
            </a:r>
          </a:p>
          <a:p>
            <a:pPr marL="687388" indent="-687388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</a:rPr>
              <a:t>A sample of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your writing &amp; communication skills – Must be clear &amp; free of errors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C00000"/>
                </a:solidFill>
              </a:rPr>
              <a:t>Shows personality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 give a sense if you are a good match for the company culture.</a:t>
            </a:r>
            <a:endParaRPr lang="en-US" sz="2800" dirty="0"/>
          </a:p>
          <a:p>
            <a:endParaRPr lang="en-US" sz="3500" b="0" dirty="0"/>
          </a:p>
        </p:txBody>
      </p:sp>
    </p:spTree>
    <p:extLst>
      <p:ext uri="{BB962C8B-B14F-4D97-AF65-F5344CB8AC3E}">
        <p14:creationId xmlns:p14="http://schemas.microsoft.com/office/powerpoint/2010/main" val="27450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77" y="474653"/>
            <a:ext cx="7094914" cy="71294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>
            <a:noAutofit/>
          </a:bodyPr>
          <a:lstStyle/>
          <a:p>
            <a:r>
              <a:rPr lang="en-US" dirty="0"/>
              <a:t>What is a COVER LETTER?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50" y="1689679"/>
            <a:ext cx="8489658" cy="4881602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2800" dirty="0"/>
              <a:t>Unlike your resume, your Cover Letter is Individually Crafted for Each Application;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You probably don’t have time for that…</a:t>
            </a:r>
          </a:p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But the good news is…</a:t>
            </a:r>
          </a:p>
          <a:p>
            <a:pPr algn="ctr"/>
            <a:r>
              <a:rPr lang="en-US" sz="2800" dirty="0"/>
              <a:t>A template can be developed and edited for each job you apply to, assuming similar jobs in similar industries.</a:t>
            </a:r>
          </a:p>
          <a:p>
            <a:endParaRPr lang="en-US" sz="3500" b="0" dirty="0"/>
          </a:p>
        </p:txBody>
      </p:sp>
      <p:pic>
        <p:nvPicPr>
          <p:cNvPr id="8" name="Picture 7" descr="A close up of a light&#10;&#10;Description automatically generated">
            <a:extLst>
              <a:ext uri="{FF2B5EF4-FFF2-40B4-BE49-F238E27FC236}">
                <a16:creationId xmlns:a16="http://schemas.microsoft.com/office/drawing/2014/main" id="{48580D15-4D6E-446C-AB19-6B7EC43036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9928" y="3537958"/>
            <a:ext cx="1703705" cy="1401906"/>
          </a:xfrm>
          <a:prstGeom prst="rect">
            <a:avLst/>
          </a:prstGeom>
        </p:spPr>
      </p:pic>
      <p:pic>
        <p:nvPicPr>
          <p:cNvPr id="12" name="Picture 11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682BBEBB-3610-44AC-A74B-B25FBB53D79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8081" y="3464092"/>
            <a:ext cx="1549637" cy="15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50" y="1899281"/>
            <a:ext cx="8489658" cy="4689526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endParaRPr lang="en-US" sz="2500" dirty="0">
              <a:solidFill>
                <a:schemeClr val="bg2">
                  <a:lumMod val="50000"/>
                </a:schemeClr>
              </a:solidFill>
            </a:endParaRP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Focus on </a:t>
            </a:r>
            <a:r>
              <a:rPr lang="en-US" sz="2500" dirty="0">
                <a:solidFill>
                  <a:srgbClr val="FF0000"/>
                </a:solidFill>
              </a:rPr>
              <a:t>what you have to offer                          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2500" dirty="0">
                <a:solidFill>
                  <a:srgbClr val="FF0000"/>
                </a:solidFill>
              </a:rPr>
              <a:t>how you can help the employer.</a:t>
            </a:r>
          </a:p>
          <a:p>
            <a:r>
              <a:rPr lang="en-US" sz="800" dirty="0">
                <a:solidFill>
                  <a:srgbClr val="FF0000"/>
                </a:solidFill>
              </a:rPr>
              <a:t> </a:t>
            </a: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NOT totally about why you want the position </a:t>
            </a:r>
            <a:r>
              <a:rPr lang="en-US" dirty="0">
                <a:solidFill>
                  <a:srgbClr val="0070C0"/>
                </a:solidFill>
              </a:rPr>
              <a:t>(although you DO need to convey that)</a:t>
            </a:r>
            <a:r>
              <a:rPr lang="en-US" sz="2400" b="0" dirty="0">
                <a:solidFill>
                  <a:srgbClr val="0070C0"/>
                </a:solidFill>
              </a:rPr>
              <a:t>.</a:t>
            </a:r>
          </a:p>
          <a:p>
            <a:r>
              <a:rPr lang="en-US" sz="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Revise it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for each position you apply for.  You want employers to feel you are writing it just for them.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687388" indent="-687388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Give specific reasons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why you are interested in 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position and 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company/organization.</a:t>
            </a:r>
          </a:p>
          <a:p>
            <a:endParaRPr lang="en-US" sz="2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036F290-2FA9-40E2-9257-6EFD0DC02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70203" y="810492"/>
            <a:ext cx="4362426" cy="21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3437" y="283334"/>
            <a:ext cx="6920248" cy="1147901"/>
          </a:xfrm>
        </p:spPr>
        <p:txBody>
          <a:bodyPr>
            <a:noAutofit/>
          </a:bodyPr>
          <a:lstStyle/>
          <a:p>
            <a:pPr marL="1889125" indent="-1889125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RESUME and COVER LETTER</a:t>
            </a:r>
            <a:br>
              <a:rPr lang="en-US" sz="2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What is the difference?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14936" y="1602297"/>
            <a:ext cx="8510950" cy="4972369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en-US" sz="3200" dirty="0">
                <a:solidFill>
                  <a:srgbClr val="C00000"/>
                </a:solidFill>
              </a:rPr>
              <a:t>THE RESUME: 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</a:rPr>
              <a:t>Basically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 an OUTLINE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</a:rPr>
              <a:t>Answers the question:  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CAN you do the job?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rgbClr val="C00000"/>
                </a:solidFill>
              </a:rPr>
              <a:t>Do you have: 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</a:rPr>
              <a:t>Right Skills, Education, Experience?</a:t>
            </a:r>
          </a:p>
          <a:p>
            <a:endParaRPr lang="en-US" altLang="en-US" sz="3000" b="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THE COVER LETTER: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Answers the question, </a:t>
            </a:r>
            <a:r>
              <a:rPr lang="en-US" altLang="en-US" sz="3200" dirty="0">
                <a:solidFill>
                  <a:srgbClr val="C00000"/>
                </a:solidFill>
              </a:rPr>
              <a:t>DO YOU </a:t>
            </a:r>
            <a:r>
              <a:rPr lang="en-US" altLang="en-US" sz="3200" u="sng" dirty="0">
                <a:solidFill>
                  <a:srgbClr val="C00000"/>
                </a:solidFill>
              </a:rPr>
              <a:t>WANT</a:t>
            </a:r>
            <a:r>
              <a:rPr lang="en-US" altLang="en-US" sz="3200" dirty="0">
                <a:solidFill>
                  <a:srgbClr val="C00000"/>
                </a:solidFill>
              </a:rPr>
              <a:t> 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to do </a:t>
            </a:r>
            <a:r>
              <a:rPr lang="en-US" altLang="en-US" sz="3200" u="sng" dirty="0">
                <a:solidFill>
                  <a:srgbClr val="C00000"/>
                </a:solidFill>
              </a:rPr>
              <a:t>THIS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 job at </a:t>
            </a:r>
            <a:r>
              <a:rPr lang="en-US" altLang="en-US" sz="3200" u="sng" dirty="0">
                <a:solidFill>
                  <a:srgbClr val="C00000"/>
                </a:solidFill>
              </a:rPr>
              <a:t>THIS</a:t>
            </a: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 organization?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3200" dirty="0">
                <a:solidFill>
                  <a:schemeClr val="bg2">
                    <a:lumMod val="50000"/>
                  </a:schemeClr>
                </a:solidFill>
              </a:rPr>
              <a:t>Shows </a:t>
            </a:r>
            <a:r>
              <a:rPr lang="en-US" altLang="en-US" sz="3200" u="sng" dirty="0">
                <a:solidFill>
                  <a:srgbClr val="C00000"/>
                </a:solidFill>
              </a:rPr>
              <a:t>Interest</a:t>
            </a:r>
            <a:r>
              <a:rPr lang="en-US" altLang="en-US" sz="3200" dirty="0">
                <a:solidFill>
                  <a:srgbClr val="C00000"/>
                </a:solidFill>
              </a:rPr>
              <a:t>, </a:t>
            </a:r>
            <a:r>
              <a:rPr lang="en-US" altLang="en-US" sz="3200" u="sng" dirty="0">
                <a:solidFill>
                  <a:srgbClr val="C00000"/>
                </a:solidFill>
              </a:rPr>
              <a:t>Motivation</a:t>
            </a:r>
            <a:r>
              <a:rPr lang="en-US" altLang="en-US" sz="3200" dirty="0">
                <a:solidFill>
                  <a:srgbClr val="C00000"/>
                </a:solidFill>
              </a:rPr>
              <a:t>, </a:t>
            </a:r>
            <a:r>
              <a:rPr lang="en-US" altLang="en-US" sz="3200" u="sng" dirty="0">
                <a:solidFill>
                  <a:srgbClr val="C00000"/>
                </a:solidFill>
              </a:rPr>
              <a:t>Personality</a:t>
            </a:r>
          </a:p>
          <a:p>
            <a:endParaRPr lang="en-US" altLang="en-US" sz="3200" b="0" dirty="0"/>
          </a:p>
          <a:p>
            <a:endParaRPr lang="en-US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0877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91662" y="1790672"/>
            <a:ext cx="8634224" cy="4590249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30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</a:rPr>
              <a:t>Be Authentic—</a:t>
            </a:r>
          </a:p>
          <a:p>
            <a:r>
              <a:rPr lang="en-US" altLang="en-US" sz="3000" dirty="0">
                <a:solidFill>
                  <a:schemeClr val="bg2">
                    <a:lumMod val="50000"/>
                  </a:schemeClr>
                </a:solidFill>
              </a:rPr>
              <a:t>    Be Yourself !</a:t>
            </a:r>
            <a:endParaRPr lang="en-US" altLang="en-US" sz="3000" b="0" dirty="0"/>
          </a:p>
          <a:p>
            <a:r>
              <a:rPr lang="en-US" altLang="en-US" sz="800" b="0" dirty="0"/>
              <a:t>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</a:rPr>
              <a:t>Be Conversational:                                    </a:t>
            </a:r>
            <a:r>
              <a:rPr lang="en-US" altLang="en-US" sz="3000" dirty="0">
                <a:solidFill>
                  <a:schemeClr val="bg2">
                    <a:lumMod val="50000"/>
                  </a:schemeClr>
                </a:solidFill>
              </a:rPr>
              <a:t>Approach as if you are telling a story –     </a:t>
            </a:r>
            <a:endParaRPr lang="en-US" altLang="en-US" sz="3000" dirty="0">
              <a:solidFill>
                <a:srgbClr val="C00000"/>
              </a:solidFill>
            </a:endParaRPr>
          </a:p>
          <a:p>
            <a:r>
              <a:rPr lang="en-US" altLang="en-US" sz="800" dirty="0">
                <a:solidFill>
                  <a:srgbClr val="C00000"/>
                </a:solidFill>
              </a:rPr>
              <a:t>  </a:t>
            </a:r>
          </a:p>
          <a:p>
            <a:pPr marL="511175" indent="-511175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C00000"/>
                </a:solidFill>
              </a:rPr>
              <a:t>Hiring Managers look for                      </a:t>
            </a:r>
            <a:r>
              <a:rPr lang="en-US" altLang="en-US" sz="3000" dirty="0">
                <a:solidFill>
                  <a:schemeClr val="bg2">
                    <a:lumMod val="50000"/>
                  </a:schemeClr>
                </a:solidFill>
              </a:rPr>
              <a:t>what’s NOT communicated in your resume</a:t>
            </a:r>
            <a:endParaRPr lang="en-US" altLang="en-US" sz="3000" b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6494A64-1D44-498E-B3AE-3F3B843336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61" y="477078"/>
            <a:ext cx="7449741" cy="1313593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31BFF0-C212-4897-8C39-1C170A042A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41548" y="1451433"/>
            <a:ext cx="6650097" cy="26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40484" y="1573719"/>
            <a:ext cx="8463292" cy="492846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b="0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b="0" dirty="0">
                <a:solidFill>
                  <a:srgbClr val="C00000"/>
                </a:solidFill>
                <a:latin typeface="+mj-lt"/>
              </a:rPr>
              <a:t>May use same header &amp; font as in resume,     </a:t>
            </a:r>
            <a:r>
              <a:rPr lang="en-US" altLang="en-US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but not required.</a:t>
            </a:r>
          </a:p>
          <a:p>
            <a:r>
              <a:rPr lang="en-US" altLang="en-US" sz="1200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en-US" altLang="en-US" sz="1200" b="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b="0" dirty="0">
                <a:solidFill>
                  <a:srgbClr val="C00000"/>
                </a:solidFill>
                <a:latin typeface="+mj-lt"/>
              </a:rPr>
              <a:t>ONE PAGE</a:t>
            </a:r>
          </a:p>
          <a:p>
            <a:r>
              <a:rPr lang="en-US" altLang="en-US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3 or 4 Paragraphs   --  10-12 Pt Font</a:t>
            </a:r>
          </a:p>
          <a:p>
            <a:r>
              <a:rPr lang="en-US" altLang="en-US" sz="1200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en-US" altLang="en-US" sz="1200" b="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b="0" dirty="0">
                <a:solidFill>
                  <a:srgbClr val="C00000"/>
                </a:solidFill>
                <a:latin typeface="+mj-lt"/>
              </a:rPr>
              <a:t>SET MARGINS</a:t>
            </a:r>
            <a:r>
              <a:rPr lang="en-US" altLang="en-US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to balance letter on page</a:t>
            </a:r>
          </a:p>
          <a:p>
            <a:r>
              <a:rPr lang="en-US" altLang="en-US" sz="1200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en-US" altLang="en-US" sz="1200" b="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b="0" dirty="0">
                <a:solidFill>
                  <a:srgbClr val="C00000"/>
                </a:solidFill>
                <a:latin typeface="+mj-lt"/>
              </a:rPr>
              <a:t>STANDARD business letter format                   </a:t>
            </a:r>
            <a:r>
              <a:rPr lang="en-US" altLang="en-US" b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for addresses, greeting and closing</a:t>
            </a:r>
          </a:p>
          <a:p>
            <a:endParaRPr lang="en-US" altLang="en-US" b="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91ADC8-D1D1-4947-BC10-21120B203A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484" y="237316"/>
            <a:ext cx="5290501" cy="13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5856" y="2129382"/>
            <a:ext cx="8723290" cy="4341160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Research the employer 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to explain your interest.</a:t>
            </a:r>
          </a:p>
          <a:p>
            <a:pPr>
              <a:spcBef>
                <a:spcPts val="600"/>
              </a:spcBef>
            </a:pPr>
            <a:r>
              <a:rPr lang="en-US" altLang="en-US" sz="800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Employers want to see that                                   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you understand their business and their goals</a:t>
            </a:r>
          </a:p>
          <a:p>
            <a:pPr>
              <a:spcBef>
                <a:spcPts val="600"/>
              </a:spcBef>
            </a:pPr>
            <a:r>
              <a:rPr lang="en-US" altLang="en-US" sz="800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Closely review the job description:                             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Note key words, required skills and abilities</a:t>
            </a:r>
          </a:p>
          <a:p>
            <a:pPr>
              <a:spcBef>
                <a:spcPts val="600"/>
              </a:spcBef>
            </a:pPr>
            <a:r>
              <a:rPr lang="en-US" altLang="en-US" sz="900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rgbClr val="C00000"/>
                </a:solidFill>
              </a:rPr>
              <a:t>Address the letter to an actual person:</a:t>
            </a:r>
            <a:endParaRPr lang="en-US" altLang="en-US" sz="10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600" dirty="0">
                <a:solidFill>
                  <a:srgbClr val="C00000"/>
                </a:solidFill>
              </a:rPr>
              <a:t>     </a:t>
            </a:r>
            <a:r>
              <a:rPr lang="en-US" altLang="en-US" sz="2600" dirty="0">
                <a:solidFill>
                  <a:schemeClr val="bg2">
                    <a:lumMod val="50000"/>
                  </a:schemeClr>
                </a:solidFill>
              </a:rPr>
              <a:t>To Whom It May Concern,  Dear Sir,  Dear Madam</a:t>
            </a:r>
          </a:p>
        </p:txBody>
      </p:sp>
      <p:pic>
        <p:nvPicPr>
          <p:cNvPr id="3" name="Picture 2" descr="A picture containing ball, player, racket, court&#10;&#10;Description automatically generated">
            <a:extLst>
              <a:ext uri="{FF2B5EF4-FFF2-40B4-BE49-F238E27FC236}">
                <a16:creationId xmlns:a16="http://schemas.microsoft.com/office/drawing/2014/main" id="{D19D82FA-506C-4EF7-A146-15343069DB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68642" y="795457"/>
            <a:ext cx="5008858" cy="1753100"/>
          </a:xfrm>
          <a:prstGeom prst="rect">
            <a:avLst/>
          </a:prstGeom>
        </p:spPr>
      </p:pic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07D355-4A25-4460-973C-D41CA8E7698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11324" y="5786680"/>
            <a:ext cx="937647" cy="937647"/>
          </a:xfrm>
          <a:prstGeom prst="rect">
            <a:avLst/>
          </a:prstGeom>
        </p:spPr>
      </p:pic>
      <p:pic>
        <p:nvPicPr>
          <p:cNvPr id="16" name="Picture 1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8BBD548-AF1F-4CAE-ADF6-3FE641A6E5A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76509" y="5786679"/>
            <a:ext cx="937647" cy="937647"/>
          </a:xfrm>
          <a:prstGeom prst="rect">
            <a:avLst/>
          </a:prstGeom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AC942C6-7F68-48AF-978E-46206EDCCB4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47436" y="5786678"/>
            <a:ext cx="937647" cy="937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190FD-BDFB-446E-BA8D-1F1D76F6FBA3}"/>
              </a:ext>
            </a:extLst>
          </p:cNvPr>
          <p:cNvSpPr txBox="1"/>
          <p:nvPr/>
        </p:nvSpPr>
        <p:spPr>
          <a:xfrm>
            <a:off x="606751" y="387458"/>
            <a:ext cx="2691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KEEP IN MIND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E527030-ABEC-48DA-925F-51BE0EE2C26B}"/>
              </a:ext>
            </a:extLst>
          </p:cNvPr>
          <p:cNvSpPr/>
          <p:nvPr/>
        </p:nvSpPr>
        <p:spPr>
          <a:xfrm>
            <a:off x="2375179" y="1105603"/>
            <a:ext cx="792881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05468" y="2260168"/>
            <a:ext cx="8525692" cy="415662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COVER LETTER IS: 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en-US" sz="24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Impression of you!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  Engage attention quickly &amp; “hook” the reader</a:t>
            </a:r>
          </a:p>
          <a:p>
            <a:pPr marL="512763" indent="-512763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State the position you’re applying for …                           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… and how you learned about it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  State why you want to work for this company,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C00000"/>
                </a:solidFill>
              </a:rPr>
              <a:t>      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why this job, &amp; related skills or experience you offer.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C00000"/>
                </a:solidFill>
              </a:rPr>
              <a:t>  Mention anyone you know at the company or who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</a:rPr>
              <a:t>      recommended you  </a:t>
            </a:r>
            <a:r>
              <a:rPr lang="en-US" altLang="en-US" i="1" dirty="0">
                <a:solidFill>
                  <a:schemeClr val="bg2">
                    <a:lumMod val="50000"/>
                  </a:schemeClr>
                </a:solidFill>
              </a:rPr>
              <a:t>(this could instead go in last paragraph)</a:t>
            </a:r>
          </a:p>
          <a:p>
            <a:pPr>
              <a:spcBef>
                <a:spcPts val="0"/>
              </a:spcBef>
            </a:pPr>
            <a:endParaRPr lang="en-US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2DC9-F7A0-49CB-ABF7-BEF2DC23061F}"/>
              </a:ext>
            </a:extLst>
          </p:cNvPr>
          <p:cNvSpPr txBox="1"/>
          <p:nvPr/>
        </p:nvSpPr>
        <p:spPr>
          <a:xfrm>
            <a:off x="478144" y="890029"/>
            <a:ext cx="7267575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>
                <a:solidFill>
                  <a:srgbClr val="0070C0"/>
                </a:solidFill>
              </a:rPr>
              <a:t>                  </a:t>
            </a:r>
            <a:r>
              <a:rPr lang="en-US" sz="4400" b="1" dirty="0">
                <a:solidFill>
                  <a:srgbClr val="0070C0"/>
                </a:solidFill>
              </a:rPr>
              <a:t>PARAGRAPH</a:t>
            </a:r>
          </a:p>
        </p:txBody>
      </p:sp>
      <p:pic>
        <p:nvPicPr>
          <p:cNvPr id="10" name="Picture 9" descr="A picture containing cup, plate&#10;&#10;Description automatically generated">
            <a:extLst>
              <a:ext uri="{FF2B5EF4-FFF2-40B4-BE49-F238E27FC236}">
                <a16:creationId xmlns:a16="http://schemas.microsoft.com/office/drawing/2014/main" id="{327EAA60-F96A-4398-99F9-D15BE47A94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3586" y="668967"/>
            <a:ext cx="15240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EA1DDD-4E8D-489E-9E24-6D617C2BD5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18557" y="1608464"/>
            <a:ext cx="1868045" cy="15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Career Center PPT</Template>
  <TotalTime>3889</TotalTime>
  <Words>1112</Words>
  <Application>Microsoft Office PowerPoint</Application>
  <PresentationFormat>On-screen Show (4:3)</PresentationFormat>
  <Paragraphs>212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Brush Script MT</vt:lpstr>
      <vt:lpstr>Calibri</vt:lpstr>
      <vt:lpstr>Wingdings</vt:lpstr>
      <vt:lpstr>Essential</vt:lpstr>
      <vt:lpstr>1_Essential</vt:lpstr>
      <vt:lpstr>PowerPoint Presentation</vt:lpstr>
      <vt:lpstr>What is a COVER LETTER?</vt:lpstr>
      <vt:lpstr>What is a COVER LETTER?</vt:lpstr>
      <vt:lpstr>PowerPoint Presentation</vt:lpstr>
      <vt:lpstr>RESUME and COVER LETTER 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 EMAILS</vt:lpstr>
      <vt:lpstr>COVER EMAILS</vt:lpstr>
      <vt:lpstr>COVER EMAILS SUBJECT LINE:</vt:lpstr>
      <vt:lpstr>COVER EMAILS BODY:</vt:lpstr>
      <vt:lpstr>COVER EMAILS CLOSING</vt:lpstr>
      <vt:lpstr>Mark Savage, Associate Director and Life Design Educator for Engineering Masters Students</vt:lpstr>
      <vt:lpstr>Mark Savage, Associate Director and Life Design Educator for Engineering Masters Students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Vicente</dc:creator>
  <cp:lastModifiedBy>Mark Savage</cp:lastModifiedBy>
  <cp:revision>332</cp:revision>
  <cp:lastPrinted>2020-03-02T17:53:57Z</cp:lastPrinted>
  <dcterms:created xsi:type="dcterms:W3CDTF">2015-10-15T19:21:58Z</dcterms:created>
  <dcterms:modified xsi:type="dcterms:W3CDTF">2020-05-11T14:41:10Z</dcterms:modified>
</cp:coreProperties>
</file>