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67" r:id="rId30"/>
    <p:sldId id="268" r:id="rId31"/>
    <p:sldId id="269" r:id="rId32"/>
    <p:sldId id="270" r:id="rId33"/>
    <p:sldId id="271" r:id="rId34"/>
    <p:sldId id="272" r:id="rId35"/>
  </p:sldIdLst>
  <p:sldSz cy="10287000" cx="18288000"/>
  <p:notesSz cx="6858000" cy="9144000"/>
  <p:embeddedFontLst>
    <p:embeddedFont>
      <p:font typeface="Lato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 Black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gquMKdsXDDdQD0hMHET9xxCKPg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751AC2-DCD8-447A-94A0-96323A7532DC}">
  <a:tblStyle styleId="{B8751AC2-DCD8-447A-94A0-96323A7532D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9" Type="http://schemas.openxmlformats.org/officeDocument/2006/relationships/font" Target="fonts/Lato-regular.fntdata"/><Relationship Id="rId20" Type="http://schemas.openxmlformats.org/officeDocument/2006/relationships/font" Target="fonts/Lato-bold.fntdata"/><Relationship Id="rId21" Type="http://schemas.openxmlformats.org/officeDocument/2006/relationships/font" Target="fonts/Lato-italic.fntdata"/><Relationship Id="rId22" Type="http://schemas.openxmlformats.org/officeDocument/2006/relationships/font" Target="fonts/Lato-boldItalic.fntdata"/><Relationship Id="rId23" Type="http://schemas.openxmlformats.org/officeDocument/2006/relationships/font" Target="fonts/Montserrat-regular.fntdata"/><Relationship Id="rId24" Type="http://schemas.openxmlformats.org/officeDocument/2006/relationships/font" Target="fonts/Montserrat-bold.fntdata"/><Relationship Id="rId25" Type="http://schemas.openxmlformats.org/officeDocument/2006/relationships/font" Target="fonts/Montserrat-italic.fntdata"/><Relationship Id="rId26" Type="http://schemas.openxmlformats.org/officeDocument/2006/relationships/font" Target="fonts/Montserrat-boldItalic.fntdata"/><Relationship Id="rId27" Type="http://schemas.openxmlformats.org/officeDocument/2006/relationships/font" Target="fonts/LatoBlack-bold.fntdata"/><Relationship Id="rId28" Type="http://schemas.openxmlformats.org/officeDocument/2006/relationships/font" Target="fonts/LatoBlack-boldItalic.fntdata"/><Relationship Id="rId29" Type="http://customschemas.google.com/relationships/presentationmetadata" Target="metadata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ddde5542_2_6"/>
          <p:cNvSpPr txBox="1"/>
          <p:nvPr>
            <p:ph idx="12" type="sldNum"/>
          </p:nvPr>
        </p:nvSpPr>
        <p:spPr>
          <a:xfrm>
            <a:off x="15773400" y="94869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rgbClr val="2B2B6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dddde5542_2_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36dddde5542_2_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g36dddde5542_2_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g36dddde5542_2_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6dddde5542_2_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dddde5542_2_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g36dddde5542_2_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g36dddde5542_2_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36dddde5542_2_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g36dddde5542_2_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dddde5542_2_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36dddde5542_2_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g36dddde5542_2_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g36dddde5542_2_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36dddde5542_2_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dddde5542_2_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36dddde5542_2_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g36dddde5542_2_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g36dddde5542_2_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g36dddde5542_2_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36dddde5542_2_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dddde5542_2_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36dddde5542_2_3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g36dddde5542_2_3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g36dddde5542_2_3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g36dddde5542_2_3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g36dddde5542_2_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g36dddde5542_2_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36dddde5542_2_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dddde5542_2_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g36dddde5542_2_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g36dddde5542_2_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g36dddde5542_2_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dddde5542_2_4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36dddde5542_2_4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g36dddde5542_2_4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3" name="Google Shape;133;g36dddde5542_2_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6dddde5542_2_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6dddde5542_2_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dddde5542_2_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36dddde5542_2_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g36dddde5542_2_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g36dddde5542_2_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36dddde5542_2_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36dddde5542_2_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dddde5542_2_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g36dddde5542_2_6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g36dddde5542_2_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g36dddde5542_2_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g36dddde5542_2_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dddde5542_2_6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g36dddde5542_2_6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g36dddde5542_2_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g36dddde5542_2_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36dddde5542_2_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7" name="Google Shape;6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dddde5542_2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4" name="Google Shape;84;g36dddde5542_2_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g36dddde5542_2_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g36dddde5542_2_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g36dddde5542_2_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3321" l="0" r="0" t="-83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0" name="Google Shape;160;p1"/>
          <p:cNvGrpSpPr/>
          <p:nvPr/>
        </p:nvGrpSpPr>
        <p:grpSpPr>
          <a:xfrm>
            <a:off x="0" y="-144661"/>
            <a:ext cx="18288000" cy="10431661"/>
            <a:chOff x="0" y="-38100"/>
            <a:chExt cx="4816593" cy="2747433"/>
          </a:xfrm>
        </p:grpSpPr>
        <p:sp>
          <p:nvSpPr>
            <p:cNvPr id="161" name="Google Shape;161;p1"/>
            <p:cNvSpPr/>
            <p:nvPr/>
          </p:nvSpPr>
          <p:spPr>
            <a:xfrm>
              <a:off x="0" y="0"/>
              <a:ext cx="4816592" cy="2709333"/>
            </a:xfrm>
            <a:custGeom>
              <a:rect b="b" l="l" r="r" t="t"/>
              <a:pathLst>
                <a:path extrusionOk="0"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2B68">
                <a:alpha val="8745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1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1"/>
          <p:cNvSpPr/>
          <p:nvPr/>
        </p:nvSpPr>
        <p:spPr>
          <a:xfrm>
            <a:off x="12965392" y="6590343"/>
            <a:ext cx="5227358" cy="4329376"/>
          </a:xfrm>
          <a:custGeom>
            <a:rect b="b" l="l" r="r" t="t"/>
            <a:pathLst>
              <a:path extrusionOk="0" h="4329376" w="5227358">
                <a:moveTo>
                  <a:pt x="0" y="0"/>
                </a:moveTo>
                <a:lnTo>
                  <a:pt x="5227358" y="0"/>
                </a:lnTo>
                <a:lnTo>
                  <a:pt x="5227358" y="4329377"/>
                </a:lnTo>
                <a:lnTo>
                  <a:pt x="0" y="43293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"/>
          <p:cNvSpPr txBox="1"/>
          <p:nvPr/>
        </p:nvSpPr>
        <p:spPr>
          <a:xfrm>
            <a:off x="1559123" y="3883143"/>
            <a:ext cx="12079090" cy="2205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2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BCS Monthly Briefing: Date</a:t>
            </a:r>
            <a:endParaRPr/>
          </a:p>
          <a:p>
            <a:pPr indent="0" lvl="0" marL="0" marR="0" rtl="0" algn="l">
              <a:lnSpc>
                <a:spcPct val="116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25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Title/subtitle here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Supreme Court Upholds ACA Preventive Care Mandates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On June 27, 2025, the Supreme Court upheld Congress’s ability to determine ACA preventive care mandates based on USPSTF recommendations.</a:t>
            </a:r>
          </a:p>
          <a:p>
            <a:r>
              <a:t>• No change to the method for determining which ACA preventive care services non-grandfathered medical/Rx plans must cover in-network without cost sharing.</a:t>
            </a:r>
          </a:p>
          <a:p>
            <a:r>
              <a:t>• Applies to all employers sponsoring a non-grandfathered medical/Rx plan.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Court Overturns 2024 HIPAA Rule on Reproductive Health Privacy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In June 2024, a new HIPAA Privacy Rule took effect adding extra privacy protections for reproductive health care information.</a:t>
            </a:r>
          </a:p>
          <a:p>
            <a:r>
              <a:t>• On June 18, 2025, the U.S. District Court for the Northern District of Texas struck down the rule.</a:t>
            </a:r>
          </a:p>
          <a:p>
            <a:r>
              <a:t>• Applies to all employers sponsoring a self-insured health plan, including level-funded plans, health FSAs, and HRAs.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Final Rules Amend Some 2026 ACA Figures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On June 23, 2025, a final rule amended the methodology for determining the ACA’s premium adjustment percentage.</a:t>
            </a:r>
          </a:p>
          <a:p>
            <a:r>
              <a:t>• The 2026 premium adjustment percentage increased under the revised methodology.</a:t>
            </a:r>
          </a:p>
          <a:p>
            <a:r>
              <a:t>• Applies to non-grandfathered medical plans subject to the ACA’s annual OOP maximums and ALEs subject to potential penalties under §4980H.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PCORI Fees Due by July 31,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Employers sponsoring certain self-funded health plans must file and pay an annual fee to the IRS to fund the Patient Centered Outcomes Research Institute (PCORI).</a:t>
            </a:r>
          </a:p>
          <a:p>
            <a:r>
              <a:t>• Applies to self-funded plans, including level-funded plans, HRAs that are paired with fully insured plans, and ICHRAs.</a:t>
            </a:r>
          </a:p>
          <a:p>
            <a:r>
              <a:t>• Employers can gather enrollment counts from their TPA for their health plan that ended during calendar year 2024.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Reminder to File Form 5500 for Calendar Year Plans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Employers must file Form 5500 for health and welfare plans by the end of the seventh month following the last day of the plan year.</a:t>
            </a:r>
          </a:p>
          <a:p>
            <a:r>
              <a:t>• Applies to plan sponsors with fully insured ERISA plans that have 100 or more participants on the first day of the plan year.</a:t>
            </a:r>
          </a:p>
          <a:p>
            <a:r>
              <a:t>• Calendar year 2024 plans must file by July 31, 2025, or can request a 2 ½ -month extension by filing Form 5558.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Can We Have Different Eligibility and/or Waiting Periods?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ERISA generally gives employers the discretion to define their plan eligibility as long as they adhere to federal guidelines.</a:t>
            </a:r>
          </a:p>
          <a:p>
            <a:r>
              <a:t>• IRS rules require that any classifications used to impose different waiting periods on different groups must exist for bona fide business purposes.</a:t>
            </a:r>
          </a:p>
          <a:p>
            <a:r>
              <a:t>• If a plan is self-insured, providing a shorter waiting period for the top 25% paid employees is strictly prohibited.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