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10287000" cx="18288000"/>
  <p:notesSz cx="6858000" cy="9144000"/>
  <p:embeddedFontLst>
    <p:embeddedFont>
      <p:font typeface="La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 Black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B297FD-8E2A-4522-A77A-46C30AA4929E}">
  <a:tblStyle styleId="{69B297FD-8E2A-4522-A77A-46C30AA4929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font" Target="fonts/Lato-regular.fntdata"/><Relationship Id="rId20" Type="http://schemas.openxmlformats.org/officeDocument/2006/relationships/font" Target="fonts/Lato-bold.fntdata"/><Relationship Id="rId21" Type="http://schemas.openxmlformats.org/officeDocument/2006/relationships/font" Target="fonts/Lato-italic.fntdata"/><Relationship Id="rId22" Type="http://schemas.openxmlformats.org/officeDocument/2006/relationships/font" Target="fonts/Lato-boldItalic.fntdata"/><Relationship Id="rId23" Type="http://schemas.openxmlformats.org/officeDocument/2006/relationships/font" Target="fonts/Montserrat-regular.fntdata"/><Relationship Id="rId24" Type="http://schemas.openxmlformats.org/officeDocument/2006/relationships/font" Target="fonts/Montserrat-bold.fntdata"/><Relationship Id="rId25" Type="http://schemas.openxmlformats.org/officeDocument/2006/relationships/font" Target="fonts/Montserrat-italic.fntdata"/><Relationship Id="rId26" Type="http://schemas.openxmlformats.org/officeDocument/2006/relationships/font" Target="fonts/Montserrat-boldItalic.fntdata"/><Relationship Id="rId27" Type="http://schemas.openxmlformats.org/officeDocument/2006/relationships/font" Target="fonts/LatoBlack-bold.fntdata"/><Relationship Id="rId28" Type="http://schemas.openxmlformats.org/officeDocument/2006/relationships/font" Target="fonts/LatoBlack-boldItalic.fnt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5773400" y="9486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15773400" y="9486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83311" l="0" r="0" t="-833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25"/>
          <p:cNvGrpSpPr/>
          <p:nvPr/>
        </p:nvGrpSpPr>
        <p:grpSpPr>
          <a:xfrm>
            <a:off x="0" y="-144661"/>
            <a:ext cx="18288000" cy="10431661"/>
            <a:chOff x="0" y="-38100"/>
            <a:chExt cx="4816593" cy="2747433"/>
          </a:xfrm>
        </p:grpSpPr>
        <p:sp>
          <p:nvSpPr>
            <p:cNvPr id="161" name="Google Shape;161;p25"/>
            <p:cNvSpPr/>
            <p:nvPr/>
          </p:nvSpPr>
          <p:spPr>
            <a:xfrm>
              <a:off x="0" y="0"/>
              <a:ext cx="4816592" cy="2709333"/>
            </a:xfrm>
            <a:custGeom>
              <a:rect b="b" l="l" r="r" t="t"/>
              <a:pathLst>
                <a:path extrusionOk="0"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B2B68">
                <a:alpha val="8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25"/>
          <p:cNvSpPr/>
          <p:nvPr/>
        </p:nvSpPr>
        <p:spPr>
          <a:xfrm>
            <a:off x="12965392" y="6590343"/>
            <a:ext cx="5227358" cy="4329376"/>
          </a:xfrm>
          <a:custGeom>
            <a:rect b="b" l="l" r="r" t="t"/>
            <a:pathLst>
              <a:path extrusionOk="0" h="4329376" w="5227358">
                <a:moveTo>
                  <a:pt x="0" y="0"/>
                </a:moveTo>
                <a:lnTo>
                  <a:pt x="5227358" y="0"/>
                </a:lnTo>
                <a:lnTo>
                  <a:pt x="5227358" y="4329377"/>
                </a:lnTo>
                <a:lnTo>
                  <a:pt x="0" y="43293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1559123" y="3883143"/>
            <a:ext cx="12079090" cy="22057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25"/>
              <a:buFont typeface="Arial"/>
              <a:buNone/>
              <a:defRPr sz="3200" b="1">
                <a:latin typeface="Lato"/>
              </a:defRPr>
            </a:pPr>
            <a:r>
              <a:t>Supreme Court Decisions on ACA Preventive Care Mandates and HIPAA Rule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4"/>
          <p:cNvGrpSpPr/>
          <p:nvPr/>
        </p:nvGrpSpPr>
        <p:grpSpPr>
          <a:xfrm>
            <a:off x="0" y="-94299"/>
            <a:ext cx="18288000" cy="1961199"/>
            <a:chOff x="0" y="-38100"/>
            <a:chExt cx="4816593" cy="792388"/>
          </a:xfrm>
        </p:grpSpPr>
        <p:sp>
          <p:nvSpPr>
            <p:cNvPr id="313" name="Google Shape;313;p34"/>
            <p:cNvSpPr/>
            <p:nvPr/>
          </p:nvSpPr>
          <p:spPr>
            <a:xfrm>
              <a:off x="0" y="0"/>
              <a:ext cx="4816592" cy="754288"/>
            </a:xfrm>
            <a:custGeom>
              <a:rect b="b" l="l" r="r" t="t"/>
              <a:pathLst>
                <a:path extrusionOk="0" h="7542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54288"/>
                  </a:lnTo>
                  <a:lnTo>
                    <a:pt x="0" y="754288"/>
                  </a:lnTo>
                  <a:close/>
                </a:path>
              </a:pathLst>
            </a:custGeom>
            <a:solidFill>
              <a:srgbClr val="2B2B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4"/>
            <p:cNvSpPr txBox="1"/>
            <p:nvPr/>
          </p:nvSpPr>
          <p:spPr>
            <a:xfrm>
              <a:off x="0" y="-38100"/>
              <a:ext cx="4816593" cy="792388"/>
            </a:xfrm>
            <a:prstGeom prst="rect">
              <a:avLst/>
            </a:prstGeom>
            <a:solidFill>
              <a:srgbClr val="2B2B6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>
            <a:off x="13487400" y="-1167076"/>
            <a:ext cx="5227358" cy="4329376"/>
          </a:xfrm>
          <a:custGeom>
            <a:rect b="b" l="l" r="r" t="t"/>
            <a:pathLst>
              <a:path extrusionOk="0" h="4329376" w="5227358">
                <a:moveTo>
                  <a:pt x="0" y="0"/>
                </a:moveTo>
                <a:lnTo>
                  <a:pt x="5227358" y="0"/>
                </a:lnTo>
                <a:lnTo>
                  <a:pt x="5227358" y="4329376"/>
                </a:lnTo>
                <a:lnTo>
                  <a:pt x="0" y="43293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895350" y="382017"/>
            <a:ext cx="8267700" cy="1102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25"/>
              <a:buFont typeface="Arial"/>
              <a:buNone/>
            </a:pPr>
            <a:r>
              <a:rPr b="0" i="0" lang="en-US" sz="732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CONTENT 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34"/>
          <p:cNvGrpSpPr/>
          <p:nvPr/>
        </p:nvGrpSpPr>
        <p:grpSpPr>
          <a:xfrm>
            <a:off x="0" y="1792656"/>
            <a:ext cx="13060646" cy="8494344"/>
            <a:chOff x="0" y="-38100"/>
            <a:chExt cx="2106826" cy="2151192"/>
          </a:xfrm>
        </p:grpSpPr>
        <p:sp>
          <p:nvSpPr>
            <p:cNvPr id="318" name="Google Shape;318;p34"/>
            <p:cNvSpPr/>
            <p:nvPr/>
          </p:nvSpPr>
          <p:spPr>
            <a:xfrm>
              <a:off x="0" y="0"/>
              <a:ext cx="2106826" cy="2113092"/>
            </a:xfrm>
            <a:custGeom>
              <a:rect b="b" l="l" r="r" t="t"/>
              <a:pathLst>
                <a:path extrusionOk="0" h="2113092" w="2106826">
                  <a:moveTo>
                    <a:pt x="0" y="0"/>
                  </a:moveTo>
                  <a:lnTo>
                    <a:pt x="2106826" y="0"/>
                  </a:lnTo>
                  <a:lnTo>
                    <a:pt x="2106826" y="2113092"/>
                  </a:lnTo>
                  <a:lnTo>
                    <a:pt x="0" y="2113092"/>
                  </a:lnTo>
                  <a:close/>
                </a:path>
              </a:pathLst>
            </a:custGeom>
            <a:solidFill>
              <a:srgbClr val="2B2B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4"/>
            <p:cNvSpPr txBox="1"/>
            <p:nvPr/>
          </p:nvSpPr>
          <p:spPr>
            <a:xfrm>
              <a:off x="0" y="-38100"/>
              <a:ext cx="2106826" cy="2151192"/>
            </a:xfrm>
            <a:prstGeom prst="rect">
              <a:avLst/>
            </a:prstGeom>
            <a:solidFill>
              <a:srgbClr val="2B2B6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34"/>
          <p:cNvSpPr txBox="1"/>
          <p:nvPr/>
        </p:nvSpPr>
        <p:spPr>
          <a:xfrm>
            <a:off x="895350" y="2726598"/>
            <a:ext cx="3889492" cy="9139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44"/>
              <a:buFont typeface="Arial"/>
              <a:buNone/>
            </a:pPr>
            <a:r>
              <a:rPr b="1" i="0" lang="en-US" sz="5644" u="none" cap="none" strike="noStrike">
                <a:solidFill>
                  <a:srgbClr val="FDFDFD"/>
                </a:solidFill>
                <a:latin typeface="Lato"/>
                <a:ea typeface="Lato"/>
                <a:cs typeface="Lato"/>
                <a:sym typeface="Lato"/>
              </a:rPr>
              <a:t>Heading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4"/>
          <p:cNvSpPr txBox="1"/>
          <p:nvPr/>
        </p:nvSpPr>
        <p:spPr>
          <a:xfrm>
            <a:off x="895350" y="4242792"/>
            <a:ext cx="11144250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r>
              <a:t>[Content]</a:t>
            </a:r>
          </a:p>
        </p:txBody>
      </p:sp>
      <p:sp>
        <p:nvSpPr>
          <p:cNvPr id="322" name="Google Shape;322;p34"/>
          <p:cNvSpPr txBox="1"/>
          <p:nvPr/>
        </p:nvSpPr>
        <p:spPr>
          <a:xfrm>
            <a:off x="13487400" y="3585678"/>
            <a:ext cx="4800600" cy="57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r>
              <a:t>[Content]</a:t>
            </a:r>
          </a:p>
        </p:txBody>
      </p:sp>
      <p:sp>
        <p:nvSpPr>
          <p:cNvPr id="323" name="Google Shape;323;p34"/>
          <p:cNvSpPr txBox="1"/>
          <p:nvPr>
            <p:ph idx="12" type="sldNum"/>
          </p:nvPr>
        </p:nvSpPr>
        <p:spPr>
          <a:xfrm>
            <a:off x="15773400" y="9486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0106" l="0" r="0" t="-2010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9" name="Google Shape;329;p35"/>
          <p:cNvGrpSpPr/>
          <p:nvPr/>
        </p:nvGrpSpPr>
        <p:grpSpPr>
          <a:xfrm>
            <a:off x="16073" y="-145552"/>
            <a:ext cx="18271927" cy="10432552"/>
            <a:chOff x="0" y="-38100"/>
            <a:chExt cx="4812359" cy="2730855"/>
          </a:xfrm>
        </p:grpSpPr>
        <p:sp>
          <p:nvSpPr>
            <p:cNvPr id="330" name="Google Shape;330;p35"/>
            <p:cNvSpPr/>
            <p:nvPr/>
          </p:nvSpPr>
          <p:spPr>
            <a:xfrm>
              <a:off x="0" y="0"/>
              <a:ext cx="4812359" cy="2692755"/>
            </a:xfrm>
            <a:custGeom>
              <a:rect b="b" l="l" r="r" t="t"/>
              <a:pathLst>
                <a:path extrusionOk="0" h="2692755" w="4812359">
                  <a:moveTo>
                    <a:pt x="0" y="0"/>
                  </a:moveTo>
                  <a:lnTo>
                    <a:pt x="4812359" y="0"/>
                  </a:lnTo>
                  <a:lnTo>
                    <a:pt x="4812359" y="2692755"/>
                  </a:lnTo>
                  <a:lnTo>
                    <a:pt x="0" y="2692755"/>
                  </a:lnTo>
                  <a:close/>
                </a:path>
              </a:pathLst>
            </a:custGeom>
            <a:solidFill>
              <a:srgbClr val="2B2B68">
                <a:alpha val="8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5"/>
            <p:cNvSpPr txBox="1"/>
            <p:nvPr/>
          </p:nvSpPr>
          <p:spPr>
            <a:xfrm>
              <a:off x="0" y="-38100"/>
              <a:ext cx="4812359" cy="2730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35"/>
          <p:cNvSpPr/>
          <p:nvPr/>
        </p:nvSpPr>
        <p:spPr>
          <a:xfrm>
            <a:off x="12965392" y="6590343"/>
            <a:ext cx="5227358" cy="4329376"/>
          </a:xfrm>
          <a:custGeom>
            <a:rect b="b" l="l" r="r" t="t"/>
            <a:pathLst>
              <a:path extrusionOk="0" h="4329376" w="5227358">
                <a:moveTo>
                  <a:pt x="0" y="0"/>
                </a:moveTo>
                <a:lnTo>
                  <a:pt x="5227358" y="0"/>
                </a:lnTo>
                <a:lnTo>
                  <a:pt x="5227358" y="4329377"/>
                </a:lnTo>
                <a:lnTo>
                  <a:pt x="0" y="43293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5"/>
          <p:cNvSpPr txBox="1"/>
          <p:nvPr/>
        </p:nvSpPr>
        <p:spPr>
          <a:xfrm>
            <a:off x="1706879" y="3340789"/>
            <a:ext cx="6187441" cy="22057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25"/>
              <a:buFont typeface="Arial"/>
              <a:buNone/>
            </a:pPr>
            <a:r>
              <a:rPr b="0" i="0" lang="en-US" sz="732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25"/>
              <a:buFont typeface="Arial"/>
              <a:buNone/>
            </a:pPr>
            <a:r>
              <a:rPr b="0" i="0" lang="en-US" sz="732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Q&amp;A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1706879" y="8219259"/>
            <a:ext cx="1116326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D1D2D3"/>
                </a:solidFill>
                <a:latin typeface="Lato"/>
                <a:ea typeface="Lato"/>
                <a:cs typeface="Lato"/>
                <a:sym typeface="Lato"/>
              </a:rPr>
              <a:t>The material presented here is for general educational purposes only and is subject to changes in laws, rules, and interpretations. BCS does not provide legal or tax opinions or advice.</a:t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35"/>
          <p:cNvSpPr txBox="1"/>
          <p:nvPr>
            <p:ph idx="12" type="sldNum"/>
          </p:nvPr>
        </p:nvSpPr>
        <p:spPr>
          <a:xfrm>
            <a:off x="15773400" y="9486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>
                <a:solidFill>
                  <a:srgbClr val="EBEDED"/>
                </a:solidFill>
              </a:rPr>
              <a:t>‹#›</a:t>
            </a:fld>
            <a:endParaRPr>
              <a:solidFill>
                <a:srgbClr val="EBEDE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0" y="0"/>
            <a:ext cx="7869058" cy="10287000"/>
          </a:xfrm>
          <a:custGeom>
            <a:rect b="b" l="l" r="r" t="t"/>
            <a:pathLst>
              <a:path extrusionOk="0" h="10287000" w="12344400">
                <a:moveTo>
                  <a:pt x="0" y="0"/>
                </a:moveTo>
                <a:lnTo>
                  <a:pt x="12344400" y="0"/>
                </a:lnTo>
                <a:lnTo>
                  <a:pt x="123444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76471" r="-1960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Google Shape;170;p26"/>
          <p:cNvGrpSpPr/>
          <p:nvPr/>
        </p:nvGrpSpPr>
        <p:grpSpPr>
          <a:xfrm>
            <a:off x="0" y="-172474"/>
            <a:ext cx="7869058" cy="10459474"/>
            <a:chOff x="0" y="-38100"/>
            <a:chExt cx="2072509" cy="2802005"/>
          </a:xfrm>
        </p:grpSpPr>
        <p:sp>
          <p:nvSpPr>
            <p:cNvPr id="171" name="Google Shape;171;p26"/>
            <p:cNvSpPr/>
            <p:nvPr/>
          </p:nvSpPr>
          <p:spPr>
            <a:xfrm>
              <a:off x="0" y="0"/>
              <a:ext cx="2072509" cy="2763905"/>
            </a:xfrm>
            <a:custGeom>
              <a:rect b="b" l="l" r="r" t="t"/>
              <a:pathLst>
                <a:path extrusionOk="0" h="2763905" w="2072509">
                  <a:moveTo>
                    <a:pt x="0" y="0"/>
                  </a:moveTo>
                  <a:lnTo>
                    <a:pt x="2072509" y="0"/>
                  </a:lnTo>
                  <a:lnTo>
                    <a:pt x="2072509" y="2763905"/>
                  </a:lnTo>
                  <a:lnTo>
                    <a:pt x="0" y="2763905"/>
                  </a:lnTo>
                  <a:close/>
                </a:path>
              </a:pathLst>
            </a:custGeom>
            <a:solidFill>
              <a:srgbClr val="2B2B68">
                <a:alpha val="8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6"/>
            <p:cNvSpPr txBox="1"/>
            <p:nvPr/>
          </p:nvSpPr>
          <p:spPr>
            <a:xfrm>
              <a:off x="0" y="-38100"/>
              <a:ext cx="2072509" cy="28020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26"/>
          <p:cNvSpPr/>
          <p:nvPr/>
        </p:nvSpPr>
        <p:spPr>
          <a:xfrm>
            <a:off x="440068" y="6590343"/>
            <a:ext cx="5227358" cy="4329376"/>
          </a:xfrm>
          <a:custGeom>
            <a:rect b="b" l="l" r="r" t="t"/>
            <a:pathLst>
              <a:path extrusionOk="0" h="4329376" w="5227358">
                <a:moveTo>
                  <a:pt x="0" y="0"/>
                </a:moveTo>
                <a:lnTo>
                  <a:pt x="5227358" y="0"/>
                </a:lnTo>
                <a:lnTo>
                  <a:pt x="5227358" y="4329377"/>
                </a:lnTo>
                <a:lnTo>
                  <a:pt x="0" y="43293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876300" y="1723367"/>
            <a:ext cx="3992945" cy="1102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2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  <a:defRPr sz="2000" b="1">
                <a:latin typeface="Lato"/>
              </a:defRPr>
            </a:pPr>
            <a:r>
              <a:t>• 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defRPr sz="2000" b="1">
                <a:latin typeface="Lato"/>
              </a:defRPr>
            </a:pPr>
            <a:r>
              <a:t>• Supreme Court Upholds ACA Preventive Care Mandates</a:t>
            </a:r>
          </a:p>
          <a:p>
            <a:pPr>
              <a:defRPr sz="2000" b="1">
                <a:latin typeface="Lato"/>
              </a:defRPr>
            </a:pPr>
            <a:r>
              <a:t>• Kennedy v. Braidwood Case</a:t>
            </a:r>
          </a:p>
          <a:p>
            <a:pPr>
              <a:defRPr sz="2000" b="1">
                <a:latin typeface="Lato"/>
              </a:defRPr>
            </a:pPr>
            <a:r>
              <a:t>• ACA’s Preventive Care List Updates</a:t>
            </a:r>
          </a:p>
          <a:p>
            <a:pPr>
              <a:defRPr sz="2000" b="1">
                <a:latin typeface="Lato"/>
              </a:defRPr>
            </a:pPr>
            <a:r>
              <a:t>• Court Overturns 2024 HIPAA Rule on Reproductive Health Privacy</a:t>
            </a:r>
          </a:p>
        </p:txBody>
      </p:sp>
      <p:sp>
        <p:nvSpPr>
          <p:cNvPr id="175" name="Google Shape;175;p26"/>
          <p:cNvSpPr txBox="1"/>
          <p:nvPr/>
        </p:nvSpPr>
        <p:spPr>
          <a:xfrm>
            <a:off x="8839200" y="1556203"/>
            <a:ext cx="9194100" cy="78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r>
              <a:t>Overview</a:t>
            </a:r>
          </a:p>
        </p:txBody>
      </p:sp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15773400" y="9486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/>
        </p:nvSpPr>
        <p:spPr>
          <a:xfrm>
            <a:off x="880110" y="2904436"/>
            <a:ext cx="16383000" cy="6848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500"/>
              <a:buFont typeface="Arial"/>
              <a:buNone/>
              <a:defRPr sz="1800">
                <a:latin typeface="Lato"/>
              </a:defRPr>
            </a:pPr>
            <a:r>
              <a:t>• Overview of Supreme Court decisions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Aft>
                <a:spcPts val="600"/>
              </a:spcAft>
              <a:defRPr sz="1800">
                <a:latin typeface="Lato"/>
              </a:defRPr>
            </a:pPr>
            <a:r>
              <a:t>• Impact on ACA preventive care mandates</a:t>
            </a:r>
          </a:p>
          <a:p>
            <a:pPr>
              <a:spcAft>
                <a:spcPts val="600"/>
              </a:spcAft>
              <a:defRPr sz="1800">
                <a:latin typeface="Lato"/>
              </a:defRPr>
            </a:pPr>
            <a:r>
              <a:t>• Changes to HIPAA Rule on Reproductive Health Privacy</a:t>
            </a:r>
          </a:p>
          <a:p>
            <a:pPr>
              <a:spcAft>
                <a:spcPts val="600"/>
              </a:spcAft>
              <a:defRPr sz="1800">
                <a:latin typeface="Lato"/>
              </a:defRPr>
            </a:pPr>
            <a:r>
              <a:t>• Implications for employers</a:t>
            </a:r>
          </a:p>
        </p:txBody>
      </p:sp>
      <p:grpSp>
        <p:nvGrpSpPr>
          <p:cNvPr id="182" name="Google Shape;182;p27"/>
          <p:cNvGrpSpPr/>
          <p:nvPr/>
        </p:nvGrpSpPr>
        <p:grpSpPr>
          <a:xfrm>
            <a:off x="0" y="-94299"/>
            <a:ext cx="18288000" cy="1961199"/>
            <a:chOff x="0" y="-38100"/>
            <a:chExt cx="4816593" cy="792388"/>
          </a:xfrm>
        </p:grpSpPr>
        <p:sp>
          <p:nvSpPr>
            <p:cNvPr id="183" name="Google Shape;183;p27"/>
            <p:cNvSpPr/>
            <p:nvPr/>
          </p:nvSpPr>
          <p:spPr>
            <a:xfrm>
              <a:off x="0" y="0"/>
              <a:ext cx="4816592" cy="754288"/>
            </a:xfrm>
            <a:custGeom>
              <a:rect b="b" l="l" r="r" t="t"/>
              <a:pathLst>
                <a:path extrusionOk="0" h="7542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54288"/>
                  </a:lnTo>
                  <a:lnTo>
                    <a:pt x="0" y="754288"/>
                  </a:lnTo>
                  <a:close/>
                </a:path>
              </a:pathLst>
            </a:custGeom>
            <a:solidFill>
              <a:srgbClr val="2B2B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7"/>
            <p:cNvSpPr txBox="1"/>
            <p:nvPr/>
          </p:nvSpPr>
          <p:spPr>
            <a:xfrm>
              <a:off x="0" y="-38100"/>
              <a:ext cx="4816593" cy="792388"/>
            </a:xfrm>
            <a:prstGeom prst="rect">
              <a:avLst/>
            </a:prstGeom>
            <a:solidFill>
              <a:srgbClr val="2B2B6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27"/>
          <p:cNvSpPr/>
          <p:nvPr/>
        </p:nvSpPr>
        <p:spPr>
          <a:xfrm>
            <a:off x="13487400" y="-1167076"/>
            <a:ext cx="5227358" cy="4329376"/>
          </a:xfrm>
          <a:custGeom>
            <a:rect b="b" l="l" r="r" t="t"/>
            <a:pathLst>
              <a:path extrusionOk="0" h="4329376" w="5227358">
                <a:moveTo>
                  <a:pt x="0" y="0"/>
                </a:moveTo>
                <a:lnTo>
                  <a:pt x="5227358" y="0"/>
                </a:lnTo>
                <a:lnTo>
                  <a:pt x="5227358" y="4329376"/>
                </a:lnTo>
                <a:lnTo>
                  <a:pt x="0" y="43293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Lato"/>
              </a:defRPr>
            </a:pPr>
            <a:r>
              <a:t>INTRODUCTION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895350" y="382017"/>
            <a:ext cx="8267700" cy="1102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25"/>
              <a:buFont typeface="Arial"/>
              <a:buNone/>
            </a:pPr>
            <a:r>
              <a:rPr b="0" i="0" lang="en-US" sz="732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CONTENT 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15773400" y="9486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8"/>
          <p:cNvGrpSpPr/>
          <p:nvPr/>
        </p:nvGrpSpPr>
        <p:grpSpPr>
          <a:xfrm>
            <a:off x="0" y="-94299"/>
            <a:ext cx="18288000" cy="1961199"/>
            <a:chOff x="0" y="-38100"/>
            <a:chExt cx="4816593" cy="792388"/>
          </a:xfrm>
        </p:grpSpPr>
        <p:sp>
          <p:nvSpPr>
            <p:cNvPr id="193" name="Google Shape;193;p28"/>
            <p:cNvSpPr/>
            <p:nvPr/>
          </p:nvSpPr>
          <p:spPr>
            <a:xfrm>
              <a:off x="0" y="0"/>
              <a:ext cx="4816592" cy="754288"/>
            </a:xfrm>
            <a:custGeom>
              <a:rect b="b" l="l" r="r" t="t"/>
              <a:pathLst>
                <a:path extrusionOk="0" h="7542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54288"/>
                  </a:lnTo>
                  <a:lnTo>
                    <a:pt x="0" y="754288"/>
                  </a:lnTo>
                  <a:close/>
                </a:path>
              </a:pathLst>
            </a:custGeom>
            <a:solidFill>
              <a:srgbClr val="2B2B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0" y="-38100"/>
              <a:ext cx="4816593" cy="792388"/>
            </a:xfrm>
            <a:prstGeom prst="rect">
              <a:avLst/>
            </a:prstGeom>
            <a:solidFill>
              <a:srgbClr val="2B2B6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28"/>
          <p:cNvSpPr/>
          <p:nvPr/>
        </p:nvSpPr>
        <p:spPr>
          <a:xfrm>
            <a:off x="13487400" y="-1167076"/>
            <a:ext cx="5227358" cy="4329376"/>
          </a:xfrm>
          <a:custGeom>
            <a:rect b="b" l="l" r="r" t="t"/>
            <a:pathLst>
              <a:path extrusionOk="0" h="4329376" w="5227358">
                <a:moveTo>
                  <a:pt x="0" y="0"/>
                </a:moveTo>
                <a:lnTo>
                  <a:pt x="5227358" y="0"/>
                </a:lnTo>
                <a:lnTo>
                  <a:pt x="5227358" y="4329376"/>
                </a:lnTo>
                <a:lnTo>
                  <a:pt x="0" y="43293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Lato"/>
              </a:defRPr>
            </a:pPr>
            <a:r>
              <a:t>SUPREME COURT UPHOLDS ACA PREVENTIVE CARE MANDATES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895350" y="382017"/>
            <a:ext cx="8267700" cy="1102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25"/>
              <a:buFont typeface="Arial"/>
              <a:buNone/>
            </a:pPr>
            <a:r>
              <a:rPr b="0" i="0" lang="en-US" sz="732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CONTENT 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28"/>
          <p:cNvGrpSpPr/>
          <p:nvPr/>
        </p:nvGrpSpPr>
        <p:grpSpPr>
          <a:xfrm>
            <a:off x="876300" y="2694379"/>
            <a:ext cx="16573500" cy="6350401"/>
            <a:chOff x="0" y="61119"/>
            <a:chExt cx="16573500" cy="6350401"/>
          </a:xfrm>
        </p:grpSpPr>
        <p:sp>
          <p:nvSpPr>
            <p:cNvPr id="198" name="Google Shape;198;p28"/>
            <p:cNvSpPr/>
            <p:nvPr/>
          </p:nvSpPr>
          <p:spPr>
            <a:xfrm>
              <a:off x="0" y="61119"/>
              <a:ext cx="16573500" cy="842400"/>
            </a:xfrm>
            <a:prstGeom prst="rect">
              <a:avLst/>
            </a:prstGeom>
            <a:solidFill>
              <a:srgbClr val="2B2B6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8"/>
            <p:cNvSpPr txBox="1"/>
            <p:nvPr/>
          </p:nvSpPr>
          <p:spPr>
            <a:xfrm>
              <a:off x="0" y="61119"/>
              <a:ext cx="16573500" cy="8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0" y="903520"/>
              <a:ext cx="16573500" cy="74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8"/>
            <p:cNvSpPr txBox="1"/>
            <p:nvPr/>
          </p:nvSpPr>
          <p:spPr>
            <a:xfrm>
              <a:off x="0" y="903520"/>
              <a:ext cx="16573500" cy="74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750" lIns="526200" spcFirstLastPara="1" rIns="177800" wrap="square" tIns="31750">
              <a:noAutofit/>
            </a:bodyPr>
            <a:lstStyle/>
            <a:p>
              <a:pPr indent="-6985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0" y="1651305"/>
              <a:ext cx="16573500" cy="842400"/>
            </a:xfrm>
            <a:prstGeom prst="rect">
              <a:avLst/>
            </a:prstGeom>
            <a:solidFill>
              <a:srgbClr val="55559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8"/>
            <p:cNvSpPr txBox="1"/>
            <p:nvPr/>
          </p:nvSpPr>
          <p:spPr>
            <a:xfrm>
              <a:off x="0" y="1651305"/>
              <a:ext cx="16573500" cy="8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0" y="2491120"/>
              <a:ext cx="16573500" cy="74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8"/>
            <p:cNvSpPr txBox="1"/>
            <p:nvPr/>
          </p:nvSpPr>
          <p:spPr>
            <a:xfrm>
              <a:off x="0" y="2491120"/>
              <a:ext cx="16573500" cy="74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750" lIns="526200" spcFirstLastPara="1" rIns="177800" wrap="square" tIns="31750">
              <a:noAutofit/>
            </a:bodyPr>
            <a:lstStyle/>
            <a:p>
              <a:pPr indent="-6985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0" y="3236320"/>
              <a:ext cx="16573500" cy="842400"/>
            </a:xfrm>
            <a:prstGeom prst="rect">
              <a:avLst/>
            </a:prstGeom>
            <a:solidFill>
              <a:srgbClr val="B2D8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8"/>
            <p:cNvSpPr txBox="1"/>
            <p:nvPr/>
          </p:nvSpPr>
          <p:spPr>
            <a:xfrm>
              <a:off x="0" y="3236320"/>
              <a:ext cx="16573500" cy="8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0" y="4078720"/>
              <a:ext cx="16573500" cy="74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8"/>
            <p:cNvSpPr txBox="1"/>
            <p:nvPr/>
          </p:nvSpPr>
          <p:spPr>
            <a:xfrm>
              <a:off x="0" y="4078720"/>
              <a:ext cx="16573500" cy="74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750" lIns="526200" spcFirstLastPara="1" rIns="177800" wrap="square" tIns="31750">
              <a:noAutofit/>
            </a:bodyPr>
            <a:lstStyle/>
            <a:p>
              <a:pPr indent="-6985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0" y="4823920"/>
              <a:ext cx="16573500" cy="842400"/>
            </a:xfrm>
            <a:prstGeom prst="rect">
              <a:avLst/>
            </a:prstGeom>
            <a:solidFill>
              <a:srgbClr val="EBEDE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8"/>
            <p:cNvSpPr txBox="1"/>
            <p:nvPr/>
          </p:nvSpPr>
          <p:spPr>
            <a:xfrm>
              <a:off x="0" y="4823920"/>
              <a:ext cx="16573500" cy="8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0" y="5666320"/>
              <a:ext cx="16573500" cy="74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8"/>
            <p:cNvSpPr txBox="1"/>
            <p:nvPr/>
          </p:nvSpPr>
          <p:spPr>
            <a:xfrm>
              <a:off x="0" y="5666320"/>
              <a:ext cx="16573500" cy="74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750" lIns="526200" spcFirstLastPara="1" rIns="177800" wrap="square" tIns="31750">
              <a:noAutofit/>
            </a:bodyPr>
            <a:lstStyle/>
            <a:p>
              <a:pPr indent="-6985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t/>
              </a:r>
              <a:endParaRPr b="0" i="0" sz="2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15773400" y="9486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  <a:buNone/>
              <a:defRPr sz="1800">
                <a:latin typeface="Lato"/>
              </a:defRPr>
            </a:pPr>
            <a:r>
              <a:t>• Details of the June 27, 2025 ruling</a:t>
            </a:r>
            <a:endParaRPr/>
          </a:p>
          <a:p>
            <a:pPr>
              <a:spcAft>
                <a:spcPts val="600"/>
              </a:spcAft>
              <a:defRPr sz="1800">
                <a:latin typeface="Lato"/>
              </a:defRPr>
            </a:pPr>
            <a:r>
              <a:t>• Role of the US Preventive Services Task Force (USPSTF)</a:t>
            </a:r>
          </a:p>
          <a:p>
            <a:pPr>
              <a:spcAft>
                <a:spcPts val="600"/>
              </a:spcAft>
              <a:defRPr sz="1800">
                <a:latin typeface="Lato"/>
              </a:defRPr>
            </a:pPr>
            <a:r>
              <a:t>• Implications for non-grandfathered medical/Rx plans</a:t>
            </a:r>
          </a:p>
          <a:p>
            <a:pPr>
              <a:spcAft>
                <a:spcPts val="600"/>
              </a:spcAft>
              <a:defRPr sz="1800">
                <a:latin typeface="Lato"/>
              </a:defRPr>
            </a:pPr>
            <a:r>
              <a:t>• Practical impact for employers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igning a document&#10;&#10;AI-generated content may be incorrect." id="219" name="Google Shape;219;p29"/>
          <p:cNvPicPr preferRelativeResize="0"/>
          <p:nvPr/>
        </p:nvPicPr>
        <p:blipFill rotWithShape="1">
          <a:blip r:embed="rId3">
            <a:alphaModFix/>
          </a:blip>
          <a:srcRect b="36194" l="0" r="17231" t="0"/>
          <a:stretch/>
        </p:blipFill>
        <p:spPr>
          <a:xfrm>
            <a:off x="-13010" y="-28807"/>
            <a:ext cx="18301010" cy="103158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29"/>
          <p:cNvGrpSpPr/>
          <p:nvPr/>
        </p:nvGrpSpPr>
        <p:grpSpPr>
          <a:xfrm>
            <a:off x="876300" y="1769206"/>
            <a:ext cx="9214857" cy="6833426"/>
            <a:chOff x="0" y="-38100"/>
            <a:chExt cx="2426958" cy="1799750"/>
          </a:xfrm>
        </p:grpSpPr>
        <p:sp>
          <p:nvSpPr>
            <p:cNvPr id="221" name="Google Shape;221;p29"/>
            <p:cNvSpPr/>
            <p:nvPr/>
          </p:nvSpPr>
          <p:spPr>
            <a:xfrm>
              <a:off x="0" y="0"/>
              <a:ext cx="2426958" cy="1761650"/>
            </a:xfrm>
            <a:custGeom>
              <a:rect b="b" l="l" r="r" t="t"/>
              <a:pathLst>
                <a:path extrusionOk="0" h="1761650" w="2426958">
                  <a:moveTo>
                    <a:pt x="0" y="0"/>
                  </a:moveTo>
                  <a:lnTo>
                    <a:pt x="2426958" y="0"/>
                  </a:lnTo>
                  <a:lnTo>
                    <a:pt x="2426958" y="1761650"/>
                  </a:lnTo>
                  <a:lnTo>
                    <a:pt x="0" y="1761650"/>
                  </a:lnTo>
                  <a:close/>
                </a:path>
              </a:pathLst>
            </a:custGeom>
            <a:solidFill>
              <a:srgbClr val="2B2B68">
                <a:alpha val="87058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9"/>
            <p:cNvSpPr txBox="1"/>
            <p:nvPr/>
          </p:nvSpPr>
          <p:spPr>
            <a:xfrm>
              <a:off x="0" y="-38100"/>
              <a:ext cx="2426958" cy="1799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29"/>
          <p:cNvSpPr txBox="1"/>
          <p:nvPr/>
        </p:nvSpPr>
        <p:spPr>
          <a:xfrm>
            <a:off x="1559123" y="3921152"/>
            <a:ext cx="5984677" cy="22057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2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TRANSITION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2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0" i="0" lang="en-US" sz="75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15773400" y="9486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>
                <a:solidFill>
                  <a:srgbClr val="EBEDED"/>
                </a:solidFill>
              </a:rPr>
              <a:t>‹#›</a:t>
            </a:fld>
            <a:endParaRPr>
              <a:solidFill>
                <a:srgbClr val="EBEDED"/>
              </a:solidFill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13487400" y="-1167076"/>
            <a:ext cx="5227358" cy="4329376"/>
          </a:xfrm>
          <a:custGeom>
            <a:rect b="b" l="l" r="r" t="t"/>
            <a:pathLst>
              <a:path extrusionOk="0" h="4329376" w="5227358">
                <a:moveTo>
                  <a:pt x="0" y="0"/>
                </a:moveTo>
                <a:lnTo>
                  <a:pt x="5227358" y="0"/>
                </a:lnTo>
                <a:lnTo>
                  <a:pt x="5227358" y="4329376"/>
                </a:lnTo>
                <a:lnTo>
                  <a:pt x="0" y="43293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30"/>
          <p:cNvGrpSpPr/>
          <p:nvPr/>
        </p:nvGrpSpPr>
        <p:grpSpPr>
          <a:xfrm>
            <a:off x="769875" y="4042516"/>
            <a:ext cx="16786348" cy="4062450"/>
            <a:chOff x="7875" y="944378"/>
            <a:chExt cx="16786348" cy="4062450"/>
          </a:xfrm>
        </p:grpSpPr>
        <p:sp>
          <p:nvSpPr>
            <p:cNvPr id="231" name="Google Shape;231;p30"/>
            <p:cNvSpPr/>
            <p:nvPr/>
          </p:nvSpPr>
          <p:spPr>
            <a:xfrm>
              <a:off x="7875" y="944378"/>
              <a:ext cx="3019127" cy="1207650"/>
            </a:xfrm>
            <a:prstGeom prst="rect">
              <a:avLst/>
            </a:prstGeom>
            <a:solidFill>
              <a:srgbClr val="2B2B68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0"/>
            <p:cNvSpPr txBox="1"/>
            <p:nvPr/>
          </p:nvSpPr>
          <p:spPr>
            <a:xfrm>
              <a:off x="7875" y="944378"/>
              <a:ext cx="3019127" cy="120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300" lIns="256025" spcFirstLastPara="1" rIns="256025" wrap="square" tIns="146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7875" y="2152028"/>
              <a:ext cx="3019127" cy="2854800"/>
            </a:xfrm>
            <a:prstGeom prst="rect">
              <a:avLst/>
            </a:prstGeom>
            <a:solidFill>
              <a:srgbClr val="EBEDED">
                <a:alpha val="89411"/>
              </a:srgbClr>
            </a:solidFill>
            <a:ln cap="flat" cmpd="sng" w="25400">
              <a:solidFill>
                <a:srgbClr val="CFD7E7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0"/>
            <p:cNvSpPr txBox="1"/>
            <p:nvPr/>
          </p:nvSpPr>
          <p:spPr>
            <a:xfrm>
              <a:off x="7875" y="2152028"/>
              <a:ext cx="3019127" cy="28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88025" lIns="192000" spcFirstLastPara="1" rIns="256025" wrap="square" tIns="192000">
              <a:noAutofit/>
            </a:bodyPr>
            <a:lstStyle/>
            <a:p>
              <a:pPr indent="-571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57150" lvl="1" marL="285750" marR="0" rtl="0" algn="l">
                <a:lnSpc>
                  <a:spcPct val="90000"/>
                </a:lnSpc>
                <a:spcBef>
                  <a:spcPts val="54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3449681" y="944378"/>
              <a:ext cx="3019127" cy="1207650"/>
            </a:xfrm>
            <a:prstGeom prst="rect">
              <a:avLst/>
            </a:prstGeom>
            <a:solidFill>
              <a:srgbClr val="555593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0"/>
            <p:cNvSpPr txBox="1"/>
            <p:nvPr/>
          </p:nvSpPr>
          <p:spPr>
            <a:xfrm>
              <a:off x="3449681" y="944378"/>
              <a:ext cx="3019127" cy="120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300" lIns="256025" spcFirstLastPara="1" rIns="256025" wrap="square" tIns="146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3449681" y="2152028"/>
              <a:ext cx="3019127" cy="2854800"/>
            </a:xfrm>
            <a:prstGeom prst="rect">
              <a:avLst/>
            </a:prstGeom>
            <a:solidFill>
              <a:srgbClr val="B2D8D5">
                <a:alpha val="89411"/>
              </a:srgbClr>
            </a:solidFill>
            <a:ln cap="flat" cmpd="sng" w="25400">
              <a:solidFill>
                <a:srgbClr val="CFD7E7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0"/>
            <p:cNvSpPr txBox="1"/>
            <p:nvPr/>
          </p:nvSpPr>
          <p:spPr>
            <a:xfrm>
              <a:off x="3449681" y="2152028"/>
              <a:ext cx="3019127" cy="28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88025" lIns="192000" spcFirstLastPara="1" rIns="256025" wrap="square" tIns="192000">
              <a:noAutofit/>
            </a:bodyPr>
            <a:lstStyle/>
            <a:p>
              <a:pPr indent="-571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57150" lvl="1" marL="285750" marR="0" rtl="0" algn="l">
                <a:lnSpc>
                  <a:spcPct val="90000"/>
                </a:lnSpc>
                <a:spcBef>
                  <a:spcPts val="54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6891486" y="944378"/>
              <a:ext cx="3019127" cy="1207650"/>
            </a:xfrm>
            <a:prstGeom prst="rect">
              <a:avLst/>
            </a:prstGeom>
            <a:solidFill>
              <a:srgbClr val="2B2B68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0"/>
            <p:cNvSpPr txBox="1"/>
            <p:nvPr/>
          </p:nvSpPr>
          <p:spPr>
            <a:xfrm>
              <a:off x="6891486" y="944378"/>
              <a:ext cx="3019127" cy="120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300" lIns="256025" spcFirstLastPara="1" rIns="256025" wrap="square" tIns="146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6891486" y="2152028"/>
              <a:ext cx="3019127" cy="2854800"/>
            </a:xfrm>
            <a:prstGeom prst="rect">
              <a:avLst/>
            </a:prstGeom>
            <a:solidFill>
              <a:srgbClr val="EBEDED">
                <a:alpha val="89411"/>
              </a:srgbClr>
            </a:solidFill>
            <a:ln cap="flat" cmpd="sng" w="25400">
              <a:solidFill>
                <a:srgbClr val="CFD7E7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0"/>
            <p:cNvSpPr txBox="1"/>
            <p:nvPr/>
          </p:nvSpPr>
          <p:spPr>
            <a:xfrm>
              <a:off x="6891486" y="2152028"/>
              <a:ext cx="3019127" cy="28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88025" lIns="192000" spcFirstLastPara="1" rIns="256025" wrap="square" tIns="192000">
              <a:noAutofit/>
            </a:bodyPr>
            <a:lstStyle/>
            <a:p>
              <a:pPr indent="-571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57150" lvl="1" marL="285750" marR="0" rtl="0" algn="l">
                <a:lnSpc>
                  <a:spcPct val="90000"/>
                </a:lnSpc>
                <a:spcBef>
                  <a:spcPts val="54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10333291" y="944378"/>
              <a:ext cx="3019127" cy="1207650"/>
            </a:xfrm>
            <a:prstGeom prst="rect">
              <a:avLst/>
            </a:prstGeom>
            <a:solidFill>
              <a:srgbClr val="555593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0"/>
            <p:cNvSpPr txBox="1"/>
            <p:nvPr/>
          </p:nvSpPr>
          <p:spPr>
            <a:xfrm>
              <a:off x="10333291" y="944378"/>
              <a:ext cx="3019127" cy="120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300" lIns="256025" spcFirstLastPara="1" rIns="256025" wrap="square" tIns="146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10333291" y="2152028"/>
              <a:ext cx="3019127" cy="2854800"/>
            </a:xfrm>
            <a:prstGeom prst="rect">
              <a:avLst/>
            </a:prstGeom>
            <a:solidFill>
              <a:srgbClr val="B2D8D5">
                <a:alpha val="89411"/>
              </a:srgbClr>
            </a:solidFill>
            <a:ln cap="flat" cmpd="sng" w="25400">
              <a:solidFill>
                <a:srgbClr val="CFD7E7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0"/>
            <p:cNvSpPr txBox="1"/>
            <p:nvPr/>
          </p:nvSpPr>
          <p:spPr>
            <a:xfrm>
              <a:off x="10333291" y="2152028"/>
              <a:ext cx="3019127" cy="28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88025" lIns="192000" spcFirstLastPara="1" rIns="256025" wrap="square" tIns="192000">
              <a:noAutofit/>
            </a:bodyPr>
            <a:lstStyle/>
            <a:p>
              <a:pPr indent="-571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-57150" lvl="1" marL="285750" marR="0" rtl="0" algn="l">
                <a:lnSpc>
                  <a:spcPct val="90000"/>
                </a:lnSpc>
                <a:spcBef>
                  <a:spcPts val="54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13775096" y="944378"/>
              <a:ext cx="3019127" cy="1207650"/>
            </a:xfrm>
            <a:prstGeom prst="rect">
              <a:avLst/>
            </a:prstGeom>
            <a:solidFill>
              <a:srgbClr val="2B2B68">
                <a:alpha val="89411"/>
              </a:srgb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0"/>
            <p:cNvSpPr txBox="1"/>
            <p:nvPr/>
          </p:nvSpPr>
          <p:spPr>
            <a:xfrm>
              <a:off x="13775096" y="944378"/>
              <a:ext cx="3019127" cy="1207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300" lIns="256025" spcFirstLastPara="1" rIns="256025" wrap="square" tIns="146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13775096" y="2152028"/>
              <a:ext cx="3019127" cy="2854800"/>
            </a:xfrm>
            <a:prstGeom prst="rect">
              <a:avLst/>
            </a:prstGeom>
            <a:solidFill>
              <a:srgbClr val="EBEDED">
                <a:alpha val="89411"/>
              </a:srgbClr>
            </a:solidFill>
            <a:ln cap="flat" cmpd="sng" w="25400">
              <a:solidFill>
                <a:srgbClr val="CFD7E7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30"/>
          <p:cNvGrpSpPr/>
          <p:nvPr/>
        </p:nvGrpSpPr>
        <p:grpSpPr>
          <a:xfrm>
            <a:off x="0" y="-94299"/>
            <a:ext cx="18288000" cy="1961199"/>
            <a:chOff x="0" y="-38100"/>
            <a:chExt cx="4816593" cy="792388"/>
          </a:xfrm>
        </p:grpSpPr>
        <p:sp>
          <p:nvSpPr>
            <p:cNvPr id="251" name="Google Shape;251;p30"/>
            <p:cNvSpPr/>
            <p:nvPr/>
          </p:nvSpPr>
          <p:spPr>
            <a:xfrm>
              <a:off x="0" y="0"/>
              <a:ext cx="4816592" cy="754288"/>
            </a:xfrm>
            <a:custGeom>
              <a:rect b="b" l="l" r="r" t="t"/>
              <a:pathLst>
                <a:path extrusionOk="0" h="7542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54288"/>
                  </a:lnTo>
                  <a:lnTo>
                    <a:pt x="0" y="754288"/>
                  </a:lnTo>
                  <a:close/>
                </a:path>
              </a:pathLst>
            </a:custGeom>
            <a:solidFill>
              <a:srgbClr val="2B2B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0"/>
            <p:cNvSpPr txBox="1"/>
            <p:nvPr/>
          </p:nvSpPr>
          <p:spPr>
            <a:xfrm>
              <a:off x="0" y="-38100"/>
              <a:ext cx="4816593" cy="792388"/>
            </a:xfrm>
            <a:prstGeom prst="rect">
              <a:avLst/>
            </a:prstGeom>
            <a:solidFill>
              <a:srgbClr val="2B2B6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30"/>
          <p:cNvSpPr/>
          <p:nvPr/>
        </p:nvSpPr>
        <p:spPr>
          <a:xfrm>
            <a:off x="13487400" y="-1167076"/>
            <a:ext cx="5227358" cy="4329376"/>
          </a:xfrm>
          <a:custGeom>
            <a:rect b="b" l="l" r="r" t="t"/>
            <a:pathLst>
              <a:path extrusionOk="0" h="4329376" w="5227358">
                <a:moveTo>
                  <a:pt x="0" y="0"/>
                </a:moveTo>
                <a:lnTo>
                  <a:pt x="5227358" y="0"/>
                </a:lnTo>
                <a:lnTo>
                  <a:pt x="5227358" y="4329376"/>
                </a:lnTo>
                <a:lnTo>
                  <a:pt x="0" y="43293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Lato"/>
              </a:defRPr>
            </a:pPr>
            <a:r>
              <a:t>KENNEDY V. BRAIDWOOD CASE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895350" y="382017"/>
            <a:ext cx="8267700" cy="1102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25"/>
              <a:buFont typeface="Arial"/>
              <a:buNone/>
            </a:pPr>
            <a:r>
              <a:rPr b="0" i="0" lang="en-US" sz="732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CONTENT 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0"/>
          <p:cNvSpPr txBox="1"/>
          <p:nvPr>
            <p:ph idx="12" type="sldNum"/>
          </p:nvPr>
        </p:nvSpPr>
        <p:spPr>
          <a:xfrm>
            <a:off x="15773400" y="9486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  <a:buNone/>
              <a:defRPr sz="1800">
                <a:latin typeface="Lato"/>
              </a:defRPr>
            </a:pPr>
            <a:r>
              <a:t>• Arguments of the plaintiffs</a:t>
            </a:r>
            <a:endParaRPr/>
          </a:p>
          <a:p>
            <a:pPr>
              <a:spcAft>
                <a:spcPts val="600"/>
              </a:spcAft>
              <a:defRPr sz="1800">
                <a:latin typeface="Lato"/>
              </a:defRPr>
            </a:pPr>
            <a:r>
              <a:t>• Supreme Court's conclusion on appointment authority</a:t>
            </a:r>
          </a:p>
          <a:p>
            <a:pPr>
              <a:spcAft>
                <a:spcPts val="600"/>
              </a:spcAft>
              <a:defRPr sz="1800">
                <a:latin typeface="Lato"/>
              </a:defRPr>
            </a:pPr>
            <a:r>
              <a:t>• Legally binding healthcare recommendations</a:t>
            </a:r>
          </a:p>
          <a:p>
            <a:pPr>
              <a:spcAft>
                <a:spcPts val="600"/>
              </a:spcAft>
              <a:defRPr sz="1800">
                <a:latin typeface="Lato"/>
              </a:defRPr>
            </a:pPr>
            <a:r>
              <a:t>• Continuation of in-network coverage without cost-sharing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31"/>
          <p:cNvGrpSpPr/>
          <p:nvPr/>
        </p:nvGrpSpPr>
        <p:grpSpPr>
          <a:xfrm>
            <a:off x="0" y="-94299"/>
            <a:ext cx="18288000" cy="1961199"/>
            <a:chOff x="0" y="-38100"/>
            <a:chExt cx="4816593" cy="792388"/>
          </a:xfrm>
        </p:grpSpPr>
        <p:sp>
          <p:nvSpPr>
            <p:cNvPr id="261" name="Google Shape;261;p31"/>
            <p:cNvSpPr/>
            <p:nvPr/>
          </p:nvSpPr>
          <p:spPr>
            <a:xfrm>
              <a:off x="0" y="0"/>
              <a:ext cx="4816592" cy="754288"/>
            </a:xfrm>
            <a:custGeom>
              <a:rect b="b" l="l" r="r" t="t"/>
              <a:pathLst>
                <a:path extrusionOk="0" h="7542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54288"/>
                  </a:lnTo>
                  <a:lnTo>
                    <a:pt x="0" y="754288"/>
                  </a:lnTo>
                  <a:close/>
                </a:path>
              </a:pathLst>
            </a:custGeom>
            <a:solidFill>
              <a:srgbClr val="2B2B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1"/>
            <p:cNvSpPr txBox="1"/>
            <p:nvPr/>
          </p:nvSpPr>
          <p:spPr>
            <a:xfrm>
              <a:off x="0" y="-38100"/>
              <a:ext cx="4816593" cy="792388"/>
            </a:xfrm>
            <a:prstGeom prst="rect">
              <a:avLst/>
            </a:prstGeom>
            <a:solidFill>
              <a:srgbClr val="2B2B6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31"/>
          <p:cNvSpPr/>
          <p:nvPr/>
        </p:nvSpPr>
        <p:spPr>
          <a:xfrm>
            <a:off x="13487400" y="-1167076"/>
            <a:ext cx="5227358" cy="4329376"/>
          </a:xfrm>
          <a:custGeom>
            <a:rect b="b" l="l" r="r" t="t"/>
            <a:pathLst>
              <a:path extrusionOk="0" h="4329376" w="5227358">
                <a:moveTo>
                  <a:pt x="0" y="0"/>
                </a:moveTo>
                <a:lnTo>
                  <a:pt x="5227358" y="0"/>
                </a:lnTo>
                <a:lnTo>
                  <a:pt x="5227358" y="4329376"/>
                </a:lnTo>
                <a:lnTo>
                  <a:pt x="0" y="43293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Lato"/>
              </a:defRPr>
            </a:pPr>
            <a:r>
              <a:t>ACA’S PREVENTIVE CARE LIST UPDATES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1"/>
          <p:cNvSpPr txBox="1"/>
          <p:nvPr/>
        </p:nvSpPr>
        <p:spPr>
          <a:xfrm>
            <a:off x="895350" y="382017"/>
            <a:ext cx="8267700" cy="1102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25"/>
              <a:buFont typeface="Arial"/>
              <a:buNone/>
            </a:pPr>
            <a:r>
              <a:rPr b="0" i="0" lang="en-US" sz="732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CONTENT 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5" name="Google Shape;265;p31"/>
          <p:cNvGraphicFramePr/>
          <p:nvPr/>
        </p:nvGraphicFramePr>
        <p:xfrm>
          <a:off x="767713" y="2552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{69B297FD-8E2A-4522-A77A-46C30AA4929E}</a:tableStyleId>
              </a:tblPr>
              <a:tblGrid>
                <a:gridCol w="2792100"/>
                <a:gridCol w="2792100"/>
                <a:gridCol w="2792100"/>
                <a:gridCol w="2792100"/>
                <a:gridCol w="2792100"/>
                <a:gridCol w="2792100"/>
              </a:tblGrid>
              <a:tr h="134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TEXT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2B2B6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Lato"/>
                        <a:buNone/>
                      </a:pPr>
                      <a:r>
                        <a:rPr lang="en-US" sz="3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TEXT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2B2B6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TEXT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2B2B6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TEXT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2B2B6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TEXT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2B2B6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0"/>
                        <a:buFont typeface="Arial"/>
                        <a:buNone/>
                      </a:pPr>
                      <a:r>
                        <a:rPr lang="en-US" sz="3000" u="none" cap="none" strike="noStrike">
                          <a:latin typeface="Lato"/>
                          <a:ea typeface="Lato"/>
                          <a:cs typeface="Lato"/>
                          <a:sym typeface="Lato"/>
                        </a:rPr>
                        <a:t>TEXT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2B2B68"/>
                    </a:solidFill>
                  </a:tcPr>
                </a:tc>
              </a:tr>
              <a:tr h="1121825"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B2D8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B2D8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 anchor="ctr">
                    <a:solidFill>
                      <a:srgbClr val="B2D8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 anchor="ctr">
                    <a:solidFill>
                      <a:srgbClr val="B2D8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 anchor="ctr">
                    <a:solidFill>
                      <a:srgbClr val="B2D8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 anchor="ctr">
                    <a:solidFill>
                      <a:srgbClr val="B2D8D5"/>
                    </a:solidFill>
                  </a:tcPr>
                </a:tc>
              </a:tr>
              <a:tr h="1121825"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EB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EB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 anchor="ctr">
                    <a:solidFill>
                      <a:srgbClr val="EB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 anchor="ctr">
                    <a:solidFill>
                      <a:srgbClr val="EB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EB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 anchor="ctr">
                    <a:solidFill>
                      <a:srgbClr val="EBEDED"/>
                    </a:solidFill>
                  </a:tcPr>
                </a:tc>
              </a:tr>
              <a:tr h="1121825"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 anchor="ctr">
                    <a:solidFill>
                      <a:srgbClr val="B2D8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 anchor="ctr">
                    <a:solidFill>
                      <a:srgbClr val="B2D8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B2D8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B2D8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 anchor="ctr">
                    <a:solidFill>
                      <a:srgbClr val="B2D8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 anchor="ctr">
                    <a:solidFill>
                      <a:srgbClr val="B2D8D5"/>
                    </a:solidFill>
                  </a:tcPr>
                </a:tc>
              </a:tr>
              <a:tr h="1121825"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 anchor="ctr">
                    <a:solidFill>
                      <a:srgbClr val="EB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 anchor="ctr">
                    <a:solidFill>
                      <a:srgbClr val="EB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 anchor="ctr">
                    <a:solidFill>
                      <a:srgbClr val="EB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EB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EB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 anchor="ctr">
                    <a:solidFill>
                      <a:srgbClr val="EBEDED"/>
                    </a:solidFill>
                  </a:tcPr>
                </a:tc>
              </a:tr>
              <a:tr h="1121825"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 anchor="ctr">
                    <a:solidFill>
                      <a:srgbClr val="B2D8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 anchor="ctr">
                    <a:solidFill>
                      <a:srgbClr val="B2D8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 anchor="ctr">
                    <a:solidFill>
                      <a:srgbClr val="B2D8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 anchor="ctr">
                    <a:solidFill>
                      <a:srgbClr val="B2D8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b="0" i="0" sz="2500" u="none" cap="none" strike="noStrike">
                        <a:solidFill>
                          <a:srgbClr val="0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45725" marB="45725" marR="91450" marL="91450" anchor="ctr">
                    <a:solidFill>
                      <a:srgbClr val="B2D8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500"/>
                        <a:buFont typeface="Lato"/>
                        <a:buNone/>
                      </a:pPr>
                      <a:r>
                        <a:rPr b="0" i="0" lang="en-US" sz="2500" u="none" cap="none" strike="noStrike">
                          <a:solidFill>
                            <a:srgbClr val="0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 text here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B2D8D5"/>
                    </a:solidFill>
                  </a:tcPr>
                </a:tc>
              </a:tr>
            </a:tbl>
          </a:graphicData>
        </a:graphic>
      </p:graphicFrame>
      <p:sp>
        <p:nvSpPr>
          <p:cNvPr id="266" name="Google Shape;266;p31"/>
          <p:cNvSpPr txBox="1"/>
          <p:nvPr>
            <p:ph idx="12" type="sldNum"/>
          </p:nvPr>
        </p:nvSpPr>
        <p:spPr>
          <a:xfrm>
            <a:off x="15773400" y="9486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400"/>
              <a:buNone/>
              <a:defRPr sz="1800">
                <a:latin typeface="Lato"/>
              </a:defRPr>
            </a:pPr>
            <a:r>
              <a:t>• Periodic updates to the ACA’s preventive care list</a:t>
            </a:r>
            <a:endParaRPr/>
          </a:p>
          <a:p>
            <a:pPr>
              <a:spcAft>
                <a:spcPts val="600"/>
              </a:spcAft>
              <a:defRPr sz="1800">
                <a:latin typeface="Lato"/>
              </a:defRPr>
            </a:pPr>
            <a:r>
              <a:t>• Impact of USPSTF's A or B recommendations</a:t>
            </a:r>
          </a:p>
          <a:p>
            <a:pPr>
              <a:spcAft>
                <a:spcPts val="600"/>
              </a:spcAft>
              <a:defRPr sz="1800">
                <a:latin typeface="Lato"/>
              </a:defRPr>
            </a:pPr>
            <a:r>
              <a:t>• Coverage requirements from the start of the plan year</a:t>
            </a:r>
          </a:p>
          <a:p>
            <a:pPr>
              <a:spcAft>
                <a:spcPts val="600"/>
              </a:spcAft>
              <a:defRPr sz="1800">
                <a:latin typeface="Lato"/>
              </a:defRPr>
            </a:pPr>
            <a:r>
              <a:t>• No changes for employers sponsoring non-grandfathered medical/Rx plans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/>
          <p:nvPr/>
        </p:nvSpPr>
        <p:spPr>
          <a:xfrm>
            <a:off x="0" y="-38100"/>
            <a:ext cx="18288000" cy="103251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7" l="0" r="0" t="-92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2"/>
          <p:cNvSpPr/>
          <p:nvPr/>
        </p:nvSpPr>
        <p:spPr>
          <a:xfrm rot="5400000">
            <a:off x="8990215" y="810330"/>
            <a:ext cx="8541900" cy="8666340"/>
          </a:xfrm>
          <a:custGeom>
            <a:rect b="b" l="l" r="r" t="t"/>
            <a:pathLst>
              <a:path extrusionOk="0" h="8666340" w="8541900">
                <a:moveTo>
                  <a:pt x="0" y="0"/>
                </a:moveTo>
                <a:lnTo>
                  <a:pt x="8541901" y="0"/>
                </a:lnTo>
                <a:lnTo>
                  <a:pt x="8541901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4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2"/>
          <p:cNvSpPr/>
          <p:nvPr/>
        </p:nvSpPr>
        <p:spPr>
          <a:xfrm rot="5400000">
            <a:off x="2832861" y="810330"/>
            <a:ext cx="8541900" cy="8666340"/>
          </a:xfrm>
          <a:custGeom>
            <a:rect b="b" l="l" r="r" t="t"/>
            <a:pathLst>
              <a:path extrusionOk="0" h="8666340" w="8541900">
                <a:moveTo>
                  <a:pt x="0" y="0"/>
                </a:moveTo>
                <a:lnTo>
                  <a:pt x="8541900" y="0"/>
                </a:lnTo>
                <a:lnTo>
                  <a:pt x="8541900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4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61529" y="2792728"/>
            <a:ext cx="12164941" cy="4556884"/>
            <a:chOff x="0" y="-38100"/>
            <a:chExt cx="3203935" cy="1200167"/>
          </a:xfrm>
        </p:grpSpPr>
        <p:sp>
          <p:nvSpPr>
            <p:cNvPr id="275" name="Google Shape;275;p32"/>
            <p:cNvSpPr/>
            <p:nvPr/>
          </p:nvSpPr>
          <p:spPr>
            <a:xfrm>
              <a:off x="0" y="0"/>
              <a:ext cx="3203935" cy="1162067"/>
            </a:xfrm>
            <a:custGeom>
              <a:rect b="b" l="l" r="r" t="t"/>
              <a:pathLst>
                <a:path extrusionOk="0" h="1162067" w="3203935">
                  <a:moveTo>
                    <a:pt x="0" y="0"/>
                  </a:moveTo>
                  <a:lnTo>
                    <a:pt x="3203935" y="0"/>
                  </a:lnTo>
                  <a:lnTo>
                    <a:pt x="3203935" y="1162067"/>
                  </a:lnTo>
                  <a:lnTo>
                    <a:pt x="0" y="1162067"/>
                  </a:lnTo>
                  <a:close/>
                </a:path>
              </a:pathLst>
            </a:custGeom>
            <a:solidFill>
              <a:srgbClr val="555593"/>
            </a:solidFill>
            <a:ln cap="sq" cmpd="sng" w="381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 txBox="1"/>
            <p:nvPr/>
          </p:nvSpPr>
          <p:spPr>
            <a:xfrm>
              <a:off x="0" y="-38100"/>
              <a:ext cx="3203935" cy="12001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32"/>
          <p:cNvSpPr txBox="1"/>
          <p:nvPr/>
        </p:nvSpPr>
        <p:spPr>
          <a:xfrm>
            <a:off x="3332774" y="4459178"/>
            <a:ext cx="11622449" cy="1368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85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TRANSITION 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2"/>
          <p:cNvSpPr txBox="1"/>
          <p:nvPr>
            <p:ph idx="12" type="sldNum"/>
          </p:nvPr>
        </p:nvSpPr>
        <p:spPr>
          <a:xfrm>
            <a:off x="15773400" y="9486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>
                <a:solidFill>
                  <a:srgbClr val="EBEDED"/>
                </a:solidFill>
              </a:rPr>
              <a:t>‹#›</a:t>
            </a:fld>
            <a:endParaRPr>
              <a:solidFill>
                <a:srgbClr val="EBEDED"/>
              </a:solidFill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13487400" y="-1167076"/>
            <a:ext cx="5227358" cy="4329376"/>
          </a:xfrm>
          <a:custGeom>
            <a:rect b="b" l="l" r="r" t="t"/>
            <a:pathLst>
              <a:path extrusionOk="0" h="4329376" w="5227358">
                <a:moveTo>
                  <a:pt x="0" y="0"/>
                </a:moveTo>
                <a:lnTo>
                  <a:pt x="5227358" y="0"/>
                </a:lnTo>
                <a:lnTo>
                  <a:pt x="5227358" y="4329376"/>
                </a:lnTo>
                <a:lnTo>
                  <a:pt x="0" y="43293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84059"/>
            <a:ext cx="9554819" cy="869800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3"/>
          <p:cNvSpPr txBox="1"/>
          <p:nvPr/>
        </p:nvSpPr>
        <p:spPr>
          <a:xfrm>
            <a:off x="15443413" y="9304379"/>
            <a:ext cx="3049997" cy="107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6" name="Google Shape;286;p33"/>
          <p:cNvGrpSpPr/>
          <p:nvPr/>
        </p:nvGrpSpPr>
        <p:grpSpPr>
          <a:xfrm>
            <a:off x="0" y="-94299"/>
            <a:ext cx="18288000" cy="1961199"/>
            <a:chOff x="0" y="-38100"/>
            <a:chExt cx="4816593" cy="792388"/>
          </a:xfrm>
        </p:grpSpPr>
        <p:sp>
          <p:nvSpPr>
            <p:cNvPr id="287" name="Google Shape;287;p33"/>
            <p:cNvSpPr/>
            <p:nvPr/>
          </p:nvSpPr>
          <p:spPr>
            <a:xfrm>
              <a:off x="0" y="0"/>
              <a:ext cx="4816592" cy="754288"/>
            </a:xfrm>
            <a:custGeom>
              <a:rect b="b" l="l" r="r" t="t"/>
              <a:pathLst>
                <a:path extrusionOk="0" h="7542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54288"/>
                  </a:lnTo>
                  <a:lnTo>
                    <a:pt x="0" y="754288"/>
                  </a:lnTo>
                  <a:close/>
                </a:path>
              </a:pathLst>
            </a:custGeom>
            <a:solidFill>
              <a:srgbClr val="2B2B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3"/>
            <p:cNvSpPr txBox="1"/>
            <p:nvPr/>
          </p:nvSpPr>
          <p:spPr>
            <a:xfrm>
              <a:off x="0" y="-38100"/>
              <a:ext cx="4816593" cy="792388"/>
            </a:xfrm>
            <a:prstGeom prst="rect">
              <a:avLst/>
            </a:prstGeom>
            <a:solidFill>
              <a:srgbClr val="2B2B6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33"/>
          <p:cNvSpPr/>
          <p:nvPr/>
        </p:nvSpPr>
        <p:spPr>
          <a:xfrm>
            <a:off x="13487400" y="-1167076"/>
            <a:ext cx="5227358" cy="4329376"/>
          </a:xfrm>
          <a:custGeom>
            <a:rect b="b" l="l" r="r" t="t"/>
            <a:pathLst>
              <a:path extrusionOk="0" h="4329376" w="5227358">
                <a:moveTo>
                  <a:pt x="0" y="0"/>
                </a:moveTo>
                <a:lnTo>
                  <a:pt x="5227358" y="0"/>
                </a:lnTo>
                <a:lnTo>
                  <a:pt x="5227358" y="4329376"/>
                </a:lnTo>
                <a:lnTo>
                  <a:pt x="0" y="43293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2400" b="1">
                <a:latin typeface="Lato"/>
              </a:defRPr>
            </a:pPr>
            <a:r>
              <a:t>COURT OVERTURNS 2024 HIPAA RULE ON REPRODUCTIVE HEALTH PRIVACY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895350" y="382017"/>
            <a:ext cx="8267700" cy="1102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25"/>
              <a:buFont typeface="Arial"/>
              <a:buNone/>
            </a:pPr>
            <a:r>
              <a:rPr b="0" i="0" lang="en-US" sz="7325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CONTENT 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p33"/>
          <p:cNvGrpSpPr/>
          <p:nvPr/>
        </p:nvGrpSpPr>
        <p:grpSpPr>
          <a:xfrm>
            <a:off x="10012019" y="2124774"/>
            <a:ext cx="7523780" cy="7682217"/>
            <a:chOff x="0" y="-38100"/>
            <a:chExt cx="2106826" cy="2151192"/>
          </a:xfrm>
        </p:grpSpPr>
        <p:sp>
          <p:nvSpPr>
            <p:cNvPr id="292" name="Google Shape;292;p33"/>
            <p:cNvSpPr/>
            <p:nvPr/>
          </p:nvSpPr>
          <p:spPr>
            <a:xfrm>
              <a:off x="0" y="0"/>
              <a:ext cx="2106826" cy="2113092"/>
            </a:xfrm>
            <a:custGeom>
              <a:rect b="b" l="l" r="r" t="t"/>
              <a:pathLst>
                <a:path extrusionOk="0" h="2113092" w="2106826">
                  <a:moveTo>
                    <a:pt x="0" y="0"/>
                  </a:moveTo>
                  <a:lnTo>
                    <a:pt x="2106826" y="0"/>
                  </a:lnTo>
                  <a:lnTo>
                    <a:pt x="2106826" y="2113092"/>
                  </a:lnTo>
                  <a:lnTo>
                    <a:pt x="0" y="2113092"/>
                  </a:lnTo>
                  <a:close/>
                </a:path>
              </a:pathLst>
            </a:custGeom>
            <a:solidFill>
              <a:srgbClr val="2B2B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 txBox="1"/>
            <p:nvPr/>
          </p:nvSpPr>
          <p:spPr>
            <a:xfrm>
              <a:off x="0" y="-38100"/>
              <a:ext cx="2106826" cy="2151192"/>
            </a:xfrm>
            <a:prstGeom prst="rect">
              <a:avLst/>
            </a:prstGeom>
            <a:solidFill>
              <a:srgbClr val="2B2B6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33"/>
          <p:cNvSpPr txBox="1"/>
          <p:nvPr/>
        </p:nvSpPr>
        <p:spPr>
          <a:xfrm>
            <a:off x="11183586" y="2651659"/>
            <a:ext cx="3889492" cy="9139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44"/>
              <a:buFont typeface="Arial"/>
              <a:buNone/>
            </a:pPr>
            <a:r>
              <a:rPr b="1" i="0" lang="en-US" sz="5644" u="none" cap="none" strike="noStrike">
                <a:solidFill>
                  <a:srgbClr val="FDFDFD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11183586" y="6827410"/>
            <a:ext cx="2370352" cy="324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1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9"/>
              <a:buFont typeface="Arial"/>
              <a:buNone/>
            </a:pPr>
            <a:r>
              <a:rPr b="0" i="0" lang="en-US" sz="2029" u="none" cap="none" strike="noStrike">
                <a:solidFill>
                  <a:srgbClr val="FDFDFD"/>
                </a:solidFill>
                <a:latin typeface="Lato"/>
                <a:ea typeface="Lato"/>
                <a:cs typeface="Lato"/>
                <a:sym typeface="Lato"/>
              </a:rPr>
              <a:t>Revenue Growth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3"/>
          <p:cNvSpPr txBox="1"/>
          <p:nvPr/>
        </p:nvSpPr>
        <p:spPr>
          <a:xfrm>
            <a:off x="11183586" y="5754366"/>
            <a:ext cx="2370352" cy="971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44"/>
              <a:buFont typeface="Arial"/>
              <a:buNone/>
            </a:pPr>
            <a:r>
              <a:rPr b="0" i="0" lang="en-US" sz="5644" u="none" cap="none" strike="noStrike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80%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11183586" y="3710448"/>
            <a:ext cx="5754831" cy="1396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118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029"/>
              <a:buFont typeface="Arial"/>
              <a:buNone/>
              <a:defRPr sz="1800">
                <a:latin typeface="Lato"/>
              </a:defRPr>
            </a:pPr>
            <a:r>
              <a:t>• Introduction of the new HIPAA Privacy Rule in June 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Aft>
                <a:spcPts val="600"/>
              </a:spcAft>
              <a:defRPr sz="1800">
                <a:latin typeface="Lato"/>
              </a:defRPr>
            </a:pPr>
            <a:r>
              <a:t>• Extra privacy protections for reproductive health care information</a:t>
            </a:r>
          </a:p>
          <a:p>
            <a:pPr>
              <a:spcAft>
                <a:spcPts val="600"/>
              </a:spcAft>
              <a:defRPr sz="1800">
                <a:latin typeface="Lato"/>
              </a:defRPr>
            </a:pPr>
            <a:r>
              <a:t>• June 18, 2025 ruling by the U.S. District Court</a:t>
            </a:r>
          </a:p>
          <a:p>
            <a:pPr>
              <a:spcAft>
                <a:spcPts val="600"/>
              </a:spcAft>
              <a:defRPr sz="1800">
                <a:latin typeface="Lato"/>
              </a:defRPr>
            </a:pPr>
            <a:r>
              <a:t>• Implications for employers sponsoring a self-insured health plan</a:t>
            </a:r>
          </a:p>
        </p:txBody>
      </p:sp>
      <p:sp>
        <p:nvSpPr>
          <p:cNvPr id="298" name="Google Shape;298;p33"/>
          <p:cNvSpPr txBox="1"/>
          <p:nvPr/>
        </p:nvSpPr>
        <p:spPr>
          <a:xfrm>
            <a:off x="14284581" y="6827410"/>
            <a:ext cx="2370352" cy="324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1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9"/>
              <a:buFont typeface="Arial"/>
              <a:buNone/>
            </a:pPr>
            <a:r>
              <a:rPr b="0" i="0" lang="en-US" sz="2029" u="none" cap="none" strike="noStrike">
                <a:solidFill>
                  <a:srgbClr val="FDFDFD"/>
                </a:solidFill>
                <a:latin typeface="Lato"/>
                <a:ea typeface="Lato"/>
                <a:cs typeface="Lato"/>
                <a:sym typeface="Lato"/>
              </a:rPr>
              <a:t>Return on Investment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14284581" y="5754366"/>
            <a:ext cx="2370352" cy="971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44"/>
              <a:buFont typeface="Arial"/>
              <a:buNone/>
            </a:pPr>
            <a:r>
              <a:rPr b="0" i="0" lang="en-US" sz="5644" u="none" cap="none" strike="noStrike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10%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3"/>
          <p:cNvSpPr txBox="1"/>
          <p:nvPr/>
        </p:nvSpPr>
        <p:spPr>
          <a:xfrm>
            <a:off x="11183586" y="8745171"/>
            <a:ext cx="2370352" cy="691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1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9"/>
              <a:buFont typeface="Arial"/>
              <a:buNone/>
            </a:pPr>
            <a:r>
              <a:rPr b="0" i="0" lang="en-US" sz="2029" u="none" cap="none" strike="noStrike">
                <a:solidFill>
                  <a:srgbClr val="FDFDFD"/>
                </a:solidFill>
                <a:latin typeface="Lato"/>
                <a:ea typeface="Lato"/>
                <a:cs typeface="Lato"/>
                <a:sym typeface="Lato"/>
              </a:rPr>
              <a:t>Customer Acquisition Cost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3"/>
          <p:cNvSpPr txBox="1"/>
          <p:nvPr/>
        </p:nvSpPr>
        <p:spPr>
          <a:xfrm>
            <a:off x="11183586" y="7672127"/>
            <a:ext cx="2370352" cy="971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44"/>
              <a:buFont typeface="Arial"/>
              <a:buNone/>
            </a:pPr>
            <a:r>
              <a:rPr b="0" i="0" lang="en-US" sz="5644" u="none" cap="none" strike="noStrike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20%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14284581" y="8745171"/>
            <a:ext cx="2370352" cy="691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1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9"/>
              <a:buFont typeface="Arial"/>
              <a:buNone/>
            </a:pPr>
            <a:r>
              <a:rPr b="0" i="0" lang="en-US" sz="2029" u="none" cap="none" strike="noStrike">
                <a:solidFill>
                  <a:srgbClr val="FDFDFD"/>
                </a:solidFill>
                <a:latin typeface="Lato"/>
                <a:ea typeface="Lato"/>
                <a:cs typeface="Lato"/>
                <a:sym typeface="Lato"/>
              </a:rPr>
              <a:t>Customer Satisfaction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14284581" y="7672127"/>
            <a:ext cx="2370352" cy="971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44"/>
              <a:buFont typeface="Arial"/>
              <a:buNone/>
            </a:pPr>
            <a:r>
              <a:rPr b="0" i="0" lang="en-US" sz="5644" u="none" cap="none" strike="noStrike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75%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012019" y="9670930"/>
            <a:ext cx="7523780" cy="565052"/>
            <a:chOff x="0" y="-38100"/>
            <a:chExt cx="2106826" cy="158227"/>
          </a:xfrm>
        </p:grpSpPr>
        <p:sp>
          <p:nvSpPr>
            <p:cNvPr id="305" name="Google Shape;305;p33"/>
            <p:cNvSpPr/>
            <p:nvPr/>
          </p:nvSpPr>
          <p:spPr>
            <a:xfrm>
              <a:off x="0" y="0"/>
              <a:ext cx="2106826" cy="120127"/>
            </a:xfrm>
            <a:custGeom>
              <a:rect b="b" l="l" r="r" t="t"/>
              <a:pathLst>
                <a:path extrusionOk="0" h="120127" w="2106826">
                  <a:moveTo>
                    <a:pt x="0" y="0"/>
                  </a:moveTo>
                  <a:lnTo>
                    <a:pt x="2106826" y="0"/>
                  </a:lnTo>
                  <a:lnTo>
                    <a:pt x="2106826" y="120127"/>
                  </a:lnTo>
                  <a:lnTo>
                    <a:pt x="0" y="120127"/>
                  </a:lnTo>
                  <a:close/>
                </a:path>
              </a:pathLst>
            </a:custGeom>
            <a:solidFill>
              <a:srgbClr val="404042">
                <a:alpha val="4784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3"/>
            <p:cNvSpPr txBox="1"/>
            <p:nvPr/>
          </p:nvSpPr>
          <p:spPr>
            <a:xfrm>
              <a:off x="0" y="-38100"/>
              <a:ext cx="2106826" cy="158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33"/>
          <p:cNvSpPr txBox="1"/>
          <p:nvPr>
            <p:ph idx="12" type="sldNum"/>
          </p:nvPr>
        </p:nvSpPr>
        <p:spPr>
          <a:xfrm>
            <a:off x="15773400" y="9486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