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  <p:sldMasterId id="2147483674" r:id="rId2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25"/>
      <p:bold r:id="rId26"/>
      <p:italic r:id="rId27"/>
      <p:boldItalic r:id="rId28"/>
    </p:embeddedFont>
    <p:embeddedFont>
      <p:font typeface="Roboto Mono" panose="00000009000000000000" pitchFamily="49" charset="0"/>
      <p:regular r:id="rId29"/>
      <p:bold r:id="rId30"/>
      <p:italic r:id="rId31"/>
      <p:boldItalic r:id="rId32"/>
    </p:embeddedFont>
    <p:embeddedFont>
      <p:font typeface="Verdana" panose="020B060403050404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E89B0A-9D8F-45BE-97F9-5DABF7B280CD}" v="2" dt="2024-12-19T16:56:23.570"/>
  </p1510:revLst>
</p1510:revInfo>
</file>

<file path=ppt/tableStyles.xml><?xml version="1.0" encoding="utf-8"?>
<a:tblStyleLst xmlns:a="http://schemas.openxmlformats.org/drawingml/2006/main" def="{A43E4C76-6064-4F5B-849A-3F3B9483ACC4}">
  <a:tblStyle styleId="{A43E4C76-6064-4F5B-849A-3F3B9483AC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font" Target="fonts/font10.fntdata"/><Relationship Id="rId42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5.fntdata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eyas Habade" userId="01cdc71e-6517-431d-b0c7-b7c2d9cda0c0" providerId="ADAL" clId="{6CE89B0A-9D8F-45BE-97F9-5DABF7B280CD}"/>
    <pc:docChg chg="undo redo custSel modSld">
      <pc:chgData name="Shreyas Habade" userId="01cdc71e-6517-431d-b0c7-b7c2d9cda0c0" providerId="ADAL" clId="{6CE89B0A-9D8F-45BE-97F9-5DABF7B280CD}" dt="2024-12-19T17:00:35.467" v="231" actId="1076"/>
      <pc:docMkLst>
        <pc:docMk/>
      </pc:docMkLst>
      <pc:sldChg chg="modSp mod">
        <pc:chgData name="Shreyas Habade" userId="01cdc71e-6517-431d-b0c7-b7c2d9cda0c0" providerId="ADAL" clId="{6CE89B0A-9D8F-45BE-97F9-5DABF7B280CD}" dt="2024-12-19T17:00:35.467" v="231" actId="1076"/>
        <pc:sldMkLst>
          <pc:docMk/>
          <pc:sldMk cId="0" sldId="258"/>
        </pc:sldMkLst>
        <pc:spChg chg="mod">
          <ac:chgData name="Shreyas Habade" userId="01cdc71e-6517-431d-b0c7-b7c2d9cda0c0" providerId="ADAL" clId="{6CE89B0A-9D8F-45BE-97F9-5DABF7B280CD}" dt="2024-12-19T17:00:35.467" v="231" actId="1076"/>
          <ac:spMkLst>
            <pc:docMk/>
            <pc:sldMk cId="0" sldId="258"/>
            <ac:spMk id="159" creationId="{00000000-0000-0000-0000-000000000000}"/>
          </ac:spMkLst>
        </pc:spChg>
      </pc:sldChg>
      <pc:sldChg chg="modSp mod">
        <pc:chgData name="Shreyas Habade" userId="01cdc71e-6517-431d-b0c7-b7c2d9cda0c0" providerId="ADAL" clId="{6CE89B0A-9D8F-45BE-97F9-5DABF7B280CD}" dt="2024-12-19T17:00:02.770" v="230" actId="1076"/>
        <pc:sldMkLst>
          <pc:docMk/>
          <pc:sldMk cId="0" sldId="275"/>
        </pc:sldMkLst>
        <pc:spChg chg="mod">
          <ac:chgData name="Shreyas Habade" userId="01cdc71e-6517-431d-b0c7-b7c2d9cda0c0" providerId="ADAL" clId="{6CE89B0A-9D8F-45BE-97F9-5DABF7B280CD}" dt="2024-12-19T17:00:02.770" v="230" actId="1076"/>
          <ac:spMkLst>
            <pc:docMk/>
            <pc:sldMk cId="0" sldId="275"/>
            <ac:spMk id="271" creationId="{00000000-0000-0000-0000-000000000000}"/>
          </ac:spMkLst>
        </pc:spChg>
        <pc:spChg chg="mod">
          <ac:chgData name="Shreyas Habade" userId="01cdc71e-6517-431d-b0c7-b7c2d9cda0c0" providerId="ADAL" clId="{6CE89B0A-9D8F-45BE-97F9-5DABF7B280CD}" dt="2024-12-19T16:59:24.782" v="229" actId="403"/>
          <ac:spMkLst>
            <pc:docMk/>
            <pc:sldMk cId="0" sldId="275"/>
            <ac:spMk id="273" creationId="{00000000-0000-0000-0000-000000000000}"/>
          </ac:spMkLst>
        </pc:spChg>
      </pc:sldChg>
    </pc:docChg>
  </pc:docChgLst>
  <pc:docChgLst>
    <pc:chgData name="Shreyas Habade" userId="01cdc71e-6517-431d-b0c7-b7c2d9cda0c0" providerId="ADAL" clId="{C6037FBC-6325-431A-95A4-596ADDDAFF63}"/>
    <pc:docChg chg="modSld">
      <pc:chgData name="Shreyas Habade" userId="01cdc71e-6517-431d-b0c7-b7c2d9cda0c0" providerId="ADAL" clId="{C6037FBC-6325-431A-95A4-596ADDDAFF63}" dt="2024-12-16T20:32:31.457" v="0" actId="20577"/>
      <pc:docMkLst>
        <pc:docMk/>
      </pc:docMkLst>
      <pc:sldChg chg="modSp mod">
        <pc:chgData name="Shreyas Habade" userId="01cdc71e-6517-431d-b0c7-b7c2d9cda0c0" providerId="ADAL" clId="{C6037FBC-6325-431A-95A4-596ADDDAFF63}" dt="2024-12-16T20:32:31.457" v="0" actId="20577"/>
        <pc:sldMkLst>
          <pc:docMk/>
          <pc:sldMk cId="0" sldId="256"/>
        </pc:sldMkLst>
        <pc:spChg chg="mod">
          <ac:chgData name="Shreyas Habade" userId="01cdc71e-6517-431d-b0c7-b7c2d9cda0c0" providerId="ADAL" clId="{C6037FBC-6325-431A-95A4-596ADDDAFF63}" dt="2024-12-16T20:32:31.457" v="0" actId="20577"/>
          <ac:spMkLst>
            <pc:docMk/>
            <pc:sldMk cId="0" sldId="256"/>
            <ac:spMk id="14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1f8f34d410_2_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31f8f34d410_2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1f8f34d410_0_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31f8f34d410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1f8f34d410_0_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31f8f34d41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1fbaa6f1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1fbaa6f1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1f8f34d410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1f8f34d410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1f8f34d410_3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1f8f34d410_3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1f8f34d410_3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1f8f34d410_3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1f8f34d410_3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1f8f34d410_3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1f8f34d410_3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1f8f34d410_3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1f8f34d410_3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1f8f34d410_3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1fbaa6f1b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1fbaa6f1b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1f8f34d410_2_9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31f8f34d410_2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1fc30c84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1fc30c84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1f8f34d410_2_2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g31f8f34d410_2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fbaa6f1b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1fbaa6f1b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f8f34d410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31f8f34d4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1f8f34d410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31f8f34d41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1f8f34d410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31f8f34d41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1f8f34d410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31f8f34d41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1f8f34d410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31f8f34d410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1f8f34d410_0_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31f8f34d41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: Option 2" type="title">
  <p:cSld name="TITL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5142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771917" y="1037340"/>
            <a:ext cx="6886184" cy="2223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461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Arial"/>
              <a:buNone/>
              <a:defRPr sz="4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800100" y="3491858"/>
            <a:ext cx="6858000" cy="736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342867" y="471489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marL="0" lvl="1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2pPr>
            <a:lvl3pPr marL="0" lvl="2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3pPr>
            <a:lvl4pPr marL="0" lvl="3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4pPr>
            <a:lvl5pPr marL="0" lvl="4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5pPr>
            <a:lvl6pPr marL="0" lvl="5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6pPr>
            <a:lvl7pPr marL="0" lvl="6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7pPr>
            <a:lvl8pPr marL="0" lvl="7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8pPr>
            <a:lvl9pPr marL="0" lvl="8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0100" y="288303"/>
            <a:ext cx="1952494" cy="329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63;p14"/>
          <p:cNvCxnSpPr/>
          <p:nvPr/>
        </p:nvCxnSpPr>
        <p:spPr>
          <a:xfrm>
            <a:off x="800100" y="4499975"/>
            <a:ext cx="7543800" cy="0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dot"/>
            <a:round/>
            <a:headEnd type="none" w="sm" len="sm"/>
            <a:tailEnd type="none" w="sm" len="sm"/>
          </a:ln>
        </p:spPr>
      </p:cxnSp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0100" y="4620863"/>
            <a:ext cx="767443" cy="282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-Line Hed &amp; Paragraph" type="secHead">
  <p:cSld name="SECTION_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777240" y="1021080"/>
            <a:ext cx="7543800" cy="793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800100" y="1642595"/>
            <a:ext cx="7543800" cy="1964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ldNum" idx="12"/>
          </p:nvPr>
        </p:nvSpPr>
        <p:spPr>
          <a:xfrm>
            <a:off x="6342867" y="471489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-Line Hed &amp; Bullets">
  <p:cSld name="1-Line Hed &amp; Bulle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6342867" y="471489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body" idx="1"/>
          </p:nvPr>
        </p:nvSpPr>
        <p:spPr>
          <a:xfrm>
            <a:off x="800100" y="1680695"/>
            <a:ext cx="7543800" cy="1964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777240" y="1021080"/>
            <a:ext cx="7543800" cy="793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Line Hed &amp; Paragraph">
  <p:cSld name="2-Line Hed &amp; Paragraph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800100" y="2000416"/>
            <a:ext cx="7543800" cy="1964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ldNum" idx="12"/>
          </p:nvPr>
        </p:nvSpPr>
        <p:spPr>
          <a:xfrm>
            <a:off x="6342867" y="471489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784860" y="1028700"/>
            <a:ext cx="7543800" cy="793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d, Bullets, Photo">
  <p:cSld name="Hed, Bullets, Photo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>
            <a:spLocks noGrp="1"/>
          </p:cNvSpPr>
          <p:nvPr>
            <p:ph type="body" idx="1"/>
          </p:nvPr>
        </p:nvSpPr>
        <p:spPr>
          <a:xfrm>
            <a:off x="800100" y="1696448"/>
            <a:ext cx="3120887" cy="1964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6342867" y="471489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8"/>
          <p:cNvSpPr>
            <a:spLocks noGrp="1"/>
          </p:cNvSpPr>
          <p:nvPr>
            <p:ph type="pic" idx="2"/>
          </p:nvPr>
        </p:nvSpPr>
        <p:spPr>
          <a:xfrm>
            <a:off x="4390611" y="979004"/>
            <a:ext cx="3953289" cy="33147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784860" y="1028701"/>
            <a:ext cx="3120887" cy="622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Line Hed, Bullets, Photo">
  <p:cSld name="2-Line Hed, Bullets, Photo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>
            <a:spLocks noGrp="1"/>
          </p:cNvSpPr>
          <p:nvPr>
            <p:ph type="body" idx="1"/>
          </p:nvPr>
        </p:nvSpPr>
        <p:spPr>
          <a:xfrm>
            <a:off x="800100" y="2027918"/>
            <a:ext cx="3400425" cy="2082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sldNum" idx="12"/>
          </p:nvPr>
        </p:nvSpPr>
        <p:spPr>
          <a:xfrm>
            <a:off x="6342867" y="471489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9"/>
          <p:cNvSpPr>
            <a:spLocks noGrp="1"/>
          </p:cNvSpPr>
          <p:nvPr>
            <p:ph type="pic" idx="2"/>
          </p:nvPr>
        </p:nvSpPr>
        <p:spPr>
          <a:xfrm>
            <a:off x="4390612" y="2027918"/>
            <a:ext cx="3953289" cy="224309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784860" y="1028700"/>
            <a:ext cx="7543800" cy="793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d, Bullets, 2 Photos">
  <p:cSld name="Hed, Bullets, 2 Photo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>
            <a:spLocks noGrp="1"/>
          </p:cNvSpPr>
          <p:nvPr>
            <p:ph type="body" idx="1"/>
          </p:nvPr>
        </p:nvSpPr>
        <p:spPr>
          <a:xfrm>
            <a:off x="800100" y="1696448"/>
            <a:ext cx="3120887" cy="1964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sldNum" idx="12"/>
          </p:nvPr>
        </p:nvSpPr>
        <p:spPr>
          <a:xfrm>
            <a:off x="6342867" y="471489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20"/>
          <p:cNvSpPr>
            <a:spLocks noGrp="1"/>
          </p:cNvSpPr>
          <p:nvPr>
            <p:ph type="pic" idx="2"/>
          </p:nvPr>
        </p:nvSpPr>
        <p:spPr>
          <a:xfrm>
            <a:off x="6403284" y="986624"/>
            <a:ext cx="1940615" cy="33147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1" name="Google Shape;91;p20"/>
          <p:cNvSpPr>
            <a:spLocks noGrp="1"/>
          </p:cNvSpPr>
          <p:nvPr>
            <p:ph type="pic" idx="3"/>
          </p:nvPr>
        </p:nvSpPr>
        <p:spPr>
          <a:xfrm>
            <a:off x="4390611" y="986624"/>
            <a:ext cx="1942181" cy="33147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2" name="Google Shape;92;p20"/>
          <p:cNvSpPr txBox="1">
            <a:spLocks noGrp="1"/>
          </p:cNvSpPr>
          <p:nvPr>
            <p:ph type="title"/>
          </p:nvPr>
        </p:nvSpPr>
        <p:spPr>
          <a:xfrm>
            <a:off x="784860" y="1028701"/>
            <a:ext cx="3120887" cy="622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d, Bullets, 3 Photos">
  <p:cSld name="Hed, Bullets, 3 Photo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>
            <a:spLocks noGrp="1"/>
          </p:cNvSpPr>
          <p:nvPr>
            <p:ph type="body" idx="1"/>
          </p:nvPr>
        </p:nvSpPr>
        <p:spPr>
          <a:xfrm>
            <a:off x="800100" y="1698677"/>
            <a:ext cx="3120887" cy="1964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sldNum" idx="12"/>
          </p:nvPr>
        </p:nvSpPr>
        <p:spPr>
          <a:xfrm>
            <a:off x="6342867" y="471489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21"/>
          <p:cNvSpPr>
            <a:spLocks noGrp="1"/>
          </p:cNvSpPr>
          <p:nvPr>
            <p:ph type="pic" idx="2"/>
          </p:nvPr>
        </p:nvSpPr>
        <p:spPr>
          <a:xfrm>
            <a:off x="4390611" y="979170"/>
            <a:ext cx="1952256" cy="33147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7" name="Google Shape;97;p21"/>
          <p:cNvSpPr>
            <a:spLocks noGrp="1"/>
          </p:cNvSpPr>
          <p:nvPr>
            <p:ph type="pic" idx="3"/>
          </p:nvPr>
        </p:nvSpPr>
        <p:spPr>
          <a:xfrm>
            <a:off x="6403285" y="979171"/>
            <a:ext cx="1940615" cy="161934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8" name="Google Shape;98;p21"/>
          <p:cNvSpPr>
            <a:spLocks noGrp="1"/>
          </p:cNvSpPr>
          <p:nvPr>
            <p:ph type="pic" idx="4"/>
          </p:nvPr>
        </p:nvSpPr>
        <p:spPr>
          <a:xfrm>
            <a:off x="6403285" y="2670652"/>
            <a:ext cx="1940615" cy="161934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9" name="Google Shape;99;p21"/>
          <p:cNvSpPr txBox="1">
            <a:spLocks noGrp="1"/>
          </p:cNvSpPr>
          <p:nvPr>
            <p:ph type="title"/>
          </p:nvPr>
        </p:nvSpPr>
        <p:spPr>
          <a:xfrm>
            <a:off x="784860" y="1028701"/>
            <a:ext cx="3120887" cy="622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: Option 1">
  <p:cSld name="Title Slide: Option 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711" y="0"/>
            <a:ext cx="915142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"/>
          <p:cNvSpPr txBox="1">
            <a:spLocks noGrp="1"/>
          </p:cNvSpPr>
          <p:nvPr>
            <p:ph type="subTitle" idx="1"/>
          </p:nvPr>
        </p:nvSpPr>
        <p:spPr>
          <a:xfrm>
            <a:off x="800100" y="3809784"/>
            <a:ext cx="6858000" cy="736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sldNum" idx="12"/>
          </p:nvPr>
        </p:nvSpPr>
        <p:spPr>
          <a:xfrm>
            <a:off x="6342867" y="471489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marL="0" lvl="1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2pPr>
            <a:lvl3pPr marL="0" lvl="2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3pPr>
            <a:lvl4pPr marL="0" lvl="3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4pPr>
            <a:lvl5pPr marL="0" lvl="4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5pPr>
            <a:lvl6pPr marL="0" lvl="5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6pPr>
            <a:lvl7pPr marL="0" lvl="6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7pPr>
            <a:lvl8pPr marL="0" lvl="7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8pPr>
            <a:lvl9pPr marL="0" lvl="8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4" name="Google Shape;10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0099" y="472939"/>
            <a:ext cx="2906219" cy="4911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22"/>
          <p:cNvCxnSpPr/>
          <p:nvPr/>
        </p:nvCxnSpPr>
        <p:spPr>
          <a:xfrm>
            <a:off x="800100" y="3594901"/>
            <a:ext cx="7543800" cy="0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dot"/>
            <a:round/>
            <a:headEnd type="none" w="sm" len="sm"/>
            <a:tailEnd type="none" w="sm" len="sm"/>
          </a:ln>
        </p:spPr>
      </p:cxnSp>
      <p:pic>
        <p:nvPicPr>
          <p:cNvPr id="106" name="Google Shape;106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0099" y="1404696"/>
            <a:ext cx="4867483" cy="1791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Line Hed &amp; Bullets">
  <p:cSld name="2-Line Hed &amp; Bullets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>
            <a:spLocks noGrp="1"/>
          </p:cNvSpPr>
          <p:nvPr>
            <p:ph type="body" idx="1"/>
          </p:nvPr>
        </p:nvSpPr>
        <p:spPr>
          <a:xfrm>
            <a:off x="800100" y="2030896"/>
            <a:ext cx="7543800" cy="1964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sldNum" idx="12"/>
          </p:nvPr>
        </p:nvSpPr>
        <p:spPr>
          <a:xfrm>
            <a:off x="6342867" y="471489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title"/>
          </p:nvPr>
        </p:nvSpPr>
        <p:spPr>
          <a:xfrm>
            <a:off x="784860" y="1028700"/>
            <a:ext cx="7543800" cy="793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Hed, Bullets, 3 Photos">
  <p:cSld name="1_Hed, Bullets, 3 Photo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>
            <a:spLocks noGrp="1"/>
          </p:cNvSpPr>
          <p:nvPr>
            <p:ph type="pic" idx="2"/>
          </p:nvPr>
        </p:nvSpPr>
        <p:spPr>
          <a:xfrm>
            <a:off x="3584176" y="1722453"/>
            <a:ext cx="1952256" cy="198929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3" name="Google Shape;113;p24"/>
          <p:cNvSpPr txBox="1">
            <a:spLocks noGrp="1"/>
          </p:cNvSpPr>
          <p:nvPr>
            <p:ph type="sldNum" idx="12"/>
          </p:nvPr>
        </p:nvSpPr>
        <p:spPr>
          <a:xfrm>
            <a:off x="6342867" y="471489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title"/>
          </p:nvPr>
        </p:nvSpPr>
        <p:spPr>
          <a:xfrm>
            <a:off x="784860" y="1028701"/>
            <a:ext cx="7543800" cy="335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15" name="Google Shape;115;p24"/>
          <p:cNvSpPr>
            <a:spLocks noGrp="1"/>
          </p:cNvSpPr>
          <p:nvPr>
            <p:ph type="pic" idx="3"/>
          </p:nvPr>
        </p:nvSpPr>
        <p:spPr>
          <a:xfrm>
            <a:off x="1439416" y="1722453"/>
            <a:ext cx="1952256" cy="198929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6" name="Google Shape;116;p24"/>
          <p:cNvSpPr>
            <a:spLocks noGrp="1"/>
          </p:cNvSpPr>
          <p:nvPr>
            <p:ph type="pic" idx="4"/>
          </p:nvPr>
        </p:nvSpPr>
        <p:spPr>
          <a:xfrm>
            <a:off x="5728935" y="1722453"/>
            <a:ext cx="1952256" cy="198929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7" name="Google Shape;117;p24"/>
          <p:cNvSpPr txBox="1">
            <a:spLocks noGrp="1"/>
          </p:cNvSpPr>
          <p:nvPr>
            <p:ph type="subTitle" idx="1"/>
          </p:nvPr>
        </p:nvSpPr>
        <p:spPr>
          <a:xfrm>
            <a:off x="1439416" y="3829916"/>
            <a:ext cx="1952256" cy="462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B15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AB15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body" idx="5"/>
          </p:nvPr>
        </p:nvSpPr>
        <p:spPr>
          <a:xfrm>
            <a:off x="3583781" y="3830479"/>
            <a:ext cx="1952625" cy="46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B15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AB15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body" idx="6"/>
          </p:nvPr>
        </p:nvSpPr>
        <p:spPr>
          <a:xfrm>
            <a:off x="5732621" y="3830479"/>
            <a:ext cx="1952625" cy="46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B15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AB15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Slide Photo">
  <p:cSld name="Full Slide Photo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>
            <a:spLocks noGrp="1"/>
          </p:cNvSpPr>
          <p:nvPr>
            <p:ph type="pic" idx="2"/>
          </p:nvPr>
        </p:nvSpPr>
        <p:spPr>
          <a:xfrm>
            <a:off x="159184" y="0"/>
            <a:ext cx="8818562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Photo With Caption">
  <p:cSld name="Large Photo With Caption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5142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6"/>
          <p:cNvSpPr txBox="1">
            <a:spLocks noGrp="1"/>
          </p:cNvSpPr>
          <p:nvPr>
            <p:ph type="subTitle" idx="1"/>
          </p:nvPr>
        </p:nvSpPr>
        <p:spPr>
          <a:xfrm>
            <a:off x="800100" y="4120001"/>
            <a:ext cx="7543800" cy="462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26"/>
          <p:cNvSpPr txBox="1">
            <a:spLocks noGrp="1"/>
          </p:cNvSpPr>
          <p:nvPr>
            <p:ph type="sldNum" idx="12"/>
          </p:nvPr>
        </p:nvSpPr>
        <p:spPr>
          <a:xfrm>
            <a:off x="6342867" y="471489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marL="0" lvl="1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2pPr>
            <a:lvl3pPr marL="0" lvl="2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3pPr>
            <a:lvl4pPr marL="0" lvl="3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4pPr>
            <a:lvl5pPr marL="0" lvl="4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5pPr>
            <a:lvl6pPr marL="0" lvl="5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6pPr>
            <a:lvl7pPr marL="0" lvl="6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7pPr>
            <a:lvl8pPr marL="0" lvl="7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8pPr>
            <a:lvl9pPr marL="0" lvl="8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6" name="Google Shape;12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0100" y="288303"/>
            <a:ext cx="1952494" cy="329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26"/>
          <p:cNvCxnSpPr/>
          <p:nvPr/>
        </p:nvCxnSpPr>
        <p:spPr>
          <a:xfrm>
            <a:off x="800100" y="4499975"/>
            <a:ext cx="7543800" cy="0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dot"/>
            <a:round/>
            <a:headEnd type="none" w="sm" len="sm"/>
            <a:tailEnd type="none" w="sm" len="sm"/>
          </a:ln>
        </p:spPr>
      </p:cxnSp>
      <p:pic>
        <p:nvPicPr>
          <p:cNvPr id="128" name="Google Shape;128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0100" y="4620863"/>
            <a:ext cx="767443" cy="28246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6"/>
          <p:cNvSpPr>
            <a:spLocks noGrp="1"/>
          </p:cNvSpPr>
          <p:nvPr>
            <p:ph type="pic" idx="2"/>
          </p:nvPr>
        </p:nvSpPr>
        <p:spPr>
          <a:xfrm>
            <a:off x="800100" y="971550"/>
            <a:ext cx="7543800" cy="306535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Large Photo With Caption">
  <p:cSld name="1_Large Photo With Caption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5142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7"/>
          <p:cNvSpPr txBox="1">
            <a:spLocks noGrp="1"/>
          </p:cNvSpPr>
          <p:nvPr>
            <p:ph type="subTitle" idx="1"/>
          </p:nvPr>
        </p:nvSpPr>
        <p:spPr>
          <a:xfrm>
            <a:off x="800100" y="4120002"/>
            <a:ext cx="3694872" cy="259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Google Shape;133;p27"/>
          <p:cNvSpPr txBox="1">
            <a:spLocks noGrp="1"/>
          </p:cNvSpPr>
          <p:nvPr>
            <p:ph type="sldNum" idx="12"/>
          </p:nvPr>
        </p:nvSpPr>
        <p:spPr>
          <a:xfrm>
            <a:off x="6342867" y="471489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marL="0" lvl="1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2pPr>
            <a:lvl3pPr marL="0" lvl="2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3pPr>
            <a:lvl4pPr marL="0" lvl="3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4pPr>
            <a:lvl5pPr marL="0" lvl="4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5pPr>
            <a:lvl6pPr marL="0" lvl="5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6pPr>
            <a:lvl7pPr marL="0" lvl="6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7pPr>
            <a:lvl8pPr marL="0" lvl="7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8pPr>
            <a:lvl9pPr marL="0" lvl="8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4" name="Google Shape;134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0100" y="288303"/>
            <a:ext cx="1952494" cy="329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27"/>
          <p:cNvCxnSpPr/>
          <p:nvPr/>
        </p:nvCxnSpPr>
        <p:spPr>
          <a:xfrm>
            <a:off x="800100" y="4499975"/>
            <a:ext cx="7543800" cy="0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dot"/>
            <a:round/>
            <a:headEnd type="none" w="sm" len="sm"/>
            <a:tailEnd type="none" w="sm" len="sm"/>
          </a:ln>
        </p:spPr>
      </p:cxnSp>
      <p:pic>
        <p:nvPicPr>
          <p:cNvPr id="136" name="Google Shape;136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0100" y="4620863"/>
            <a:ext cx="767443" cy="282462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7"/>
          <p:cNvSpPr>
            <a:spLocks noGrp="1"/>
          </p:cNvSpPr>
          <p:nvPr>
            <p:ph type="pic" idx="2"/>
          </p:nvPr>
        </p:nvSpPr>
        <p:spPr>
          <a:xfrm>
            <a:off x="800100" y="971550"/>
            <a:ext cx="3694872" cy="306535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8" name="Google Shape;138;p27"/>
          <p:cNvSpPr>
            <a:spLocks noGrp="1"/>
          </p:cNvSpPr>
          <p:nvPr>
            <p:ph type="pic" idx="3"/>
          </p:nvPr>
        </p:nvSpPr>
        <p:spPr>
          <a:xfrm>
            <a:off x="4639089" y="971550"/>
            <a:ext cx="3694872" cy="306535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9" name="Google Shape;139;p27"/>
          <p:cNvSpPr txBox="1">
            <a:spLocks noGrp="1"/>
          </p:cNvSpPr>
          <p:nvPr>
            <p:ph type="body" idx="4"/>
          </p:nvPr>
        </p:nvSpPr>
        <p:spPr>
          <a:xfrm>
            <a:off x="4639089" y="4120002"/>
            <a:ext cx="3704811" cy="259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2.jp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4.jp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6342867" y="471489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rgbClr val="888888"/>
                </a:solidFill>
                <a:latin typeface="Geo"/>
                <a:ea typeface="Geo"/>
                <a:cs typeface="Geo"/>
                <a:sym typeface="Geo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rgbClr val="888888"/>
                </a:solidFill>
                <a:latin typeface="Geo"/>
                <a:ea typeface="Geo"/>
                <a:cs typeface="Geo"/>
                <a:sym typeface="Geo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rgbClr val="888888"/>
                </a:solidFill>
                <a:latin typeface="Geo"/>
                <a:ea typeface="Geo"/>
                <a:cs typeface="Geo"/>
                <a:sym typeface="Geo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rgbClr val="888888"/>
                </a:solidFill>
                <a:latin typeface="Geo"/>
                <a:ea typeface="Geo"/>
                <a:cs typeface="Geo"/>
                <a:sym typeface="Geo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rgbClr val="888888"/>
                </a:solidFill>
                <a:latin typeface="Geo"/>
                <a:ea typeface="Geo"/>
                <a:cs typeface="Geo"/>
                <a:sym typeface="Geo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rgbClr val="888888"/>
                </a:solidFill>
                <a:latin typeface="Geo"/>
                <a:ea typeface="Geo"/>
                <a:cs typeface="Geo"/>
                <a:sym typeface="Geo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rgbClr val="888888"/>
                </a:solidFill>
                <a:latin typeface="Geo"/>
                <a:ea typeface="Geo"/>
                <a:cs typeface="Geo"/>
                <a:sym typeface="Geo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rgbClr val="888888"/>
                </a:solidFill>
                <a:latin typeface="Geo"/>
                <a:ea typeface="Geo"/>
                <a:cs typeface="Geo"/>
                <a:sym typeface="Geo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rgbClr val="888888"/>
                </a:solidFill>
                <a:latin typeface="Geo"/>
                <a:ea typeface="Geo"/>
                <a:cs typeface="Geo"/>
                <a:sym typeface="Ge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8981774" y="0"/>
            <a:ext cx="162226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3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0" y="0"/>
            <a:ext cx="162226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3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6443350" y="4597763"/>
            <a:ext cx="1956930" cy="330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800100" y="4622104"/>
            <a:ext cx="766406" cy="2820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Google Shape;56;p13"/>
          <p:cNvCxnSpPr/>
          <p:nvPr/>
        </p:nvCxnSpPr>
        <p:spPr>
          <a:xfrm>
            <a:off x="800100" y="4499975"/>
            <a:ext cx="7543800" cy="0"/>
          </a:xfrm>
          <a:prstGeom prst="straightConnector1">
            <a:avLst/>
          </a:prstGeom>
          <a:noFill/>
          <a:ln w="25400" cap="rnd" cmpd="sng">
            <a:solidFill>
              <a:srgbClr val="BFBFBF"/>
            </a:solidFill>
            <a:prstDash val="dot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504">
          <p15:clr>
            <a:srgbClr val="F26B43"/>
          </p15:clr>
        </p15:guide>
        <p15:guide id="2" pos="5256">
          <p15:clr>
            <a:srgbClr val="F26B43"/>
          </p15:clr>
        </p15:guide>
        <p15:guide id="3" orient="horz" pos="6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5/3557917.3567618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>
            <a:spLocks noGrp="1"/>
          </p:cNvSpPr>
          <p:nvPr>
            <p:ph type="ctrTitle"/>
          </p:nvPr>
        </p:nvSpPr>
        <p:spPr>
          <a:xfrm>
            <a:off x="771915" y="826640"/>
            <a:ext cx="7849500" cy="22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Arial"/>
              <a:buNone/>
            </a:pPr>
            <a:r>
              <a:rPr lang="en"/>
              <a:t>CSE 523 (Fall 2024) </a:t>
            </a:r>
            <a:br>
              <a:rPr lang="en"/>
            </a:br>
            <a:r>
              <a:rPr lang="en"/>
              <a:t>Advanced Project - I</a:t>
            </a:r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subTitle" idx="1"/>
          </p:nvPr>
        </p:nvSpPr>
        <p:spPr>
          <a:xfrm>
            <a:off x="837000" y="2571750"/>
            <a:ext cx="7784400" cy="12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3D Spatial Database Acceleration using GPUs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rPr lang="en" sz="1800" dirty="0">
                <a:latin typeface="Arial"/>
                <a:ea typeface="Arial"/>
                <a:cs typeface="Arial"/>
                <a:sym typeface="Arial"/>
              </a:rPr>
              <a:t>Accelerated Triangle-Triangle Intersection Test for Collision Detection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rPr lang="en" sz="1600" dirty="0">
                <a:latin typeface="Arial"/>
                <a:ea typeface="Arial"/>
                <a:cs typeface="Arial"/>
                <a:sym typeface="Arial"/>
              </a:rPr>
              <a:t>Shreyas Habade (115911132)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rPr lang="en" sz="1600" dirty="0">
                <a:latin typeface="Arial"/>
                <a:ea typeface="Arial"/>
                <a:cs typeface="Arial"/>
                <a:sym typeface="Arial"/>
              </a:rPr>
              <a:t>Sarthak Madaan (115224027)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rPr lang="en" sz="1600" dirty="0">
                <a:latin typeface="Arial"/>
                <a:ea typeface="Arial"/>
                <a:cs typeface="Arial"/>
                <a:sym typeface="Arial"/>
              </a:rPr>
              <a:t>					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rPr lang="en" sz="1600" dirty="0">
                <a:latin typeface="Arial"/>
                <a:ea typeface="Arial"/>
                <a:cs typeface="Arial"/>
                <a:sym typeface="Arial"/>
              </a:rPr>
              <a:t>					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8"/>
          <p:cNvSpPr txBox="1">
            <a:spLocks noGrp="1"/>
          </p:cNvSpPr>
          <p:nvPr>
            <p:ph type="sldNum" idx="12"/>
          </p:nvPr>
        </p:nvSpPr>
        <p:spPr>
          <a:xfrm>
            <a:off x="6342867" y="471489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147" name="Google Shape;147;p28"/>
          <p:cNvSpPr txBox="1"/>
          <p:nvPr/>
        </p:nvSpPr>
        <p:spPr>
          <a:xfrm>
            <a:off x="771925" y="3910900"/>
            <a:ext cx="51930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Advisor: Dr. Prof. Fusheng Wang and Ms. Lu Chen</a:t>
            </a:r>
            <a:endParaRPr sz="16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>
            <a:spLocks noGrp="1"/>
          </p:cNvSpPr>
          <p:nvPr>
            <p:ph type="title"/>
          </p:nvPr>
        </p:nvSpPr>
        <p:spPr>
          <a:xfrm>
            <a:off x="304050" y="315150"/>
            <a:ext cx="853590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200"/>
              <a:t>A Fast Triangle-Triangle Intersection Test</a:t>
            </a:r>
            <a:endParaRPr sz="2200"/>
          </a:p>
        </p:txBody>
      </p:sp>
      <p:sp>
        <p:nvSpPr>
          <p:cNvPr id="207" name="Google Shape;207;p37"/>
          <p:cNvSpPr txBox="1">
            <a:spLocks noGrp="1"/>
          </p:cNvSpPr>
          <p:nvPr>
            <p:ph type="body" idx="1"/>
          </p:nvPr>
        </p:nvSpPr>
        <p:spPr>
          <a:xfrm>
            <a:off x="698850" y="811650"/>
            <a:ext cx="7746300" cy="3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This paper presents a robust, non-brute-force algorithm to quickly determine if two triangles intersect, a critical advancement for efficient collision detection in 3D applications.</a:t>
            </a:r>
            <a:b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Uses early rejection tests by checking which side of a plane each triangle’s vertices lie on, reducing unnecessary computations.</a:t>
            </a:r>
            <a:b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Converts the problem to an interval overlap test by projecting vertices onto the intersection line, simplifying the intersection check.</a:t>
            </a:r>
            <a:b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Addresses co-planar triangles by projecting them into 2D and performing a simpler polygon intersection test.</a:t>
            </a:r>
            <a:b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Demonstrated to be more efficient </a:t>
            </a:r>
            <a:r>
              <a:rPr lang="en" sz="1600" b="1">
                <a:latin typeface="Times New Roman"/>
                <a:ea typeface="Times New Roman"/>
                <a:cs typeface="Times New Roman"/>
                <a:sym typeface="Times New Roman"/>
              </a:rPr>
              <a:t>(up to 7% faster)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than previous methods, making it suitable for real-time applications like VR and simulations.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37"/>
          <p:cNvSpPr txBox="1">
            <a:spLocks noGrp="1"/>
          </p:cNvSpPr>
          <p:nvPr>
            <p:ph type="sldNum" idx="12"/>
          </p:nvPr>
        </p:nvSpPr>
        <p:spPr>
          <a:xfrm>
            <a:off x="6342867" y="471489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>
            <a:spLocks noGrp="1"/>
          </p:cNvSpPr>
          <p:nvPr>
            <p:ph type="title"/>
          </p:nvPr>
        </p:nvSpPr>
        <p:spPr>
          <a:xfrm>
            <a:off x="551999" y="287825"/>
            <a:ext cx="80400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100"/>
              <a:t>Comparative investigation of GPU-accelerated triangle-triangle intersection algorithms for collision detection</a:t>
            </a:r>
            <a:endParaRPr sz="2100"/>
          </a:p>
        </p:txBody>
      </p:sp>
      <p:sp>
        <p:nvSpPr>
          <p:cNvPr id="214" name="Google Shape;214;p38"/>
          <p:cNvSpPr txBox="1">
            <a:spLocks noGrp="1"/>
          </p:cNvSpPr>
          <p:nvPr>
            <p:ph type="body" idx="1"/>
          </p:nvPr>
        </p:nvSpPr>
        <p:spPr>
          <a:xfrm>
            <a:off x="610600" y="1096875"/>
            <a:ext cx="8040000" cy="3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The paper compares three GPU-accelerated triangle-triangle intersection algorithms (Möller’s, Devillers’ &amp; Guigue’s, and Shen’s) for efficient collision detection.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 two-stage approach first uses AABBs to quickly cull non-intersecting pairs, then applies the chosen intersection algorithm to the reduced set.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GPU implementations achieve up to 50–60x speedups over CPU-based methods, handling billions of triangle pairs in under a second.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Möller’s algorithm is known for its conceptual simplicity and serves as a reliable baseline for benchmarking other, more complex intersection methods.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Devillers’ and Guigue’s algorithm performs best in terms of efficiency, numerical stability, and handling large-scale models.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The results guide practitioners towards optimal GPU-based collision detection solutions for real-time applications like gaming, robotics, and simulations.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38"/>
          <p:cNvSpPr txBox="1">
            <a:spLocks noGrp="1"/>
          </p:cNvSpPr>
          <p:nvPr>
            <p:ph type="sldNum" idx="12"/>
          </p:nvPr>
        </p:nvSpPr>
        <p:spPr>
          <a:xfrm>
            <a:off x="6342867" y="471489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9"/>
          <p:cNvSpPr txBox="1">
            <a:spLocks noGrp="1"/>
          </p:cNvSpPr>
          <p:nvPr>
            <p:ph type="title"/>
          </p:nvPr>
        </p:nvSpPr>
        <p:spPr>
          <a:xfrm>
            <a:off x="2655600" y="1456825"/>
            <a:ext cx="3780300" cy="156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LET’S DIVE INTO OUR WORK</a:t>
            </a:r>
            <a:endParaRPr sz="3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>
            <a:spLocks noGrp="1"/>
          </p:cNvSpPr>
          <p:nvPr>
            <p:ph type="body" idx="1"/>
          </p:nvPr>
        </p:nvSpPr>
        <p:spPr>
          <a:xfrm>
            <a:off x="800100" y="812475"/>
            <a:ext cx="7543800" cy="369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1. Möller-Trumbore Algorithm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 b="1">
                <a:latin typeface="Arial"/>
                <a:ea typeface="Arial"/>
                <a:cs typeface="Arial"/>
                <a:sym typeface="Arial"/>
              </a:rPr>
              <a:t>Purpose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: Determines whether a ray intersects a triangle in 3D space.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 b="1">
                <a:latin typeface="Arial"/>
                <a:ea typeface="Arial"/>
                <a:cs typeface="Arial"/>
                <a:sym typeface="Arial"/>
              </a:rPr>
              <a:t>How it's used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: The </a:t>
            </a:r>
            <a: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rayIntersectsTriangle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 function implements this algorithm. It computes: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The determinant to check if the ray is parallel to the triangle's plane.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The barycentric coordinates (u,v)(u, v)(u,v) to ensure the intersection point lies inside the triangle.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The intersection point's distance ttt along the ray.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2. Edge Raycasting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 b="1">
                <a:latin typeface="Arial"/>
                <a:ea typeface="Arial"/>
                <a:cs typeface="Arial"/>
                <a:sym typeface="Arial"/>
              </a:rPr>
              <a:t>Purpose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: Check for triangle intersection by treating each triangle edge as a ray and testing it against the other triangle.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 b="1">
                <a:latin typeface="Arial"/>
                <a:ea typeface="Arial"/>
                <a:cs typeface="Arial"/>
                <a:sym typeface="Arial"/>
              </a:rPr>
              <a:t>How it's used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: In </a:t>
            </a:r>
            <a: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trianglesIntersect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, all triangle edges are cast as rays, and the </a:t>
            </a:r>
            <a: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rayIntersectsTriangle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 function is invoked for both triangles.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40"/>
          <p:cNvSpPr txBox="1">
            <a:spLocks noGrp="1"/>
          </p:cNvSpPr>
          <p:nvPr>
            <p:ph type="title"/>
          </p:nvPr>
        </p:nvSpPr>
        <p:spPr>
          <a:xfrm>
            <a:off x="800100" y="252675"/>
            <a:ext cx="4594500" cy="43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Algo we used?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1"/>
          <p:cNvSpPr txBox="1">
            <a:spLocks noGrp="1"/>
          </p:cNvSpPr>
          <p:nvPr>
            <p:ph type="body" idx="1"/>
          </p:nvPr>
        </p:nvSpPr>
        <p:spPr>
          <a:xfrm>
            <a:off x="573425" y="787575"/>
            <a:ext cx="8130300" cy="399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" sz="1400" b="1">
                <a:latin typeface="Arial"/>
                <a:ea typeface="Arial"/>
                <a:cs typeface="Arial"/>
                <a:sym typeface="Arial"/>
              </a:rPr>
              <a:t>Bounding Box Test</a:t>
            </a:r>
            <a:endParaRPr sz="14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b="1">
                <a:latin typeface="Arial"/>
                <a:ea typeface="Arial"/>
                <a:cs typeface="Arial"/>
                <a:sym typeface="Arial"/>
              </a:rPr>
              <a:t>Purpose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: A preliminary check to quickly reject triangles whose axis-aligned bounding boxes (AABBs) do not overlap and computation terminates early.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b="1">
                <a:latin typeface="Arial"/>
                <a:ea typeface="Arial"/>
                <a:cs typeface="Arial"/>
                <a:sym typeface="Arial"/>
              </a:rPr>
              <a:t>How it's used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: The </a:t>
            </a: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trianglesIntersect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function calculates the min/max coordinates for each triangle's vertices to form AABBs. If these boxes do not overlap, the function avoids further intersection tests.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b="1">
                <a:latin typeface="Arial"/>
                <a:ea typeface="Arial"/>
                <a:cs typeface="Arial"/>
                <a:sym typeface="Arial"/>
              </a:rPr>
              <a:t>Techniques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 b="1">
                <a:latin typeface="Arial"/>
                <a:ea typeface="Arial"/>
                <a:cs typeface="Arial"/>
                <a:sym typeface="Arial"/>
              </a:rPr>
              <a:t>Min-Max computation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: Efficiently determines the bounds of the triangles.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" sz="1400" b="1">
                <a:latin typeface="Arial"/>
                <a:ea typeface="Arial"/>
                <a:cs typeface="Arial"/>
                <a:sym typeface="Arial"/>
              </a:rPr>
              <a:t>High-Precision Floating-Point Tolerances</a:t>
            </a:r>
            <a:endParaRPr sz="14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b="1">
                <a:latin typeface="Arial"/>
                <a:ea typeface="Arial"/>
                <a:cs typeface="Arial"/>
                <a:sym typeface="Arial"/>
              </a:rPr>
              <a:t>Purpose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: To address issues with floating-point inaccuracies when comparing small values (e.g., determinant near zero or barycentric coordinate sums).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b="1">
                <a:latin typeface="Arial"/>
                <a:ea typeface="Arial"/>
                <a:cs typeface="Arial"/>
                <a:sym typeface="Arial"/>
              </a:rPr>
              <a:t>How it's used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: The code uses </a:t>
            </a: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EPSILON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and a tolerance threshold in comparisons to avoid false positives/negatives due to numerical precision errors.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" sz="1400" b="1">
                <a:latin typeface="Arial"/>
                <a:ea typeface="Arial"/>
                <a:cs typeface="Arial"/>
                <a:sym typeface="Arial"/>
              </a:rPr>
              <a:t>Optimization Techniques</a:t>
            </a:r>
            <a:endParaRPr sz="14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b="1">
                <a:latin typeface="Arial"/>
                <a:ea typeface="Arial"/>
                <a:cs typeface="Arial"/>
                <a:sym typeface="Arial"/>
              </a:rPr>
              <a:t>Early Termination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: The loops in break as soon as an intersection is found, reducing unnecessary computations.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b="1">
                <a:latin typeface="Arial"/>
                <a:ea typeface="Arial"/>
                <a:cs typeface="Arial"/>
                <a:sym typeface="Arial"/>
              </a:rPr>
              <a:t>Bounding Box Pruning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: Eliminates many triangle pairs that do not intersect early in the pipeline, saving computation time.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32" name="Google Shape;232;p41"/>
          <p:cNvSpPr txBox="1">
            <a:spLocks noGrp="1"/>
          </p:cNvSpPr>
          <p:nvPr>
            <p:ph type="title"/>
          </p:nvPr>
        </p:nvSpPr>
        <p:spPr>
          <a:xfrm>
            <a:off x="800100" y="240275"/>
            <a:ext cx="4146600" cy="46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extra we added?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2"/>
          <p:cNvSpPr txBox="1">
            <a:spLocks noGrp="1"/>
          </p:cNvSpPr>
          <p:nvPr>
            <p:ph type="body" idx="1"/>
          </p:nvPr>
        </p:nvSpPr>
        <p:spPr>
          <a:xfrm>
            <a:off x="561025" y="1134600"/>
            <a:ext cx="8155200" cy="335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6550" algn="l" rtl="0">
              <a:spcBef>
                <a:spcPts val="80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en" sz="1700" b="1">
                <a:latin typeface="Times New Roman"/>
                <a:ea typeface="Times New Roman"/>
                <a:cs typeface="Times New Roman"/>
                <a:sym typeface="Times New Roman"/>
              </a:rPr>
              <a:t>Discrepancies found:</a:t>
            </a:r>
            <a:endParaRPr sz="17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lphaLcPeriod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Code wasn’t working as expected.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lphaLcPeriod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Always used to show mesh models intersected even though they didn’t.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7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spcBef>
                <a:spcPts val="80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en" sz="1700" b="1">
                <a:latin typeface="Times New Roman"/>
                <a:ea typeface="Times New Roman"/>
                <a:cs typeface="Times New Roman"/>
                <a:sym typeface="Times New Roman"/>
              </a:rPr>
              <a:t>Solutions:</a:t>
            </a:r>
            <a:endParaRPr sz="17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lphaLcPeriod"/>
            </a:pPr>
            <a:r>
              <a:rPr lang="en" sz="1700" b="1">
                <a:latin typeface="Times New Roman"/>
                <a:ea typeface="Times New Roman"/>
                <a:cs typeface="Times New Roman"/>
                <a:sym typeface="Times New Roman"/>
              </a:rPr>
              <a:t>Tried identifying the source of bugs:</a:t>
            </a:r>
            <a:endParaRPr sz="17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romanLcPeriod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Reduced accuracy by using float instead of double.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romanLcPeriod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Tried fixing the code for calculating the determinants.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6550" algn="l" rtl="0">
              <a:spcBef>
                <a:spcPts val="1000"/>
              </a:spcBef>
              <a:spcAft>
                <a:spcPts val="0"/>
              </a:spcAft>
              <a:buSzPts val="1700"/>
              <a:buFont typeface="Times New Roman"/>
              <a:buAutoNum type="alphaLcPeriod"/>
            </a:pPr>
            <a:r>
              <a:rPr lang="en" sz="1700" b="1">
                <a:latin typeface="Times New Roman"/>
                <a:ea typeface="Times New Roman"/>
                <a:cs typeface="Times New Roman"/>
                <a:sym typeface="Times New Roman"/>
              </a:rPr>
              <a:t>Write new code:</a:t>
            </a:r>
            <a:endParaRPr sz="17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romanLcPeriod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Implemented Moller-Trumbore triangle-triangle intersection algorithm.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romanLcPeriod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Optimized it with MBB check which helps in early termination.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romanLcPeriod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Used high precision datatypes and Episilon values for close intersections.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42"/>
          <p:cNvSpPr txBox="1">
            <a:spLocks noGrp="1"/>
          </p:cNvSpPr>
          <p:nvPr>
            <p:ph type="title"/>
          </p:nvPr>
        </p:nvSpPr>
        <p:spPr>
          <a:xfrm>
            <a:off x="800100" y="364200"/>
            <a:ext cx="6379200" cy="51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handled previous code?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3"/>
          <p:cNvSpPr txBox="1">
            <a:spLocks noGrp="1"/>
          </p:cNvSpPr>
          <p:nvPr>
            <p:ph type="body" idx="1"/>
          </p:nvPr>
        </p:nvSpPr>
        <p:spPr>
          <a:xfrm>
            <a:off x="624450" y="737975"/>
            <a:ext cx="7895100" cy="410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04800" algn="l" rtl="0">
              <a:spcBef>
                <a:spcPts val="8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 b="1">
                <a:latin typeface="Arial"/>
                <a:ea typeface="Arial"/>
                <a:cs typeface="Arial"/>
                <a:sym typeface="Arial"/>
              </a:rPr>
              <a:t>Parallelized Intersection Checks:</a:t>
            </a:r>
            <a:endParaRPr sz="1200" b="1">
              <a:latin typeface="Arial"/>
              <a:ea typeface="Arial"/>
              <a:cs typeface="Arial"/>
              <a:sym typeface="Arial"/>
            </a:endParaRPr>
          </a:p>
          <a:p>
            <a:pPr marL="9144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Implemented a CUDA kernel (</a:t>
            </a: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triangleIntersectionKernel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) to distribute triangle intersection checks across multiple GPU threads.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9144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Each thread is responsible for testing a subset of triangles for potential intersections, leveraging GPU parallelism.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 b="1">
                <a:latin typeface="Arial"/>
                <a:ea typeface="Arial"/>
                <a:cs typeface="Arial"/>
                <a:sym typeface="Arial"/>
              </a:rPr>
              <a:t>Device Functions for Geometry Operations:</a:t>
            </a:r>
            <a:endParaRPr sz="1200" b="1">
              <a:latin typeface="Arial"/>
              <a:ea typeface="Arial"/>
              <a:cs typeface="Arial"/>
              <a:sym typeface="Arial"/>
            </a:endParaRPr>
          </a:p>
          <a:p>
            <a:pPr marL="9144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Refactored helper functions (</a:t>
            </a: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cross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dot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subtract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rayIntersectsTriangle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) as </a:t>
            </a: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__device__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functions for execution on the GPU.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9144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Ensured compatibility with GPU architecture for performing vector arithmetic and geometric operations.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 b="1">
                <a:latin typeface="Arial"/>
                <a:ea typeface="Arial"/>
                <a:cs typeface="Arial"/>
                <a:sym typeface="Arial"/>
              </a:rPr>
              <a:t>Efficient Memory Management:</a:t>
            </a:r>
            <a:endParaRPr sz="1200" b="1">
              <a:latin typeface="Arial"/>
              <a:ea typeface="Arial"/>
              <a:cs typeface="Arial"/>
              <a:sym typeface="Arial"/>
            </a:endParaRPr>
          </a:p>
          <a:p>
            <a:pPr marL="9144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Used </a:t>
            </a: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cudaMalloc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cudaMemcpy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to allocate and transfer data between host and device memory for triangle lists and result flags.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9144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Optimized memory layout to minimize data transfer overhead between the CPU and GPU.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 b="1">
                <a:latin typeface="Arial"/>
                <a:ea typeface="Arial"/>
                <a:cs typeface="Arial"/>
                <a:sym typeface="Arial"/>
              </a:rPr>
              <a:t>Bounding Box Optimization:</a:t>
            </a:r>
            <a:endParaRPr sz="1200" b="1">
              <a:latin typeface="Arial"/>
              <a:ea typeface="Arial"/>
              <a:cs typeface="Arial"/>
              <a:sym typeface="Arial"/>
            </a:endParaRPr>
          </a:p>
          <a:p>
            <a:pPr marL="9144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Added bounding box checks within the </a:t>
            </a: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trianglesIntersect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function to quickly eliminate non-intersecting triangle pairs before detailed intersection tests.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43"/>
          <p:cNvSpPr txBox="1">
            <a:spLocks noGrp="1"/>
          </p:cNvSpPr>
          <p:nvPr>
            <p:ph type="title"/>
          </p:nvPr>
        </p:nvSpPr>
        <p:spPr>
          <a:xfrm>
            <a:off x="800100" y="178350"/>
            <a:ext cx="7783200" cy="7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CUDA - Parallel Computation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4"/>
          <p:cNvSpPr txBox="1">
            <a:spLocks noGrp="1"/>
          </p:cNvSpPr>
          <p:nvPr>
            <p:ph type="body" idx="1"/>
          </p:nvPr>
        </p:nvSpPr>
        <p:spPr>
          <a:xfrm>
            <a:off x="800100" y="971549"/>
            <a:ext cx="7543800" cy="359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 b="1">
                <a:latin typeface="Arial"/>
                <a:ea typeface="Arial"/>
                <a:cs typeface="Arial"/>
                <a:sym typeface="Arial"/>
              </a:rPr>
              <a:t>Thread Synchronization:</a:t>
            </a:r>
            <a:endParaRPr sz="1400" b="1">
              <a:latin typeface="Arial"/>
              <a:ea typeface="Arial"/>
              <a:cs typeface="Arial"/>
              <a:sym typeface="Arial"/>
            </a:endParaRPr>
          </a:p>
          <a:p>
            <a:pPr marL="9144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Utilized a shared boolean flag (</a:t>
            </a: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intersectionFound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) to terminate checks early if an intersection is detected by any thread.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 b="1">
                <a:latin typeface="Arial"/>
                <a:ea typeface="Arial"/>
                <a:cs typeface="Arial"/>
                <a:sym typeface="Arial"/>
              </a:rPr>
              <a:t>Scalable Kernel Launch:</a:t>
            </a:r>
            <a:endParaRPr sz="1400" b="1">
              <a:latin typeface="Arial"/>
              <a:ea typeface="Arial"/>
              <a:cs typeface="Arial"/>
              <a:sym typeface="Arial"/>
            </a:endParaRPr>
          </a:p>
          <a:p>
            <a:pPr marL="9144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Dynamically calculated the number of blocks and threads (</a:t>
            </a: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blockSize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numBlocks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) to match the size of the triangle list for efficient utilization of GPU resources.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 b="1">
                <a:latin typeface="Arial"/>
                <a:ea typeface="Arial"/>
                <a:cs typeface="Arial"/>
                <a:sym typeface="Arial"/>
              </a:rPr>
              <a:t>Host-Device Communication for Results:</a:t>
            </a:r>
            <a:endParaRPr sz="1400" b="1">
              <a:latin typeface="Arial"/>
              <a:ea typeface="Arial"/>
              <a:cs typeface="Arial"/>
              <a:sym typeface="Arial"/>
            </a:endParaRPr>
          </a:p>
          <a:p>
            <a:pPr marL="9144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The intersection result was computed on the GPU and transferred back to the host for final processing and output.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 b="1">
                <a:latin typeface="Arial"/>
                <a:ea typeface="Arial"/>
                <a:cs typeface="Arial"/>
                <a:sym typeface="Arial"/>
              </a:rPr>
              <a:t>Improved Performance Monitoring:</a:t>
            </a:r>
            <a:endParaRPr sz="1400" b="1">
              <a:latin typeface="Arial"/>
              <a:ea typeface="Arial"/>
              <a:cs typeface="Arial"/>
              <a:sym typeface="Arial"/>
            </a:endParaRPr>
          </a:p>
          <a:p>
            <a:pPr marL="9144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Measured the total execution time, demonstrating CUDA's efficiency in handling computationally expensive tasks like triangle intersection.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44"/>
          <p:cNvSpPr txBox="1">
            <a:spLocks noGrp="1"/>
          </p:cNvSpPr>
          <p:nvPr>
            <p:ph type="title"/>
          </p:nvPr>
        </p:nvSpPr>
        <p:spPr>
          <a:xfrm>
            <a:off x="800101" y="178350"/>
            <a:ext cx="7784700" cy="7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Welcome to CUDA - Parallel Computation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5"/>
          <p:cNvSpPr txBox="1">
            <a:spLocks noGrp="1"/>
          </p:cNvSpPr>
          <p:nvPr>
            <p:ph type="body" idx="1"/>
          </p:nvPr>
        </p:nvSpPr>
        <p:spPr>
          <a:xfrm>
            <a:off x="800100" y="1058225"/>
            <a:ext cx="7543800" cy="339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45"/>
          <p:cNvSpPr txBox="1">
            <a:spLocks noGrp="1"/>
          </p:cNvSpPr>
          <p:nvPr>
            <p:ph type="title"/>
          </p:nvPr>
        </p:nvSpPr>
        <p:spPr>
          <a:xfrm>
            <a:off x="830850" y="265025"/>
            <a:ext cx="7482300" cy="7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achieved? The expected results</a:t>
            </a:r>
            <a:endParaRPr/>
          </a:p>
        </p:txBody>
      </p:sp>
      <p:graphicFrame>
        <p:nvGraphicFramePr>
          <p:cNvPr id="257" name="Google Shape;257;p45"/>
          <p:cNvGraphicFramePr/>
          <p:nvPr/>
        </p:nvGraphicFramePr>
        <p:xfrm>
          <a:off x="952500" y="1457725"/>
          <a:ext cx="7239000" cy="2514400"/>
        </p:xfrm>
        <a:graphic>
          <a:graphicData uri="http://schemas.openxmlformats.org/drawingml/2006/table">
            <a:tbl>
              <a:tblPr>
                <a:noFill/>
                <a:tableStyleId>{A43E4C76-6064-4F5B-849A-3F3B9483ACC4}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8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MESH SIZE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TIME TAKEN ON CPU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TIME TAKEN ON GPU</a:t>
                      </a:r>
                      <a:endParaRPr b="1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&lt;3K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4.8381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0.0798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3K - 7K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21.3979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0.1550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7K - 10K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37.9577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0.3021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8" name="Google Shape;258;p45"/>
          <p:cNvSpPr txBox="1"/>
          <p:nvPr/>
        </p:nvSpPr>
        <p:spPr>
          <a:xfrm rot="-638">
            <a:off x="2954539" y="3972422"/>
            <a:ext cx="32349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mentioned times are in seconds.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6"/>
          <p:cNvSpPr txBox="1">
            <a:spLocks noGrp="1"/>
          </p:cNvSpPr>
          <p:nvPr>
            <p:ph type="title"/>
          </p:nvPr>
        </p:nvSpPr>
        <p:spPr>
          <a:xfrm>
            <a:off x="952500" y="265125"/>
            <a:ext cx="7482300" cy="58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/>
          </a:p>
        </p:txBody>
      </p:sp>
      <p:graphicFrame>
        <p:nvGraphicFramePr>
          <p:cNvPr id="264" name="Google Shape;264;p46"/>
          <p:cNvGraphicFramePr/>
          <p:nvPr/>
        </p:nvGraphicFramePr>
        <p:xfrm>
          <a:off x="952500" y="1693225"/>
          <a:ext cx="7239000" cy="2514400"/>
        </p:xfrm>
        <a:graphic>
          <a:graphicData uri="http://schemas.openxmlformats.org/drawingml/2006/table">
            <a:tbl>
              <a:tblPr>
                <a:noFill/>
                <a:tableStyleId>{A43E4C76-6064-4F5B-849A-3F3B9483ACC4}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8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MESH SIZE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TIME TAKEN ON CPU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TIME TAKEN ON GPU</a:t>
                      </a:r>
                      <a:endParaRPr b="1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10K - 25K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54.4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0.45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25K - 50K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89.7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0.82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50K - 100K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143.2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1.54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5" name="Google Shape;265;p46"/>
          <p:cNvSpPr txBox="1"/>
          <p:nvPr/>
        </p:nvSpPr>
        <p:spPr>
          <a:xfrm rot="-638">
            <a:off x="2954539" y="4059172"/>
            <a:ext cx="32349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mentioned times are in seconds.</a:t>
            </a:r>
            <a:endParaRPr/>
          </a:p>
        </p:txBody>
      </p:sp>
      <p:sp>
        <p:nvSpPr>
          <p:cNvPr id="266" name="Google Shape;266;p46"/>
          <p:cNvSpPr txBox="1"/>
          <p:nvPr/>
        </p:nvSpPr>
        <p:spPr>
          <a:xfrm>
            <a:off x="952500" y="849525"/>
            <a:ext cx="71718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The expected results for larger meshes are calculated using interpolation method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>
            <a:spLocks noGrp="1"/>
          </p:cNvSpPr>
          <p:nvPr>
            <p:ph type="title"/>
          </p:nvPr>
        </p:nvSpPr>
        <p:spPr>
          <a:xfrm>
            <a:off x="800100" y="426277"/>
            <a:ext cx="7543800" cy="4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53" name="Google Shape;153;p29"/>
          <p:cNvSpPr txBox="1">
            <a:spLocks noGrp="1"/>
          </p:cNvSpPr>
          <p:nvPr>
            <p:ph type="body" idx="1"/>
          </p:nvPr>
        </p:nvSpPr>
        <p:spPr>
          <a:xfrm>
            <a:off x="800100" y="1114249"/>
            <a:ext cx="7543800" cy="32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This research explores efficient method for determining 3D triangle intersections, critical for collision detection in high-performance applications. Inspired by Tomas Müller's methods, we implemented and optimized fast triangle-triangle intersection algorithms.</a:t>
            </a:r>
            <a:br>
              <a:rPr lang="en" sz="1600"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latin typeface="Arial"/>
                <a:ea typeface="Arial"/>
                <a:cs typeface="Arial"/>
                <a:sym typeface="Arial"/>
              </a:rPr>
              <a:t>Key Highlights: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Developed in </a:t>
            </a:r>
            <a:r>
              <a:rPr lang="en" sz="1600" b="1">
                <a:latin typeface="Arial"/>
                <a:ea typeface="Arial"/>
                <a:cs typeface="Arial"/>
                <a:sym typeface="Arial"/>
              </a:rPr>
              <a:t>C++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, integrating advanced geometric computations.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Early rejection techniques for non-intersecting pairs improve efficiency.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Designed for real-time performance using </a:t>
            </a:r>
            <a:r>
              <a:rPr lang="en" sz="1600" b="1">
                <a:latin typeface="Arial"/>
                <a:ea typeface="Arial"/>
                <a:cs typeface="Arial"/>
                <a:sym typeface="Arial"/>
              </a:rPr>
              <a:t>multi-core CPUs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sz="1600" b="1">
                <a:latin typeface="Arial"/>
                <a:ea typeface="Arial"/>
                <a:cs typeface="Arial"/>
                <a:sym typeface="Arial"/>
              </a:rPr>
              <a:t>GPU parallelization by leveraging CUDA Programming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Applications include autonomous driving, gaming, and biomedical simulations.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9"/>
          <p:cNvSpPr txBox="1">
            <a:spLocks noGrp="1"/>
          </p:cNvSpPr>
          <p:nvPr>
            <p:ph type="sldNum" idx="12"/>
          </p:nvPr>
        </p:nvSpPr>
        <p:spPr>
          <a:xfrm>
            <a:off x="6342867" y="471489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7"/>
          <p:cNvSpPr txBox="1">
            <a:spLocks noGrp="1"/>
          </p:cNvSpPr>
          <p:nvPr>
            <p:ph type="title"/>
          </p:nvPr>
        </p:nvSpPr>
        <p:spPr>
          <a:xfrm>
            <a:off x="736621" y="202814"/>
            <a:ext cx="7482300" cy="58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REFERENCES</a:t>
            </a:r>
            <a:endParaRPr sz="1800" b="0" dirty="0"/>
          </a:p>
        </p:txBody>
      </p:sp>
      <p:sp>
        <p:nvSpPr>
          <p:cNvPr id="272" name="Google Shape;272;p47"/>
          <p:cNvSpPr txBox="1"/>
          <p:nvPr/>
        </p:nvSpPr>
        <p:spPr>
          <a:xfrm rot="-638">
            <a:off x="2954539" y="4059172"/>
            <a:ext cx="32349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273" name="Google Shape;273;p47"/>
          <p:cNvSpPr txBox="1"/>
          <p:nvPr/>
        </p:nvSpPr>
        <p:spPr>
          <a:xfrm>
            <a:off x="335250" y="495014"/>
            <a:ext cx="8473500" cy="4145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23850">
              <a:spcBef>
                <a:spcPts val="1200"/>
              </a:spcBef>
              <a:buClr>
                <a:schemeClr val="dk1"/>
              </a:buClr>
              <a:buSzPts val="1500"/>
              <a:buFont typeface="Times New Roman"/>
              <a:buAutoNum type="arabicPeriod"/>
            </a:pPr>
            <a:r>
              <a:rPr lang="en-US" sz="11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Oren Tropp, </a:t>
            </a:r>
            <a:r>
              <a:rPr lang="en-US" sz="11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Ayellet</a:t>
            </a:r>
            <a:r>
              <a:rPr lang="en-US" sz="11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Tal, Ilan </a:t>
            </a:r>
            <a:r>
              <a:rPr lang="en-US" sz="11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Shimshoni</a:t>
            </a:r>
            <a:r>
              <a:rPr lang="en-US" sz="11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fast triangle to triangle intersection test for collision detection. Computer Animation Virtual Worlds 17(50), 527–535 (2006)</a:t>
            </a:r>
            <a:endParaRPr sz="11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AutoNum type="arabicPeriod"/>
            </a:pPr>
            <a:r>
              <a:rPr lang="en" sz="11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Vera Skorkovská, Ivana Kolingerová, and Bedrich Benes​: </a:t>
            </a:r>
            <a:r>
              <a:rPr lang="en-US" sz="11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Simple and Robust Approach to Computation of Meshes Intersection. VISIGRAPP (1: GRAPP), (2018), pp. 175–82.</a:t>
            </a:r>
            <a:endParaRPr sz="11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  <a:p>
            <a:pPr marL="457200" lvl="0" indent="-323850">
              <a:spcBef>
                <a:spcPts val="1200"/>
              </a:spcBef>
              <a:buClr>
                <a:schemeClr val="dk1"/>
              </a:buClr>
              <a:buSzPts val="1500"/>
              <a:buFont typeface="Times New Roman"/>
              <a:buAutoNum type="arabicPeriod"/>
            </a:pPr>
            <a:r>
              <a:rPr lang="en-IN" sz="11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Shinji </a:t>
            </a:r>
            <a:r>
              <a:rPr lang="en-IN" sz="11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Sakane</a:t>
            </a:r>
            <a:r>
              <a:rPr lang="en-IN" sz="11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Tomohiro Takaki &amp; Takayuki Aoki: Parallel-GPU-accelerated adaptive mesh refinement for three-dimensional phase-field simulation of dendritic growth during solidification of binary alloy. Materials Theory, Volume 6, issue 1, article id 3 (2022)</a:t>
            </a:r>
            <a:endParaRPr sz="11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  <a:p>
            <a:pPr marL="457200" lvl="0" indent="-323850">
              <a:spcBef>
                <a:spcPts val="1200"/>
              </a:spcBef>
              <a:buClr>
                <a:schemeClr val="dk1"/>
              </a:buClr>
              <a:buSzPts val="1500"/>
              <a:buFont typeface="Times New Roman"/>
              <a:buAutoNum type="arabicPeriod"/>
            </a:pPr>
            <a:r>
              <a:rPr lang="en-US" sz="11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Möller</a:t>
            </a:r>
            <a:r>
              <a:rPr lang="en-US" sz="11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Tomas: ‘A Fast Triangle-Triangle Intersection Test’. Journal of Graphics Tools, vol. 2, no. 2, (1997), pp. 25-30.</a:t>
            </a:r>
            <a:r>
              <a:rPr lang="en" sz="11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.</a:t>
            </a:r>
            <a:endParaRPr sz="11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AutoNum type="arabicPeriod"/>
            </a:pPr>
            <a:r>
              <a:rPr lang="en-IN" sz="11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Xiao, Lei &amp; Mei, Gang &amp; Cuomo, Salvatore &amp; Xu, </a:t>
            </a:r>
            <a:r>
              <a:rPr lang="en-IN" sz="11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Nengxiong</a:t>
            </a:r>
            <a:r>
              <a:rPr lang="en-IN" sz="11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 Comparative Investigation of GPU-Accelerated Triangle-Triangle Intersection Algorithms for Collision Detection. Multimedia Tools and Applications. 10.1007/s11042-020-09066-3. (2022). </a:t>
            </a:r>
            <a:endParaRPr sz="11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AutoNum type="arabicPeriod"/>
            </a:pPr>
            <a:r>
              <a:rPr lang="en-IN" sz="110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Teng D, Liang Y, Baig F, Kong J, Hoang V, Wang F. 3DPro: Querying Complex Three-Dimensional Data with Progressive Compression and Refinement. Adv Database Technol. 2022 Mar-Apr;25(2):104-117. </a:t>
            </a:r>
            <a:r>
              <a:rPr lang="en-IN" sz="110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IN" sz="110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10.48786/edbt.2022.02. PMID: 36222820; PMCID: PMC9540604.</a:t>
            </a:r>
            <a:endParaRPr sz="11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AutoNum type="arabicPeriod"/>
            </a:pPr>
            <a:r>
              <a:rPr lang="en-IN" sz="11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Lu Chen, </a:t>
            </a:r>
            <a:r>
              <a:rPr lang="en-IN" sz="11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Dejun</a:t>
            </a:r>
            <a:r>
              <a:rPr lang="en-IN" sz="11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Teng, Tian Zhu, Jun Kong, Bruce W. Herr, Andreas </a:t>
            </a:r>
            <a:r>
              <a:rPr lang="en-IN" sz="11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Bueckle</a:t>
            </a:r>
            <a:r>
              <a:rPr lang="en-IN" sz="11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Katy </a:t>
            </a:r>
            <a:r>
              <a:rPr lang="en-IN" sz="11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Börner</a:t>
            </a:r>
            <a:r>
              <a:rPr lang="en-IN" sz="11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and </a:t>
            </a:r>
            <a:r>
              <a:rPr lang="en-IN" sz="11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Fusheng</a:t>
            </a:r>
            <a:r>
              <a:rPr lang="en-IN" sz="11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Wang. 2022. Real-time spatial registration for 3D human atlas. In Proceedings of the 10th ACM SIGSPATIAL International Workshop on Analytics for Big Geospatial Data (</a:t>
            </a:r>
            <a:r>
              <a:rPr lang="en-IN" sz="11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BigSpatial</a:t>
            </a:r>
            <a:r>
              <a:rPr lang="en-IN" sz="11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'22). Association for Computing Machinery, New York, NY, USA, 27–35. </a:t>
            </a:r>
            <a:r>
              <a:rPr lang="en-IN" sz="11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  <a:hlinkClick r:id="rId3"/>
              </a:rPr>
              <a:t>https://doi.org/10.1145/3557917.3567618</a:t>
            </a:r>
            <a:endParaRPr lang="en-IN" sz="11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AutoNum type="arabicPeriod"/>
            </a:pPr>
            <a:r>
              <a:rPr lang="en-IN" sz="11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Villa Real, Lucas &amp; Silva, Bruno. (2018). Full Speed Ahead: 3D Spatial Database Acceleration with GPUs. 10.48550/arXiv.1808.09571. </a:t>
            </a:r>
            <a:endParaRPr sz="11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8"/>
          <p:cNvSpPr txBox="1">
            <a:spLocks noGrp="1"/>
          </p:cNvSpPr>
          <p:nvPr>
            <p:ph type="subTitle" idx="1"/>
          </p:nvPr>
        </p:nvSpPr>
        <p:spPr>
          <a:xfrm>
            <a:off x="800100" y="3491858"/>
            <a:ext cx="6858000" cy="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b="0">
              <a:latin typeface="Verdana"/>
              <a:ea typeface="Verdana"/>
              <a:cs typeface="Verdana"/>
              <a:sym typeface="Verdana"/>
            </a:endParaRPr>
          </a:p>
          <a:p>
            <a:pPr marL="254000" lvl="0" indent="-1524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b="0">
              <a:latin typeface="Verdana"/>
              <a:ea typeface="Verdana"/>
              <a:cs typeface="Verdana"/>
              <a:sym typeface="Verdana"/>
            </a:endParaRPr>
          </a:p>
          <a:p>
            <a:pPr marL="254000" lvl="0" indent="-1524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/>
          </a:p>
        </p:txBody>
      </p:sp>
      <p:sp>
        <p:nvSpPr>
          <p:cNvPr id="279" name="Google Shape;279;p48"/>
          <p:cNvSpPr txBox="1">
            <a:spLocks noGrp="1"/>
          </p:cNvSpPr>
          <p:nvPr>
            <p:ph type="sldNum" idx="12"/>
          </p:nvPr>
        </p:nvSpPr>
        <p:spPr>
          <a:xfrm>
            <a:off x="6342867" y="471489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80" name="Google Shape;280;p48"/>
          <p:cNvSpPr txBox="1">
            <a:spLocks noGrp="1"/>
          </p:cNvSpPr>
          <p:nvPr>
            <p:ph type="ctrTitle"/>
          </p:nvPr>
        </p:nvSpPr>
        <p:spPr>
          <a:xfrm>
            <a:off x="785992" y="1404565"/>
            <a:ext cx="6886200" cy="222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 </a:t>
            </a:r>
            <a:endParaRPr sz="7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YOU</a:t>
            </a:r>
            <a:endParaRPr sz="7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>
            <a:spLocks noGrp="1"/>
          </p:cNvSpPr>
          <p:nvPr>
            <p:ph type="title"/>
          </p:nvPr>
        </p:nvSpPr>
        <p:spPr>
          <a:xfrm>
            <a:off x="800100" y="2074188"/>
            <a:ext cx="7543800" cy="7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LITERATURE REVIEW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>
            <a:spLocks noGrp="1"/>
          </p:cNvSpPr>
          <p:nvPr>
            <p:ph type="title"/>
          </p:nvPr>
        </p:nvSpPr>
        <p:spPr>
          <a:xfrm>
            <a:off x="800100" y="184700"/>
            <a:ext cx="80106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200"/>
              <a:t>3DPro: Querying Complex Three-Dimensional Data with Progressive Compression and Refinement </a:t>
            </a:r>
            <a:endParaRPr sz="2200"/>
          </a:p>
        </p:txBody>
      </p:sp>
      <p:sp>
        <p:nvSpPr>
          <p:cNvPr id="165" name="Google Shape;165;p31"/>
          <p:cNvSpPr txBox="1">
            <a:spLocks noGrp="1"/>
          </p:cNvSpPr>
          <p:nvPr>
            <p:ph type="body" idx="1"/>
          </p:nvPr>
        </p:nvSpPr>
        <p:spPr>
          <a:xfrm>
            <a:off x="333300" y="989988"/>
            <a:ext cx="8477400" cy="3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The paper tackles the challenge of efficiently querying massive, complex 3D spatial datasets by introducing a progressive, detail-adjusting approach that reduces computational overhead while maintaining accurate results.</a:t>
            </a:r>
            <a:br>
              <a:rPr lang="en" sz="1400">
                <a:latin typeface="Arial"/>
                <a:ea typeface="Arial"/>
                <a:cs typeface="Arial"/>
                <a:sym typeface="Arial"/>
              </a:rPr>
            </a:b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Progressive Protruding-Vertex Pruning (PPVP): Compresses 3D objects into multiple levels of detail, enabling efficient, incremental refinement without sacrificing geometric accuracy.</a:t>
            </a:r>
            <a:br>
              <a:rPr lang="en" sz="1400">
                <a:latin typeface="Arial"/>
                <a:ea typeface="Arial"/>
                <a:cs typeface="Arial"/>
                <a:sym typeface="Arial"/>
              </a:rPr>
            </a:b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Filter-Progressive-Refine Paradigm: Gradually increases object resolution for queries, allowing early, partial results and reducing unnecessary computation.</a:t>
            </a:r>
            <a:br>
              <a:rPr lang="en" sz="1400">
                <a:latin typeface="Arial"/>
                <a:ea typeface="Arial"/>
                <a:cs typeface="Arial"/>
                <a:sym typeface="Arial"/>
              </a:rPr>
            </a:b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Significant Performance Gains: Outperforms traditional systems (e.g., PostGIS) by up to an order of magnitude for key spatial queries (Intersection, Within, Nearest Neighbor).</a:t>
            </a:r>
            <a:br>
              <a:rPr lang="en" sz="1400">
                <a:latin typeface="Arial"/>
                <a:ea typeface="Arial"/>
                <a:cs typeface="Arial"/>
                <a:sym typeface="Arial"/>
              </a:rPr>
            </a:b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Integrating with multi-core CPUs, GPUs, and other HPC techniques, the paper emphasis on leveraging parallelization for accelerating 3D queries, demonstrating a shared vision of high-performance 3D spatial data processing.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1"/>
          <p:cNvSpPr txBox="1">
            <a:spLocks noGrp="1"/>
          </p:cNvSpPr>
          <p:nvPr>
            <p:ph type="sldNum" idx="12"/>
          </p:nvPr>
        </p:nvSpPr>
        <p:spPr>
          <a:xfrm>
            <a:off x="6342867" y="471489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>
            <a:spLocks noGrp="1"/>
          </p:cNvSpPr>
          <p:nvPr>
            <p:ph type="title"/>
          </p:nvPr>
        </p:nvSpPr>
        <p:spPr>
          <a:xfrm>
            <a:off x="800100" y="157950"/>
            <a:ext cx="6321300" cy="8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200"/>
              <a:t>A Fast Triangle to Triangle Intersection Test for Collision Detection</a:t>
            </a:r>
            <a:endParaRPr sz="2200"/>
          </a:p>
        </p:txBody>
      </p:sp>
      <p:sp>
        <p:nvSpPr>
          <p:cNvPr id="172" name="Google Shape;172;p32"/>
          <p:cNvSpPr txBox="1">
            <a:spLocks noGrp="1"/>
          </p:cNvSpPr>
          <p:nvPr>
            <p:ph type="body" idx="1"/>
          </p:nvPr>
        </p:nvSpPr>
        <p:spPr>
          <a:xfrm>
            <a:off x="481950" y="1120250"/>
            <a:ext cx="8180100" cy="3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Presents a novel, algebraically-driven triangle-to-triangle intersection test that streamlines collision detection processes, setting the stage for more efficient 3D spatial computations.</a:t>
            </a:r>
            <a:br>
              <a:rPr lang="en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Speeds up geometric operations (e.g., intersection checks) essential for spatial analyses and complex 3D data processing, .</a:t>
            </a:r>
            <a:br>
              <a:rPr lang="en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Achieves up to 18.9% faster execution than previous best methods on standard CPUs, enhancing real-time collision detection.</a:t>
            </a:r>
            <a:br>
              <a:rPr lang="en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algorithm’s efficiency makes it ideal for parallel execution on multi-core CPUs and GPUs, fitting seamlessly into our high-performance computing strategy.</a:t>
            </a:r>
            <a:br>
              <a:rPr lang="en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 Its potential for handling intricate 3D structures benefits biomedical research tasks, such as analyzing tissue overlaps or organ intersections in large-scale 3D anatomical models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2"/>
          <p:cNvSpPr txBox="1">
            <a:spLocks noGrp="1"/>
          </p:cNvSpPr>
          <p:nvPr>
            <p:ph type="sldNum" idx="12"/>
          </p:nvPr>
        </p:nvSpPr>
        <p:spPr>
          <a:xfrm>
            <a:off x="6342867" y="471489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>
            <a:spLocks noGrp="1"/>
          </p:cNvSpPr>
          <p:nvPr>
            <p:ph type="title"/>
          </p:nvPr>
        </p:nvSpPr>
        <p:spPr>
          <a:xfrm>
            <a:off x="662450" y="182850"/>
            <a:ext cx="6801600" cy="7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200"/>
              <a:t>A Simple and Robust Approach to Computation of Meshes Intersection </a:t>
            </a:r>
            <a:endParaRPr sz="2200"/>
          </a:p>
        </p:txBody>
      </p:sp>
      <p:sp>
        <p:nvSpPr>
          <p:cNvPr id="179" name="Google Shape;179;p33"/>
          <p:cNvSpPr txBox="1">
            <a:spLocks noGrp="1"/>
          </p:cNvSpPr>
          <p:nvPr>
            <p:ph type="body" idx="1"/>
          </p:nvPr>
        </p:nvSpPr>
        <p:spPr>
          <a:xfrm>
            <a:off x="662450" y="1137725"/>
            <a:ext cx="8016600" cy="3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Presents a robust and efficient method for detecting and repairing intersections in complex 3D meshes, ensuring high geometric accuracy and stability without altering the original input data.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Accurate Mesh Intersection: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Introduces a robust method for detecting and repairing 3D mesh intersections, ensuring reliable geometric integrity.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Floating-Point Stability: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Works efficiently with floating-point arithmetic, avoiding complex arbitrary precision methods and preserving original data.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Complex 3D Structures: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Handles intricate shapes (e.g., curved anatomical models) while maintaining high accuracy, aligning with the proposal’s needs for detailed 3D queries.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Efficiency and Scalability: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Achieves accurate intersection computations without costly perturbations, making it suitable for large-scale, performance-focused applications.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33"/>
          <p:cNvSpPr txBox="1">
            <a:spLocks noGrp="1"/>
          </p:cNvSpPr>
          <p:nvPr>
            <p:ph type="sldNum" idx="12"/>
          </p:nvPr>
        </p:nvSpPr>
        <p:spPr>
          <a:xfrm>
            <a:off x="6342867" y="471489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>
            <a:spLocks noGrp="1"/>
          </p:cNvSpPr>
          <p:nvPr>
            <p:ph type="title"/>
          </p:nvPr>
        </p:nvSpPr>
        <p:spPr>
          <a:xfrm>
            <a:off x="923800" y="257525"/>
            <a:ext cx="73464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/>
              <a:t>Real-Time Spatial Registration for 3D Human Atlas</a:t>
            </a:r>
            <a:endParaRPr sz="2400"/>
          </a:p>
        </p:txBody>
      </p:sp>
      <p:sp>
        <p:nvSpPr>
          <p:cNvPr id="186" name="Google Shape;186;p34"/>
          <p:cNvSpPr txBox="1">
            <a:spLocks noGrp="1"/>
          </p:cNvSpPr>
          <p:nvPr>
            <p:ph type="body" idx="1"/>
          </p:nvPr>
        </p:nvSpPr>
        <p:spPr>
          <a:xfrm>
            <a:off x="676150" y="934350"/>
            <a:ext cx="7841700" cy="3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TICKET framework delivers real-time spatial registration of 3D tissue blocks within complex organ models, advancing the integration of massive 3D biomedical data into precise, interactive analyses.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Efficient Spatial Queries: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Uses multi-level indexing (R-trees, BSP-trees) and voxelization-based methods to handle complex queries with reduced computational overhead.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Mesh Quality Assurance: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Preprocesses and repairs meshes to ensure reliable intersection calculations without altering the original data.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Parallel Computing: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Employs OpenMP and parallel voxel checks to achieve substantial speedups, enabling responsive, real-time analytics.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Show cases  (scalability, accuracy, HPC integration) in the biomedical domain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34"/>
          <p:cNvSpPr txBox="1">
            <a:spLocks noGrp="1"/>
          </p:cNvSpPr>
          <p:nvPr>
            <p:ph type="sldNum" idx="12"/>
          </p:nvPr>
        </p:nvSpPr>
        <p:spPr>
          <a:xfrm>
            <a:off x="6342867" y="471489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>
            <a:spLocks noGrp="1"/>
          </p:cNvSpPr>
          <p:nvPr>
            <p:ph type="title"/>
          </p:nvPr>
        </p:nvSpPr>
        <p:spPr>
          <a:xfrm>
            <a:off x="489300" y="181350"/>
            <a:ext cx="84129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000"/>
              <a:t>Parallel-GPU-accelerated adaptive mesh refnement for three-dimensional phase-feld simulation of dendritic growth during solidifcation of binary alloy</a:t>
            </a:r>
            <a:endParaRPr sz="2000"/>
          </a:p>
        </p:txBody>
      </p:sp>
      <p:sp>
        <p:nvSpPr>
          <p:cNvPr id="193" name="Google Shape;193;p35"/>
          <p:cNvSpPr txBox="1">
            <a:spLocks noGrp="1"/>
          </p:cNvSpPr>
          <p:nvPr>
            <p:ph type="body" idx="1"/>
          </p:nvPr>
        </p:nvSpPr>
        <p:spPr>
          <a:xfrm>
            <a:off x="304050" y="1081875"/>
            <a:ext cx="8535900" cy="3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This paper presents a GPU-accelerated, adaptive mesh refinement strategy that significantly enhances the computational efficiency and scalability of 3D phase-field simulations for modeling dendritic growth in binary alloys.</a:t>
            </a:r>
            <a:br>
              <a:rPr lang="en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Adaptive Computation: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Integrates adaptive mesh refinement to focus processing on critical regions, reducing unnecessary computations.</a:t>
            </a:r>
            <a:br>
              <a:rPr lang="en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GPU Acceleration: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Leverages multi-GPU parallelization for significant speedups, ensuring scalability to large, complex 3D datasets.</a:t>
            </a:r>
            <a:br>
              <a:rPr lang="en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Dynamic Load Balancing: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Distributes workloads evenly across GPUs, maintaining high efficiency as problem sizes and complexities grow.</a:t>
            </a:r>
            <a:br>
              <a:rPr lang="en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Broad Applicability: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While tailored for dendritic growth simulations, the concepts support wide-ranging domains like biomedical research and large-scale spatial data analytics.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5"/>
          <p:cNvSpPr txBox="1">
            <a:spLocks noGrp="1"/>
          </p:cNvSpPr>
          <p:nvPr>
            <p:ph type="sldNum" idx="12"/>
          </p:nvPr>
        </p:nvSpPr>
        <p:spPr>
          <a:xfrm>
            <a:off x="6342867" y="471489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>
            <a:spLocks noGrp="1"/>
          </p:cNvSpPr>
          <p:nvPr>
            <p:ph type="title"/>
          </p:nvPr>
        </p:nvSpPr>
        <p:spPr>
          <a:xfrm>
            <a:off x="304051" y="494550"/>
            <a:ext cx="8535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200"/>
              <a:t>Full Speed Ahead: 3D Spatial Database Acceleration with GPUs</a:t>
            </a:r>
            <a:endParaRPr sz="2200"/>
          </a:p>
        </p:txBody>
      </p:sp>
      <p:sp>
        <p:nvSpPr>
          <p:cNvPr id="200" name="Google Shape;200;p36"/>
          <p:cNvSpPr txBox="1">
            <a:spLocks noGrp="1"/>
          </p:cNvSpPr>
          <p:nvPr>
            <p:ph type="body" idx="1"/>
          </p:nvPr>
        </p:nvSpPr>
        <p:spPr>
          <a:xfrm>
            <a:off x="304050" y="1143600"/>
            <a:ext cx="8535900" cy="3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This paper presents  how a GPU-accelerated engine, integrated with PostgreSQL, achieves dramatic speedups (up to 3000x) for 3D spatial queries, enabling real-time analysis of massive and complex 3D datasets right within standard database systems.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GPU Acceleration for 3D: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Demonstrates that offloading complex 3D spatial queries (intersections, distances, volumes) to GPUs can yield 3000x performance improvements over CPU-based methods.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Database Integration: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Integrates a GPU engine with PostgreSQL via Foreign Data Wrappers, streamlining the query process and maintaining a familiar relational database environment.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Parallel Algorithms: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Implements scalable, parallel algorithms for 3D geometric computations (using concepts like the Divergence Theorem and barycentric coordinates) to efficiently process massive datasets.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36"/>
          <p:cNvSpPr txBox="1">
            <a:spLocks noGrp="1"/>
          </p:cNvSpPr>
          <p:nvPr>
            <p:ph type="sldNum" idx="12"/>
          </p:nvPr>
        </p:nvSpPr>
        <p:spPr>
          <a:xfrm>
            <a:off x="6342867" y="471489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2318</Words>
  <Application>Microsoft Office PowerPoint</Application>
  <PresentationFormat>On-screen Show (16:9)</PresentationFormat>
  <Paragraphs>175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Times New Roman</vt:lpstr>
      <vt:lpstr>Verdana</vt:lpstr>
      <vt:lpstr>Courier New</vt:lpstr>
      <vt:lpstr>Geo</vt:lpstr>
      <vt:lpstr>Roboto Mono</vt:lpstr>
      <vt:lpstr>Georgia</vt:lpstr>
      <vt:lpstr>Arial</vt:lpstr>
      <vt:lpstr>Calibri</vt:lpstr>
      <vt:lpstr>Simple Light</vt:lpstr>
      <vt:lpstr>Office Theme</vt:lpstr>
      <vt:lpstr>CSE 523 (Fall 2024)  Advanced Project - I</vt:lpstr>
      <vt:lpstr>INTRODUCTION</vt:lpstr>
      <vt:lpstr>LITERATURE REVIEW</vt:lpstr>
      <vt:lpstr>3DPro: Querying Complex Three-Dimensional Data with Progressive Compression and Refinement </vt:lpstr>
      <vt:lpstr>A Fast Triangle to Triangle Intersection Test for Collision Detection</vt:lpstr>
      <vt:lpstr>A Simple and Robust Approach to Computation of Meshes Intersection </vt:lpstr>
      <vt:lpstr>Real-Time Spatial Registration for 3D Human Atlas</vt:lpstr>
      <vt:lpstr>Parallel-GPU-accelerated adaptive mesh refnement for three-dimensional phase-feld simulation of dendritic growth during solidifcation of binary alloy</vt:lpstr>
      <vt:lpstr>Full Speed Ahead: 3D Spatial Database Acceleration with GPUs</vt:lpstr>
      <vt:lpstr>A Fast Triangle-Triangle Intersection Test</vt:lpstr>
      <vt:lpstr>Comparative investigation of GPU-accelerated triangle-triangle intersection algorithms for collision detection</vt:lpstr>
      <vt:lpstr>LET’S DIVE INTO OUR WORK</vt:lpstr>
      <vt:lpstr>What Algo we used?</vt:lpstr>
      <vt:lpstr>What extra we added?</vt:lpstr>
      <vt:lpstr>How we handled previous code?</vt:lpstr>
      <vt:lpstr>Welcome to CUDA - Parallel Computation</vt:lpstr>
      <vt:lpstr>Welcome to CUDA - Parallel Computation </vt:lpstr>
      <vt:lpstr>What we achieved? The expected results</vt:lpstr>
      <vt:lpstr>FUTURE SCOPE </vt:lpstr>
      <vt:lpstr>REFERENCES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Shreyas Habade</cp:lastModifiedBy>
  <cp:revision>1</cp:revision>
  <dcterms:modified xsi:type="dcterms:W3CDTF">2024-12-19T17:00:42Z</dcterms:modified>
</cp:coreProperties>
</file>