
<file path=[Content_Types].xml><?xml version="1.0" encoding="utf-8"?>
<Types xmlns="http://schemas.openxmlformats.org/package/2006/content-types">
  <Default Extension="jpeg" ContentType="image/jpeg"/>
  <Default Extension="jpg" ContentType="image/tif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2.jpg" ContentType="image/jpeg"/>
  <Override PartName="/ppt/media/image3.jpg" ContentType="image/jpeg"/>
  <Override PartName="/ppt/media/image4.jpg" ContentType="image/jpeg"/>
  <Override PartName="/ppt/media/image5.jp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sldIdLst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6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1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94"/>
  </p:normalViewPr>
  <p:slideViewPr>
    <p:cSldViewPr snapToGrid="0" snapToObjects="1" showGuides="1">
      <p:cViewPr varScale="1">
        <p:scale>
          <a:sx n="70" d="100"/>
          <a:sy n="70" d="100"/>
        </p:scale>
        <p:origin x="53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yas Habade" userId="01cdc71e-6517-431d-b0c7-b7c2d9cda0c0" providerId="ADAL" clId="{A2348208-E8D5-4F29-B177-8D225C1DCDB3}"/>
    <pc:docChg chg="modSld">
      <pc:chgData name="Shreyas Habade" userId="01cdc71e-6517-431d-b0c7-b7c2d9cda0c0" providerId="ADAL" clId="{A2348208-E8D5-4F29-B177-8D225C1DCDB3}" dt="2024-12-16T07:07:10.911" v="1" actId="20577"/>
      <pc:docMkLst>
        <pc:docMk/>
      </pc:docMkLst>
      <pc:sldChg chg="modSp mod">
        <pc:chgData name="Shreyas Habade" userId="01cdc71e-6517-431d-b0c7-b7c2d9cda0c0" providerId="ADAL" clId="{A2348208-E8D5-4F29-B177-8D225C1DCDB3}" dt="2024-12-16T07:07:10.911" v="1" actId="20577"/>
        <pc:sldMkLst>
          <pc:docMk/>
          <pc:sldMk cId="1708121281" sldId="259"/>
        </pc:sldMkLst>
        <pc:spChg chg="mod">
          <ac:chgData name="Shreyas Habade" userId="01cdc71e-6517-431d-b0c7-b7c2d9cda0c0" providerId="ADAL" clId="{A2348208-E8D5-4F29-B177-8D225C1DCDB3}" dt="2024-12-16T07:07:10.911" v="1" actId="20577"/>
          <ac:spMkLst>
            <pc:docMk/>
            <pc:sldMk cId="1708121281" sldId="259"/>
            <ac:spMk id="3" creationId="{C27793B2-23CF-6547-ADD9-DE0FE83FAC5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CD996-931B-1041-8CED-4F36655CE847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BE491-9445-D640-A8B7-1CE7702A4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5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BE491-9445-D640-A8B7-1CE7702A40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78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: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FF0933-5196-BA4B-AE15-7F3DA5518F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948" y="0"/>
            <a:ext cx="12201896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A8F9771-474B-A54B-AC0A-176B7B2C98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66800" y="5079712"/>
            <a:ext cx="9144000" cy="98255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3000"/>
              </a:lnSpc>
              <a:buNone/>
              <a:defRPr sz="2000" b="1" i="0">
                <a:solidFill>
                  <a:schemeClr val="bg1"/>
                </a:solidFill>
                <a:latin typeface="Georgia Bold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OF PRESENTATION • DATE</a:t>
            </a:r>
            <a:br>
              <a:rPr lang="en-US" dirty="0"/>
            </a:br>
            <a:r>
              <a:rPr lang="en-US" dirty="0"/>
              <a:t>Presenter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256E9-7C81-0045-BE9A-B7BAEA2C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AEDF26-E5C1-7243-A0E0-6304CF8365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BE95B6-06F3-AC4B-B000-8AC29364661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6799" y="630585"/>
            <a:ext cx="3874959" cy="65492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35488E-804A-EF42-BC44-A11DA99D701F}"/>
              </a:ext>
            </a:extLst>
          </p:cNvPr>
          <p:cNvCxnSpPr/>
          <p:nvPr userDrawn="1"/>
        </p:nvCxnSpPr>
        <p:spPr>
          <a:xfrm>
            <a:off x="1066800" y="4793201"/>
            <a:ext cx="10058400" cy="0"/>
          </a:xfrm>
          <a:prstGeom prst="line">
            <a:avLst/>
          </a:prstGeom>
          <a:ln w="2540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542EF15-EDEA-2B43-B3C5-4617634C77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6799" y="1872928"/>
            <a:ext cx="6489977" cy="238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8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d, Bullets,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719A-F0E0-FD49-8262-6EEBC0D595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264903"/>
            <a:ext cx="4161183" cy="26188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eorgia Regular" panose="02040502050405020303" pitchFamily="18" charset="0"/>
              </a:defRPr>
            </a:lvl1pPr>
            <a:lvl2pPr marL="236538" indent="-225425">
              <a:buFont typeface="Arial" panose="020B0604020202020204" pitchFamily="34" charset="0"/>
              <a:buChar char="•"/>
              <a:tabLst/>
              <a:defRPr sz="2000" b="0" i="0">
                <a:solidFill>
                  <a:schemeClr val="tx1"/>
                </a:solidFill>
                <a:latin typeface="Georgia Regular" panose="02040502050405020303" pitchFamily="18" charset="0"/>
              </a:defRPr>
            </a:lvl2pPr>
            <a:lvl3pPr marL="520700" indent="-284163">
              <a:buFont typeface="Courier New" panose="02070309020205020404" pitchFamily="49" charset="0"/>
              <a:buChar char="o"/>
              <a:tabLst/>
              <a:defRPr sz="1800" b="0" i="0">
                <a:solidFill>
                  <a:schemeClr val="tx1"/>
                </a:solidFill>
                <a:latin typeface="Georgia Regular" panose="02040502050405020303" pitchFamily="18" charset="0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Intro text here</a:t>
            </a:r>
          </a:p>
          <a:p>
            <a:pPr lvl="1"/>
            <a:r>
              <a:rPr lang="en-US" dirty="0"/>
              <a:t>Bulleted text here (second level)</a:t>
            </a:r>
          </a:p>
          <a:p>
            <a:pPr lvl="2"/>
            <a:r>
              <a:rPr lang="en-US" dirty="0"/>
              <a:t>Sub Bullet Here (third level)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0B6BCCE-F513-9C40-8FD6-36D2B624AFC0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854148" y="1305560"/>
            <a:ext cx="2603008" cy="4419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Georgia Regular" panose="02040502050405020303" pitchFamily="18" charset="0"/>
                <a:ea typeface="Georgia Regular" panose="02040502050405020303" pitchFamily="18" charset="0"/>
                <a:cs typeface="Georgia Regular" panose="02040502050405020303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4D28B0AA-D819-554A-B331-0F72C78849D5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8537713" y="1305561"/>
            <a:ext cx="2587487" cy="2159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Georgia Regular" panose="02040502050405020303" pitchFamily="18" charset="0"/>
                <a:ea typeface="Georgia Regular" panose="02040502050405020303" pitchFamily="18" charset="0"/>
                <a:cs typeface="Georgia Regular" panose="02040502050405020303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828A1CAF-A569-4347-A007-3D6D57007AB9}"/>
              </a:ext>
            </a:extLst>
          </p:cNvPr>
          <p:cNvSpPr>
            <a:spLocks noGrp="1" noChangeAspect="1"/>
          </p:cNvSpPr>
          <p:nvPr>
            <p:ph type="pic" idx="16"/>
          </p:nvPr>
        </p:nvSpPr>
        <p:spPr>
          <a:xfrm>
            <a:off x="8537713" y="3560870"/>
            <a:ext cx="2587487" cy="2159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Georgia Regular" panose="02040502050405020303" pitchFamily="18" charset="0"/>
                <a:ea typeface="Georgia Regular" panose="02040502050405020303" pitchFamily="18" charset="0"/>
                <a:cs typeface="Georgia Regular" panose="02040502050405020303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93B1A83-7D9A-E342-9B99-D348B96AC8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6480" y="1371601"/>
            <a:ext cx="4161183" cy="82937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Verdana Bold"/>
              </a:defRPr>
            </a:lvl1pPr>
          </a:lstStyle>
          <a:p>
            <a:r>
              <a:rPr lang="en-US" dirty="0"/>
              <a:t>Headline Here</a:t>
            </a:r>
          </a:p>
        </p:txBody>
      </p:sp>
    </p:spTree>
    <p:extLst>
      <p:ext uri="{BB962C8B-B14F-4D97-AF65-F5344CB8AC3E}">
        <p14:creationId xmlns:p14="http://schemas.microsoft.com/office/powerpoint/2010/main" val="3568716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d, Bullets,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531C8BE-6ABE-214F-8028-590E3C25CAE7}"/>
              </a:ext>
            </a:extLst>
          </p:cNvPr>
          <p:cNvSpPr>
            <a:spLocks noGrp="1" noChangeAspect="1"/>
          </p:cNvSpPr>
          <p:nvPr>
            <p:ph type="pic" idx="20"/>
          </p:nvPr>
        </p:nvSpPr>
        <p:spPr>
          <a:xfrm>
            <a:off x="4778901" y="2296604"/>
            <a:ext cx="2603008" cy="2652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Georgia Regular" panose="02040502050405020303" pitchFamily="18" charset="0"/>
                <a:ea typeface="Georgia Regular" panose="02040502050405020303" pitchFamily="18" charset="0"/>
                <a:cs typeface="Georgia Regular" panose="02040502050405020303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93B1A83-7D9A-E342-9B99-D348B96AC8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6480" y="1371601"/>
            <a:ext cx="10058400" cy="44726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Verdana Bold"/>
              </a:defRPr>
            </a:lvl1pPr>
          </a:lstStyle>
          <a:p>
            <a:r>
              <a:rPr lang="en-US" dirty="0"/>
              <a:t>1-Line Headline Here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1D8F3715-7867-1F43-B566-63242F352584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1919222" y="2296604"/>
            <a:ext cx="2603008" cy="2652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Georgia Regular" panose="02040502050405020303" pitchFamily="18" charset="0"/>
                <a:ea typeface="Georgia Regular" panose="02040502050405020303" pitchFamily="18" charset="0"/>
                <a:cs typeface="Georgia Regular" panose="02040502050405020303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E7EC303E-81FB-C242-BD4C-8F8BB6D8767D}"/>
              </a:ext>
            </a:extLst>
          </p:cNvPr>
          <p:cNvSpPr>
            <a:spLocks noGrp="1" noChangeAspect="1"/>
          </p:cNvSpPr>
          <p:nvPr>
            <p:ph type="pic" idx="21"/>
          </p:nvPr>
        </p:nvSpPr>
        <p:spPr>
          <a:xfrm>
            <a:off x="7638580" y="2296604"/>
            <a:ext cx="2603008" cy="26523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Georgia Regular" panose="02040502050405020303" pitchFamily="18" charset="0"/>
                <a:ea typeface="Georgia Regular" panose="02040502050405020303" pitchFamily="18" charset="0"/>
                <a:cs typeface="Georgia Regular" panose="02040502050405020303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892A7FDB-6DBD-8649-BF55-E933B4AAC1E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919222" y="5106554"/>
            <a:ext cx="2603008" cy="616649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600" b="1" i="0">
                <a:solidFill>
                  <a:srgbClr val="AB1500"/>
                </a:solidFill>
                <a:latin typeface="Georgia" panose="02040502050405020303" pitchFamily="18" charset="0"/>
              </a:defRPr>
            </a:lvl1pPr>
            <a:lvl2pPr marL="9525" indent="0" algn="ctr">
              <a:buNone/>
              <a:tabLst/>
              <a:defRPr sz="1400">
                <a:latin typeface="Georgia" panose="02040502050405020303" pitchFamily="18" charset="0"/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7DE75D71-26B1-294F-A502-EA1664F76EE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78375" y="5107305"/>
            <a:ext cx="2603500" cy="615898"/>
          </a:xfrm>
          <a:prstGeom prst="rect">
            <a:avLst/>
          </a:prstGeom>
        </p:spPr>
        <p:txBody>
          <a:bodyPr lIns="0" tIns="0" rIns="0" bIns="0"/>
          <a:lstStyle>
            <a:lvl1pPr marL="11113" indent="0" algn="ctr">
              <a:buNone/>
              <a:tabLst/>
              <a:defRPr sz="1600" b="1">
                <a:solidFill>
                  <a:srgbClr val="AB1500"/>
                </a:solidFill>
                <a:latin typeface="Georgia" panose="02040502050405020303" pitchFamily="18" charset="0"/>
              </a:defRPr>
            </a:lvl1pPr>
            <a:lvl2pPr marL="11113" indent="0" algn="ctr">
              <a:buNone/>
              <a:tabLst/>
              <a:defRPr sz="1400">
                <a:latin typeface="Georgia" panose="02040502050405020303" pitchFamily="18" charset="0"/>
              </a:defRPr>
            </a:lvl2pPr>
            <a:lvl3pPr marL="914400" indent="0">
              <a:buNone/>
              <a:defRPr>
                <a:latin typeface="Georgia" panose="02040502050405020303" pitchFamily="18" charset="0"/>
              </a:defRPr>
            </a:lvl3pPr>
            <a:lvl4pPr marL="1371600" indent="0">
              <a:buNone/>
              <a:defRPr>
                <a:latin typeface="Georgia" panose="02040502050405020303" pitchFamily="18" charset="0"/>
              </a:defRPr>
            </a:lvl4pPr>
            <a:lvl5pPr marL="1828800" indent="0">
              <a:buNone/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5" name="Text Placeholder 33">
            <a:extLst>
              <a:ext uri="{FF2B5EF4-FFF2-40B4-BE49-F238E27FC236}">
                <a16:creationId xmlns:a16="http://schemas.microsoft.com/office/drawing/2014/main" id="{EB52CBA0-BA28-E149-999E-2EA8CB1493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643495" y="5107305"/>
            <a:ext cx="2603500" cy="615898"/>
          </a:xfrm>
          <a:prstGeom prst="rect">
            <a:avLst/>
          </a:prstGeom>
        </p:spPr>
        <p:txBody>
          <a:bodyPr lIns="0" tIns="0" rIns="0" bIns="0"/>
          <a:lstStyle>
            <a:lvl1pPr marL="11113" indent="0" algn="ctr">
              <a:buNone/>
              <a:tabLst/>
              <a:defRPr sz="1600" b="1">
                <a:solidFill>
                  <a:srgbClr val="AB1500"/>
                </a:solidFill>
                <a:latin typeface="Georgia" panose="02040502050405020303" pitchFamily="18" charset="0"/>
              </a:defRPr>
            </a:lvl1pPr>
            <a:lvl2pPr marL="11113" indent="0" algn="ctr">
              <a:buNone/>
              <a:tabLst/>
              <a:defRPr sz="1400">
                <a:latin typeface="Georgia" panose="02040502050405020303" pitchFamily="18" charset="0"/>
              </a:defRPr>
            </a:lvl2pPr>
            <a:lvl3pPr marL="914400" indent="0">
              <a:buNone/>
              <a:defRPr>
                <a:latin typeface="Georgia" panose="02040502050405020303" pitchFamily="18" charset="0"/>
              </a:defRPr>
            </a:lvl3pPr>
            <a:lvl4pPr marL="1371600" indent="0">
              <a:buNone/>
              <a:defRPr>
                <a:latin typeface="Georgia" panose="02040502050405020303" pitchFamily="18" charset="0"/>
              </a:defRPr>
            </a:lvl4pPr>
            <a:lvl5pPr marL="1828800" indent="0">
              <a:buNone/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088238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7C01D404-17C7-6C4D-88CA-3C7C83F5CEB0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212245" y="0"/>
            <a:ext cx="1175808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Georgia Regular" panose="02040502050405020303" pitchFamily="18" charset="0"/>
                <a:ea typeface="Georgia Regular" panose="02040502050405020303" pitchFamily="18" charset="0"/>
                <a:cs typeface="Georgia Regular" panose="02040502050405020303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647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FF0933-5196-BA4B-AE15-7F3DA5518F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01896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A8F9771-474B-A54B-AC0A-176B7B2C98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66800" y="5493335"/>
            <a:ext cx="10058400" cy="61664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 b="1" i="0">
                <a:solidFill>
                  <a:schemeClr val="bg1"/>
                </a:solidFill>
                <a:latin typeface="Georgia Bold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Photo Caption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256E9-7C81-0045-BE9A-B7BAEA2C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AEDF26-E5C1-7243-A0E0-6304CF8365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BE95B6-06F3-AC4B-B000-8AC29364661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6800" y="384404"/>
            <a:ext cx="2603326" cy="43999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35488E-804A-EF42-BC44-A11DA99D701F}"/>
              </a:ext>
            </a:extLst>
          </p:cNvPr>
          <p:cNvCxnSpPr/>
          <p:nvPr userDrawn="1"/>
        </p:nvCxnSpPr>
        <p:spPr>
          <a:xfrm>
            <a:off x="1066800" y="5999967"/>
            <a:ext cx="10058400" cy="0"/>
          </a:xfrm>
          <a:prstGeom prst="line">
            <a:avLst/>
          </a:prstGeom>
          <a:ln w="2540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542EF15-EDEA-2B43-B3C5-4617634C77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6800" y="6161150"/>
            <a:ext cx="1023257" cy="376616"/>
          </a:xfrm>
          <a:prstGeom prst="rect">
            <a:avLst/>
          </a:prstGeom>
        </p:spPr>
      </p:pic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895E6CB4-D81F-844A-BCF0-74A01999686A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1066800" y="1295400"/>
            <a:ext cx="10058400" cy="40871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Georgia Regular" panose="02040502050405020303" pitchFamily="18" charset="0"/>
                <a:ea typeface="Georgia Regular" panose="02040502050405020303" pitchFamily="18" charset="0"/>
                <a:cs typeface="Georgia Regular" panose="02040502050405020303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6286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rg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FF0933-5196-BA4B-AE15-7F3DA5518F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01896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A8F9771-474B-A54B-AC0A-176B7B2C98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66800" y="5493336"/>
            <a:ext cx="4926496" cy="34545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 b="1" i="0">
                <a:solidFill>
                  <a:schemeClr val="bg1"/>
                </a:solidFill>
                <a:latin typeface="Georgia Bold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Short Caption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256E9-7C81-0045-BE9A-B7BAEA2C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AEDF26-E5C1-7243-A0E0-6304CF8365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BE95B6-06F3-AC4B-B000-8AC29364661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6800" y="384404"/>
            <a:ext cx="2603326" cy="43999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35488E-804A-EF42-BC44-A11DA99D701F}"/>
              </a:ext>
            </a:extLst>
          </p:cNvPr>
          <p:cNvCxnSpPr/>
          <p:nvPr userDrawn="1"/>
        </p:nvCxnSpPr>
        <p:spPr>
          <a:xfrm>
            <a:off x="1066800" y="5999967"/>
            <a:ext cx="10058400" cy="0"/>
          </a:xfrm>
          <a:prstGeom prst="line">
            <a:avLst/>
          </a:prstGeom>
          <a:ln w="2540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542EF15-EDEA-2B43-B3C5-4617634C77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6800" y="6161150"/>
            <a:ext cx="1023257" cy="376616"/>
          </a:xfrm>
          <a:prstGeom prst="rect">
            <a:avLst/>
          </a:prstGeom>
        </p:spPr>
      </p:pic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895E6CB4-D81F-844A-BCF0-74A01999686A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1066800" y="1295400"/>
            <a:ext cx="4926496" cy="40871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Georgia Regular" panose="02040502050405020303" pitchFamily="18" charset="0"/>
                <a:ea typeface="Georgia Regular" panose="02040502050405020303" pitchFamily="18" charset="0"/>
                <a:cs typeface="Georgia Regular" panose="02040502050405020303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4CA04F4B-05F0-FC4A-AF12-099FD6CA9883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6185452" y="1295400"/>
            <a:ext cx="4926496" cy="40871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Georgia Regular" panose="02040502050405020303" pitchFamily="18" charset="0"/>
                <a:ea typeface="Georgia Regular" panose="02040502050405020303" pitchFamily="18" charset="0"/>
                <a:cs typeface="Georgia Regular" panose="02040502050405020303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87D7A-CCD4-2149-B9B7-119A9E71CEA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5452" y="5493336"/>
            <a:ext cx="4939748" cy="345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Short Caption Here</a:t>
            </a:r>
          </a:p>
        </p:txBody>
      </p:sp>
    </p:spTree>
    <p:extLst>
      <p:ext uri="{BB962C8B-B14F-4D97-AF65-F5344CB8AC3E}">
        <p14:creationId xmlns:p14="http://schemas.microsoft.com/office/powerpoint/2010/main" val="36314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: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FF0933-5196-BA4B-AE15-7F3DA5518F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0189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C54579-7F16-DC40-991D-71D97A52E1E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29222" y="1383120"/>
            <a:ext cx="9181578" cy="296468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ts val="5500"/>
              </a:lnSpc>
              <a:defRPr sz="6500" b="1" i="0">
                <a:solidFill>
                  <a:schemeClr val="bg1"/>
                </a:solidFill>
                <a:latin typeface="Verdana Bold"/>
              </a:defRPr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PRESENTATION NAME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8F9771-474B-A54B-AC0A-176B7B2C987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66800" y="4655811"/>
            <a:ext cx="9144000" cy="98255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ts val="3000"/>
              </a:lnSpc>
              <a:buNone/>
              <a:defRPr sz="2000" b="1" i="0">
                <a:solidFill>
                  <a:schemeClr val="bg1"/>
                </a:solidFill>
                <a:latin typeface="Georgia Bold" panose="020405020504050203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OF PRESENTATION • DATE</a:t>
            </a:r>
            <a:br>
              <a:rPr lang="en-US" dirty="0"/>
            </a:br>
            <a:r>
              <a:rPr lang="en-US" dirty="0"/>
              <a:t>Presenter 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256E9-7C81-0045-BE9A-B7BAEA2C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AEDF26-E5C1-7243-A0E0-6304CF8365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BE95B6-06F3-AC4B-B000-8AC29364661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6800" y="384404"/>
            <a:ext cx="2603326" cy="43999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35488E-804A-EF42-BC44-A11DA99D701F}"/>
              </a:ext>
            </a:extLst>
          </p:cNvPr>
          <p:cNvCxnSpPr/>
          <p:nvPr userDrawn="1"/>
        </p:nvCxnSpPr>
        <p:spPr>
          <a:xfrm>
            <a:off x="1066800" y="5999967"/>
            <a:ext cx="10058400" cy="0"/>
          </a:xfrm>
          <a:prstGeom prst="line">
            <a:avLst/>
          </a:prstGeom>
          <a:ln w="25400" cap="rnd">
            <a:solidFill>
              <a:schemeClr val="bg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542EF15-EDEA-2B43-B3C5-4617634C77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66800" y="6161150"/>
            <a:ext cx="1023257" cy="37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60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-Line Hed &amp;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9BAF-7D99-A249-AFC7-E47DCB504B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6320" y="1361440"/>
            <a:ext cx="10058400" cy="1057517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Verdana Bold"/>
              </a:defRPr>
            </a:lvl1pPr>
          </a:lstStyle>
          <a:p>
            <a:r>
              <a:rPr lang="en-US" dirty="0"/>
              <a:t>1-Line Headline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719A-F0E0-FD49-8262-6EEBC0D595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190127"/>
            <a:ext cx="10058400" cy="26188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Georgia Regular" panose="02040502050405020303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Type copy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 </a:t>
            </a:r>
          </a:p>
          <a:p>
            <a:r>
              <a:rPr lang="en-US" dirty="0"/>
              <a:t>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Integer ante </a:t>
            </a:r>
            <a:r>
              <a:rPr lang="en-US" dirty="0" err="1"/>
              <a:t>eros</a:t>
            </a:r>
            <a:r>
              <a:rPr lang="en-US" dirty="0"/>
              <a:t>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libero id,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dolor.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AAA66-D45D-F344-B196-AC141CC3F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828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Line Hed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922C38A-E007-7044-A3C4-89DAFBD2AF4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240927"/>
            <a:ext cx="10058400" cy="26188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eorgia Regular" panose="02040502050405020303" pitchFamily="18" charset="0"/>
              </a:defRPr>
            </a:lvl1pPr>
            <a:lvl2pPr marL="236538" indent="-225425">
              <a:buFont typeface="Arial" panose="020B0604020202020204" pitchFamily="34" charset="0"/>
              <a:buChar char="•"/>
              <a:tabLst/>
              <a:defRPr sz="2000" b="0" i="0">
                <a:solidFill>
                  <a:schemeClr val="tx1"/>
                </a:solidFill>
                <a:latin typeface="Georgia Regular" panose="02040502050405020303" pitchFamily="18" charset="0"/>
              </a:defRPr>
            </a:lvl2pPr>
            <a:lvl3pPr marL="520700" indent="-284163">
              <a:buFont typeface="Courier New" panose="02070309020205020404" pitchFamily="49" charset="0"/>
              <a:buChar char="o"/>
              <a:tabLst/>
              <a:defRPr sz="1800" b="0" i="0">
                <a:solidFill>
                  <a:schemeClr val="tx1"/>
                </a:solidFill>
                <a:latin typeface="Georgia Regular" panose="02040502050405020303" pitchFamily="18" charset="0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Intro text here</a:t>
            </a:r>
          </a:p>
          <a:p>
            <a:pPr lvl="1"/>
            <a:r>
              <a:rPr lang="en-US" dirty="0"/>
              <a:t>Bulleted text here (second level)</a:t>
            </a:r>
          </a:p>
          <a:p>
            <a:pPr lvl="2"/>
            <a:r>
              <a:rPr lang="en-US" dirty="0"/>
              <a:t>Sub Bullet Here (third level)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37660A8-5A24-9242-8993-914FC07FC3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6320" y="1361440"/>
            <a:ext cx="10058400" cy="1057517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Verdana Bold"/>
              </a:defRPr>
            </a:lvl1pPr>
          </a:lstStyle>
          <a:p>
            <a:r>
              <a:rPr lang="en-US" dirty="0"/>
              <a:t>1-Line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828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Hed &amp;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719A-F0E0-FD49-8262-6EEBC0D595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667221"/>
            <a:ext cx="10058400" cy="26188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Georgia Regular" panose="02040502050405020303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Type copy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 dui in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, in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magna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Quisque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 libero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. Integer a </a:t>
            </a:r>
            <a:r>
              <a:rPr lang="en-US" dirty="0" err="1"/>
              <a:t>arcu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.</a:t>
            </a:r>
          </a:p>
          <a:p>
            <a:r>
              <a:rPr lang="en-US" dirty="0"/>
              <a:t>Class </a:t>
            </a:r>
            <a:r>
              <a:rPr lang="en-US" dirty="0" err="1"/>
              <a:t>aptent</a:t>
            </a:r>
            <a:r>
              <a:rPr lang="en-US" dirty="0"/>
              <a:t> </a:t>
            </a:r>
            <a:r>
              <a:rPr lang="en-US" dirty="0" err="1"/>
              <a:t>taciti</a:t>
            </a:r>
            <a:r>
              <a:rPr lang="en-US" dirty="0"/>
              <a:t> </a:t>
            </a:r>
            <a:r>
              <a:rPr lang="en-US" dirty="0" err="1"/>
              <a:t>sociosqu</a:t>
            </a:r>
            <a:r>
              <a:rPr lang="en-US" dirty="0"/>
              <a:t> ad </a:t>
            </a:r>
            <a:r>
              <a:rPr lang="en-US" dirty="0" err="1"/>
              <a:t>litora</a:t>
            </a:r>
            <a:r>
              <a:rPr lang="en-US" dirty="0"/>
              <a:t> </a:t>
            </a:r>
            <a:r>
              <a:rPr lang="en-US" dirty="0" err="1"/>
              <a:t>torquent</a:t>
            </a:r>
            <a:r>
              <a:rPr lang="en-US" dirty="0"/>
              <a:t> per </a:t>
            </a:r>
            <a:r>
              <a:rPr lang="en-US" dirty="0" err="1"/>
              <a:t>conubia</a:t>
            </a:r>
            <a:r>
              <a:rPr lang="en-US" dirty="0"/>
              <a:t> nostra, per </a:t>
            </a:r>
            <a:r>
              <a:rPr lang="en-US" dirty="0" err="1"/>
              <a:t>inceptos</a:t>
            </a:r>
            <a:r>
              <a:rPr lang="en-US" dirty="0"/>
              <a:t> </a:t>
            </a:r>
            <a:r>
              <a:rPr lang="en-US" dirty="0" err="1"/>
              <a:t>himenaeos</a:t>
            </a:r>
            <a:r>
              <a:rPr lang="en-US" dirty="0"/>
              <a:t>. Integer ante </a:t>
            </a:r>
            <a:r>
              <a:rPr lang="en-US" dirty="0" err="1"/>
              <a:t>eros</a:t>
            </a:r>
            <a:r>
              <a:rPr lang="en-US" dirty="0"/>
              <a:t>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libero id,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dolor.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 ante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226C5F-8B57-A24B-B185-22B41FDD49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6480" y="1371600"/>
            <a:ext cx="10058400" cy="1057517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Verdana Bold"/>
              </a:defRPr>
            </a:lvl1pPr>
          </a:lstStyle>
          <a:p>
            <a:r>
              <a:rPr lang="en-US" dirty="0"/>
              <a:t>2-Line Headline Here</a:t>
            </a:r>
            <a:br>
              <a:rPr lang="en-US" dirty="0"/>
            </a:br>
            <a:r>
              <a:rPr lang="en-US" dirty="0"/>
              <a:t>2-Line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269250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Hed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719A-F0E0-FD49-8262-6EEBC0D595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707861"/>
            <a:ext cx="10058400" cy="26188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eorgia Regular" panose="02040502050405020303" pitchFamily="18" charset="0"/>
              </a:defRPr>
            </a:lvl1pPr>
            <a:lvl2pPr marL="236538" indent="-225425">
              <a:buFont typeface="Arial" panose="020B0604020202020204" pitchFamily="34" charset="0"/>
              <a:buChar char="•"/>
              <a:tabLst/>
              <a:defRPr sz="2000" b="0" i="0">
                <a:solidFill>
                  <a:schemeClr val="tx1"/>
                </a:solidFill>
                <a:latin typeface="Georgia Regular" panose="02040502050405020303" pitchFamily="18" charset="0"/>
              </a:defRPr>
            </a:lvl2pPr>
            <a:lvl3pPr marL="520700" indent="-284163">
              <a:buFont typeface="Courier New" panose="02070309020205020404" pitchFamily="49" charset="0"/>
              <a:buChar char="o"/>
              <a:tabLst/>
              <a:defRPr sz="1800" b="0" i="0">
                <a:solidFill>
                  <a:schemeClr val="tx1"/>
                </a:solidFill>
                <a:latin typeface="Georgia Regular" panose="02040502050405020303" pitchFamily="18" charset="0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Intro text here</a:t>
            </a:r>
          </a:p>
          <a:p>
            <a:pPr lvl="1"/>
            <a:r>
              <a:rPr lang="en-US" dirty="0"/>
              <a:t>Bulleted text here (second level)</a:t>
            </a:r>
          </a:p>
          <a:p>
            <a:pPr lvl="2"/>
            <a:r>
              <a:rPr lang="en-US" dirty="0"/>
              <a:t>Sub Bullet Here (third level)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043F018-346F-8048-9611-88C8A9C801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6480" y="1371600"/>
            <a:ext cx="10058400" cy="1057517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Verdana Bold"/>
              </a:defRPr>
            </a:lvl1pPr>
          </a:lstStyle>
          <a:p>
            <a:r>
              <a:rPr lang="en-US" dirty="0"/>
              <a:t>2-Line Headline Here</a:t>
            </a:r>
            <a:br>
              <a:rPr lang="en-US" dirty="0"/>
            </a:br>
            <a:r>
              <a:rPr lang="en-US" dirty="0"/>
              <a:t>2-Line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1510669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Hed, Bullets,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719A-F0E0-FD49-8262-6EEBC0D595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703890"/>
            <a:ext cx="4533900" cy="277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eorgia Regular" panose="02040502050405020303" pitchFamily="18" charset="0"/>
              </a:defRPr>
            </a:lvl1pPr>
            <a:lvl2pPr marL="236538" indent="-225425">
              <a:buFont typeface="Arial" panose="020B0604020202020204" pitchFamily="34" charset="0"/>
              <a:buChar char="•"/>
              <a:tabLst/>
              <a:defRPr sz="2000" b="0" i="0">
                <a:solidFill>
                  <a:schemeClr val="tx1"/>
                </a:solidFill>
                <a:latin typeface="Georgia Regular" panose="02040502050405020303" pitchFamily="18" charset="0"/>
              </a:defRPr>
            </a:lvl2pPr>
            <a:lvl3pPr marL="520700" indent="-284163">
              <a:buFont typeface="Courier New" panose="02070309020205020404" pitchFamily="49" charset="0"/>
              <a:buChar char="o"/>
              <a:tabLst/>
              <a:defRPr sz="1800" b="0" i="0">
                <a:solidFill>
                  <a:schemeClr val="tx1"/>
                </a:solidFill>
                <a:latin typeface="Georgia Regular" panose="02040502050405020303" pitchFamily="18" charset="0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Intro text here</a:t>
            </a:r>
          </a:p>
          <a:p>
            <a:pPr lvl="1"/>
            <a:r>
              <a:rPr lang="en-US" dirty="0"/>
              <a:t>Bulleted text here (second level)</a:t>
            </a:r>
          </a:p>
          <a:p>
            <a:pPr lvl="2"/>
            <a:r>
              <a:rPr lang="en-US" dirty="0"/>
              <a:t>Sub Bullet Here (third level)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4250903-B030-CF43-AE7E-EE2BBCEB42E0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854149" y="2703890"/>
            <a:ext cx="5271052" cy="29907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Georgia Regular" panose="02040502050405020303" pitchFamily="18" charset="0"/>
                <a:ea typeface="Georgia Regular" panose="02040502050405020303" pitchFamily="18" charset="0"/>
                <a:cs typeface="Georgia Regular" panose="02040502050405020303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0B192BA-045B-C84C-A282-DFA15F466C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6480" y="1371600"/>
            <a:ext cx="10058400" cy="1057517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Verdana Bold"/>
              </a:defRPr>
            </a:lvl1pPr>
          </a:lstStyle>
          <a:p>
            <a:r>
              <a:rPr lang="en-US" dirty="0"/>
              <a:t>2-Line Headline Here</a:t>
            </a:r>
            <a:br>
              <a:rPr lang="en-US" dirty="0"/>
            </a:br>
            <a:r>
              <a:rPr lang="en-US" dirty="0"/>
              <a:t>2-Line Headline Here</a:t>
            </a:r>
          </a:p>
        </p:txBody>
      </p:sp>
    </p:spTree>
    <p:extLst>
      <p:ext uri="{BB962C8B-B14F-4D97-AF65-F5344CB8AC3E}">
        <p14:creationId xmlns:p14="http://schemas.microsoft.com/office/powerpoint/2010/main" val="268337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d, Bullets,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719A-F0E0-FD49-8262-6EEBC0D595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261931"/>
            <a:ext cx="4161183" cy="26188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eorgia Regular" panose="02040502050405020303" pitchFamily="18" charset="0"/>
              </a:defRPr>
            </a:lvl1pPr>
            <a:lvl2pPr marL="236538" indent="-225425">
              <a:buFont typeface="Arial" panose="020B0604020202020204" pitchFamily="34" charset="0"/>
              <a:buChar char="•"/>
              <a:tabLst/>
              <a:defRPr sz="2000" b="0" i="0">
                <a:solidFill>
                  <a:schemeClr val="tx1"/>
                </a:solidFill>
                <a:latin typeface="Georgia Regular" panose="02040502050405020303" pitchFamily="18" charset="0"/>
              </a:defRPr>
            </a:lvl2pPr>
            <a:lvl3pPr marL="520700" indent="-284163">
              <a:buFont typeface="Courier New" panose="02070309020205020404" pitchFamily="49" charset="0"/>
              <a:buChar char="o"/>
              <a:tabLst/>
              <a:defRPr sz="1800" b="0" i="0">
                <a:solidFill>
                  <a:schemeClr val="tx1"/>
                </a:solidFill>
                <a:latin typeface="Georgia Regular" panose="02040502050405020303" pitchFamily="18" charset="0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Intro text here</a:t>
            </a:r>
          </a:p>
          <a:p>
            <a:pPr lvl="1"/>
            <a:r>
              <a:rPr lang="en-US" dirty="0"/>
              <a:t>Bulleted text here (second level)</a:t>
            </a:r>
          </a:p>
          <a:p>
            <a:pPr lvl="2"/>
            <a:r>
              <a:rPr lang="en-US" dirty="0"/>
              <a:t>Sub Bullet Here (third level)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2ACA7CA-9F25-CF44-B760-F691AC4EA8B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854148" y="1305339"/>
            <a:ext cx="5271052" cy="4419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Georgia Regular" panose="02040502050405020303" pitchFamily="18" charset="0"/>
                <a:ea typeface="Georgia Regular" panose="02040502050405020303" pitchFamily="18" charset="0"/>
                <a:cs typeface="Georgia Regular" panose="02040502050405020303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0EBC2C5-6FE6-D04D-B1F3-21C30C798A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6480" y="1371601"/>
            <a:ext cx="4161183" cy="82937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Verdana Bold"/>
              </a:defRPr>
            </a:lvl1pPr>
          </a:lstStyle>
          <a:p>
            <a:r>
              <a:rPr lang="en-US" dirty="0"/>
              <a:t>Headline Here</a:t>
            </a:r>
          </a:p>
        </p:txBody>
      </p:sp>
    </p:spTree>
    <p:extLst>
      <p:ext uri="{BB962C8B-B14F-4D97-AF65-F5344CB8AC3E}">
        <p14:creationId xmlns:p14="http://schemas.microsoft.com/office/powerpoint/2010/main" val="14904145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d, Bullets,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719A-F0E0-FD49-8262-6EEBC0D595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2261931"/>
            <a:ext cx="4161183" cy="26188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Georgia Regular" panose="02040502050405020303" pitchFamily="18" charset="0"/>
              </a:defRPr>
            </a:lvl1pPr>
            <a:lvl2pPr marL="236538" indent="-225425">
              <a:buFont typeface="Arial" panose="020B0604020202020204" pitchFamily="34" charset="0"/>
              <a:buChar char="•"/>
              <a:tabLst/>
              <a:defRPr sz="2000" b="0" i="0">
                <a:solidFill>
                  <a:schemeClr val="tx1"/>
                </a:solidFill>
                <a:latin typeface="Georgia Regular" panose="02040502050405020303" pitchFamily="18" charset="0"/>
              </a:defRPr>
            </a:lvl2pPr>
            <a:lvl3pPr marL="520700" indent="-284163">
              <a:buFont typeface="Courier New" panose="02070309020205020404" pitchFamily="49" charset="0"/>
              <a:buChar char="o"/>
              <a:tabLst/>
              <a:defRPr sz="1800" b="0" i="0">
                <a:solidFill>
                  <a:schemeClr val="tx1"/>
                </a:solidFill>
                <a:latin typeface="Georgia Regular" panose="02040502050405020303" pitchFamily="18" charset="0"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Intro text here</a:t>
            </a:r>
          </a:p>
          <a:p>
            <a:pPr lvl="1"/>
            <a:r>
              <a:rPr lang="en-US" dirty="0"/>
              <a:t>Bulleted text here (second level)</a:t>
            </a:r>
          </a:p>
          <a:p>
            <a:pPr lvl="2"/>
            <a:r>
              <a:rPr lang="en-US" dirty="0"/>
              <a:t>Sub Bullet Here (third level)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D34D-77A2-024A-89C5-C9C9FF7E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2ACA7CA-9F25-CF44-B760-F691AC4EA8B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537712" y="1315499"/>
            <a:ext cx="2587487" cy="4419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Georgia Regular" panose="02040502050405020303" pitchFamily="18" charset="0"/>
                <a:ea typeface="Georgia Regular" panose="02040502050405020303" pitchFamily="18" charset="0"/>
                <a:cs typeface="Georgia Regular" panose="02040502050405020303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0B6BCCE-F513-9C40-8FD6-36D2B624AFC0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854148" y="1315499"/>
            <a:ext cx="2589575" cy="4419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1200" b="0" i="0">
                <a:solidFill>
                  <a:srgbClr val="828383"/>
                </a:solidFill>
                <a:latin typeface="Georgia Regular" panose="02040502050405020303" pitchFamily="18" charset="0"/>
                <a:ea typeface="Georgia Regular" panose="02040502050405020303" pitchFamily="18" charset="0"/>
                <a:cs typeface="Georgia Regular" panose="02040502050405020303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6482A70-B2D2-524C-9B65-16C829D5BC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6480" y="1371601"/>
            <a:ext cx="4161183" cy="82937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ct val="70000"/>
              </a:lnSpc>
              <a:defRPr sz="4000" b="1" i="0">
                <a:latin typeface="Verdana Bold"/>
              </a:defRPr>
            </a:lvl1pPr>
          </a:lstStyle>
          <a:p>
            <a:r>
              <a:rPr lang="en-US" dirty="0"/>
              <a:t>Headline Here</a:t>
            </a:r>
          </a:p>
        </p:txBody>
      </p:sp>
    </p:spTree>
    <p:extLst>
      <p:ext uri="{BB962C8B-B14F-4D97-AF65-F5344CB8AC3E}">
        <p14:creationId xmlns:p14="http://schemas.microsoft.com/office/powerpoint/2010/main" val="263333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D3A6E-17FB-0B44-86DE-DACABB0A1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57156" y="62865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tx1">
                    <a:tint val="75000"/>
                  </a:schemeClr>
                </a:solidFill>
                <a:latin typeface="Georgia Bold" panose="02040502050405020303" pitchFamily="18" charset="0"/>
              </a:defRPr>
            </a:lvl1pPr>
          </a:lstStyle>
          <a:p>
            <a:fld id="{88AEDF26-E5C1-7243-A0E0-6304CF8365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0FC680-BCA4-DA4A-9A1F-DC208AC0EC25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1975699" y="0"/>
            <a:ext cx="216301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5E99B1-C4F1-1540-A13C-B1992CB83523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0" y="0"/>
            <a:ext cx="216301" cy="6858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3C55571-0A5A-D246-AF01-A70D3543FB52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066800" y="381250"/>
            <a:ext cx="2609241" cy="44099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BF26E46-FAD2-8547-891D-91EB61F1B1F8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066800" y="6162805"/>
            <a:ext cx="1021875" cy="37610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CA43318-4440-544C-AE8C-40AD793C5E00}"/>
              </a:ext>
            </a:extLst>
          </p:cNvPr>
          <p:cNvCxnSpPr/>
          <p:nvPr userDrawn="1"/>
        </p:nvCxnSpPr>
        <p:spPr>
          <a:xfrm>
            <a:off x="1066800" y="5999967"/>
            <a:ext cx="10058400" cy="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73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49" r:id="rId2"/>
    <p:sldLayoutId id="2147483666" r:id="rId3"/>
    <p:sldLayoutId id="2147483667" r:id="rId4"/>
    <p:sldLayoutId id="2147483651" r:id="rId5"/>
    <p:sldLayoutId id="2147483660" r:id="rId6"/>
    <p:sldLayoutId id="2147483662" r:id="rId7"/>
    <p:sldLayoutId id="2147483661" r:id="rId8"/>
    <p:sldLayoutId id="2147483663" r:id="rId9"/>
    <p:sldLayoutId id="2147483664" r:id="rId10"/>
    <p:sldLayoutId id="2147483671" r:id="rId11"/>
    <p:sldLayoutId id="2147483655" r:id="rId12"/>
    <p:sldLayoutId id="2147483668" r:id="rId13"/>
    <p:sldLayoutId id="214748367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72" userDrawn="1">
          <p15:clr>
            <a:srgbClr val="F26B43"/>
          </p15:clr>
        </p15:guide>
        <p15:guide id="2" pos="7008" userDrawn="1">
          <p15:clr>
            <a:srgbClr val="F26B43"/>
          </p15:clr>
        </p15:guide>
        <p15:guide id="3" orient="horz" pos="8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ubmapconsortium/hra-tissue-block-annotation/blob/main/model/plain_manifold_filling_hole_v1.4/VH_F_Kidney_L/VH_F_renal_pyramid_L_a.off" TargetMode="Externa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ebee.technion.ac.il/people/cgm/Computer-Graphics-Multimedia/Publications/Papers/2006/2006_A_Fast_Triangle_to_triangle_Intersection_Test_for_Collision.pdf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ebee.technion.ac.il/people/cgm/Computer-Graphics-Multimedia/Publications/Papers/2006/2006_A_Fast_Triangle_to_triangle_Intersection_Test_for_Collision.pdf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90383-ED20-364A-9B09-D79C2B08B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9220" y="1383120"/>
            <a:ext cx="10466093" cy="2964689"/>
          </a:xfrm>
        </p:spPr>
        <p:txBody>
          <a:bodyPr/>
          <a:lstStyle/>
          <a:p>
            <a:r>
              <a:rPr lang="en-US" dirty="0"/>
              <a:t>CSE 524: </a:t>
            </a:r>
            <a:br>
              <a:rPr lang="en-US" dirty="0"/>
            </a:br>
            <a:r>
              <a:rPr lang="en-US" dirty="0"/>
              <a:t>Advanced Project -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A1E82-A684-A746-99E0-675AE15C6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3200235"/>
            <a:ext cx="9144000" cy="982555"/>
          </a:xfrm>
        </p:spPr>
        <p:txBody>
          <a:bodyPr/>
          <a:lstStyle/>
          <a:p>
            <a:r>
              <a:rPr lang="en-IN" dirty="0"/>
              <a:t>A Fast Triangle-Triangle Intersection Test  for Collision - Implementation</a:t>
            </a:r>
          </a:p>
          <a:p>
            <a:r>
              <a:rPr lang="en-US" dirty="0"/>
              <a:t>					</a:t>
            </a:r>
          </a:p>
          <a:p>
            <a:endParaRPr lang="en-US" dirty="0"/>
          </a:p>
          <a:p>
            <a:r>
              <a:rPr lang="en-US" dirty="0"/>
              <a:t>						Roopak Narayanasamy</a:t>
            </a:r>
          </a:p>
          <a:p>
            <a:r>
              <a:rPr lang="en-US" dirty="0"/>
              <a:t>						114941190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F41F7-7E80-204B-B3D5-E896CFE2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986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095241-A1D6-BE6D-6340-1CC83E6A1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2264903"/>
            <a:ext cx="9814353" cy="3594721"/>
          </a:xfrm>
        </p:spPr>
        <p:txBody>
          <a:bodyPr/>
          <a:lstStyle/>
          <a:p>
            <a:r>
              <a:rPr lang="en-IN" b="1" dirty="0"/>
              <a:t>Algorithm</a:t>
            </a:r>
            <a:r>
              <a:rPr lang="en-IN" dirty="0"/>
              <a:t>:</a:t>
            </a:r>
          </a:p>
          <a:p>
            <a:br>
              <a:rPr lang="en-IN" dirty="0"/>
            </a:br>
            <a:r>
              <a:rPr lang="en-IN" dirty="0"/>
              <a:t>	1: Find the parameters β</a:t>
            </a:r>
            <a:r>
              <a:rPr lang="en-IN" dirty="0" err="1"/>
              <a:t>i</a:t>
            </a:r>
            <a:r>
              <a:rPr lang="en-IN" dirty="0"/>
              <a:t> , 1 ≤ </a:t>
            </a:r>
            <a:r>
              <a:rPr lang="en-IN" dirty="0" err="1"/>
              <a:t>i</a:t>
            </a:r>
            <a:r>
              <a:rPr lang="en-IN" dirty="0"/>
              <a:t> ≤ 3 using determinants. </a:t>
            </a:r>
          </a:p>
          <a:p>
            <a:r>
              <a:rPr lang="en-IN" dirty="0"/>
              <a:t>	2: If no legal βi’s exist, conclude that there is no intersection and exit. </a:t>
            </a:r>
          </a:p>
          <a:p>
            <a:r>
              <a:rPr lang="en-IN" dirty="0"/>
              <a:t>	3: Construct the segment of intersection between triangle A and the plane of B. </a:t>
            </a:r>
          </a:p>
          <a:p>
            <a:r>
              <a:rPr lang="en-IN" dirty="0"/>
              <a:t>	4: If this segment intersects triangle B, the triangles intersect. </a:t>
            </a:r>
          </a:p>
          <a:p>
            <a:r>
              <a:rPr lang="en-IN" dirty="0"/>
              <a:t>	5: If desired, construct the segment of intersection between the two triangles as 	     linear combinations of the parameters found.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525068-8AAA-D0B2-94DE-899F24A2C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10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FF1AAC1-676D-7CCE-5870-4BBA409C1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80" y="1371601"/>
            <a:ext cx="9814353" cy="829370"/>
          </a:xfrm>
        </p:spPr>
        <p:txBody>
          <a:bodyPr/>
          <a:lstStyle/>
          <a:p>
            <a:r>
              <a:rPr lang="en-IN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948965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519EEC-68A1-B32A-F557-D1E6C32A4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2264903"/>
            <a:ext cx="9935651" cy="26188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The algorithm has 4 stages which is essential for finding the intersection of two 3D triangles.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Stage 1: Calculating beta parameters</a:t>
            </a:r>
          </a:p>
          <a:p>
            <a:pPr marL="863600" lvl="2" indent="-342900"/>
            <a:endParaRPr lang="en-IN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180B49-D8D2-DE9F-BCA8-655993241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11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6703BBC-9C69-2922-1B1C-9366F4F7D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80" y="1371601"/>
            <a:ext cx="9935651" cy="829370"/>
          </a:xfrm>
        </p:spPr>
        <p:txBody>
          <a:bodyPr/>
          <a:lstStyle/>
          <a:p>
            <a:r>
              <a:rPr lang="en-IN" dirty="0"/>
              <a:t>Implementation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A93FE3-4C53-18A4-F1C5-92C9BBFA0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704" y="3282063"/>
            <a:ext cx="8659433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60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519EEC-68A1-B32A-F557-D1E6C32A4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2264903"/>
            <a:ext cx="9935651" cy="26188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Stage 2: Checking for legal beta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Stage 3: Constructing intersection segment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180B49-D8D2-DE9F-BCA8-655993241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12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6703BBC-9C69-2922-1B1C-9366F4F7D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80" y="1371601"/>
            <a:ext cx="9935651" cy="829370"/>
          </a:xfrm>
        </p:spPr>
        <p:txBody>
          <a:bodyPr/>
          <a:lstStyle/>
          <a:p>
            <a:r>
              <a:rPr lang="en-IN" dirty="0"/>
              <a:t>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E30F8-7C1A-C0C0-D2C1-F6A0E7F77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642" y="2044980"/>
            <a:ext cx="4162557" cy="1090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91CDEA-9607-BD78-CF63-04D9A2494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393" y="4502709"/>
            <a:ext cx="9710806" cy="109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22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519EEC-68A1-B32A-F557-D1E6C32A4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6479" y="1717565"/>
            <a:ext cx="9935651" cy="26188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Stage 4: Check if intersection segment intersects triangle B or fully contained in B.</a:t>
            </a:r>
          </a:p>
          <a:p>
            <a:endParaRPr lang="en-IN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180B49-D8D2-DE9F-BCA8-655993241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13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6703BBC-9C69-2922-1B1C-9366F4F7D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80" y="1089643"/>
            <a:ext cx="9935651" cy="829370"/>
          </a:xfrm>
        </p:spPr>
        <p:txBody>
          <a:bodyPr/>
          <a:lstStyle/>
          <a:p>
            <a:r>
              <a:rPr lang="en-IN" dirty="0"/>
              <a:t>Implementation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DA5893-B523-008A-D991-0D8E57E3B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277" y="2317213"/>
            <a:ext cx="8382648" cy="361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677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519EEC-68A1-B32A-F557-D1E6C32A4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6479" y="1717565"/>
            <a:ext cx="9935651" cy="26188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These 4 stage when computer will return whether two triangles are intersecting.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The dataset is obtained form a </a:t>
            </a:r>
            <a:r>
              <a:rPr lang="en-IN" dirty="0" err="1"/>
              <a:t>github</a:t>
            </a:r>
            <a:r>
              <a:rPr lang="en-IN" dirty="0"/>
              <a:t> link: </a:t>
            </a:r>
            <a:r>
              <a:rPr lang="en-IN" dirty="0">
                <a:hlinkClick r:id="rId2"/>
              </a:rPr>
              <a:t>https://github.com/hubmapconsortium/hra-tissue-block-annotation/blob/main/model/plain_manifold_filling_hole_v1.4/VH_F_Kidney_L/VH_F_renal_pyramid_L_a.off</a:t>
            </a:r>
            <a:r>
              <a:rPr lang="en-IN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So, two files “</a:t>
            </a:r>
            <a:r>
              <a:rPr lang="en-IN" dirty="0" err="1"/>
              <a:t>VH_F_renal_pyramid_L_a</a:t>
            </a:r>
            <a:r>
              <a:rPr lang="en-IN" dirty="0"/>
              <a:t>” and “</a:t>
            </a:r>
            <a:r>
              <a:rPr lang="en-IN" dirty="0" err="1"/>
              <a:t>VH_F_renal_pyramid_L_a</a:t>
            </a:r>
            <a:r>
              <a:rPr lang="en-IN" dirty="0"/>
              <a:t>” as points for Triangle A and B respectively.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Returning true if any of the point in both the triangle intersects with each other, other wise false.</a:t>
            </a:r>
          </a:p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180B49-D8D2-DE9F-BCA8-655993241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14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6703BBC-9C69-2922-1B1C-9366F4F7D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80" y="1089643"/>
            <a:ext cx="9935651" cy="829370"/>
          </a:xfrm>
        </p:spPr>
        <p:txBody>
          <a:bodyPr/>
          <a:lstStyle/>
          <a:p>
            <a:r>
              <a:rPr lang="en-IN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030979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180B49-D8D2-DE9F-BCA8-655993241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15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6703BBC-9C69-2922-1B1C-9366F4F7D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40" y="1285585"/>
            <a:ext cx="7211112" cy="981753"/>
          </a:xfrm>
        </p:spPr>
        <p:txBody>
          <a:bodyPr/>
          <a:lstStyle/>
          <a:p>
            <a:r>
              <a:rPr lang="en-IN" sz="2400" dirty="0"/>
              <a:t>Results – C++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74AE65-510D-9400-62F3-7DA9AC82A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582" y="932657"/>
            <a:ext cx="8950006" cy="544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5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519EEC-68A1-B32A-F557-D1E6C32A4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6479" y="1717565"/>
            <a:ext cx="9935651" cy="42820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Tried to implement the same C++ algorithm, into GPU for faster compiling and more efficiency.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Things to look out for while changing from C++ to CUDA:</a:t>
            </a:r>
          </a:p>
          <a:p>
            <a:pPr marL="863600" lvl="2" indent="-342900">
              <a:lnSpc>
                <a:spcPct val="100000"/>
              </a:lnSpc>
            </a:pPr>
            <a:r>
              <a:rPr lang="en-US" altLang="en-US" b="1" dirty="0">
                <a:latin typeface="Georgia Regular" panose="02040502050405020303"/>
              </a:rPr>
              <a:t>Identify Parallelizable Parts</a:t>
            </a:r>
            <a:r>
              <a:rPr lang="en-US" altLang="en-US" dirty="0">
                <a:latin typeface="Georgia Regular" panose="02040502050405020303"/>
              </a:rPr>
              <a:t>: parallelization of </a:t>
            </a:r>
            <a:r>
              <a:rPr lang="en-US" altLang="en-US" b="1" dirty="0" err="1">
                <a:latin typeface="Georgia Regular" panose="02040502050405020303"/>
              </a:rPr>
              <a:t>intersectionTest</a:t>
            </a:r>
            <a:r>
              <a:rPr lang="en-US" altLang="en-US" dirty="0">
                <a:latin typeface="Georgia Regular" panose="02040502050405020303"/>
              </a:rPr>
              <a:t> function, as it processes each pair of triangles independently.</a:t>
            </a:r>
          </a:p>
          <a:p>
            <a:pPr marL="863600" lvl="2" indent="-342900">
              <a:lnSpc>
                <a:spcPct val="100000"/>
              </a:lnSpc>
            </a:pPr>
            <a:r>
              <a:rPr lang="en-US" altLang="en-US" b="1" dirty="0">
                <a:latin typeface="Georgia Regular" panose="02040502050405020303"/>
              </a:rPr>
              <a:t>Rewrite Kernel</a:t>
            </a:r>
            <a:r>
              <a:rPr lang="en-US" altLang="en-US" dirty="0">
                <a:latin typeface="Georgia Regular" panose="02040502050405020303"/>
              </a:rPr>
              <a:t>: Rewrite the </a:t>
            </a:r>
            <a:r>
              <a:rPr lang="en-US" altLang="en-US" b="1" dirty="0" err="1">
                <a:latin typeface="Georgia Regular" panose="02040502050405020303"/>
              </a:rPr>
              <a:t>intersectionTest</a:t>
            </a:r>
            <a:r>
              <a:rPr lang="en-US" altLang="en-US" dirty="0">
                <a:latin typeface="Georgia Regular" panose="02040502050405020303"/>
              </a:rPr>
              <a:t> function as a CUDA kernel. This involves modifying the function to operate on GPU memory and adding CUDA-specific annotations.</a:t>
            </a:r>
          </a:p>
          <a:p>
            <a:pPr marL="863600" lvl="2" indent="-342900">
              <a:lnSpc>
                <a:spcPct val="100000"/>
              </a:lnSpc>
            </a:pPr>
            <a:r>
              <a:rPr lang="en-US" altLang="en-US" b="1" dirty="0">
                <a:latin typeface="Georgia Regular" panose="02040502050405020303"/>
              </a:rPr>
              <a:t>Memory Management</a:t>
            </a:r>
            <a:r>
              <a:rPr lang="en-US" altLang="en-US" dirty="0">
                <a:latin typeface="Georgia Regular" panose="02040502050405020303"/>
              </a:rPr>
              <a:t>: Allocate memory on the GPU for the triangles and transfer data between the CPU and GPU memory using CUDA memory management functions.</a:t>
            </a:r>
          </a:p>
          <a:p>
            <a:pPr marL="863600" lvl="2" indent="-342900">
              <a:lnSpc>
                <a:spcPct val="100000"/>
              </a:lnSpc>
            </a:pPr>
            <a:r>
              <a:rPr lang="en-US" altLang="en-US" b="1" dirty="0">
                <a:latin typeface="Georgia Regular" panose="02040502050405020303"/>
              </a:rPr>
              <a:t>Launch Kernel</a:t>
            </a:r>
            <a:r>
              <a:rPr lang="en-US" altLang="en-US" dirty="0">
                <a:latin typeface="Georgia Regular" panose="02040502050405020303"/>
              </a:rPr>
              <a:t>: After rewriting the </a:t>
            </a:r>
            <a:r>
              <a:rPr lang="en-US" altLang="en-US" b="1" dirty="0" err="1">
                <a:latin typeface="Georgia Regular" panose="02040502050405020303"/>
              </a:rPr>
              <a:t>intersectionTest</a:t>
            </a:r>
            <a:r>
              <a:rPr lang="en-US" altLang="en-US" dirty="0">
                <a:latin typeface="Georgia Regular" panose="02040502050405020303"/>
              </a:rPr>
              <a:t> function as a CUDA kernel, launch it from the CPU code. CUDA kernels are launched with a specific number of threads per block and a specific number of blocks.</a:t>
            </a:r>
          </a:p>
          <a:p>
            <a:pPr marL="863600" lvl="2" indent="-342900"/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180B49-D8D2-DE9F-BCA8-655993241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16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6703BBC-9C69-2922-1B1C-9366F4F7D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80" y="1089643"/>
            <a:ext cx="9935651" cy="829370"/>
          </a:xfrm>
        </p:spPr>
        <p:txBody>
          <a:bodyPr/>
          <a:lstStyle/>
          <a:p>
            <a:r>
              <a:rPr lang="en-IN" dirty="0"/>
              <a:t>Implementation - CUDA</a:t>
            </a:r>
          </a:p>
        </p:txBody>
      </p:sp>
    </p:spTree>
    <p:extLst>
      <p:ext uri="{BB962C8B-B14F-4D97-AF65-F5344CB8AC3E}">
        <p14:creationId xmlns:p14="http://schemas.microsoft.com/office/powerpoint/2010/main" val="2787465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519EEC-68A1-B32A-F557-D1E6C32A4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6479" y="1717565"/>
            <a:ext cx="9935651" cy="4282019"/>
          </a:xfrm>
        </p:spPr>
        <p:txBody>
          <a:bodyPr/>
          <a:lstStyle/>
          <a:p>
            <a:pPr marL="863600" lvl="2" indent="-342900"/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180B49-D8D2-DE9F-BCA8-655993241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17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6703BBC-9C69-2922-1B1C-9366F4F7D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80" y="1089643"/>
            <a:ext cx="9935651" cy="82937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34F9A3-F615-B0DF-5CF5-6086EE8F1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949" y="917832"/>
            <a:ext cx="9526102" cy="536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086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519EEC-68A1-B32A-F557-D1E6C32A4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6480" y="1717565"/>
            <a:ext cx="4031632" cy="4282019"/>
          </a:xfrm>
        </p:spPr>
        <p:txBody>
          <a:bodyPr/>
          <a:lstStyle/>
          <a:p>
            <a:pPr lvl="2" indent="0">
              <a:buNone/>
            </a:pPr>
            <a:endParaRPr lang="en-IN" dirty="0"/>
          </a:p>
          <a:p>
            <a:pPr lvl="2" indent="0">
              <a:buNone/>
            </a:pPr>
            <a:endParaRPr lang="en-IN" dirty="0"/>
          </a:p>
          <a:p>
            <a:pPr lvl="2" indent="0">
              <a:buNone/>
            </a:pPr>
            <a:endParaRPr lang="en-IN" dirty="0"/>
          </a:p>
          <a:p>
            <a:pPr lvl="2" indent="0">
              <a:buNone/>
            </a:pPr>
            <a:endParaRPr lang="en-IN" dirty="0"/>
          </a:p>
          <a:p>
            <a:pPr lvl="2" indent="0">
              <a:buNone/>
            </a:pPr>
            <a:endParaRPr lang="en-IN" dirty="0"/>
          </a:p>
          <a:p>
            <a:pPr lvl="2" indent="0">
              <a:buNone/>
            </a:pPr>
            <a:endParaRPr lang="en-IN" dirty="0"/>
          </a:p>
          <a:p>
            <a:pPr lvl="2" indent="0">
              <a:buNone/>
            </a:pPr>
            <a:endParaRPr lang="en-IN" dirty="0"/>
          </a:p>
          <a:p>
            <a:pPr marL="806450" lvl="2" indent="-285750"/>
            <a:r>
              <a:rPr lang="en-IN" dirty="0"/>
              <a:t>Changes I made to the C++ code that runs in CPU.</a:t>
            </a:r>
          </a:p>
          <a:p>
            <a:pPr marL="806450" lvl="2" indent="-285750"/>
            <a:endParaRPr lang="en-IN" dirty="0"/>
          </a:p>
          <a:p>
            <a:pPr lvl="2" indent="0">
              <a:buNone/>
            </a:pP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180B49-D8D2-DE9F-BCA8-655993241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18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6703BBC-9C69-2922-1B1C-9366F4F7D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80" y="1089643"/>
            <a:ext cx="9935651" cy="82937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CCB437-15A2-2E12-35DC-A0BEA18C2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505" y="1012701"/>
            <a:ext cx="10136015" cy="22386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8A93C8-3671-D541-9D24-729C37E09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784" y="5389733"/>
            <a:ext cx="4324954" cy="5525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7AB33A-2601-F8A0-A6B3-2D4925E13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889" y="3372758"/>
            <a:ext cx="4031631" cy="299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51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27A0AA-6205-F148-B57D-C86047F96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2264903"/>
            <a:ext cx="10269894" cy="2618859"/>
          </a:xfrm>
        </p:spPr>
        <p:txBody>
          <a:bodyPr/>
          <a:lstStyle/>
          <a:p>
            <a:endParaRPr lang="en-IN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9C41959-8006-8B43-95DC-9BD909E8D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1155" y="3159647"/>
            <a:ext cx="4161183" cy="82937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95C09-BB78-6444-9728-205432880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8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7CEC-A5BC-9F44-B8F1-02E4AAAB4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793B2-23CF-6547-ADD9-DE0FE83FAC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research is mainly focused on bring up a method for computing whether two triangles in a 3-Dimention will intersect or not and for the collision test as well.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Taking the ideas proposed </a:t>
            </a:r>
            <a:r>
              <a:rPr lang="en-US"/>
              <a:t>by z` </a:t>
            </a:r>
            <a:r>
              <a:rPr lang="en-US" dirty="0"/>
              <a:t>Muller, trying to implement the fast triangle-triangle intersection test initially, then used the collision algorithm.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Implementation is done in C++.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8D61C-9E0A-044A-A263-0CD092BA2B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2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627481-5C8B-174F-895B-B3B7B3B58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320" y="2153752"/>
            <a:ext cx="10058400" cy="26188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Learnt what is CUDA programming.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Got used to CUDA programming by running sample programs.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Normally all the programs wee write is compiler in host, which uses CPU and the system memory to compile.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b="1" dirty="0"/>
              <a:t>_global_ </a:t>
            </a:r>
            <a:r>
              <a:rPr lang="en-US" dirty="0"/>
              <a:t>function tells the compiler that this </a:t>
            </a:r>
          </a:p>
          <a:p>
            <a:r>
              <a:rPr lang="en-US" dirty="0"/>
              <a:t>program runs in device not the host.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3E121C-AF37-C345-9D32-3EB2D681F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Programming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165FC-A3A6-2D4E-9BE3-84F4DE48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919377-9AFB-37FD-C69C-AFA773C2BE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1" t="5843" r="39297" b="5703"/>
          <a:stretch/>
        </p:blipFill>
        <p:spPr>
          <a:xfrm>
            <a:off x="7581900" y="3562743"/>
            <a:ext cx="3543300" cy="200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32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6BB8E7-D388-B845-8AEB-CF9ADEDFA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794" y="2667221"/>
            <a:ext cx="10689771" cy="26188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 A fast Triangle-Triangle intersection for collision detection.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Work in CUDA.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Paper link - </a:t>
            </a:r>
            <a:r>
              <a:rPr lang="en-US" dirty="0">
                <a:hlinkClick r:id="rId2"/>
              </a:rPr>
              <a:t>https://webee.technion.ac.il/people/cgm/Computer-Graphics-Multimedia/Publications/Papers/2006/2006_A_Fast_Triangle_to_triangle_Intersection_Test_for_Collision.pdf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39B9D-0D5A-974B-8E80-191AA9830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6B54FFE-E73B-DA43-96C8-E000B8FD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567FC1-0389-CED9-8FF7-1C5237F32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106" y="4561842"/>
            <a:ext cx="6721556" cy="107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7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258DD5-9C46-1B47-BA41-F4542071A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2261931"/>
            <a:ext cx="4161183" cy="2618859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Firstly, implemented the algorithm proposed in Thomas Muller paper to find whether two triangles are intersecting.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paper proposed by Thomas Muller includes many mathematical formulas to find whether 2 fast triangles intersect or not.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Defined various macros for easier use.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MACROS used: CROSS, DOT, ADD, SUB, MULT, SET, SORT.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5D9A2-BD86-804E-9EBE-67305D510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7156" y="6286521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8AEDF26-E5C1-7243-A0E0-6304CF8365AC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820823-8E83-5FF0-7544-0034BF20A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529" y="1958375"/>
            <a:ext cx="5354215" cy="3627480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5AF629C-6737-6E4A-95AB-DDBC15B7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80" y="1371601"/>
            <a:ext cx="9861006" cy="829370"/>
          </a:xfrm>
        </p:spPr>
        <p:txBody>
          <a:bodyPr anchor="t">
            <a:normAutofit/>
          </a:bodyPr>
          <a:lstStyle/>
          <a:p>
            <a:r>
              <a:rPr lang="en-US" sz="3400" dirty="0"/>
              <a:t>Implementation -  Advanced Project I</a:t>
            </a:r>
          </a:p>
        </p:txBody>
      </p:sp>
    </p:spTree>
    <p:extLst>
      <p:ext uri="{BB962C8B-B14F-4D97-AF65-F5344CB8AC3E}">
        <p14:creationId xmlns:p14="http://schemas.microsoft.com/office/powerpoint/2010/main" val="1329282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C08BA6FB-529A-E64B-065C-FD869E436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2703890"/>
            <a:ext cx="4533900" cy="277620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4E098-A850-FF4F-8874-7DF35140A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57156" y="6286521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8AEDF26-E5C1-7243-A0E0-6304CF8365AC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1B94C37-D9F0-2062-51D1-26BD09CF6A49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/>
          <a:srcRect r="3" b="16867"/>
          <a:stretch/>
        </p:blipFill>
        <p:spPr>
          <a:xfrm>
            <a:off x="691599" y="2246690"/>
            <a:ext cx="5869280" cy="3330223"/>
          </a:xfr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BF1E4ED-BD03-7A49-8539-41238BA24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80" y="1371600"/>
            <a:ext cx="10058400" cy="1057517"/>
          </a:xfrm>
        </p:spPr>
        <p:txBody>
          <a:bodyPr anchor="t">
            <a:normAutofit/>
          </a:bodyPr>
          <a:lstStyle/>
          <a:p>
            <a:r>
              <a:rPr lang="en-US" sz="3100"/>
              <a:t>Algorithm used to implement </a:t>
            </a:r>
            <a:r>
              <a:rPr lang="en-IN" sz="3100">
                <a:effectLst/>
              </a:rPr>
              <a:t>Tomas Moller approach.</a:t>
            </a:r>
            <a:br>
              <a:rPr lang="en-IN" sz="3100" b="0">
                <a:effectLst/>
              </a:rPr>
            </a:br>
            <a:endParaRPr lang="en-US" sz="31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D71CCA-315E-410A-A16B-4E885B96A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660" y="2089684"/>
            <a:ext cx="4914310" cy="348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3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6B2664-E3C5-DE41-A5B1-21DD828E50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810B50-2E1A-5441-A31F-657238C3D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7561F-89C6-0F47-B8F7-5A02A40A5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3BB1E1-C29F-ECA1-33CE-F78FBC387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58" y="1736150"/>
            <a:ext cx="5548025" cy="36704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AB46CD-1127-D7E5-A1E4-B9BBFB3FB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023" y="608156"/>
            <a:ext cx="3738850" cy="511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36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1E82DE-912C-A049-89F1-ACBC5FCFDC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Got this data points from </a:t>
            </a:r>
            <a:r>
              <a:rPr lang="en-US" dirty="0" err="1"/>
              <a:t>stackoverflow</a:t>
            </a:r>
            <a:r>
              <a:rPr lang="en-US" dirty="0"/>
              <a:t>, where one have used this data points to see if two triangles intersect.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Obtained required result but, the computation time was high since there were many mathematical equations to solve.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6AE030-AE45-0349-85BC-A872B5478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80" y="1371601"/>
            <a:ext cx="6082108" cy="829370"/>
          </a:xfrm>
        </p:spPr>
        <p:txBody>
          <a:bodyPr/>
          <a:lstStyle/>
          <a:p>
            <a:r>
              <a:rPr lang="en-US" dirty="0"/>
              <a:t>Sample data and Result for the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3565B-229D-CA4E-B958-E7C460607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D18E84-5318-87E6-DE60-EA9D67A75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862" y="789823"/>
            <a:ext cx="1912166" cy="13725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9DA549-05FC-4581-7513-9047223FB5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66" r="15761"/>
          <a:stretch/>
        </p:blipFill>
        <p:spPr>
          <a:xfrm>
            <a:off x="5680569" y="2387405"/>
            <a:ext cx="5553173" cy="323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03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27A0AA-6205-F148-B57D-C86047F96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2264903"/>
            <a:ext cx="10269894" cy="261885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IN" b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Came across “</a:t>
            </a:r>
            <a:r>
              <a:rPr lang="en-IN" dirty="0"/>
              <a:t>A Fast Triangle to Triangle Intersection Test for Collision Detection by Oren Tropp et.al” and found their approach had less computation and mathematical equations.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Paper link: </a:t>
            </a:r>
            <a:r>
              <a:rPr lang="en-US" dirty="0">
                <a:hlinkClick r:id="rId2"/>
              </a:rPr>
              <a:t>https://webee.technion.ac.il/people/cgm/Computer-Graphics-Multimedia/Publications/Papers/2006/2006_A_Fast_Triangle_to_triangle_Intersection_Test_for_Collision.pdf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9C41959-8006-8B43-95DC-9BD909E8D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80" y="1371601"/>
            <a:ext cx="7770949" cy="829370"/>
          </a:xfrm>
        </p:spPr>
        <p:txBody>
          <a:bodyPr/>
          <a:lstStyle/>
          <a:p>
            <a:r>
              <a:rPr lang="en-US" dirty="0"/>
              <a:t>Advanced Project – II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95C09-BB78-6444-9728-205432880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DF26-E5C1-7243-A0E0-6304CF8365AC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C6BD8E-7522-5B1E-D7A5-05FF2DF7652E}"/>
              </a:ext>
            </a:extLst>
          </p:cNvPr>
          <p:cNvSpPr txBox="1"/>
          <p:nvPr/>
        </p:nvSpPr>
        <p:spPr>
          <a:xfrm>
            <a:off x="1642188" y="2845837"/>
            <a:ext cx="9078685" cy="36389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688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090355 Powerpoint_Template_SystemFonts_WIDE" id="{3A33425D-C630-3545-91BE-6E001CC53EFA}" vid="{8FF148B2-A576-7E47-B45A-80FF43A7E9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1E88DAFBA13A41A4D30A432117ECB5" ma:contentTypeVersion="6" ma:contentTypeDescription="Create a new document." ma:contentTypeScope="" ma:versionID="c7e8de08f0fa02ee7bf31581a1f43ea3">
  <xsd:schema xmlns:xsd="http://www.w3.org/2001/XMLSchema" xmlns:xs="http://www.w3.org/2001/XMLSchema" xmlns:p="http://schemas.microsoft.com/office/2006/metadata/properties" xmlns:ns3="76d338c0-f1cd-4263-a434-68de07724936" xmlns:ns4="ad22f652-b849-48c5-a37f-d043aa2d1747" targetNamespace="http://schemas.microsoft.com/office/2006/metadata/properties" ma:root="true" ma:fieldsID="ed89be09f0f7ff6981b55b1eab570d36" ns3:_="" ns4:_="">
    <xsd:import namespace="76d338c0-f1cd-4263-a434-68de07724936"/>
    <xsd:import namespace="ad22f652-b849-48c5-a37f-d043aa2d1747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d338c0-f1cd-4263-a434-68de07724936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22f652-b849-48c5-a37f-d043aa2d1747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6d338c0-f1cd-4263-a434-68de07724936" xsi:nil="true"/>
  </documentManagement>
</p:properties>
</file>

<file path=customXml/itemProps1.xml><?xml version="1.0" encoding="utf-8"?>
<ds:datastoreItem xmlns:ds="http://schemas.openxmlformats.org/officeDocument/2006/customXml" ds:itemID="{78E55DEA-F8EA-41BB-9EA5-5C14F04440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d338c0-f1cd-4263-a434-68de07724936"/>
    <ds:schemaRef ds:uri="ad22f652-b849-48c5-a37f-d043aa2d17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664465-AF2C-4FAE-BD89-F15E22A50B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CCD447-A82E-463A-AC7A-6F779440E3EA}">
  <ds:schemaRefs>
    <ds:schemaRef ds:uri="ad22f652-b849-48c5-a37f-d043aa2d1747"/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76d338c0-f1cd-4263-a434-68de0772493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20090355-Powerpoint_Template_SystemFonts_WIDE</Template>
  <TotalTime>1435</TotalTime>
  <Words>881</Words>
  <Application>Microsoft Office PowerPoint</Application>
  <PresentationFormat>Widescreen</PresentationFormat>
  <Paragraphs>95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Courier New</vt:lpstr>
      <vt:lpstr>Georgia</vt:lpstr>
      <vt:lpstr>Georgia Bold</vt:lpstr>
      <vt:lpstr>Georgia Regular</vt:lpstr>
      <vt:lpstr>Verdana</vt:lpstr>
      <vt:lpstr>Verdana Bold</vt:lpstr>
      <vt:lpstr>Office Theme</vt:lpstr>
      <vt:lpstr>CSE 524:  Advanced Project - II</vt:lpstr>
      <vt:lpstr>Introduction</vt:lpstr>
      <vt:lpstr>CUDA Programming </vt:lpstr>
      <vt:lpstr>Proposed Work</vt:lpstr>
      <vt:lpstr>Implementation -  Advanced Project I</vt:lpstr>
      <vt:lpstr>Algorithm used to implement Tomas Moller approach. </vt:lpstr>
      <vt:lpstr>PowerPoint Presentation</vt:lpstr>
      <vt:lpstr>Sample data and Result for the data</vt:lpstr>
      <vt:lpstr>Advanced Project – II </vt:lpstr>
      <vt:lpstr>Implementation</vt:lpstr>
      <vt:lpstr>Implementation</vt:lpstr>
      <vt:lpstr>Implementation</vt:lpstr>
      <vt:lpstr>Implementation</vt:lpstr>
      <vt:lpstr>Implementation</vt:lpstr>
      <vt:lpstr>Results – C++</vt:lpstr>
      <vt:lpstr>Implementation - CUDA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532:  Advanced Project - I</dc:title>
  <dc:creator>Roopak Narayanasamy</dc:creator>
  <cp:lastModifiedBy>Shreyas Habade</cp:lastModifiedBy>
  <cp:revision>4</cp:revision>
  <cp:lastPrinted>2018-10-25T20:35:58Z</cp:lastPrinted>
  <dcterms:created xsi:type="dcterms:W3CDTF">2023-12-22T01:10:52Z</dcterms:created>
  <dcterms:modified xsi:type="dcterms:W3CDTF">2024-12-16T07:07:13Z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0x010100DD1E88DAFBA13A41A4D30A432117ECB5</vt:lpwstr>
  </property>
</Properties>
</file>