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Abril Fatface"/>
      <p:regular r:id="rId28"/>
    </p:embeddedFont>
    <p:embeddedFont>
      <p:font typeface="Griffy"/>
      <p:regular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Lexend Deca SemiBold"/>
      <p:regular r:id="rId34"/>
      <p:bold r:id="rId35"/>
    </p:embeddedFont>
    <p:embeddedFont>
      <p:font typeface="DM Sans"/>
      <p:regular r:id="rId36"/>
      <p:bold r:id="rId37"/>
      <p:italic r:id="rId38"/>
      <p:boldItalic r:id="rId39"/>
    </p:embeddedFont>
    <p:embeddedFont>
      <p:font typeface="Homemade Appl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omemadeAppl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brilFatfac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riff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-italic.fntdata"/><Relationship Id="rId13" Type="http://schemas.openxmlformats.org/officeDocument/2006/relationships/slide" Target="slides/slide8.xml"/><Relationship Id="rId35" Type="http://schemas.openxmlformats.org/officeDocument/2006/relationships/font" Target="fonts/LexendDecaSemiBold-bold.fntdata"/><Relationship Id="rId12" Type="http://schemas.openxmlformats.org/officeDocument/2006/relationships/slide" Target="slides/slide7.xml"/><Relationship Id="rId34" Type="http://schemas.openxmlformats.org/officeDocument/2006/relationships/font" Target="fonts/LexendDeca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.fntdata"/><Relationship Id="rId14" Type="http://schemas.openxmlformats.org/officeDocument/2006/relationships/slide" Target="slides/slide9.xml"/><Relationship Id="rId36" Type="http://schemas.openxmlformats.org/officeDocument/2006/relationships/font" Target="fonts/DMSans-regular.fntdata"/><Relationship Id="rId17" Type="http://schemas.openxmlformats.org/officeDocument/2006/relationships/slide" Target="slides/slide12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DM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34f17c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34f17c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34f17c3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34f17c3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f922c1f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f922c1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bf9a4e4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bf9a4e4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f922c1f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f922c1f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f922c1f2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f922c1f2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f922c1f2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f922c1f2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34f17c3e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34f17c3e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34f17c3e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34f17c3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34f17c3e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34f17c3e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2769022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2769022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34f17c3e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34f17c3e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34f17c3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34f17c3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34f17c3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34f17c3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bf9a4e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bf9a4e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f922c1f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f922c1f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f922c1f2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f922c1f2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f922c1f2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f922c1f2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f922c1f2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f922c1f2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1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8" name="Google Shape;88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9" name="Google Shape;89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2" name="Google Shape;92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3" name="Google Shape;93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2" name="Google Shape;102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3" name="Google Shape;103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" name="Google Shape;104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6" name="Google Shape;106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7" name="Google Shape;107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3" name="Google Shape;113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2" name="Google Shape;122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26" name="Google Shape;126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27" name="Google Shape;127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28" name="Google Shape;128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6" name="Google Shape;136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8" name="Google Shape;138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0" name="Google Shape;140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1" name="Google Shape;141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3" name="Google Shape;143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4" name="Google Shape;144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5" name="Google Shape;145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" name="Google Shape;146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2" name="Google Shape;152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8" name="Google Shape;158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9" name="Google Shape;159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0" name="Google Shape;160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1" name="Google Shape;161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4" name="Google Shape;164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5" name="Google Shape;165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6" name="Google Shape;166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7" name="Google Shape;167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8" name="Google Shape;168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443975" y="974375"/>
            <a:ext cx="5593800" cy="4241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5" name="Google Shape;195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97" name="Google Shape;197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98" name="Google Shape;198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03" name="Google Shape;203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1" name="Google Shape;51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70" name="Google Shape;70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2880650" y="1617950"/>
            <a:ext cx="8031600" cy="2870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Calcolo del M.C.D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Algoritmo di Euclide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23"/>
          <p:cNvSpPr txBox="1"/>
          <p:nvPr>
            <p:ph idx="1" type="subTitle"/>
          </p:nvPr>
        </p:nvSpPr>
        <p:spPr>
          <a:xfrm>
            <a:off x="3453675" y="5087500"/>
            <a:ext cx="7685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Chiara Luchini 	Nicolò Posta </a:t>
            </a:r>
            <a:endParaRPr/>
          </a:p>
        </p:txBody>
      </p:sp>
      <p:grpSp>
        <p:nvGrpSpPr>
          <p:cNvPr id="211" name="Google Shape;211;p23"/>
          <p:cNvGrpSpPr/>
          <p:nvPr/>
        </p:nvGrpSpPr>
        <p:grpSpPr>
          <a:xfrm>
            <a:off x="10687445" y="769017"/>
            <a:ext cx="894670" cy="772741"/>
            <a:chOff x="4473320" y="1359978"/>
            <a:chExt cx="1435607" cy="1240155"/>
          </a:xfrm>
        </p:grpSpPr>
        <p:sp>
          <p:nvSpPr>
            <p:cNvPr id="212" name="Google Shape;212;p23"/>
            <p:cNvSpPr/>
            <p:nvPr/>
          </p:nvSpPr>
          <p:spPr>
            <a:xfrm>
              <a:off x="4473320" y="1359978"/>
              <a:ext cx="1435607" cy="901826"/>
            </a:xfrm>
            <a:custGeom>
              <a:rect b="b" l="l" r="r" t="t"/>
              <a:pathLst>
                <a:path extrusionOk="0" h="901826" w="1435607">
                  <a:moveTo>
                    <a:pt x="1418177" y="598361"/>
                  </a:moveTo>
                  <a:lnTo>
                    <a:pt x="1330547" y="598361"/>
                  </a:lnTo>
                  <a:cubicBezTo>
                    <a:pt x="1322642" y="267176"/>
                    <a:pt x="1050989" y="0"/>
                    <a:pt x="717804" y="0"/>
                  </a:cubicBezTo>
                  <a:cubicBezTo>
                    <a:pt x="384715" y="0"/>
                    <a:pt x="112967" y="267081"/>
                    <a:pt x="105156" y="598265"/>
                  </a:cubicBezTo>
                  <a:lnTo>
                    <a:pt x="17526" y="598265"/>
                  </a:lnTo>
                  <a:cubicBezTo>
                    <a:pt x="7811" y="598265"/>
                    <a:pt x="0" y="606076"/>
                    <a:pt x="0" y="615791"/>
                  </a:cubicBezTo>
                  <a:lnTo>
                    <a:pt x="0" y="884301"/>
                  </a:lnTo>
                  <a:cubicBezTo>
                    <a:pt x="0" y="894017"/>
                    <a:pt x="7811" y="901827"/>
                    <a:pt x="17526" y="901827"/>
                  </a:cubicBezTo>
                  <a:lnTo>
                    <a:pt x="1418082" y="901827"/>
                  </a:lnTo>
                  <a:cubicBezTo>
                    <a:pt x="1427798" y="901827"/>
                    <a:pt x="1435608" y="894017"/>
                    <a:pt x="1435608" y="884301"/>
                  </a:cubicBezTo>
                  <a:lnTo>
                    <a:pt x="1435608" y="615887"/>
                  </a:lnTo>
                  <a:cubicBezTo>
                    <a:pt x="1435608" y="606171"/>
                    <a:pt x="1427798" y="598361"/>
                    <a:pt x="1418177" y="598361"/>
                  </a:cubicBezTo>
                  <a:close/>
                  <a:moveTo>
                    <a:pt x="1400651" y="866870"/>
                  </a:moveTo>
                  <a:lnTo>
                    <a:pt x="1266444" y="866870"/>
                  </a:lnTo>
                  <a:lnTo>
                    <a:pt x="1266444" y="759333"/>
                  </a:lnTo>
                  <a:cubicBezTo>
                    <a:pt x="1266444" y="749618"/>
                    <a:pt x="1258824" y="741807"/>
                    <a:pt x="1249299" y="741807"/>
                  </a:cubicBezTo>
                  <a:cubicBezTo>
                    <a:pt x="1239774" y="741807"/>
                    <a:pt x="1232154" y="749618"/>
                    <a:pt x="1232154" y="759333"/>
                  </a:cubicBezTo>
                  <a:lnTo>
                    <a:pt x="1232154" y="866870"/>
                  </a:lnTo>
                  <a:lnTo>
                    <a:pt x="1115568" y="866870"/>
                  </a:lnTo>
                  <a:lnTo>
                    <a:pt x="1115568" y="759333"/>
                  </a:lnTo>
                  <a:cubicBezTo>
                    <a:pt x="1115568" y="749618"/>
                    <a:pt x="1107662" y="741807"/>
                    <a:pt x="1097852" y="741807"/>
                  </a:cubicBezTo>
                  <a:cubicBezTo>
                    <a:pt x="1088041" y="741807"/>
                    <a:pt x="1080135" y="749618"/>
                    <a:pt x="1080135" y="759333"/>
                  </a:cubicBezTo>
                  <a:lnTo>
                    <a:pt x="1080135" y="866870"/>
                  </a:lnTo>
                  <a:lnTo>
                    <a:pt x="963549" y="866870"/>
                  </a:lnTo>
                  <a:lnTo>
                    <a:pt x="963549" y="759333"/>
                  </a:lnTo>
                  <a:cubicBezTo>
                    <a:pt x="963549" y="749618"/>
                    <a:pt x="955643" y="741807"/>
                    <a:pt x="945833" y="741807"/>
                  </a:cubicBezTo>
                  <a:cubicBezTo>
                    <a:pt x="936022" y="741807"/>
                    <a:pt x="928116" y="749618"/>
                    <a:pt x="928116" y="759333"/>
                  </a:cubicBezTo>
                  <a:lnTo>
                    <a:pt x="928116" y="866870"/>
                  </a:lnTo>
                  <a:lnTo>
                    <a:pt x="811530" y="866870"/>
                  </a:lnTo>
                  <a:lnTo>
                    <a:pt x="811530" y="759333"/>
                  </a:lnTo>
                  <a:cubicBezTo>
                    <a:pt x="811530" y="749618"/>
                    <a:pt x="803624" y="741807"/>
                    <a:pt x="793814" y="741807"/>
                  </a:cubicBezTo>
                  <a:cubicBezTo>
                    <a:pt x="784003" y="741807"/>
                    <a:pt x="776097" y="749618"/>
                    <a:pt x="776097" y="759333"/>
                  </a:cubicBezTo>
                  <a:lnTo>
                    <a:pt x="776097" y="866870"/>
                  </a:lnTo>
                  <a:lnTo>
                    <a:pt x="659511" y="866870"/>
                  </a:lnTo>
                  <a:lnTo>
                    <a:pt x="659511" y="759333"/>
                  </a:lnTo>
                  <a:cubicBezTo>
                    <a:pt x="659511" y="749618"/>
                    <a:pt x="651891" y="741807"/>
                    <a:pt x="642366" y="741807"/>
                  </a:cubicBezTo>
                  <a:cubicBezTo>
                    <a:pt x="632841" y="741807"/>
                    <a:pt x="625221" y="749618"/>
                    <a:pt x="625221" y="759333"/>
                  </a:cubicBezTo>
                  <a:lnTo>
                    <a:pt x="625221" y="866870"/>
                  </a:lnTo>
                  <a:lnTo>
                    <a:pt x="508635" y="866870"/>
                  </a:lnTo>
                  <a:lnTo>
                    <a:pt x="508635" y="759333"/>
                  </a:lnTo>
                  <a:cubicBezTo>
                    <a:pt x="508635" y="749618"/>
                    <a:pt x="500729" y="741807"/>
                    <a:pt x="490918" y="741807"/>
                  </a:cubicBezTo>
                  <a:cubicBezTo>
                    <a:pt x="481108" y="741807"/>
                    <a:pt x="473202" y="749618"/>
                    <a:pt x="473202" y="759333"/>
                  </a:cubicBezTo>
                  <a:lnTo>
                    <a:pt x="473202" y="866870"/>
                  </a:lnTo>
                  <a:lnTo>
                    <a:pt x="356616" y="866870"/>
                  </a:lnTo>
                  <a:lnTo>
                    <a:pt x="356616" y="759333"/>
                  </a:lnTo>
                  <a:cubicBezTo>
                    <a:pt x="356616" y="749618"/>
                    <a:pt x="348710" y="741807"/>
                    <a:pt x="338900" y="741807"/>
                  </a:cubicBezTo>
                  <a:cubicBezTo>
                    <a:pt x="329089" y="741807"/>
                    <a:pt x="321183" y="749618"/>
                    <a:pt x="321183" y="759333"/>
                  </a:cubicBezTo>
                  <a:lnTo>
                    <a:pt x="321183" y="866870"/>
                  </a:lnTo>
                  <a:lnTo>
                    <a:pt x="204597" y="866870"/>
                  </a:lnTo>
                  <a:lnTo>
                    <a:pt x="204597" y="759333"/>
                  </a:lnTo>
                  <a:cubicBezTo>
                    <a:pt x="204597" y="749618"/>
                    <a:pt x="196691" y="741807"/>
                    <a:pt x="186880" y="741807"/>
                  </a:cubicBezTo>
                  <a:cubicBezTo>
                    <a:pt x="177070" y="741807"/>
                    <a:pt x="169164" y="749618"/>
                    <a:pt x="169164" y="759333"/>
                  </a:cubicBezTo>
                  <a:lnTo>
                    <a:pt x="169164" y="866870"/>
                  </a:lnTo>
                  <a:lnTo>
                    <a:pt x="35052" y="866870"/>
                  </a:lnTo>
                  <a:lnTo>
                    <a:pt x="35052" y="633317"/>
                  </a:lnTo>
                  <a:lnTo>
                    <a:pt x="122587" y="633317"/>
                  </a:lnTo>
                  <a:cubicBezTo>
                    <a:pt x="132302" y="633317"/>
                    <a:pt x="140113" y="625507"/>
                    <a:pt x="140113" y="615791"/>
                  </a:cubicBezTo>
                  <a:lnTo>
                    <a:pt x="140113" y="612839"/>
                  </a:lnTo>
                  <a:cubicBezTo>
                    <a:pt x="140113" y="294227"/>
                    <a:pt x="399383" y="34957"/>
                    <a:pt x="717899" y="34957"/>
                  </a:cubicBezTo>
                  <a:cubicBezTo>
                    <a:pt x="1036415" y="34957"/>
                    <a:pt x="1295686" y="294227"/>
                    <a:pt x="1295686" y="612839"/>
                  </a:cubicBezTo>
                  <a:lnTo>
                    <a:pt x="1295686" y="615791"/>
                  </a:lnTo>
                  <a:cubicBezTo>
                    <a:pt x="1295686" y="625507"/>
                    <a:pt x="1303496" y="633317"/>
                    <a:pt x="1313212" y="633317"/>
                  </a:cubicBezTo>
                  <a:lnTo>
                    <a:pt x="1400747" y="633317"/>
                  </a:lnTo>
                  <a:lnTo>
                    <a:pt x="1400747" y="8668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4829079" y="1610962"/>
              <a:ext cx="723614" cy="382333"/>
            </a:xfrm>
            <a:custGeom>
              <a:rect b="b" l="l" r="r" t="t"/>
              <a:pathLst>
                <a:path extrusionOk="0" h="382333" w="723614">
                  <a:moveTo>
                    <a:pt x="361855" y="0"/>
                  </a:moveTo>
                  <a:cubicBezTo>
                    <a:pt x="162401" y="0"/>
                    <a:pt x="0" y="162401"/>
                    <a:pt x="0" y="361855"/>
                  </a:cubicBezTo>
                  <a:cubicBezTo>
                    <a:pt x="0" y="363474"/>
                    <a:pt x="0" y="365284"/>
                    <a:pt x="190" y="366903"/>
                  </a:cubicBezTo>
                  <a:cubicBezTo>
                    <a:pt x="1238" y="375666"/>
                    <a:pt x="8668" y="382333"/>
                    <a:pt x="17621" y="382333"/>
                  </a:cubicBezTo>
                  <a:lnTo>
                    <a:pt x="286321" y="382333"/>
                  </a:lnTo>
                  <a:cubicBezTo>
                    <a:pt x="295561" y="382333"/>
                    <a:pt x="303085" y="375190"/>
                    <a:pt x="303848" y="366141"/>
                  </a:cubicBezTo>
                  <a:cubicBezTo>
                    <a:pt x="306229" y="336042"/>
                    <a:pt x="331660" y="312325"/>
                    <a:pt x="361950" y="312325"/>
                  </a:cubicBezTo>
                  <a:cubicBezTo>
                    <a:pt x="392335" y="312325"/>
                    <a:pt x="417767" y="335947"/>
                    <a:pt x="420052" y="366141"/>
                  </a:cubicBezTo>
                  <a:cubicBezTo>
                    <a:pt x="420719" y="375380"/>
                    <a:pt x="428434" y="382333"/>
                    <a:pt x="437578" y="382333"/>
                  </a:cubicBezTo>
                  <a:lnTo>
                    <a:pt x="706279" y="382333"/>
                  </a:lnTo>
                  <a:cubicBezTo>
                    <a:pt x="715137" y="382333"/>
                    <a:pt x="722662" y="375761"/>
                    <a:pt x="723424" y="366903"/>
                  </a:cubicBezTo>
                  <a:cubicBezTo>
                    <a:pt x="723614" y="365284"/>
                    <a:pt x="723614" y="363474"/>
                    <a:pt x="723614" y="361855"/>
                  </a:cubicBezTo>
                  <a:cubicBezTo>
                    <a:pt x="723709" y="162401"/>
                    <a:pt x="561308" y="0"/>
                    <a:pt x="361855" y="0"/>
                  </a:cubicBezTo>
                  <a:close/>
                  <a:moveTo>
                    <a:pt x="452437" y="347377"/>
                  </a:moveTo>
                  <a:cubicBezTo>
                    <a:pt x="441960" y="307086"/>
                    <a:pt x="405003" y="277368"/>
                    <a:pt x="362141" y="277368"/>
                  </a:cubicBezTo>
                  <a:cubicBezTo>
                    <a:pt x="319278" y="277368"/>
                    <a:pt x="282321" y="306991"/>
                    <a:pt x="271843" y="347377"/>
                  </a:cubicBezTo>
                  <a:lnTo>
                    <a:pt x="35719" y="347377"/>
                  </a:lnTo>
                  <a:cubicBezTo>
                    <a:pt x="43339" y="173926"/>
                    <a:pt x="186880" y="35052"/>
                    <a:pt x="362141" y="35052"/>
                  </a:cubicBezTo>
                  <a:cubicBezTo>
                    <a:pt x="537115" y="35052"/>
                    <a:pt x="680466" y="173260"/>
                    <a:pt x="688562" y="347377"/>
                  </a:cubicBezTo>
                  <a:lnTo>
                    <a:pt x="452437" y="347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4549806" y="2379630"/>
              <a:ext cx="1327118" cy="220503"/>
            </a:xfrm>
            <a:custGeom>
              <a:rect b="b" l="l" r="r" t="t"/>
              <a:pathLst>
                <a:path extrusionOk="0" h="220503" w="1327118">
                  <a:moveTo>
                    <a:pt x="1315307" y="93536"/>
                  </a:moveTo>
                  <a:lnTo>
                    <a:pt x="1195197" y="51816"/>
                  </a:lnTo>
                  <a:cubicBezTo>
                    <a:pt x="1193864" y="50863"/>
                    <a:pt x="1192340" y="50006"/>
                    <a:pt x="1190720" y="49435"/>
                  </a:cubicBezTo>
                  <a:lnTo>
                    <a:pt x="1072134" y="7906"/>
                  </a:lnTo>
                  <a:cubicBezTo>
                    <a:pt x="1070419" y="6286"/>
                    <a:pt x="1068515" y="4953"/>
                    <a:pt x="1066228" y="4096"/>
                  </a:cubicBezTo>
                  <a:lnTo>
                    <a:pt x="1057275" y="952"/>
                  </a:lnTo>
                  <a:cubicBezTo>
                    <a:pt x="1055370" y="381"/>
                    <a:pt x="1053465" y="0"/>
                    <a:pt x="1051465" y="0"/>
                  </a:cubicBezTo>
                  <a:lnTo>
                    <a:pt x="350234" y="0"/>
                  </a:lnTo>
                  <a:cubicBezTo>
                    <a:pt x="350139" y="0"/>
                    <a:pt x="350044" y="0"/>
                    <a:pt x="349853" y="0"/>
                  </a:cubicBezTo>
                  <a:cubicBezTo>
                    <a:pt x="349758" y="0"/>
                    <a:pt x="349663" y="0"/>
                    <a:pt x="349472" y="0"/>
                  </a:cubicBezTo>
                  <a:lnTo>
                    <a:pt x="183737" y="0"/>
                  </a:lnTo>
                  <a:lnTo>
                    <a:pt x="183261" y="0"/>
                  </a:ln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2978"/>
                  </a:lnTo>
                  <a:cubicBezTo>
                    <a:pt x="0" y="212693"/>
                    <a:pt x="7811" y="220504"/>
                    <a:pt x="17526" y="220504"/>
                  </a:cubicBezTo>
                  <a:lnTo>
                    <a:pt x="183261" y="220504"/>
                  </a:lnTo>
                  <a:lnTo>
                    <a:pt x="183737" y="220504"/>
                  </a:lnTo>
                  <a:lnTo>
                    <a:pt x="349472" y="220504"/>
                  </a:lnTo>
                  <a:cubicBezTo>
                    <a:pt x="349567" y="220504"/>
                    <a:pt x="349663" y="220504"/>
                    <a:pt x="349853" y="220504"/>
                  </a:cubicBezTo>
                  <a:cubicBezTo>
                    <a:pt x="349949" y="220504"/>
                    <a:pt x="350044" y="220504"/>
                    <a:pt x="350234" y="220504"/>
                  </a:cubicBezTo>
                  <a:lnTo>
                    <a:pt x="1049846" y="220504"/>
                  </a:lnTo>
                  <a:cubicBezTo>
                    <a:pt x="1051846" y="220504"/>
                    <a:pt x="1053846" y="220123"/>
                    <a:pt x="1055656" y="219551"/>
                  </a:cubicBezTo>
                  <a:lnTo>
                    <a:pt x="1066324" y="215837"/>
                  </a:lnTo>
                  <a:cubicBezTo>
                    <a:pt x="1068134" y="215170"/>
                    <a:pt x="1069848" y="214217"/>
                    <a:pt x="1071277" y="212979"/>
                  </a:cubicBezTo>
                  <a:lnTo>
                    <a:pt x="1190911" y="170402"/>
                  </a:lnTo>
                  <a:cubicBezTo>
                    <a:pt x="1191197" y="170307"/>
                    <a:pt x="1191387" y="170117"/>
                    <a:pt x="1191673" y="169926"/>
                  </a:cubicBezTo>
                  <a:lnTo>
                    <a:pt x="1315402" y="126301"/>
                  </a:lnTo>
                  <a:cubicBezTo>
                    <a:pt x="1322451" y="123730"/>
                    <a:pt x="1327118" y="117253"/>
                    <a:pt x="1327118" y="109728"/>
                  </a:cubicBezTo>
                  <a:cubicBezTo>
                    <a:pt x="1327023" y="102584"/>
                    <a:pt x="1322356" y="95917"/>
                    <a:pt x="1315307" y="93536"/>
                  </a:cubicBezTo>
                  <a:close/>
                  <a:moveTo>
                    <a:pt x="35147" y="35052"/>
                  </a:moveTo>
                  <a:lnTo>
                    <a:pt x="165925" y="35052"/>
                  </a:lnTo>
                  <a:lnTo>
                    <a:pt x="165925" y="185356"/>
                  </a:lnTo>
                  <a:lnTo>
                    <a:pt x="35147" y="185356"/>
                  </a:lnTo>
                  <a:lnTo>
                    <a:pt x="35147" y="35052"/>
                  </a:lnTo>
                  <a:close/>
                  <a:moveTo>
                    <a:pt x="1077944" y="47053"/>
                  </a:moveTo>
                  <a:lnTo>
                    <a:pt x="1167098" y="78105"/>
                  </a:lnTo>
                  <a:lnTo>
                    <a:pt x="1167098" y="141542"/>
                  </a:lnTo>
                  <a:lnTo>
                    <a:pt x="1077944" y="173260"/>
                  </a:lnTo>
                  <a:lnTo>
                    <a:pt x="1077944" y="47053"/>
                  </a:lnTo>
                  <a:close/>
                  <a:moveTo>
                    <a:pt x="332042" y="185452"/>
                  </a:moveTo>
                  <a:lnTo>
                    <a:pt x="201263" y="185452"/>
                  </a:lnTo>
                  <a:lnTo>
                    <a:pt x="201263" y="35147"/>
                  </a:lnTo>
                  <a:lnTo>
                    <a:pt x="332042" y="35147"/>
                  </a:lnTo>
                  <a:lnTo>
                    <a:pt x="332042" y="185452"/>
                  </a:lnTo>
                  <a:close/>
                  <a:moveTo>
                    <a:pt x="367760" y="35052"/>
                  </a:moveTo>
                  <a:lnTo>
                    <a:pt x="1039082" y="35052"/>
                  </a:lnTo>
                  <a:lnTo>
                    <a:pt x="1039082" y="185356"/>
                  </a:lnTo>
                  <a:lnTo>
                    <a:pt x="367760" y="185356"/>
                  </a:lnTo>
                  <a:lnTo>
                    <a:pt x="367760" y="35052"/>
                  </a:lnTo>
                  <a:close/>
                  <a:moveTo>
                    <a:pt x="1202531" y="129159"/>
                  </a:moveTo>
                  <a:lnTo>
                    <a:pt x="1202531" y="91345"/>
                  </a:lnTo>
                  <a:lnTo>
                    <a:pt x="1256728" y="110109"/>
                  </a:lnTo>
                  <a:lnTo>
                    <a:pt x="1202531" y="129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216" name="Google Shape;216;p23"/>
            <p:cNvSpPr/>
            <p:nvPr/>
          </p:nvSpPr>
          <p:spPr>
            <a:xfrm>
              <a:off x="6594769" y="2752153"/>
              <a:ext cx="953209" cy="1378553"/>
            </a:xfrm>
            <a:custGeom>
              <a:rect b="b" l="l" r="r" t="t"/>
              <a:pathLst>
                <a:path extrusionOk="0" h="1378553" w="953209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7034783" y="3243642"/>
              <a:ext cx="58292" cy="58293"/>
            </a:xfrm>
            <a:custGeom>
              <a:rect b="b" l="l" r="r" t="t"/>
              <a:pathLst>
                <a:path extrusionOk="0" h="58293" w="58292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1349400" y="112300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metodo delle sottrazioni successive: implementazione in Python 1/2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 txBox="1"/>
          <p:nvPr>
            <p:ph idx="2" type="body"/>
          </p:nvPr>
        </p:nvSpPr>
        <p:spPr>
          <a:xfrm>
            <a:off x="1253200" y="3118175"/>
            <a:ext cx="5220000" cy="308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Quali sono i casi di stop dell</a:t>
            </a:r>
            <a:r>
              <a:rPr b="1" lang="en"/>
              <a:t>'</a:t>
            </a:r>
            <a:r>
              <a:rPr b="1" lang="en"/>
              <a:t> algoritmo?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In questo caso l’algoritmo si ferma quando </a:t>
            </a:r>
            <a:r>
              <a:rPr b="1" lang="en"/>
              <a:t>a = b</a:t>
            </a:r>
            <a:r>
              <a:rPr lang="en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Qual è il costrutto iterativo da utilizzare?</a:t>
            </a:r>
            <a:endParaRPr b="1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Possiamo utilizzare il ciclo </a:t>
            </a:r>
            <a:r>
              <a:rPr b="1" lang="en"/>
              <a:t>while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 txBox="1"/>
          <p:nvPr>
            <p:ph idx="1" type="subTitle"/>
          </p:nvPr>
        </p:nvSpPr>
        <p:spPr>
          <a:xfrm>
            <a:off x="1403550" y="257760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Versione iterativa</a:t>
            </a:r>
            <a:endParaRPr/>
          </a:p>
        </p:txBody>
      </p:sp>
      <p:sp>
        <p:nvSpPr>
          <p:cNvPr id="331" name="Google Shape;331;p32"/>
          <p:cNvSpPr txBox="1"/>
          <p:nvPr>
            <p:ph idx="1" type="subTitle"/>
          </p:nvPr>
        </p:nvSpPr>
        <p:spPr>
          <a:xfrm>
            <a:off x="6580200" y="257760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Versione ricorsiva</a:t>
            </a:r>
            <a:endParaRPr/>
          </a:p>
        </p:txBody>
      </p:sp>
      <p:sp>
        <p:nvSpPr>
          <p:cNvPr id="332" name="Google Shape;332;p32"/>
          <p:cNvSpPr txBox="1"/>
          <p:nvPr>
            <p:ph idx="2" type="body"/>
          </p:nvPr>
        </p:nvSpPr>
        <p:spPr>
          <a:xfrm>
            <a:off x="6433700" y="3118175"/>
            <a:ext cx="5160900" cy="304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Qual è il caso base della ricorsione?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Il caso base è quando </a:t>
            </a:r>
            <a:r>
              <a:rPr b="1" lang="en"/>
              <a:t>a = b</a:t>
            </a:r>
            <a:r>
              <a:rPr lang="en"/>
              <a:t>, lo verifichiamo tramite un </a:t>
            </a:r>
            <a:r>
              <a:rPr b="1" lang="en"/>
              <a:t>if..else...</a:t>
            </a:r>
            <a:r>
              <a:rPr lang="en"/>
              <a:t> 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Quando richiamare la funzione?</a:t>
            </a:r>
            <a:endParaRPr b="1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Quando abbiamo controllato chi è il numero maggiore nelle varie sottrazioni ( es. </a:t>
            </a:r>
            <a:r>
              <a:rPr b="1" lang="en"/>
              <a:t>x&gt;y</a:t>
            </a:r>
            <a:r>
              <a:rPr lang="en"/>
              <a:t>).</a:t>
            </a:r>
            <a:endParaRPr/>
          </a:p>
        </p:txBody>
      </p:sp>
      <p:sp>
        <p:nvSpPr>
          <p:cNvPr id="333" name="Google Shape;333;p32"/>
          <p:cNvSpPr txBox="1"/>
          <p:nvPr>
            <p:ph idx="1" type="subTitle"/>
          </p:nvPr>
        </p:nvSpPr>
        <p:spPr>
          <a:xfrm>
            <a:off x="1403550" y="1930700"/>
            <a:ext cx="7542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/>
              <a:t>Alcune i</a:t>
            </a:r>
            <a:r>
              <a:rPr lang="en" sz="2400"/>
              <a:t>dee per costruirlo:</a:t>
            </a:r>
            <a:endParaRPr sz="2400"/>
          </a:p>
        </p:txBody>
      </p:sp>
      <p:grpSp>
        <p:nvGrpSpPr>
          <p:cNvPr id="334" name="Google Shape;334;p32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335" name="Google Shape;335;p32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1629050" y="7080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metodo delle sottrazioni successive: implementazione in Python 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 txBox="1"/>
          <p:nvPr>
            <p:ph idx="1" type="subTitle"/>
          </p:nvPr>
        </p:nvSpPr>
        <p:spPr>
          <a:xfrm>
            <a:off x="84741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Versione iterativa</a:t>
            </a:r>
            <a:endParaRPr/>
          </a:p>
        </p:txBody>
      </p:sp>
      <p:sp>
        <p:nvSpPr>
          <p:cNvPr id="343" name="Google Shape;343;p33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Versione ricorsiva</a:t>
            </a:r>
            <a:endParaRPr/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350" y="2873950"/>
            <a:ext cx="5012401" cy="26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250" y="2873950"/>
            <a:ext cx="5012400" cy="26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3"/>
          <p:cNvSpPr/>
          <p:nvPr/>
        </p:nvSpPr>
        <p:spPr>
          <a:xfrm>
            <a:off x="567376" y="596651"/>
            <a:ext cx="674126" cy="591357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type="title"/>
          </p:nvPr>
        </p:nvSpPr>
        <p:spPr>
          <a:xfrm>
            <a:off x="1349400" y="1028650"/>
            <a:ext cx="101019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derivazione del metodo delle sottrazioni consecutive</a:t>
            </a:r>
            <a:endParaRPr/>
          </a:p>
        </p:txBody>
      </p:sp>
      <p:sp>
        <p:nvSpPr>
          <p:cNvPr id="352" name="Google Shape;352;p34"/>
          <p:cNvSpPr txBox="1"/>
          <p:nvPr>
            <p:ph idx="1" type="subTitle"/>
          </p:nvPr>
        </p:nvSpPr>
        <p:spPr>
          <a:xfrm>
            <a:off x="1349400" y="1967350"/>
            <a:ext cx="8569200" cy="71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Denominata </a:t>
            </a:r>
            <a:r>
              <a:rPr lang="en">
                <a:solidFill>
                  <a:schemeClr val="accent1"/>
                </a:solidFill>
              </a:rPr>
              <a:t>dagli studiosi </a:t>
            </a:r>
            <a:r>
              <a:rPr i="1" lang="en">
                <a:solidFill>
                  <a:schemeClr val="accent1"/>
                </a:solidFill>
              </a:rPr>
              <a:t>algoritmo euclideo delle divisioni successive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353" name="Google Shape;353;p34"/>
          <p:cNvSpPr txBox="1"/>
          <p:nvPr>
            <p:ph idx="2" type="body"/>
          </p:nvPr>
        </p:nvSpPr>
        <p:spPr>
          <a:xfrm>
            <a:off x="1349402" y="2729350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 metodo di Euclide ne deriva una variante basata sulle </a:t>
            </a:r>
            <a:r>
              <a:rPr b="1" lang="en"/>
              <a:t>divisioni successive </a:t>
            </a:r>
            <a:r>
              <a:rPr lang="en"/>
              <a:t>più efficiente rispetto a quella precedente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In quanto una divisione </a:t>
            </a:r>
            <a:r>
              <a:rPr lang="en" u="sng"/>
              <a:t>può essere vista come una sottrazione successiva</a:t>
            </a:r>
            <a:r>
              <a:rPr lang="en"/>
              <a:t> e perciò utilizzata in modo analogo per il calcolo del </a:t>
            </a:r>
            <a:r>
              <a:rPr b="1" lang="en"/>
              <a:t>M.C.D.</a:t>
            </a:r>
            <a:r>
              <a:rPr lang="en"/>
              <a:t> .</a:t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34"/>
          <p:cNvPicPr preferRelativeResize="0"/>
          <p:nvPr/>
        </p:nvPicPr>
        <p:blipFill rotWithShape="1">
          <a:blip r:embed="rId3">
            <a:alphaModFix/>
          </a:blip>
          <a:srcRect b="0" l="10758" r="10766" t="0"/>
          <a:stretch/>
        </p:blipFill>
        <p:spPr>
          <a:xfrm>
            <a:off x="6907250" y="3081525"/>
            <a:ext cx="4544100" cy="30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4"/>
          <p:cNvSpPr/>
          <p:nvPr/>
        </p:nvSpPr>
        <p:spPr>
          <a:xfrm>
            <a:off x="6743375" y="2858100"/>
            <a:ext cx="4544100" cy="3030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TH:</a:t>
            </a:r>
            <a:r>
              <a:rPr lang="en"/>
              <a:t> </a:t>
            </a:r>
            <a:r>
              <a:rPr lang="en"/>
              <a:t>Divisibilità del resto</a:t>
            </a:r>
            <a:endParaRPr/>
          </a:p>
        </p:txBody>
      </p:sp>
      <p:sp>
        <p:nvSpPr>
          <p:cNvPr id="362" name="Google Shape;362;p35"/>
          <p:cNvSpPr txBox="1"/>
          <p:nvPr>
            <p:ph idx="1" type="body"/>
          </p:nvPr>
        </p:nvSpPr>
        <p:spPr>
          <a:xfrm>
            <a:off x="1193650" y="16529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 due numeri naturali </a:t>
            </a:r>
            <a:r>
              <a:rPr b="1" i="1" lang="en"/>
              <a:t>a</a:t>
            </a:r>
            <a:r>
              <a:rPr i="1" lang="en"/>
              <a:t> e </a:t>
            </a:r>
            <a:r>
              <a:rPr b="1" i="1" lang="en"/>
              <a:t>b</a:t>
            </a:r>
            <a:r>
              <a:rPr i="1" lang="en"/>
              <a:t>, con a &gt; b, sono divisibili per uno stesso numero </a:t>
            </a:r>
            <a:r>
              <a:rPr b="1" i="1" lang="en"/>
              <a:t>c</a:t>
            </a:r>
            <a:r>
              <a:rPr i="1" lang="en"/>
              <a:t>, allora anche  </a:t>
            </a:r>
            <a:r>
              <a:rPr b="1" i="1" lang="en"/>
              <a:t>r</a:t>
            </a:r>
            <a:r>
              <a:rPr i="1" lang="en"/>
              <a:t>, resto della divisione </a:t>
            </a:r>
            <a:r>
              <a:rPr b="1" i="1" lang="en"/>
              <a:t>a:b, </a:t>
            </a:r>
            <a:r>
              <a:rPr i="1" lang="en"/>
              <a:t>è divisibile per </a:t>
            </a:r>
            <a:r>
              <a:rPr b="1" i="1" lang="en"/>
              <a:t>c</a:t>
            </a:r>
            <a:r>
              <a:rPr i="1" lang="en"/>
              <a:t>.</a:t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Nell algoritmo</a:t>
            </a:r>
            <a:r>
              <a:rPr lang="en"/>
              <a:t> di Euclide, per diminuire il numero di operazioni da eseguire, possiamo allora procedere mediante divisioni successive, invece che sottrazioni, e utilizzare i resti ottenuti.</a:t>
            </a:r>
            <a:r>
              <a:rPr i="1" lang="en"/>
              <a:t> 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/>
          <p:nvPr>
            <p:ph idx="1" type="body"/>
          </p:nvPr>
        </p:nvSpPr>
        <p:spPr>
          <a:xfrm>
            <a:off x="71206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Esempio:</a:t>
            </a:r>
            <a:endParaRPr b="1" sz="25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130</a:t>
            </a:r>
            <a:r>
              <a:rPr lang="en"/>
              <a:t> e </a:t>
            </a:r>
            <a:r>
              <a:rPr b="1" lang="en"/>
              <a:t>40</a:t>
            </a:r>
            <a:r>
              <a:rPr lang="en"/>
              <a:t> sono divisibili per </a:t>
            </a:r>
            <a:r>
              <a:rPr b="1" lang="en">
                <a:solidFill>
                  <a:srgbClr val="FF5454"/>
                </a:solidFill>
              </a:rPr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130</a:t>
            </a:r>
            <a:r>
              <a:rPr lang="en"/>
              <a:t> </a:t>
            </a:r>
            <a:r>
              <a:rPr b="1" lang="en"/>
              <a:t>: 40 = 3</a:t>
            </a:r>
            <a:r>
              <a:rPr lang="en"/>
              <a:t> con resto di </a:t>
            </a:r>
            <a:r>
              <a:rPr b="1" lang="en"/>
              <a:t>10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/>
              <a:t>10 </a:t>
            </a:r>
            <a:r>
              <a:rPr lang="en"/>
              <a:t>è divisibile per </a:t>
            </a:r>
            <a:r>
              <a:rPr b="1" lang="en">
                <a:solidFill>
                  <a:srgbClr val="FF5454"/>
                </a:solidFill>
              </a:rPr>
              <a:t>5</a:t>
            </a:r>
            <a:endParaRPr b="1">
              <a:solidFill>
                <a:srgbClr val="FF545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Formulazione</a:t>
            </a:r>
            <a:endParaRPr/>
          </a:p>
        </p:txBody>
      </p:sp>
      <p:sp>
        <p:nvSpPr>
          <p:cNvPr id="370" name="Google Shape;370;p36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Traduzione “matematica”</a:t>
            </a:r>
            <a:endParaRPr/>
          </a:p>
        </p:txBody>
      </p:sp>
      <p:sp>
        <p:nvSpPr>
          <p:cNvPr id="371" name="Google Shape;371;p36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metodo delle divisioni successive </a:t>
            </a:r>
            <a:endParaRPr/>
          </a:p>
        </p:txBody>
      </p:sp>
      <p:sp>
        <p:nvSpPr>
          <p:cNvPr id="372" name="Google Shape;372;p36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Prendiamo due numeri disuguali e si procede per divisioni successive tra il divisore ed il relativo resto, se il resto di ogni divisione non </a:t>
            </a:r>
            <a:r>
              <a:rPr b="1" i="1" lang="en"/>
              <a:t>divide MAI </a:t>
            </a:r>
            <a:r>
              <a:rPr i="1" lang="en"/>
              <a:t>il relativo divisore, finchè rimarrà solo l’unità, allora i due numeri sono coprimi tra loro.</a:t>
            </a:r>
            <a:endParaRPr i="1"/>
          </a:p>
        </p:txBody>
      </p:sp>
      <p:sp>
        <p:nvSpPr>
          <p:cNvPr id="373" name="Google Shape;373;p36"/>
          <p:cNvSpPr txBox="1"/>
          <p:nvPr>
            <p:ph idx="4" type="body"/>
          </p:nvPr>
        </p:nvSpPr>
        <p:spPr>
          <a:xfrm>
            <a:off x="6463996" y="2578675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Questo vuol dire che se abbiamo due numeri </a:t>
            </a:r>
            <a:r>
              <a:rPr b="1" lang="en"/>
              <a:t>a</a:t>
            </a:r>
            <a:r>
              <a:rPr lang="en"/>
              <a:t> e </a:t>
            </a:r>
            <a:r>
              <a:rPr b="1" lang="en"/>
              <a:t>b</a:t>
            </a:r>
            <a:r>
              <a:rPr lang="en"/>
              <a:t>: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Se </a:t>
            </a:r>
            <a:r>
              <a:rPr b="1" lang="en"/>
              <a:t>a&gt;b</a:t>
            </a:r>
            <a:r>
              <a:rPr lang="en"/>
              <a:t> allora si fa </a:t>
            </a:r>
            <a:r>
              <a:rPr b="1" lang="en"/>
              <a:t>a/b = c + r , </a:t>
            </a:r>
            <a:r>
              <a:rPr lang="en"/>
              <a:t>sennò</a:t>
            </a:r>
            <a:r>
              <a:rPr b="1" lang="en"/>
              <a:t> b/a = c + r</a:t>
            </a:r>
            <a:r>
              <a:rPr lang="en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Se </a:t>
            </a:r>
            <a:r>
              <a:rPr b="1" lang="en"/>
              <a:t>r != 1 </a:t>
            </a:r>
            <a:r>
              <a:rPr lang="en"/>
              <a:t>allora </a:t>
            </a:r>
            <a:r>
              <a:rPr b="1" lang="en"/>
              <a:t>a=b </a:t>
            </a:r>
            <a:r>
              <a:rPr lang="en"/>
              <a:t>e </a:t>
            </a:r>
            <a:r>
              <a:rPr b="1" lang="en"/>
              <a:t>b=r</a:t>
            </a:r>
            <a:r>
              <a:rPr lang="en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Se </a:t>
            </a:r>
            <a:r>
              <a:rPr b="1" lang="en"/>
              <a:t>r</a:t>
            </a:r>
            <a:r>
              <a:rPr lang="en"/>
              <a:t> non divide MAI </a:t>
            </a:r>
            <a:r>
              <a:rPr b="1" lang="en"/>
              <a:t>b</a:t>
            </a:r>
            <a:r>
              <a:rPr lang="en"/>
              <a:t> allora </a:t>
            </a:r>
            <a:r>
              <a:rPr b="1" lang="en"/>
              <a:t>a e b</a:t>
            </a:r>
            <a:r>
              <a:rPr lang="en"/>
              <a:t> sono coprimi.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Infatti l’ultima divisione avrà come resto 1 se i numeri sono primi e 0 altrimenti.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375" name="Google Shape;375;p36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idx="1" type="subTitle"/>
          </p:nvPr>
        </p:nvSpPr>
        <p:spPr>
          <a:xfrm>
            <a:off x="1189052" y="17849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Numeri primi tra loro</a:t>
            </a:r>
            <a:endParaRPr/>
          </a:p>
        </p:txBody>
      </p:sp>
      <p:sp>
        <p:nvSpPr>
          <p:cNvPr id="382" name="Google Shape;382;p37"/>
          <p:cNvSpPr txBox="1"/>
          <p:nvPr>
            <p:ph idx="2" type="subTitle"/>
          </p:nvPr>
        </p:nvSpPr>
        <p:spPr>
          <a:xfrm>
            <a:off x="4713302" y="17849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Numeri primi tra loro</a:t>
            </a:r>
            <a:endParaRPr/>
          </a:p>
        </p:txBody>
      </p:sp>
      <p:sp>
        <p:nvSpPr>
          <p:cNvPr id="383" name="Google Shape;383;p37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metodo delle divisioni successive: esempi</a:t>
            </a:r>
            <a:endParaRPr/>
          </a:p>
        </p:txBody>
      </p:sp>
      <p:sp>
        <p:nvSpPr>
          <p:cNvPr id="384" name="Google Shape;384;p37"/>
          <p:cNvSpPr txBox="1"/>
          <p:nvPr>
            <p:ph idx="4" type="body"/>
          </p:nvPr>
        </p:nvSpPr>
        <p:spPr>
          <a:xfrm>
            <a:off x="1189050" y="2679050"/>
            <a:ext cx="2603100" cy="267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a = 27 e  b = 5: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27 / 5 = 4 + 7 di r.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7 / 5 = 1 + 2 di r.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5 / 2 = 2 + </a:t>
            </a:r>
            <a:r>
              <a:rPr b="1" lang="en"/>
              <a:t>1</a:t>
            </a:r>
            <a:r>
              <a:rPr lang="en"/>
              <a:t> di r.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/>
          </a:p>
        </p:txBody>
      </p:sp>
      <p:sp>
        <p:nvSpPr>
          <p:cNvPr id="385" name="Google Shape;385;p37"/>
          <p:cNvSpPr txBox="1"/>
          <p:nvPr>
            <p:ph idx="5" type="body"/>
          </p:nvPr>
        </p:nvSpPr>
        <p:spPr>
          <a:xfrm>
            <a:off x="4713600" y="2679047"/>
            <a:ext cx="2658600" cy="375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a = 3005 e b = 102: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3005 / 102 = 29 + 47 di r.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102 / 47 = 2 + 8 di r.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47 / 8 = 5 + 7 di r.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8 / 7 = 1 + </a:t>
            </a:r>
            <a:r>
              <a:rPr b="1" lang="en"/>
              <a:t>1</a:t>
            </a:r>
            <a:r>
              <a:rPr lang="en"/>
              <a:t> di r.</a:t>
            </a:r>
            <a:endParaRPr b="1"/>
          </a:p>
        </p:txBody>
      </p:sp>
      <p:sp>
        <p:nvSpPr>
          <p:cNvPr id="386" name="Google Shape;386;p37"/>
          <p:cNvSpPr txBox="1"/>
          <p:nvPr>
            <p:ph idx="3" type="subTitle"/>
          </p:nvPr>
        </p:nvSpPr>
        <p:spPr>
          <a:xfrm>
            <a:off x="8237552" y="17849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Numeri NON primi tra loro</a:t>
            </a:r>
            <a:endParaRPr/>
          </a:p>
        </p:txBody>
      </p:sp>
      <p:sp>
        <p:nvSpPr>
          <p:cNvPr id="387" name="Google Shape;387;p37"/>
          <p:cNvSpPr txBox="1"/>
          <p:nvPr>
            <p:ph idx="6" type="body"/>
          </p:nvPr>
        </p:nvSpPr>
        <p:spPr>
          <a:xfrm>
            <a:off x="8237550" y="2679065"/>
            <a:ext cx="2658900" cy="267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a = 24 e b = 15: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24 / 15 = 1 + 9 di r.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15 / 9 = 1 + </a:t>
            </a:r>
            <a:r>
              <a:rPr lang="en"/>
              <a:t>6</a:t>
            </a:r>
            <a:r>
              <a:rPr lang="en"/>
              <a:t> di r.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9 / 6 = 1 + 3 di r.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6 / 3 = 2 + </a:t>
            </a:r>
            <a:r>
              <a:rPr b="1" lang="en"/>
              <a:t>0</a:t>
            </a:r>
            <a:r>
              <a:rPr lang="en"/>
              <a:t> di r.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Il MCD(24,15) è 3.</a:t>
            </a:r>
            <a:endParaRPr/>
          </a:p>
        </p:txBody>
      </p:sp>
      <p:grpSp>
        <p:nvGrpSpPr>
          <p:cNvPr id="388" name="Google Shape;388;p37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389" name="Google Shape;389;p37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title"/>
          </p:nvPr>
        </p:nvSpPr>
        <p:spPr>
          <a:xfrm>
            <a:off x="1349400" y="112300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metodo delle divisioni successive: l’algoritmo 1/2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 txBox="1"/>
          <p:nvPr>
            <p:ph idx="2" type="body"/>
          </p:nvPr>
        </p:nvSpPr>
        <p:spPr>
          <a:xfrm>
            <a:off x="1349400" y="2837900"/>
            <a:ext cx="5952600" cy="333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funzione </a:t>
            </a:r>
            <a:r>
              <a:rPr b="1" lang="en"/>
              <a:t>modulo</a:t>
            </a:r>
            <a:r>
              <a:rPr lang="en"/>
              <a:t> funziona come la normale divisione, ma come risultato riporta il resto della divisione, non il suo quoziente.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La notazione matematica corretta è </a:t>
            </a:r>
            <a:r>
              <a:rPr b="1" lang="en"/>
              <a:t>mod</a:t>
            </a:r>
            <a:r>
              <a:rPr i="1" lang="en"/>
              <a:t>.</a:t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i="1" lang="en"/>
              <a:t>Esempio</a:t>
            </a:r>
            <a:r>
              <a:rPr lang="en"/>
              <a:t>: 13 </a:t>
            </a:r>
            <a:r>
              <a:rPr b="1" lang="en"/>
              <a:t>mod</a:t>
            </a:r>
            <a:r>
              <a:rPr lang="en"/>
              <a:t> 5 = 3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Il risultato è 3 perché 13</a:t>
            </a:r>
            <a:r>
              <a:rPr b="1" lang="en"/>
              <a:t>/</a:t>
            </a:r>
            <a:r>
              <a:rPr lang="en"/>
              <a:t>5 è uguale a 2 con resto 3.</a:t>
            </a:r>
            <a:endParaRPr/>
          </a:p>
        </p:txBody>
      </p:sp>
      <p:sp>
        <p:nvSpPr>
          <p:cNvPr id="397" name="Google Shape;397;p3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Per implementarlo abbiamo bisogno di una funzione speciale</a:t>
            </a:r>
            <a:r>
              <a:rPr lang="en"/>
              <a:t>: Il Modulo</a:t>
            </a:r>
            <a:endParaRPr/>
          </a:p>
        </p:txBody>
      </p:sp>
      <p:grpSp>
        <p:nvGrpSpPr>
          <p:cNvPr id="398" name="Google Shape;398;p38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399" name="Google Shape;399;p38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/>
          <p:nvPr>
            <p:ph type="title"/>
          </p:nvPr>
        </p:nvSpPr>
        <p:spPr>
          <a:xfrm>
            <a:off x="1349400" y="112300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metodo delle divisioni successive: l’algoritmo 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 txBox="1"/>
          <p:nvPr>
            <p:ph idx="2" type="body"/>
          </p:nvPr>
        </p:nvSpPr>
        <p:spPr>
          <a:xfrm>
            <a:off x="1349400" y="2729350"/>
            <a:ext cx="4907400" cy="333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</a:t>
            </a:r>
            <a:r>
              <a:rPr lang="en"/>
              <a:t>e </a:t>
            </a:r>
            <a:r>
              <a:rPr b="1" lang="en"/>
              <a:t>a = b</a:t>
            </a:r>
            <a:r>
              <a:rPr lang="en"/>
              <a:t> allora </a:t>
            </a:r>
            <a:r>
              <a:rPr b="1" lang="en"/>
              <a:t>a</a:t>
            </a:r>
            <a:r>
              <a:rPr lang="en"/>
              <a:t> è il M.C.D. tra </a:t>
            </a:r>
            <a:r>
              <a:rPr b="1" lang="en"/>
              <a:t>a</a:t>
            </a:r>
            <a:r>
              <a:rPr lang="en"/>
              <a:t> e </a:t>
            </a:r>
            <a:r>
              <a:rPr b="1" lang="en"/>
              <a:t>b</a:t>
            </a:r>
            <a:r>
              <a:rPr lang="en"/>
              <a:t> altrimenti calcola il resto </a:t>
            </a:r>
            <a:r>
              <a:rPr b="1" lang="en"/>
              <a:t>r</a:t>
            </a:r>
            <a:r>
              <a:rPr lang="en"/>
              <a:t> della divisione </a:t>
            </a:r>
            <a:r>
              <a:rPr b="1" lang="en"/>
              <a:t>a mod b</a:t>
            </a:r>
            <a:r>
              <a:rPr lang="en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definiamo </a:t>
            </a:r>
            <a:r>
              <a:rPr b="1" lang="en"/>
              <a:t>b</a:t>
            </a:r>
            <a:r>
              <a:rPr lang="en"/>
              <a:t> come nuovo valore di </a:t>
            </a:r>
            <a:r>
              <a:rPr b="1" lang="en"/>
              <a:t>a</a:t>
            </a:r>
            <a:r>
              <a:rPr lang="en"/>
              <a:t> e </a:t>
            </a:r>
            <a:r>
              <a:rPr b="1" lang="en"/>
              <a:t>r</a:t>
            </a:r>
            <a:r>
              <a:rPr lang="en"/>
              <a:t> come nuovo valore di </a:t>
            </a:r>
            <a:r>
              <a:rPr b="1" lang="en"/>
              <a:t>b</a:t>
            </a:r>
            <a:r>
              <a:rPr lang="en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ripeti il ciclo delle istruzioni fino a che si ottiene </a:t>
            </a:r>
            <a:r>
              <a:rPr b="1" lang="en"/>
              <a:t>r = 0</a:t>
            </a:r>
            <a:r>
              <a:rPr lang="en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a</a:t>
            </a:r>
            <a:r>
              <a:rPr lang="en"/>
              <a:t>llora </a:t>
            </a:r>
            <a:r>
              <a:rPr b="1" lang="en"/>
              <a:t>a</a:t>
            </a:r>
            <a:r>
              <a:rPr lang="en"/>
              <a:t> è il M.C.D. tra </a:t>
            </a:r>
            <a:r>
              <a:rPr b="1" lang="en"/>
              <a:t>a</a:t>
            </a:r>
            <a:r>
              <a:rPr lang="en"/>
              <a:t> e </a:t>
            </a:r>
            <a:r>
              <a:rPr b="1" lang="en"/>
              <a:t>b</a:t>
            </a:r>
            <a:r>
              <a:rPr lang="en"/>
              <a:t>;</a:t>
            </a:r>
            <a:endParaRPr/>
          </a:p>
        </p:txBody>
      </p:sp>
      <p:sp>
        <p:nvSpPr>
          <p:cNvPr id="407" name="Google Shape;407;p39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Dati due numeri naturali a e b, diversi da 0 con a ≥ b:</a:t>
            </a:r>
            <a:endParaRPr/>
          </a:p>
        </p:txBody>
      </p:sp>
      <p:pic>
        <p:nvPicPr>
          <p:cNvPr id="408" name="Google Shape;4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1528550"/>
            <a:ext cx="4034207" cy="4535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39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410" name="Google Shape;410;p39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1349400" y="112300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metodo delle divisioni successive: implementazione in Python 1/2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"/>
          <p:cNvSpPr txBox="1"/>
          <p:nvPr>
            <p:ph idx="2" type="body"/>
          </p:nvPr>
        </p:nvSpPr>
        <p:spPr>
          <a:xfrm>
            <a:off x="1253200" y="3118175"/>
            <a:ext cx="5220000" cy="308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Quali sono i casi di stop dell' algoritmo?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In questo caso l’algoritmo si ferma quando </a:t>
            </a:r>
            <a:r>
              <a:rPr b="1" lang="en"/>
              <a:t>b = 0</a:t>
            </a:r>
            <a:r>
              <a:rPr lang="en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Qual è il costrutto iterativo da utilizzare?</a:t>
            </a:r>
            <a:endParaRPr b="1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Possiamo utilizzare il ciclo </a:t>
            </a:r>
            <a:r>
              <a:rPr b="1" lang="en"/>
              <a:t>while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"/>
          <p:cNvSpPr txBox="1"/>
          <p:nvPr>
            <p:ph idx="1" type="subTitle"/>
          </p:nvPr>
        </p:nvSpPr>
        <p:spPr>
          <a:xfrm>
            <a:off x="1403550" y="257760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Versione iterativa</a:t>
            </a:r>
            <a:endParaRPr/>
          </a:p>
        </p:txBody>
      </p:sp>
      <p:sp>
        <p:nvSpPr>
          <p:cNvPr id="419" name="Google Shape;419;p40"/>
          <p:cNvSpPr txBox="1"/>
          <p:nvPr>
            <p:ph idx="1" type="subTitle"/>
          </p:nvPr>
        </p:nvSpPr>
        <p:spPr>
          <a:xfrm>
            <a:off x="6580200" y="257760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Versione ricorsiva</a:t>
            </a:r>
            <a:endParaRPr/>
          </a:p>
        </p:txBody>
      </p:sp>
      <p:sp>
        <p:nvSpPr>
          <p:cNvPr id="420" name="Google Shape;420;p40"/>
          <p:cNvSpPr txBox="1"/>
          <p:nvPr>
            <p:ph idx="2" type="body"/>
          </p:nvPr>
        </p:nvSpPr>
        <p:spPr>
          <a:xfrm>
            <a:off x="6433700" y="3118175"/>
            <a:ext cx="5160900" cy="304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Qual è il caso base della ricorsione?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Il caso base è quando </a:t>
            </a:r>
            <a:r>
              <a:rPr b="1" lang="en"/>
              <a:t>b = 0</a:t>
            </a:r>
            <a:r>
              <a:rPr lang="en"/>
              <a:t>, lo verifichiamo tramite un </a:t>
            </a:r>
            <a:r>
              <a:rPr b="1" lang="en"/>
              <a:t>if..else...</a:t>
            </a:r>
            <a:r>
              <a:rPr lang="en"/>
              <a:t> 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Quando richiamare la funzione?</a:t>
            </a:r>
            <a:endParaRPr b="1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Dopo aver calcolato il resto </a:t>
            </a:r>
            <a:r>
              <a:rPr b="1" lang="en"/>
              <a:t>r</a:t>
            </a:r>
            <a:r>
              <a:rPr lang="en"/>
              <a:t>, richiamandola con i parametri </a:t>
            </a:r>
            <a:r>
              <a:rPr b="1" lang="en"/>
              <a:t>y</a:t>
            </a:r>
            <a:r>
              <a:rPr lang="en"/>
              <a:t> e </a:t>
            </a:r>
            <a:r>
              <a:rPr b="1" lang="en"/>
              <a:t>r</a:t>
            </a:r>
            <a:r>
              <a:rPr lang="en"/>
              <a:t>. </a:t>
            </a:r>
            <a:endParaRPr/>
          </a:p>
        </p:txBody>
      </p:sp>
      <p:sp>
        <p:nvSpPr>
          <p:cNvPr id="421" name="Google Shape;421;p40"/>
          <p:cNvSpPr txBox="1"/>
          <p:nvPr>
            <p:ph idx="1" type="subTitle"/>
          </p:nvPr>
        </p:nvSpPr>
        <p:spPr>
          <a:xfrm>
            <a:off x="1403550" y="1930700"/>
            <a:ext cx="7542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/>
              <a:t>Alcune idee per costruirlo:</a:t>
            </a:r>
            <a:endParaRPr sz="2400"/>
          </a:p>
        </p:txBody>
      </p:sp>
      <p:grpSp>
        <p:nvGrpSpPr>
          <p:cNvPr id="422" name="Google Shape;422;p40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423" name="Google Shape;423;p40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1629050" y="7080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metodo delle divisioni successive: implementazione in Python 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1"/>
          <p:cNvSpPr txBox="1"/>
          <p:nvPr>
            <p:ph idx="1" type="subTitle"/>
          </p:nvPr>
        </p:nvSpPr>
        <p:spPr>
          <a:xfrm>
            <a:off x="84741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Versione iterativa</a:t>
            </a:r>
            <a:endParaRPr/>
          </a:p>
        </p:txBody>
      </p:sp>
      <p:sp>
        <p:nvSpPr>
          <p:cNvPr id="431" name="Google Shape;431;p41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Versione ricorsiva</a:t>
            </a:r>
            <a:endParaRPr/>
          </a:p>
        </p:txBody>
      </p:sp>
      <p:pic>
        <p:nvPicPr>
          <p:cNvPr id="432" name="Google Shape;4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00" y="2999838"/>
            <a:ext cx="5383350" cy="2578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150" y="3000875"/>
            <a:ext cx="5385816" cy="2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1"/>
          <p:cNvSpPr/>
          <p:nvPr/>
        </p:nvSpPr>
        <p:spPr>
          <a:xfrm>
            <a:off x="567376" y="596651"/>
            <a:ext cx="674126" cy="591357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2" type="body"/>
          </p:nvPr>
        </p:nvSpPr>
        <p:spPr>
          <a:xfrm>
            <a:off x="1349399" y="2627525"/>
            <a:ext cx="6870000" cy="362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 è stato un </a:t>
            </a:r>
            <a:r>
              <a:rPr b="1" lang="en"/>
              <a:t>matematico</a:t>
            </a:r>
            <a:r>
              <a:rPr lang="en"/>
              <a:t> e </a:t>
            </a:r>
            <a:r>
              <a:rPr b="1" lang="en"/>
              <a:t>filosofo greco</a:t>
            </a:r>
            <a:r>
              <a:rPr lang="en"/>
              <a:t> antico vissuto tra il IV e il III secolo a.C., riconosciuto a livello mondiale per le sue scoperte in vari ambiti dall’astronomia alla musica fino alla matematica.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 Fra queste ricordiamo l’</a:t>
            </a:r>
            <a:r>
              <a:rPr b="1" lang="en"/>
              <a:t>Algoritmo di Euclide</a:t>
            </a:r>
            <a:r>
              <a:rPr lang="en"/>
              <a:t> per il calcolo del </a:t>
            </a:r>
            <a:r>
              <a:rPr b="1" lang="en"/>
              <a:t>massimo comune divisore</a:t>
            </a:r>
            <a:r>
              <a:rPr lang="en"/>
              <a:t> trattato in una delle sue opere più importanti </a:t>
            </a:r>
            <a:r>
              <a:rPr b="1" lang="en"/>
              <a:t>“Elementi”</a:t>
            </a:r>
            <a:r>
              <a:rPr lang="en"/>
              <a:t>. Quest’ultima è composta da 13 libri diversi nei quali sono formulati differenti teoremi e regole della geometria e dell’aritmetica.</a:t>
            </a:r>
            <a:endParaRPr/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 “Elementi” della storia di Euclide</a:t>
            </a:r>
            <a:endParaRPr/>
          </a:p>
        </p:txBody>
      </p:sp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1349400" y="19232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Chi era Euclide?</a:t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300" y="1827600"/>
            <a:ext cx="2643924" cy="409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26" name="Google Shape;226;p24"/>
          <p:cNvGrpSpPr/>
          <p:nvPr/>
        </p:nvGrpSpPr>
        <p:grpSpPr>
          <a:xfrm>
            <a:off x="493741" y="579564"/>
            <a:ext cx="802963" cy="612255"/>
            <a:chOff x="1502275" y="3638775"/>
            <a:chExt cx="292625" cy="216375"/>
          </a:xfrm>
        </p:grpSpPr>
        <p:sp>
          <p:nvSpPr>
            <p:cNvPr id="227" name="Google Shape;227;p24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title"/>
          </p:nvPr>
        </p:nvSpPr>
        <p:spPr>
          <a:xfrm>
            <a:off x="5387725" y="1583975"/>
            <a:ext cx="56268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Esercizio in  Laboratorio</a:t>
            </a:r>
            <a:endParaRPr/>
          </a:p>
        </p:txBody>
      </p:sp>
      <p:grpSp>
        <p:nvGrpSpPr>
          <p:cNvPr id="440" name="Google Shape;440;p42"/>
          <p:cNvGrpSpPr/>
          <p:nvPr/>
        </p:nvGrpSpPr>
        <p:grpSpPr>
          <a:xfrm>
            <a:off x="10792691" y="564016"/>
            <a:ext cx="438701" cy="682891"/>
            <a:chOff x="2717350" y="3603525"/>
            <a:chExt cx="186475" cy="281500"/>
          </a:xfrm>
        </p:grpSpPr>
        <p:sp>
          <p:nvSpPr>
            <p:cNvPr id="441" name="Google Shape;441;p42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Esercizio di approfondimento</a:t>
            </a:r>
            <a:endParaRPr/>
          </a:p>
        </p:txBody>
      </p:sp>
      <p:sp>
        <p:nvSpPr>
          <p:cNvPr id="450" name="Google Shape;450;p43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 relazione: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Disegnare il diagramma di flusso dell’algoritmo per il calcolo del m.c.m.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Implementare un algoritmo sia in versione ricorsiva che in versione iterativa che calcoli </a:t>
            </a:r>
            <a:r>
              <a:rPr lang="en"/>
              <a:t>il minimo comune multiplo</a:t>
            </a:r>
            <a:r>
              <a:rPr lang="en"/>
              <a:t> di due numeri </a:t>
            </a:r>
            <a:r>
              <a:rPr b="1" lang="en"/>
              <a:t>a</a:t>
            </a:r>
            <a:r>
              <a:rPr lang="en"/>
              <a:t> e </a:t>
            </a:r>
            <a:r>
              <a:rPr b="1" lang="en"/>
              <a:t>b</a:t>
            </a:r>
            <a:r>
              <a:rPr lang="en"/>
              <a:t>, utilizzando uno degli algoritmi proposti per il calcolo del M.C.D.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Calcolare m.c.m. </a:t>
            </a:r>
            <a:endParaRPr/>
          </a:p>
        </p:txBody>
      </p:sp>
      <p:pic>
        <p:nvPicPr>
          <p:cNvPr id="452" name="Google Shape;4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00" y="2475300"/>
            <a:ext cx="3698849" cy="844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43"/>
          <p:cNvGrpSpPr/>
          <p:nvPr/>
        </p:nvGrpSpPr>
        <p:grpSpPr>
          <a:xfrm>
            <a:off x="702116" y="519141"/>
            <a:ext cx="438701" cy="682891"/>
            <a:chOff x="2717350" y="3603525"/>
            <a:chExt cx="186475" cy="281500"/>
          </a:xfrm>
        </p:grpSpPr>
        <p:sp>
          <p:nvSpPr>
            <p:cNvPr id="454" name="Google Shape;454;p43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 per l’attenzione</a:t>
            </a:r>
            <a:endParaRPr/>
          </a:p>
        </p:txBody>
      </p:sp>
      <p:grpSp>
        <p:nvGrpSpPr>
          <p:cNvPr id="463" name="Google Shape;463;p44"/>
          <p:cNvGrpSpPr/>
          <p:nvPr/>
        </p:nvGrpSpPr>
        <p:grpSpPr>
          <a:xfrm>
            <a:off x="5770882" y="399333"/>
            <a:ext cx="650232" cy="586286"/>
            <a:chOff x="6435300" y="2742175"/>
            <a:chExt cx="266325" cy="232875"/>
          </a:xfrm>
        </p:grpSpPr>
        <p:sp>
          <p:nvSpPr>
            <p:cNvPr id="464" name="Google Shape;464;p44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Sapevate che?</a:t>
            </a:r>
            <a:endParaRPr/>
          </a:p>
        </p:txBody>
      </p:sp>
      <p:sp>
        <p:nvSpPr>
          <p:cNvPr id="237" name="Google Shape;237;p25"/>
          <p:cNvSpPr txBox="1"/>
          <p:nvPr>
            <p:ph idx="1" type="subTitle"/>
          </p:nvPr>
        </p:nvSpPr>
        <p:spPr>
          <a:xfrm>
            <a:off x="1349400" y="1967350"/>
            <a:ext cx="634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L’algoritmo di Euclide non è stato scoperto da Euclide stesso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8" name="Google Shape;238;p25"/>
          <p:cNvSpPr txBox="1"/>
          <p:nvPr>
            <p:ph idx="2" type="body"/>
          </p:nvPr>
        </p:nvSpPr>
        <p:spPr>
          <a:xfrm>
            <a:off x="1349400" y="2858100"/>
            <a:ext cx="4907400" cy="303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L’algoritmo era già conosciuto circa 75 anni prima della stesura dell’opera “</a:t>
            </a:r>
            <a:r>
              <a:rPr b="1" lang="en"/>
              <a:t>Elementi</a:t>
            </a:r>
            <a:r>
              <a:rPr lang="en"/>
              <a:t>” da parte di un altro matematico greco chiamato </a:t>
            </a:r>
            <a:r>
              <a:rPr b="1" lang="en"/>
              <a:t>Eudosso di Cnido</a:t>
            </a:r>
            <a:r>
              <a:rPr lang="en"/>
              <a:t> e anche pochi anni dopo da </a:t>
            </a:r>
            <a:r>
              <a:rPr b="1" lang="en"/>
              <a:t>Aristotele</a:t>
            </a:r>
            <a:r>
              <a:rPr lang="en"/>
              <a:t> che lo cita all’interno della sua opera intitolata “</a:t>
            </a:r>
            <a:r>
              <a:rPr b="1" lang="en"/>
              <a:t>I Topici</a:t>
            </a:r>
            <a:r>
              <a:rPr lang="en"/>
              <a:t>”.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6743375" y="2858100"/>
            <a:ext cx="4544100" cy="3030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300" y="3435338"/>
            <a:ext cx="14763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050" y="3096900"/>
            <a:ext cx="1907493" cy="2553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5"/>
          <p:cNvGrpSpPr/>
          <p:nvPr/>
        </p:nvGrpSpPr>
        <p:grpSpPr>
          <a:xfrm>
            <a:off x="581277" y="558396"/>
            <a:ext cx="647764" cy="616314"/>
            <a:chOff x="4707700" y="2822475"/>
            <a:chExt cx="259625" cy="239550"/>
          </a:xfrm>
        </p:grpSpPr>
        <p:sp>
          <p:nvSpPr>
            <p:cNvPr id="243" name="Google Shape;243;p25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5"/>
          <p:cNvSpPr txBox="1"/>
          <p:nvPr/>
        </p:nvSpPr>
        <p:spPr>
          <a:xfrm>
            <a:off x="6950788" y="5889000"/>
            <a:ext cx="190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Eudosso di Cnido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9371850" y="5889000"/>
            <a:ext cx="11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Aristotele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Un problema geometrico...</a:t>
            </a:r>
            <a:endParaRPr/>
          </a:p>
        </p:txBody>
      </p:sp>
      <p:sp>
        <p:nvSpPr>
          <p:cNvPr id="253" name="Google Shape;253;p26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Perché è stato creato?</a:t>
            </a:r>
            <a:endParaRPr/>
          </a:p>
        </p:txBody>
      </p:sp>
      <p:sp>
        <p:nvSpPr>
          <p:cNvPr id="254" name="Google Shape;254;p26"/>
          <p:cNvSpPr txBox="1"/>
          <p:nvPr>
            <p:ph idx="2" type="body"/>
          </p:nvPr>
        </p:nvSpPr>
        <p:spPr>
          <a:xfrm>
            <a:off x="1349402" y="2529700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Euclide originariamente formulò il problema geometricamente, per trovare una </a:t>
            </a:r>
            <a:r>
              <a:rPr b="1" lang="en"/>
              <a:t>"misura" comune</a:t>
            </a:r>
            <a:r>
              <a:rPr lang="en"/>
              <a:t> per la lunghezza di due segmenti, e il suo algoritmo procedeva sottraendo ripetutamente il più corto dal più lungo.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1050" y="1174700"/>
            <a:ext cx="1474300" cy="4791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6"/>
          <p:cNvGrpSpPr/>
          <p:nvPr/>
        </p:nvGrpSpPr>
        <p:grpSpPr>
          <a:xfrm>
            <a:off x="581277" y="558396"/>
            <a:ext cx="647764" cy="616314"/>
            <a:chOff x="4707700" y="2822475"/>
            <a:chExt cx="259625" cy="239550"/>
          </a:xfrm>
        </p:grpSpPr>
        <p:sp>
          <p:nvSpPr>
            <p:cNvPr id="257" name="Google Shape;257;p26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 rot="-1734925">
            <a:off x="5464867" y="664963"/>
            <a:ext cx="1264003" cy="1405295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2402225" y="3850900"/>
            <a:ext cx="7389300" cy="112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Anche se conosciuto ormai da oltre </a:t>
            </a:r>
            <a:r>
              <a:rPr b="1" lang="en"/>
              <a:t>2 millenni</a:t>
            </a:r>
            <a:r>
              <a:rPr lang="en"/>
              <a:t> l’algoritmo di Euclide è ancora utilizzato regolarmente in applicazioni matematiche ed informatiche come:</a:t>
            </a:r>
            <a:endParaRPr/>
          </a:p>
        </p:txBody>
      </p:sp>
      <p:sp>
        <p:nvSpPr>
          <p:cNvPr id="266" name="Google Shape;266;p27"/>
          <p:cNvSpPr txBox="1"/>
          <p:nvPr>
            <p:ph type="title"/>
          </p:nvPr>
        </p:nvSpPr>
        <p:spPr>
          <a:xfrm>
            <a:off x="2401350" y="2687825"/>
            <a:ext cx="73893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Un algoritmo </a:t>
            </a:r>
            <a:r>
              <a:rPr i="1" lang="en" sz="4000"/>
              <a:t>antico</a:t>
            </a:r>
            <a:r>
              <a:rPr lang="en" sz="4000"/>
              <a:t> ma </a:t>
            </a:r>
            <a:r>
              <a:rPr i="1" lang="en" sz="4000"/>
              <a:t>moderno</a:t>
            </a:r>
            <a:r>
              <a:rPr lang="en" sz="4000"/>
              <a:t>.</a:t>
            </a:r>
            <a:endParaRPr sz="4000"/>
          </a:p>
        </p:txBody>
      </p:sp>
      <p:grpSp>
        <p:nvGrpSpPr>
          <p:cNvPr id="267" name="Google Shape;267;p27"/>
          <p:cNvGrpSpPr/>
          <p:nvPr/>
        </p:nvGrpSpPr>
        <p:grpSpPr>
          <a:xfrm>
            <a:off x="5708909" y="1056179"/>
            <a:ext cx="665222" cy="663740"/>
            <a:chOff x="8331135" y="1487233"/>
            <a:chExt cx="998982" cy="996756"/>
          </a:xfrm>
        </p:grpSpPr>
        <p:sp>
          <p:nvSpPr>
            <p:cNvPr id="268" name="Google Shape;268;p27"/>
            <p:cNvSpPr/>
            <p:nvPr/>
          </p:nvSpPr>
          <p:spPr>
            <a:xfrm>
              <a:off x="8331135" y="1487233"/>
              <a:ext cx="998982" cy="996756"/>
            </a:xfrm>
            <a:custGeom>
              <a:rect b="b" l="l" r="r" t="t"/>
              <a:pathLst>
                <a:path extrusionOk="0" h="996756" w="998982">
                  <a:moveTo>
                    <a:pt x="984218" y="0"/>
                  </a:moveTo>
                  <a:lnTo>
                    <a:pt x="274797" y="0"/>
                  </a:lnTo>
                  <a:cubicBezTo>
                    <a:pt x="266605" y="0"/>
                    <a:pt x="259938" y="6667"/>
                    <a:pt x="259938" y="14859"/>
                  </a:cubicBezTo>
                  <a:cubicBezTo>
                    <a:pt x="259938" y="23050"/>
                    <a:pt x="266605" y="29623"/>
                    <a:pt x="274797" y="29623"/>
                  </a:cubicBezTo>
                  <a:lnTo>
                    <a:pt x="969359" y="29623"/>
                  </a:lnTo>
                  <a:lnTo>
                    <a:pt x="969359" y="661988"/>
                  </a:lnTo>
                  <a:lnTo>
                    <a:pt x="678466" y="661988"/>
                  </a:lnTo>
                  <a:cubicBezTo>
                    <a:pt x="680276" y="651701"/>
                    <a:pt x="681228" y="641223"/>
                    <a:pt x="681228" y="630460"/>
                  </a:cubicBezTo>
                  <a:cubicBezTo>
                    <a:pt x="681228" y="616839"/>
                    <a:pt x="679800" y="603599"/>
                    <a:pt x="676942" y="590931"/>
                  </a:cubicBezTo>
                  <a:lnTo>
                    <a:pt x="736759" y="590931"/>
                  </a:lnTo>
                  <a:cubicBezTo>
                    <a:pt x="744950" y="590931"/>
                    <a:pt x="751523" y="584359"/>
                    <a:pt x="751523" y="576167"/>
                  </a:cubicBezTo>
                  <a:cubicBezTo>
                    <a:pt x="751523" y="567976"/>
                    <a:pt x="744950" y="561308"/>
                    <a:pt x="736759" y="561308"/>
                  </a:cubicBezTo>
                  <a:lnTo>
                    <a:pt x="667798" y="561308"/>
                  </a:lnTo>
                  <a:cubicBezTo>
                    <a:pt x="640462" y="493586"/>
                    <a:pt x="574263" y="445770"/>
                    <a:pt x="497205" y="445770"/>
                  </a:cubicBezTo>
                  <a:cubicBezTo>
                    <a:pt x="420148" y="445770"/>
                    <a:pt x="353949" y="493586"/>
                    <a:pt x="326613" y="561308"/>
                  </a:cubicBezTo>
                  <a:lnTo>
                    <a:pt x="137160" y="561308"/>
                  </a:lnTo>
                  <a:lnTo>
                    <a:pt x="137160" y="130302"/>
                  </a:lnTo>
                  <a:lnTo>
                    <a:pt x="863061" y="130302"/>
                  </a:lnTo>
                  <a:lnTo>
                    <a:pt x="863061" y="561308"/>
                  </a:lnTo>
                  <a:lnTo>
                    <a:pt x="805625" y="561308"/>
                  </a:lnTo>
                  <a:cubicBezTo>
                    <a:pt x="797433" y="561308"/>
                    <a:pt x="790861" y="567976"/>
                    <a:pt x="790861" y="576167"/>
                  </a:cubicBezTo>
                  <a:cubicBezTo>
                    <a:pt x="790861" y="584359"/>
                    <a:pt x="797433" y="590931"/>
                    <a:pt x="805625" y="590931"/>
                  </a:cubicBezTo>
                  <a:lnTo>
                    <a:pt x="877824" y="590931"/>
                  </a:lnTo>
                  <a:cubicBezTo>
                    <a:pt x="886111" y="590931"/>
                    <a:pt x="892683" y="584264"/>
                    <a:pt x="892683" y="576167"/>
                  </a:cubicBezTo>
                  <a:lnTo>
                    <a:pt x="892683" y="115443"/>
                  </a:lnTo>
                  <a:cubicBezTo>
                    <a:pt x="892683" y="107251"/>
                    <a:pt x="886111" y="100584"/>
                    <a:pt x="877824" y="100584"/>
                  </a:cubicBezTo>
                  <a:lnTo>
                    <a:pt x="122301" y="100584"/>
                  </a:lnTo>
                  <a:cubicBezTo>
                    <a:pt x="114110" y="100584"/>
                    <a:pt x="107442" y="107251"/>
                    <a:pt x="107442" y="115443"/>
                  </a:cubicBezTo>
                  <a:lnTo>
                    <a:pt x="107442" y="576167"/>
                  </a:lnTo>
                  <a:cubicBezTo>
                    <a:pt x="107442" y="584359"/>
                    <a:pt x="114110" y="590931"/>
                    <a:pt x="122301" y="590931"/>
                  </a:cubicBezTo>
                  <a:lnTo>
                    <a:pt x="317468" y="590931"/>
                  </a:lnTo>
                  <a:cubicBezTo>
                    <a:pt x="314611" y="603599"/>
                    <a:pt x="313182" y="616839"/>
                    <a:pt x="313182" y="630460"/>
                  </a:cubicBezTo>
                  <a:cubicBezTo>
                    <a:pt x="313182" y="641223"/>
                    <a:pt x="314135" y="651701"/>
                    <a:pt x="315945" y="661988"/>
                  </a:cubicBezTo>
                  <a:lnTo>
                    <a:pt x="29623" y="661988"/>
                  </a:lnTo>
                  <a:lnTo>
                    <a:pt x="29623" y="29623"/>
                  </a:lnTo>
                  <a:lnTo>
                    <a:pt x="157925" y="29623"/>
                  </a:lnTo>
                  <a:cubicBezTo>
                    <a:pt x="166116" y="29623"/>
                    <a:pt x="172784" y="23050"/>
                    <a:pt x="172784" y="14859"/>
                  </a:cubicBezTo>
                  <a:cubicBezTo>
                    <a:pt x="172784" y="6667"/>
                    <a:pt x="166116" y="0"/>
                    <a:pt x="157925" y="0"/>
                  </a:cubicBezTo>
                  <a:lnTo>
                    <a:pt x="14859" y="0"/>
                  </a:lnTo>
                  <a:cubicBezTo>
                    <a:pt x="6668" y="0"/>
                    <a:pt x="0" y="6667"/>
                    <a:pt x="0" y="14859"/>
                  </a:cubicBezTo>
                  <a:lnTo>
                    <a:pt x="0" y="676751"/>
                  </a:lnTo>
                  <a:cubicBezTo>
                    <a:pt x="0" y="684943"/>
                    <a:pt x="6668" y="691515"/>
                    <a:pt x="14859" y="691515"/>
                  </a:cubicBezTo>
                  <a:lnTo>
                    <a:pt x="323565" y="691515"/>
                  </a:lnTo>
                  <a:cubicBezTo>
                    <a:pt x="333090" y="718852"/>
                    <a:pt x="348901" y="743141"/>
                    <a:pt x="369189" y="762857"/>
                  </a:cubicBezTo>
                  <a:lnTo>
                    <a:pt x="369189" y="981837"/>
                  </a:lnTo>
                  <a:cubicBezTo>
                    <a:pt x="369189" y="987362"/>
                    <a:pt x="372237" y="992410"/>
                    <a:pt x="377095" y="994982"/>
                  </a:cubicBezTo>
                  <a:cubicBezTo>
                    <a:pt x="381953" y="997649"/>
                    <a:pt x="387763" y="997267"/>
                    <a:pt x="392240" y="994124"/>
                  </a:cubicBezTo>
                  <a:lnTo>
                    <a:pt x="496729" y="923163"/>
                  </a:lnTo>
                  <a:lnTo>
                    <a:pt x="597313" y="993934"/>
                  </a:lnTo>
                  <a:cubicBezTo>
                    <a:pt x="599790" y="995744"/>
                    <a:pt x="602838" y="996601"/>
                    <a:pt x="605790" y="996601"/>
                  </a:cubicBezTo>
                  <a:cubicBezTo>
                    <a:pt x="608076" y="996601"/>
                    <a:pt x="610362" y="996029"/>
                    <a:pt x="612648" y="994982"/>
                  </a:cubicBezTo>
                  <a:cubicBezTo>
                    <a:pt x="617601" y="992410"/>
                    <a:pt x="620649" y="987362"/>
                    <a:pt x="620649" y="981837"/>
                  </a:cubicBezTo>
                  <a:lnTo>
                    <a:pt x="620649" y="767144"/>
                  </a:lnTo>
                  <a:cubicBezTo>
                    <a:pt x="643128" y="746665"/>
                    <a:pt x="660559" y="720757"/>
                    <a:pt x="670751" y="691515"/>
                  </a:cubicBezTo>
                  <a:lnTo>
                    <a:pt x="984218" y="691515"/>
                  </a:lnTo>
                  <a:cubicBezTo>
                    <a:pt x="992410" y="691515"/>
                    <a:pt x="998982" y="684943"/>
                    <a:pt x="998982" y="676751"/>
                  </a:cubicBezTo>
                  <a:lnTo>
                    <a:pt x="998982" y="14859"/>
                  </a:lnTo>
                  <a:cubicBezTo>
                    <a:pt x="998982" y="6667"/>
                    <a:pt x="992410" y="0"/>
                    <a:pt x="984218" y="0"/>
                  </a:cubicBezTo>
                  <a:close/>
                  <a:moveTo>
                    <a:pt x="591027" y="953167"/>
                  </a:moveTo>
                  <a:lnTo>
                    <a:pt x="505396" y="892778"/>
                  </a:lnTo>
                  <a:cubicBezTo>
                    <a:pt x="500444" y="889349"/>
                    <a:pt x="493681" y="889254"/>
                    <a:pt x="488538" y="892683"/>
                  </a:cubicBezTo>
                  <a:lnTo>
                    <a:pt x="398717" y="953738"/>
                  </a:lnTo>
                  <a:lnTo>
                    <a:pt x="398717" y="786194"/>
                  </a:lnTo>
                  <a:cubicBezTo>
                    <a:pt x="427197" y="804482"/>
                    <a:pt x="461010" y="814959"/>
                    <a:pt x="497205" y="814959"/>
                  </a:cubicBezTo>
                  <a:cubicBezTo>
                    <a:pt x="531495" y="814959"/>
                    <a:pt x="563595" y="805529"/>
                    <a:pt x="591027" y="789051"/>
                  </a:cubicBezTo>
                  <a:lnTo>
                    <a:pt x="591027" y="953167"/>
                  </a:lnTo>
                  <a:close/>
                  <a:moveTo>
                    <a:pt x="620649" y="723424"/>
                  </a:moveTo>
                  <a:cubicBezTo>
                    <a:pt x="612172" y="734759"/>
                    <a:pt x="602171" y="744760"/>
                    <a:pt x="591027" y="753332"/>
                  </a:cubicBezTo>
                  <a:cubicBezTo>
                    <a:pt x="565023" y="773430"/>
                    <a:pt x="532448" y="785336"/>
                    <a:pt x="497205" y="785336"/>
                  </a:cubicBezTo>
                  <a:cubicBezTo>
                    <a:pt x="459772" y="785336"/>
                    <a:pt x="425482" y="772001"/>
                    <a:pt x="398717" y="749713"/>
                  </a:cubicBezTo>
                  <a:cubicBezTo>
                    <a:pt x="387382" y="740283"/>
                    <a:pt x="377381" y="729329"/>
                    <a:pt x="369189" y="717042"/>
                  </a:cubicBezTo>
                  <a:cubicBezTo>
                    <a:pt x="363760" y="709041"/>
                    <a:pt x="359093" y="700469"/>
                    <a:pt x="355188" y="691515"/>
                  </a:cubicBezTo>
                  <a:cubicBezTo>
                    <a:pt x="351187" y="682085"/>
                    <a:pt x="348044" y="672275"/>
                    <a:pt x="345948" y="661988"/>
                  </a:cubicBezTo>
                  <a:cubicBezTo>
                    <a:pt x="343853" y="651891"/>
                    <a:pt x="342710" y="641318"/>
                    <a:pt x="342710" y="630460"/>
                  </a:cubicBezTo>
                  <a:cubicBezTo>
                    <a:pt x="342710" y="616744"/>
                    <a:pt x="344520" y="603504"/>
                    <a:pt x="347853" y="590931"/>
                  </a:cubicBezTo>
                  <a:cubicBezTo>
                    <a:pt x="350520" y="580549"/>
                    <a:pt x="354330" y="570643"/>
                    <a:pt x="358997" y="561308"/>
                  </a:cubicBezTo>
                  <a:cubicBezTo>
                    <a:pt x="384334" y="510445"/>
                    <a:pt x="436817" y="475488"/>
                    <a:pt x="497205" y="475488"/>
                  </a:cubicBezTo>
                  <a:cubicBezTo>
                    <a:pt x="557499" y="475488"/>
                    <a:pt x="609981" y="510445"/>
                    <a:pt x="635413" y="561308"/>
                  </a:cubicBezTo>
                  <a:cubicBezTo>
                    <a:pt x="640080" y="570643"/>
                    <a:pt x="643890" y="580549"/>
                    <a:pt x="646557" y="590931"/>
                  </a:cubicBezTo>
                  <a:cubicBezTo>
                    <a:pt x="649891" y="603504"/>
                    <a:pt x="651701" y="616744"/>
                    <a:pt x="651701" y="630460"/>
                  </a:cubicBezTo>
                  <a:cubicBezTo>
                    <a:pt x="651701" y="641223"/>
                    <a:pt x="650558" y="651796"/>
                    <a:pt x="648558" y="661988"/>
                  </a:cubicBezTo>
                  <a:cubicBezTo>
                    <a:pt x="646367" y="672275"/>
                    <a:pt x="643224" y="682085"/>
                    <a:pt x="639223" y="691515"/>
                  </a:cubicBezTo>
                  <a:cubicBezTo>
                    <a:pt x="634270" y="702945"/>
                    <a:pt x="627984" y="713708"/>
                    <a:pt x="620649" y="723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8570022" y="1735264"/>
              <a:ext cx="544067" cy="29717"/>
            </a:xfrm>
            <a:custGeom>
              <a:rect b="b" l="l" r="r" t="t"/>
              <a:pathLst>
                <a:path extrusionOk="0" h="29717" w="544067">
                  <a:moveTo>
                    <a:pt x="544068" y="14859"/>
                  </a:moveTo>
                  <a:cubicBezTo>
                    <a:pt x="544068" y="6668"/>
                    <a:pt x="537496" y="0"/>
                    <a:pt x="529209" y="0"/>
                  </a:cubicBezTo>
                  <a:lnTo>
                    <a:pt x="14859" y="0"/>
                  </a:lnTo>
                  <a:cubicBezTo>
                    <a:pt x="6668" y="0"/>
                    <a:pt x="0" y="6668"/>
                    <a:pt x="0" y="14859"/>
                  </a:cubicBezTo>
                  <a:cubicBezTo>
                    <a:pt x="0" y="23050"/>
                    <a:pt x="6572" y="29718"/>
                    <a:pt x="14859" y="29718"/>
                  </a:cubicBezTo>
                  <a:lnTo>
                    <a:pt x="529304" y="29718"/>
                  </a:lnTo>
                  <a:cubicBezTo>
                    <a:pt x="537400" y="29718"/>
                    <a:pt x="544068" y="23050"/>
                    <a:pt x="544068" y="14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8570022" y="1848421"/>
              <a:ext cx="147542" cy="29717"/>
            </a:xfrm>
            <a:custGeom>
              <a:rect b="b" l="l" r="r" t="t"/>
              <a:pathLst>
                <a:path extrusionOk="0" h="29717" w="147542">
                  <a:moveTo>
                    <a:pt x="14764" y="0"/>
                  </a:moveTo>
                  <a:cubicBezTo>
                    <a:pt x="6572" y="0"/>
                    <a:pt x="0" y="6667"/>
                    <a:pt x="0" y="14859"/>
                  </a:cubicBezTo>
                  <a:cubicBezTo>
                    <a:pt x="0" y="23050"/>
                    <a:pt x="6572" y="29718"/>
                    <a:pt x="14764" y="29718"/>
                  </a:cubicBezTo>
                  <a:lnTo>
                    <a:pt x="132779" y="29718"/>
                  </a:lnTo>
                  <a:cubicBezTo>
                    <a:pt x="140970" y="29718"/>
                    <a:pt x="147542" y="23050"/>
                    <a:pt x="147542" y="14859"/>
                  </a:cubicBezTo>
                  <a:cubicBezTo>
                    <a:pt x="147542" y="6667"/>
                    <a:pt x="140970" y="0"/>
                    <a:pt x="132779" y="0"/>
                  </a:cubicBezTo>
                  <a:lnTo>
                    <a:pt x="14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8967787" y="1852993"/>
              <a:ext cx="148589" cy="29717"/>
            </a:xfrm>
            <a:custGeom>
              <a:rect b="b" l="l" r="r" t="t"/>
              <a:pathLst>
                <a:path extrusionOk="0" h="29717" w="148589">
                  <a:moveTo>
                    <a:pt x="14859" y="29718"/>
                  </a:moveTo>
                  <a:lnTo>
                    <a:pt x="133731" y="29718"/>
                  </a:lnTo>
                  <a:cubicBezTo>
                    <a:pt x="141827" y="29718"/>
                    <a:pt x="148590" y="23050"/>
                    <a:pt x="148590" y="14859"/>
                  </a:cubicBezTo>
                  <a:cubicBezTo>
                    <a:pt x="148590" y="6668"/>
                    <a:pt x="141923" y="0"/>
                    <a:pt x="133731" y="0"/>
                  </a:cubicBezTo>
                  <a:lnTo>
                    <a:pt x="14859" y="0"/>
                  </a:lnTo>
                  <a:cubicBezTo>
                    <a:pt x="6668" y="0"/>
                    <a:pt x="0" y="6668"/>
                    <a:pt x="0" y="14859"/>
                  </a:cubicBezTo>
                  <a:cubicBezTo>
                    <a:pt x="0" y="23050"/>
                    <a:pt x="6668" y="29718"/>
                    <a:pt x="14859" y="297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740329" y="2030157"/>
              <a:ext cx="176021" cy="174879"/>
            </a:xfrm>
            <a:custGeom>
              <a:rect b="b" l="l" r="r" t="t"/>
              <a:pathLst>
                <a:path extrusionOk="0" h="174879" w="176021">
                  <a:moveTo>
                    <a:pt x="141923" y="18383"/>
                  </a:moveTo>
                  <a:cubicBezTo>
                    <a:pt x="127064" y="6858"/>
                    <a:pt x="108299" y="0"/>
                    <a:pt x="88011" y="0"/>
                  </a:cubicBezTo>
                  <a:cubicBezTo>
                    <a:pt x="67723" y="0"/>
                    <a:pt x="48959" y="6858"/>
                    <a:pt x="34100" y="18383"/>
                  </a:cubicBezTo>
                  <a:cubicBezTo>
                    <a:pt x="23813" y="26289"/>
                    <a:pt x="15430" y="36385"/>
                    <a:pt x="9525" y="48006"/>
                  </a:cubicBezTo>
                  <a:cubicBezTo>
                    <a:pt x="3429" y="59817"/>
                    <a:pt x="0" y="73247"/>
                    <a:pt x="0" y="87440"/>
                  </a:cubicBezTo>
                  <a:cubicBezTo>
                    <a:pt x="0" y="135731"/>
                    <a:pt x="39434" y="174879"/>
                    <a:pt x="88011" y="174879"/>
                  </a:cubicBezTo>
                  <a:cubicBezTo>
                    <a:pt x="136493" y="174879"/>
                    <a:pt x="176022" y="135636"/>
                    <a:pt x="176022" y="87440"/>
                  </a:cubicBezTo>
                  <a:cubicBezTo>
                    <a:pt x="176022" y="73247"/>
                    <a:pt x="172593" y="59817"/>
                    <a:pt x="166497" y="48006"/>
                  </a:cubicBezTo>
                  <a:cubicBezTo>
                    <a:pt x="160591" y="36385"/>
                    <a:pt x="152209" y="26289"/>
                    <a:pt x="141923" y="18383"/>
                  </a:cubicBezTo>
                  <a:close/>
                  <a:moveTo>
                    <a:pt x="88011" y="145352"/>
                  </a:moveTo>
                  <a:cubicBezTo>
                    <a:pt x="55912" y="145352"/>
                    <a:pt x="29813" y="119348"/>
                    <a:pt x="29813" y="87440"/>
                  </a:cubicBezTo>
                  <a:cubicBezTo>
                    <a:pt x="29813" y="72200"/>
                    <a:pt x="35814" y="58293"/>
                    <a:pt x="45530" y="48006"/>
                  </a:cubicBezTo>
                  <a:cubicBezTo>
                    <a:pt x="56102" y="36671"/>
                    <a:pt x="71247" y="29623"/>
                    <a:pt x="88011" y="29623"/>
                  </a:cubicBezTo>
                  <a:cubicBezTo>
                    <a:pt x="104775" y="29623"/>
                    <a:pt x="119920" y="36671"/>
                    <a:pt x="130493" y="48006"/>
                  </a:cubicBezTo>
                  <a:cubicBezTo>
                    <a:pt x="140208" y="58293"/>
                    <a:pt x="146209" y="72200"/>
                    <a:pt x="146209" y="87440"/>
                  </a:cubicBezTo>
                  <a:cubicBezTo>
                    <a:pt x="146209" y="119348"/>
                    <a:pt x="120110" y="145352"/>
                    <a:pt x="88011" y="1453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7"/>
          <p:cNvSpPr txBox="1"/>
          <p:nvPr/>
        </p:nvSpPr>
        <p:spPr>
          <a:xfrm>
            <a:off x="2958150" y="4973200"/>
            <a:ext cx="627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Algoritmo </a:t>
            </a:r>
            <a:r>
              <a:rPr b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RSA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(Crittografia)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Generare ritmi musicali (Musica)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Equazioni Diottriche (Chimica)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Teorema Cinese dei resti (Matematica)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697318" y="529757"/>
            <a:ext cx="449701" cy="663762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 di iniziare...</a:t>
            </a:r>
            <a:endParaRPr/>
          </a:p>
        </p:txBody>
      </p:sp>
      <p:sp>
        <p:nvSpPr>
          <p:cNvPr id="280" name="Google Shape;280;p28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Il </a:t>
            </a:r>
            <a:r>
              <a:rPr b="1" lang="en" sz="1800"/>
              <a:t>massimo comune divisore</a:t>
            </a:r>
            <a:r>
              <a:rPr lang="en" sz="1800"/>
              <a:t> di due o più numeri, indicato con il simbolo </a:t>
            </a:r>
            <a:r>
              <a:rPr b="1" lang="en" sz="1800"/>
              <a:t>MCD</a:t>
            </a:r>
            <a:r>
              <a:rPr lang="en" sz="1800"/>
              <a:t>, è il più grande divisore comune dei numeri considerati.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28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Cosa è il M.C.D.?</a:t>
            </a:r>
            <a:endParaRPr/>
          </a:p>
        </p:txBody>
      </p:sp>
      <p:sp>
        <p:nvSpPr>
          <p:cNvPr id="282" name="Google Shape;282;p28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Come si calcola?</a:t>
            </a:r>
            <a:endParaRPr/>
          </a:p>
        </p:txBody>
      </p:sp>
      <p:sp>
        <p:nvSpPr>
          <p:cNvPr id="283" name="Google Shape;283;p28"/>
          <p:cNvSpPr txBox="1"/>
          <p:nvPr>
            <p:ph idx="5" type="body"/>
          </p:nvPr>
        </p:nvSpPr>
        <p:spPr>
          <a:xfrm>
            <a:off x="2053900" y="3884084"/>
            <a:ext cx="6406800" cy="155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Esistono diversi per metodi per il calcolo del </a:t>
            </a:r>
            <a:r>
              <a:rPr b="1" lang="en" sz="1800"/>
              <a:t>MCD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Scomposizione in fattori primi;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Metodo di Euclide delle sottrazioni successive;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Algoritmo euclideo delle divisioni successive.</a:t>
            </a:r>
            <a:endParaRPr sz="1800"/>
          </a:p>
        </p:txBody>
      </p:sp>
      <p:grpSp>
        <p:nvGrpSpPr>
          <p:cNvPr id="284" name="Google Shape;284;p28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285" name="Google Shape;285;p28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Formulazione</a:t>
            </a:r>
            <a:endParaRPr/>
          </a:p>
        </p:txBody>
      </p:sp>
      <p:sp>
        <p:nvSpPr>
          <p:cNvPr id="292" name="Google Shape;292;p29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Traduzione “matematica”</a:t>
            </a:r>
            <a:endParaRPr/>
          </a:p>
        </p:txBody>
      </p:sp>
      <p:sp>
        <p:nvSpPr>
          <p:cNvPr id="293" name="Google Shape;293;p29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metodo delle sottrazioni successive </a:t>
            </a:r>
            <a:endParaRPr/>
          </a:p>
        </p:txBody>
      </p:sp>
      <p:sp>
        <p:nvSpPr>
          <p:cNvPr id="294" name="Google Shape;294;p29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Prendiamo due numeri disuguali e si procede per sottrazioni successive togliendo ogni volta il minore dal maggiore, se il risultato di ogni sottrazione non </a:t>
            </a:r>
            <a:r>
              <a:rPr b="1" i="1" lang="en"/>
              <a:t>divide MAI </a:t>
            </a:r>
            <a:r>
              <a:rPr i="1" lang="en"/>
              <a:t>il sottraendo allora i due numeri sono coprimi tra loro.</a:t>
            </a:r>
            <a:endParaRPr i="1"/>
          </a:p>
        </p:txBody>
      </p:sp>
      <p:sp>
        <p:nvSpPr>
          <p:cNvPr id="295" name="Google Shape;295;p29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Questo vuol dire che se abbiamo due numeri </a:t>
            </a:r>
            <a:r>
              <a:rPr b="1" lang="en"/>
              <a:t>a</a:t>
            </a:r>
            <a:r>
              <a:rPr lang="en"/>
              <a:t> e </a:t>
            </a:r>
            <a:r>
              <a:rPr b="1" lang="en"/>
              <a:t>b</a:t>
            </a:r>
            <a:r>
              <a:rPr lang="en"/>
              <a:t>: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Se </a:t>
            </a:r>
            <a:r>
              <a:rPr b="1" lang="en"/>
              <a:t>a&gt;b</a:t>
            </a:r>
            <a:r>
              <a:rPr lang="en"/>
              <a:t> allora si fa </a:t>
            </a:r>
            <a:r>
              <a:rPr b="1" lang="en"/>
              <a:t>a-b = c, </a:t>
            </a:r>
            <a:r>
              <a:rPr lang="en"/>
              <a:t>sennò</a:t>
            </a:r>
            <a:r>
              <a:rPr b="1" lang="en"/>
              <a:t> b-a = c</a:t>
            </a:r>
            <a:r>
              <a:rPr lang="en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Se </a:t>
            </a:r>
            <a:r>
              <a:rPr b="1" lang="en"/>
              <a:t>b&gt;c</a:t>
            </a:r>
            <a:r>
              <a:rPr lang="en"/>
              <a:t> allora </a:t>
            </a:r>
            <a:r>
              <a:rPr b="1" lang="en"/>
              <a:t>b=a </a:t>
            </a:r>
            <a:r>
              <a:rPr lang="en"/>
              <a:t>e </a:t>
            </a:r>
            <a:r>
              <a:rPr b="1" lang="en"/>
              <a:t>c=b</a:t>
            </a:r>
            <a:r>
              <a:rPr lang="en"/>
              <a:t> e viceversa;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Se </a:t>
            </a:r>
            <a:r>
              <a:rPr b="1" lang="en"/>
              <a:t>c</a:t>
            </a:r>
            <a:r>
              <a:rPr lang="en"/>
              <a:t> non divide MAI </a:t>
            </a:r>
            <a:r>
              <a:rPr b="1" lang="en"/>
              <a:t>b</a:t>
            </a:r>
            <a:r>
              <a:rPr lang="en"/>
              <a:t> allora </a:t>
            </a:r>
            <a:r>
              <a:rPr b="1" lang="en"/>
              <a:t>a e b</a:t>
            </a:r>
            <a:r>
              <a:rPr lang="en"/>
              <a:t> sono coprimi.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Infatti l’ultima sottrazione avrà come risultato 1 se i numeri sono primi e 0 altrimenti.</a:t>
            </a:r>
            <a:endParaRPr/>
          </a:p>
        </p:txBody>
      </p:sp>
      <p:grpSp>
        <p:nvGrpSpPr>
          <p:cNvPr id="296" name="Google Shape;296;p29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297" name="Google Shape;297;p29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idx="1" type="subTitle"/>
          </p:nvPr>
        </p:nvSpPr>
        <p:spPr>
          <a:xfrm>
            <a:off x="1189052" y="17849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Numeri primi tra loro</a:t>
            </a:r>
            <a:endParaRPr/>
          </a:p>
        </p:txBody>
      </p:sp>
      <p:sp>
        <p:nvSpPr>
          <p:cNvPr id="304" name="Google Shape;304;p30"/>
          <p:cNvSpPr txBox="1"/>
          <p:nvPr>
            <p:ph idx="2" type="subTitle"/>
          </p:nvPr>
        </p:nvSpPr>
        <p:spPr>
          <a:xfrm>
            <a:off x="4713302" y="17849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Numeri primi tra loro</a:t>
            </a:r>
            <a:endParaRPr/>
          </a:p>
        </p:txBody>
      </p:sp>
      <p:sp>
        <p:nvSpPr>
          <p:cNvPr id="305" name="Google Shape;305;p30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metodo delle sottrazioni successive: esempi</a:t>
            </a:r>
            <a:endParaRPr/>
          </a:p>
        </p:txBody>
      </p:sp>
      <p:sp>
        <p:nvSpPr>
          <p:cNvPr id="306" name="Google Shape;306;p30"/>
          <p:cNvSpPr txBox="1"/>
          <p:nvPr>
            <p:ph idx="4" type="body"/>
          </p:nvPr>
        </p:nvSpPr>
        <p:spPr>
          <a:xfrm>
            <a:off x="1189050" y="2679050"/>
            <a:ext cx="2603100" cy="267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a = 31 e  b = 13: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31-13= 18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18-13 = 5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13-5 =8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8-5 = 3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5-3 = 2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3-2=</a:t>
            </a:r>
            <a:r>
              <a:rPr b="1" lang="en"/>
              <a:t>1</a:t>
            </a:r>
            <a:endParaRPr b="1"/>
          </a:p>
        </p:txBody>
      </p:sp>
      <p:sp>
        <p:nvSpPr>
          <p:cNvPr id="307" name="Google Shape;307;p30"/>
          <p:cNvSpPr txBox="1"/>
          <p:nvPr>
            <p:ph idx="5" type="body"/>
          </p:nvPr>
        </p:nvSpPr>
        <p:spPr>
          <a:xfrm>
            <a:off x="4713600" y="2679047"/>
            <a:ext cx="2658600" cy="375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a = 14 e b = 9: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14-9=5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9-5=4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5-4=</a:t>
            </a:r>
            <a:r>
              <a:rPr b="1" lang="en"/>
              <a:t>1</a:t>
            </a:r>
            <a:endParaRPr b="1"/>
          </a:p>
        </p:txBody>
      </p:sp>
      <p:sp>
        <p:nvSpPr>
          <p:cNvPr id="308" name="Google Shape;308;p30"/>
          <p:cNvSpPr txBox="1"/>
          <p:nvPr>
            <p:ph idx="3" type="subTitle"/>
          </p:nvPr>
        </p:nvSpPr>
        <p:spPr>
          <a:xfrm>
            <a:off x="8237552" y="17849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Numeri NON primi tra loro</a:t>
            </a:r>
            <a:endParaRPr/>
          </a:p>
        </p:txBody>
      </p:sp>
      <p:sp>
        <p:nvSpPr>
          <p:cNvPr id="309" name="Google Shape;309;p30"/>
          <p:cNvSpPr txBox="1"/>
          <p:nvPr>
            <p:ph idx="6" type="body"/>
          </p:nvPr>
        </p:nvSpPr>
        <p:spPr>
          <a:xfrm>
            <a:off x="8237550" y="2679065"/>
            <a:ext cx="2658900" cy="267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a = 24 e b =15: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24-15=9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15-9=6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9-6=3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6-3=</a:t>
            </a:r>
            <a:r>
              <a:rPr b="1" lang="en"/>
              <a:t>3</a:t>
            </a:r>
            <a:endParaRPr b="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3-3=0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Il MCD(24,15) è 3.</a:t>
            </a:r>
            <a:endParaRPr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311" name="Google Shape;311;p30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1349400" y="112300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metodo delle sottrazioni successive: l’algoritmo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 txBox="1"/>
          <p:nvPr>
            <p:ph idx="2" type="body"/>
          </p:nvPr>
        </p:nvSpPr>
        <p:spPr>
          <a:xfrm>
            <a:off x="1349400" y="2729350"/>
            <a:ext cx="4907400" cy="333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se fosse </a:t>
            </a:r>
            <a:r>
              <a:rPr b="1" lang="en"/>
              <a:t>a&lt;b</a:t>
            </a:r>
            <a:r>
              <a:rPr lang="en"/>
              <a:t> allora scambia </a:t>
            </a:r>
            <a:r>
              <a:rPr b="1" lang="en"/>
              <a:t>a</a:t>
            </a:r>
            <a:r>
              <a:rPr lang="en"/>
              <a:t> con </a:t>
            </a:r>
            <a:r>
              <a:rPr b="1" lang="en"/>
              <a:t>b</a:t>
            </a:r>
            <a:r>
              <a:rPr lang="en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se </a:t>
            </a:r>
            <a:r>
              <a:rPr b="1" lang="en"/>
              <a:t>a = b</a:t>
            </a:r>
            <a:r>
              <a:rPr lang="en"/>
              <a:t> allora </a:t>
            </a:r>
            <a:r>
              <a:rPr b="1" lang="en"/>
              <a:t>b</a:t>
            </a:r>
            <a:r>
              <a:rPr lang="en"/>
              <a:t> è il M.C.D. tra </a:t>
            </a:r>
            <a:r>
              <a:rPr b="1" lang="en"/>
              <a:t>a</a:t>
            </a:r>
            <a:r>
              <a:rPr lang="en"/>
              <a:t> e </a:t>
            </a:r>
            <a:r>
              <a:rPr b="1" lang="en"/>
              <a:t>b</a:t>
            </a:r>
            <a:r>
              <a:rPr lang="en"/>
              <a:t> altrimenti calcola la differenza </a:t>
            </a:r>
            <a:r>
              <a:rPr b="1" lang="en"/>
              <a:t>a−b</a:t>
            </a:r>
            <a:r>
              <a:rPr lang="en"/>
              <a:t> 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definiamo </a:t>
            </a:r>
            <a:r>
              <a:rPr b="1" lang="en"/>
              <a:t>a−b</a:t>
            </a:r>
            <a:r>
              <a:rPr lang="en"/>
              <a:t> come nuovo valore di </a:t>
            </a:r>
            <a:r>
              <a:rPr b="1" lang="en"/>
              <a:t>a</a:t>
            </a:r>
            <a:r>
              <a:rPr lang="en"/>
              <a:t> (mentre </a:t>
            </a:r>
            <a:r>
              <a:rPr b="1" lang="en"/>
              <a:t>b</a:t>
            </a:r>
            <a:r>
              <a:rPr lang="en"/>
              <a:t> resta invariato);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se fosse </a:t>
            </a:r>
            <a:r>
              <a:rPr b="1" lang="en"/>
              <a:t>a&lt;b</a:t>
            </a:r>
            <a:r>
              <a:rPr lang="en"/>
              <a:t> allora scambia </a:t>
            </a:r>
            <a:r>
              <a:rPr b="1" lang="en"/>
              <a:t>a</a:t>
            </a:r>
            <a:r>
              <a:rPr lang="en"/>
              <a:t> con </a:t>
            </a:r>
            <a:r>
              <a:rPr b="1" lang="en"/>
              <a:t>b</a:t>
            </a:r>
            <a:r>
              <a:rPr lang="en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ripeti il ciclo delle istruzioni fino a che si ottiene </a:t>
            </a:r>
            <a:r>
              <a:rPr b="1" lang="en"/>
              <a:t>a−b = 0</a:t>
            </a:r>
            <a:r>
              <a:rPr lang="en"/>
              <a:t>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/>
              <a:t>b</a:t>
            </a:r>
            <a:r>
              <a:rPr lang="en"/>
              <a:t> è il M.C.D. tra </a:t>
            </a:r>
            <a:r>
              <a:rPr b="1" lang="en"/>
              <a:t>a</a:t>
            </a:r>
            <a:r>
              <a:rPr lang="en"/>
              <a:t> e </a:t>
            </a:r>
            <a:r>
              <a:rPr b="1" lang="en"/>
              <a:t>b</a:t>
            </a:r>
            <a:r>
              <a:rPr lang="en"/>
              <a:t>;</a:t>
            </a:r>
            <a:endParaRPr/>
          </a:p>
        </p:txBody>
      </p:sp>
      <p:sp>
        <p:nvSpPr>
          <p:cNvPr id="319" name="Google Shape;319;p31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Dati due numeri naturali a e b, diversi da 0:</a:t>
            </a:r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225" y="1613425"/>
            <a:ext cx="5095100" cy="445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31"/>
          <p:cNvGrpSpPr/>
          <p:nvPr/>
        </p:nvGrpSpPr>
        <p:grpSpPr>
          <a:xfrm>
            <a:off x="611137" y="537737"/>
            <a:ext cx="593466" cy="606913"/>
            <a:chOff x="3171000" y="4021950"/>
            <a:chExt cx="268100" cy="265875"/>
          </a:xfrm>
        </p:grpSpPr>
        <p:sp>
          <p:nvSpPr>
            <p:cNvPr id="322" name="Google Shape;322;p31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