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Montserrat Black"/>
      <p:bold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AD6F94-F343-4E7F-82CE-FACBFBC2CAA6}">
  <a:tblStyle styleId="{56AD6F94-F343-4E7F-82CE-FACBFBC2CA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42" Type="http://schemas.openxmlformats.org/officeDocument/2006/relationships/font" Target="fonts/Montserrat-regular.fntdata"/><Relationship Id="rId41" Type="http://schemas.openxmlformats.org/officeDocument/2006/relationships/font" Target="fonts/MontserratBlack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Light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Light-italic.fntdata"/><Relationship Id="rId47" Type="http://schemas.openxmlformats.org/officeDocument/2006/relationships/font" Target="fonts/MontserratLight-bold.fntdata"/><Relationship Id="rId49" Type="http://schemas.openxmlformats.org/officeDocument/2006/relationships/font" Target="fonts/Montserrat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d88c7be9f_0_18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d88c7be9f_0_1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da2e249b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1da2e249b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a2e249b1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da2e249b1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da2e249b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1da2e249b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da2e249b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1da2e249b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da2e249b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1da2e249b1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f7d70fe6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1f7d70fe6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da2e249b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da2e249b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da2e249b1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1da2e249b1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da2e249b1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1da2e249b1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da2e249b1_0_2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1da2e249b1_0_2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88c7be9f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d88c7be9f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da2e249b1_0_2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1da2e249b1_0_2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f3498c1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f3498c1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f3498c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f3498c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f7d70fe6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1f7d70fe6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f3498c116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f3498c116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f3498c11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1f3498c11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3498c116_1_5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1f3498c116_1_5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0678d8a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20678d8a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f4ad15b78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11f4ad15b78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0678d8a0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20678d8a0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7d70fe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f7d70fe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f3498c116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f3498c116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1fa6b8149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1fa6b8149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f3498c116_1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f3498c116_1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d88c7be9f_0_1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11d88c7be9f_0_1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638eba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638eba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638eba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e638eb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e638eba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e638eba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8e94a26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d8e94a2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f7d70fe6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1f7d70fe6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a2e24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da2e24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20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626" l="0" r="33814" t="0"/>
          <a:stretch/>
        </p:blipFill>
        <p:spPr>
          <a:xfrm>
            <a:off x="7688279" y="3452743"/>
            <a:ext cx="1455721" cy="169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883" y="87071"/>
            <a:ext cx="2093751" cy="170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768" y="159484"/>
            <a:ext cx="1675422" cy="153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2750" y="581025"/>
            <a:ext cx="3976906" cy="398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1250" y="1493180"/>
            <a:ext cx="1027939" cy="115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2096" y="639371"/>
            <a:ext cx="877858" cy="59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37932" y="69216"/>
            <a:ext cx="1145930" cy="170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4737345" y="3146905"/>
            <a:ext cx="823554" cy="71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4024" y="4171950"/>
            <a:ext cx="791088" cy="9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54595" y="3442085"/>
            <a:ext cx="1908477" cy="170141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11221" t="32272"/>
          <a:stretch/>
        </p:blipFill>
        <p:spPr>
          <a:xfrm>
            <a:off x="7807227" y="0"/>
            <a:ext cx="1336774" cy="82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0354" l="0" r="0" t="0"/>
          <a:stretch/>
        </p:blipFill>
        <p:spPr>
          <a:xfrm>
            <a:off x="105522" y="4008857"/>
            <a:ext cx="1636158" cy="11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6402" r="0" t="8206"/>
          <a:stretch/>
        </p:blipFill>
        <p:spPr>
          <a:xfrm>
            <a:off x="7903368" y="3945731"/>
            <a:ext cx="1240631" cy="111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5175" r="0" t="36752"/>
          <a:stretch/>
        </p:blipFill>
        <p:spPr>
          <a:xfrm>
            <a:off x="0" y="0"/>
            <a:ext cx="1243787" cy="8004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187453" y="3838345"/>
            <a:ext cx="1100246" cy="125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4" y="171403"/>
            <a:ext cx="743576" cy="47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2628" y="4503530"/>
            <a:ext cx="816864" cy="5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1183" y="4132038"/>
            <a:ext cx="626276" cy="92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6">
            <a:alphaModFix/>
          </a:blip>
          <a:srcRect b="0" l="21777" r="0" t="29413"/>
          <a:stretch/>
        </p:blipFill>
        <p:spPr>
          <a:xfrm>
            <a:off x="0" y="0"/>
            <a:ext cx="825499" cy="64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99646" y="702309"/>
            <a:ext cx="393819" cy="2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122446"/>
            <a:ext cx="959946" cy="14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28044" y="3911670"/>
            <a:ext cx="714931" cy="9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11221" t="32272"/>
          <a:stretch/>
        </p:blipFill>
        <p:spPr>
          <a:xfrm flipH="1">
            <a:off x="-1" y="0"/>
            <a:ext cx="1336774" cy="82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10354" l="0" r="0" t="0"/>
          <a:stretch/>
        </p:blipFill>
        <p:spPr>
          <a:xfrm flipH="1">
            <a:off x="7402320" y="4008857"/>
            <a:ext cx="1636158" cy="11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/>
          <p:nvPr>
            <p:ph idx="2" type="pic"/>
          </p:nvPr>
        </p:nvSpPr>
        <p:spPr>
          <a:xfrm>
            <a:off x="5592536" y="747252"/>
            <a:ext cx="2721300" cy="3648900"/>
          </a:xfrm>
          <a:prstGeom prst="roundRect">
            <a:avLst>
              <a:gd fmla="val 9067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7500" spcFirstLastPara="1" rIns="68575" wrap="square" tIns="621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6275" y="131626"/>
            <a:ext cx="721976" cy="80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57314" l="21990" r="0" t="0"/>
          <a:stretch/>
        </p:blipFill>
        <p:spPr>
          <a:xfrm>
            <a:off x="0" y="4643182"/>
            <a:ext cx="1354947" cy="5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4">
            <a:alphaModFix/>
          </a:blip>
          <a:srcRect b="0" l="18473" r="0" t="0"/>
          <a:stretch/>
        </p:blipFill>
        <p:spPr>
          <a:xfrm>
            <a:off x="0" y="3951086"/>
            <a:ext cx="1086739" cy="94225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27081" t="0"/>
          <a:stretch/>
        </p:blipFill>
        <p:spPr>
          <a:xfrm>
            <a:off x="7909123" y="97522"/>
            <a:ext cx="530028" cy="82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40740" l="52296" r="0" t="0"/>
          <a:stretch/>
        </p:blipFill>
        <p:spPr>
          <a:xfrm>
            <a:off x="0" y="4418422"/>
            <a:ext cx="718290" cy="7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4">
            <a:alphaModFix/>
          </a:blip>
          <a:srcRect b="0" l="0" r="47050" t="0"/>
          <a:stretch/>
        </p:blipFill>
        <p:spPr>
          <a:xfrm>
            <a:off x="8509738" y="0"/>
            <a:ext cx="634262" cy="9266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1949" y="4277438"/>
            <a:ext cx="849630" cy="77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525" y="4098702"/>
            <a:ext cx="796412" cy="89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 rotWithShape="1">
          <a:blip r:embed="rId4">
            <a:alphaModFix/>
          </a:blip>
          <a:srcRect b="0" l="37319" r="0" t="35279"/>
          <a:stretch/>
        </p:blipFill>
        <p:spPr>
          <a:xfrm>
            <a:off x="0" y="0"/>
            <a:ext cx="718293" cy="11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292" y="130491"/>
            <a:ext cx="423182" cy="5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7063" r="0" t="5917"/>
          <a:stretch/>
        </p:blipFill>
        <p:spPr>
          <a:xfrm flipH="1">
            <a:off x="0" y="3917950"/>
            <a:ext cx="1231900" cy="113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15175" r="0" t="36752"/>
          <a:stretch/>
        </p:blipFill>
        <p:spPr>
          <a:xfrm flipH="1">
            <a:off x="7900213" y="0"/>
            <a:ext cx="1243787" cy="80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/>
          <p:nvPr>
            <p:ph idx="2" type="pic"/>
          </p:nvPr>
        </p:nvSpPr>
        <p:spPr>
          <a:xfrm>
            <a:off x="756268" y="1112725"/>
            <a:ext cx="3642900" cy="168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24000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4744862" y="1112725"/>
            <a:ext cx="3642900" cy="168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324000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2628" y="4503530"/>
            <a:ext cx="816864" cy="5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183" y="4132038"/>
            <a:ext cx="626276" cy="92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 rotWithShape="1">
          <a:blip r:embed="rId4">
            <a:alphaModFix/>
          </a:blip>
          <a:srcRect b="0" l="21777" r="0" t="29413"/>
          <a:stretch/>
        </p:blipFill>
        <p:spPr>
          <a:xfrm>
            <a:off x="0" y="0"/>
            <a:ext cx="825499" cy="64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99646" y="702309"/>
            <a:ext cx="393819" cy="2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9948" y="54391"/>
            <a:ext cx="572965" cy="85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229622" y="4114129"/>
            <a:ext cx="799536" cy="91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447" y="4417574"/>
            <a:ext cx="431375" cy="58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 rotWithShape="1">
          <a:blip r:embed="rId5">
            <a:alphaModFix/>
          </a:blip>
          <a:srcRect b="0" l="0" r="2362" t="49397"/>
          <a:stretch/>
        </p:blipFill>
        <p:spPr>
          <a:xfrm>
            <a:off x="7673877" y="0"/>
            <a:ext cx="1470122" cy="61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122446"/>
            <a:ext cx="959946" cy="14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28044" y="3911670"/>
            <a:ext cx="714931" cy="9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/>
          <p:nvPr>
            <p:ph idx="2" type="pic"/>
          </p:nvPr>
        </p:nvSpPr>
        <p:spPr>
          <a:xfrm>
            <a:off x="655894" y="107496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5" name="Google Shape;125;p25"/>
          <p:cNvSpPr/>
          <p:nvPr>
            <p:ph idx="3" type="pic"/>
          </p:nvPr>
        </p:nvSpPr>
        <p:spPr>
          <a:xfrm>
            <a:off x="3467100" y="107496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6" name="Google Shape;126;p25"/>
          <p:cNvSpPr/>
          <p:nvPr>
            <p:ph idx="4" type="pic"/>
          </p:nvPr>
        </p:nvSpPr>
        <p:spPr>
          <a:xfrm>
            <a:off x="6275108" y="1074965"/>
            <a:ext cx="2209800" cy="220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187453" y="3838345"/>
            <a:ext cx="1100246" cy="1254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28" y="4503530"/>
            <a:ext cx="816864" cy="5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1183" y="4132038"/>
            <a:ext cx="626276" cy="9298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6275" y="131626"/>
            <a:ext cx="721976" cy="80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57314" l="21990" r="0" t="0"/>
          <a:stretch/>
        </p:blipFill>
        <p:spPr>
          <a:xfrm>
            <a:off x="0" y="4643182"/>
            <a:ext cx="1354947" cy="5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 rotWithShape="1">
          <a:blip r:embed="rId4">
            <a:alphaModFix/>
          </a:blip>
          <a:srcRect b="0" l="18473" r="0" t="0"/>
          <a:stretch/>
        </p:blipFill>
        <p:spPr>
          <a:xfrm>
            <a:off x="0" y="3951086"/>
            <a:ext cx="1086739" cy="94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8020769" y="4114129"/>
            <a:ext cx="799536" cy="91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388355" y="242194"/>
            <a:ext cx="431375" cy="58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/>
          <p:nvPr>
            <p:ph idx="2" type="pic"/>
          </p:nvPr>
        </p:nvSpPr>
        <p:spPr>
          <a:xfrm>
            <a:off x="5787208" y="647356"/>
            <a:ext cx="1816800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2">
            <a:alphaModFix/>
          </a:blip>
          <a:srcRect b="0" l="0" r="27081" t="0"/>
          <a:stretch/>
        </p:blipFill>
        <p:spPr>
          <a:xfrm>
            <a:off x="7909123" y="97522"/>
            <a:ext cx="530028" cy="82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40740" l="52296" r="0" t="0"/>
          <a:stretch/>
        </p:blipFill>
        <p:spPr>
          <a:xfrm>
            <a:off x="0" y="4418422"/>
            <a:ext cx="718290" cy="7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 rotWithShape="1">
          <a:blip r:embed="rId4">
            <a:alphaModFix/>
          </a:blip>
          <a:srcRect b="0" l="0" r="47050" t="0"/>
          <a:stretch/>
        </p:blipFill>
        <p:spPr>
          <a:xfrm>
            <a:off x="8509738" y="0"/>
            <a:ext cx="634262" cy="92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/>
          <p:nvPr>
            <p:ph idx="2" type="pic"/>
          </p:nvPr>
        </p:nvSpPr>
        <p:spPr>
          <a:xfrm>
            <a:off x="5072623" y="565540"/>
            <a:ext cx="2998500" cy="3999300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2628" y="4503530"/>
            <a:ext cx="816864" cy="57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1183" y="4132038"/>
            <a:ext cx="626276" cy="92985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1949" y="4277438"/>
            <a:ext cx="849630" cy="77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525" y="4098702"/>
            <a:ext cx="796412" cy="89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 rotWithShape="1">
          <a:blip r:embed="rId4">
            <a:alphaModFix/>
          </a:blip>
          <a:srcRect b="0" l="37319" r="0" t="35279"/>
          <a:stretch/>
        </p:blipFill>
        <p:spPr>
          <a:xfrm>
            <a:off x="0" y="0"/>
            <a:ext cx="718293" cy="11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292" y="130491"/>
            <a:ext cx="423182" cy="5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>
            <p:ph idx="2" type="pic"/>
          </p:nvPr>
        </p:nvSpPr>
        <p:spPr>
          <a:xfrm>
            <a:off x="3930399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9948" y="54391"/>
            <a:ext cx="572965" cy="85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 rotWithShape="1">
          <a:blip r:embed="rId6">
            <a:alphaModFix/>
          </a:blip>
          <a:srcRect b="0" l="0" r="2362" t="49397"/>
          <a:stretch/>
        </p:blipFill>
        <p:spPr>
          <a:xfrm>
            <a:off x="7673877" y="0"/>
            <a:ext cx="1470122" cy="61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1444650" y="1654200"/>
            <a:ext cx="6254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9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DB2 v12 for z/OS</a:t>
            </a:r>
            <a:endParaRPr sz="600">
              <a:solidFill>
                <a:srgbClr val="000066"/>
              </a:solidFill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318358" y="3620925"/>
            <a:ext cx="111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Studenti:</a:t>
            </a:r>
            <a:endParaRPr sz="1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1239113" y="2766902"/>
            <a:ext cx="6735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Information Security Auditing,Certification and digital forensics</a:t>
            </a:r>
            <a:endParaRPr sz="16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318357" y="3920450"/>
            <a:ext cx="143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Luchini Chiara</a:t>
            </a:r>
            <a:endParaRPr sz="14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318356" y="4227775"/>
            <a:ext cx="1947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Baldassarrini Matteo</a:t>
            </a:r>
            <a:endParaRPr sz="14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5999023" y="3620925"/>
            <a:ext cx="133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Professore:</a:t>
            </a:r>
            <a:endParaRPr sz="1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5947882" y="3920450"/>
            <a:ext cx="143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Milani Alfredo</a:t>
            </a:r>
            <a:endParaRPr sz="14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50" y="126525"/>
            <a:ext cx="1196500" cy="1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1204188" y="439102"/>
            <a:ext cx="6735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LAUREA MAGISTRALE INFORMATICA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Curriculum Cybersecurity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075" y="3897825"/>
            <a:ext cx="1205875" cy="12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587759" y="275406"/>
            <a:ext cx="274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Assunzioni 1/2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251663" y="1243875"/>
            <a:ext cx="22071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Si presume che l'ambiente IT fornisca al TOE una sicurezza fisica adeguata, commisurata al valore dei beni informatici protetti dal TOE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764558" y="897675"/>
            <a:ext cx="1301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A.PHYSICAL</a:t>
            </a:r>
            <a:endParaRPr sz="1100"/>
          </a:p>
        </p:txBody>
      </p:sp>
      <p:sp>
        <p:nvSpPr>
          <p:cNvPr id="279" name="Google Shape;279;p40"/>
          <p:cNvSpPr/>
          <p:nvPr/>
        </p:nvSpPr>
        <p:spPr>
          <a:xfrm>
            <a:off x="251664" y="85147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1100"/>
          </a:p>
        </p:txBody>
      </p:sp>
      <p:sp>
        <p:nvSpPr>
          <p:cNvPr id="280" name="Google Shape;280;p40"/>
          <p:cNvSpPr txBox="1"/>
          <p:nvPr/>
        </p:nvSpPr>
        <p:spPr>
          <a:xfrm>
            <a:off x="3268738" y="1234950"/>
            <a:ext cx="21669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Gli utenti autorizzati possiedono l'autorizzazione necessaria per accedere ad almeno alcune delle informazioni gestite dal TOE.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936312" y="897675"/>
            <a:ext cx="14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A.AUTHUSER</a:t>
            </a:r>
            <a:endParaRPr sz="1100"/>
          </a:p>
        </p:txBody>
      </p:sp>
      <p:sp>
        <p:nvSpPr>
          <p:cNvPr id="282" name="Google Shape;282;p40"/>
          <p:cNvSpPr/>
          <p:nvPr/>
        </p:nvSpPr>
        <p:spPr>
          <a:xfrm>
            <a:off x="3317243" y="85147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1100"/>
          </a:p>
        </p:txBody>
      </p:sp>
      <p:sp>
        <p:nvSpPr>
          <p:cNvPr id="283" name="Google Shape;283;p40"/>
          <p:cNvSpPr txBox="1"/>
          <p:nvPr/>
        </p:nvSpPr>
        <p:spPr>
          <a:xfrm>
            <a:off x="5056450" y="3249800"/>
            <a:ext cx="25413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La funzionalità di sicurezza del TOE è gestita da uno o più individui competenti. Il personale amministrativo del sistema non è disattento, intenzionalmente negligente o ostile, e seguirà e rispetterà le istruzioni fornite dalla documentazione di guida.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5701109" y="2837250"/>
            <a:ext cx="14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A.MANAGE</a:t>
            </a:r>
            <a:endParaRPr sz="1100"/>
          </a:p>
        </p:txBody>
      </p:sp>
      <p:sp>
        <p:nvSpPr>
          <p:cNvPr id="285" name="Google Shape;285;p40"/>
          <p:cNvSpPr/>
          <p:nvPr/>
        </p:nvSpPr>
        <p:spPr>
          <a:xfrm>
            <a:off x="5132979" y="2791050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05.</a:t>
            </a:r>
            <a:endParaRPr sz="1100"/>
          </a:p>
        </p:txBody>
      </p:sp>
      <p:sp>
        <p:nvSpPr>
          <p:cNvPr id="286" name="Google Shape;286;p40"/>
          <p:cNvSpPr txBox="1"/>
          <p:nvPr/>
        </p:nvSpPr>
        <p:spPr>
          <a:xfrm>
            <a:off x="1599600" y="3249800"/>
            <a:ext cx="2511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Gli utenti sono sufficientemente addestrati e fidati per svolgere diversi compiti all'interno di un ambiente informatico sicuro, esercitando un controllo completo sui loro dati utente.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2134020" y="2837245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A.TRAINEDUSER</a:t>
            </a:r>
            <a:endParaRPr sz="1100"/>
          </a:p>
        </p:txBody>
      </p:sp>
      <p:sp>
        <p:nvSpPr>
          <p:cNvPr id="288" name="Google Shape;288;p40"/>
          <p:cNvSpPr/>
          <p:nvPr/>
        </p:nvSpPr>
        <p:spPr>
          <a:xfrm>
            <a:off x="1521536" y="2791038"/>
            <a:ext cx="744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04.</a:t>
            </a:r>
            <a:endParaRPr sz="1100"/>
          </a:p>
        </p:txBody>
      </p:sp>
      <p:sp>
        <p:nvSpPr>
          <p:cNvPr id="289" name="Google Shape;289;p40"/>
          <p:cNvSpPr/>
          <p:nvPr/>
        </p:nvSpPr>
        <p:spPr>
          <a:xfrm>
            <a:off x="6029204" y="85147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1100"/>
          </a:p>
        </p:txBody>
      </p:sp>
      <p:sp>
        <p:nvSpPr>
          <p:cNvPr id="290" name="Google Shape;290;p40"/>
          <p:cNvSpPr/>
          <p:nvPr/>
        </p:nvSpPr>
        <p:spPr>
          <a:xfrm>
            <a:off x="6625012" y="897675"/>
            <a:ext cx="14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A.SUPPORT</a:t>
            </a:r>
            <a:endParaRPr sz="1100"/>
          </a:p>
        </p:txBody>
      </p:sp>
      <p:sp>
        <p:nvSpPr>
          <p:cNvPr id="291" name="Google Shape;291;p40"/>
          <p:cNvSpPr txBox="1"/>
          <p:nvPr/>
        </p:nvSpPr>
        <p:spPr>
          <a:xfrm>
            <a:off x="6100850" y="1234950"/>
            <a:ext cx="27915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Qualsiasi informazione fornita da un'entità fidata nell'ambiente IT e utilizzata per supportare la fornitura di ora e data, informazione molto importante che viene utilizzata dal TOE è corretta e aggiornata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3537218" y="347048"/>
            <a:ext cx="61908" cy="57150"/>
          </a:xfrm>
          <a:custGeom>
            <a:rect b="b" l="l" r="r" t="t"/>
            <a:pathLst>
              <a:path extrusionOk="0" h="76200" w="142875">
                <a:moveTo>
                  <a:pt x="107442" y="7144"/>
                </a:moveTo>
                <a:lnTo>
                  <a:pt x="40577" y="7144"/>
                </a:lnTo>
                <a:cubicBezTo>
                  <a:pt x="22098" y="7144"/>
                  <a:pt x="7144" y="22098"/>
                  <a:pt x="7144" y="40577"/>
                </a:cubicBezTo>
                <a:cubicBezTo>
                  <a:pt x="7144" y="59055"/>
                  <a:pt x="22098" y="74009"/>
                  <a:pt x="40577" y="74009"/>
                </a:cubicBezTo>
                <a:lnTo>
                  <a:pt x="107442" y="74009"/>
                </a:lnTo>
                <a:cubicBezTo>
                  <a:pt x="125921" y="74009"/>
                  <a:pt x="140875" y="59055"/>
                  <a:pt x="140875" y="40577"/>
                </a:cubicBezTo>
                <a:cubicBezTo>
                  <a:pt x="140875" y="22098"/>
                  <a:pt x="125825" y="7144"/>
                  <a:pt x="107442" y="71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93" name="Google Shape;293;p40"/>
          <p:cNvGrpSpPr/>
          <p:nvPr/>
        </p:nvGrpSpPr>
        <p:grpSpPr>
          <a:xfrm>
            <a:off x="3226204" y="347036"/>
            <a:ext cx="221456" cy="295322"/>
            <a:chOff x="3471472" y="902398"/>
            <a:chExt cx="295275" cy="393763"/>
          </a:xfrm>
        </p:grpSpPr>
        <p:sp>
          <p:nvSpPr>
            <p:cNvPr id="294" name="Google Shape;294;p40"/>
            <p:cNvSpPr/>
            <p:nvPr/>
          </p:nvSpPr>
          <p:spPr>
            <a:xfrm>
              <a:off x="3549482" y="902398"/>
              <a:ext cx="142875" cy="76200"/>
            </a:xfrm>
            <a:custGeom>
              <a:rect b="b" l="l" r="r" t="t"/>
              <a:pathLst>
                <a:path extrusionOk="0" h="76200" w="142875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3471472" y="924686"/>
              <a:ext cx="295275" cy="371475"/>
            </a:xfrm>
            <a:custGeom>
              <a:rect b="b" l="l" r="r" t="t"/>
              <a:pathLst>
                <a:path extrusionOk="0" h="371475" w="2952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5153984" y="268306"/>
            <a:ext cx="274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Assunzioni 2/2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5387550" y="1464125"/>
            <a:ext cx="31692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Non sono disponibili capacità di calcolo di uso generale sui server DBMS, oltre a quei servizi necessari per il funzionamento, l'amministrazione e il supporto del DBMS.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5642237" y="1088900"/>
            <a:ext cx="2917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A.NO_GENERAL_PURPOSE</a:t>
            </a:r>
            <a:endParaRPr sz="1100"/>
          </a:p>
        </p:txBody>
      </p:sp>
      <p:sp>
        <p:nvSpPr>
          <p:cNvPr id="304" name="Google Shape;304;p41"/>
          <p:cNvSpPr/>
          <p:nvPr/>
        </p:nvSpPr>
        <p:spPr>
          <a:xfrm>
            <a:off x="3533601" y="2793250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08.</a:t>
            </a:r>
            <a:endParaRPr sz="1100"/>
          </a:p>
        </p:txBody>
      </p:sp>
      <p:sp>
        <p:nvSpPr>
          <p:cNvPr id="305" name="Google Shape;305;p41"/>
          <p:cNvSpPr txBox="1"/>
          <p:nvPr/>
        </p:nvSpPr>
        <p:spPr>
          <a:xfrm>
            <a:off x="857900" y="1464125"/>
            <a:ext cx="27432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Tutti i sistemi IT remoti di cui il TSF si fida si presume che implementino correttamente la funzionalità utilizzata dal TSF in modo coerente con i presupposti definiti per questa funzionalità e che siano gestiti correttamente e operino sotto vincoli di politica di sicurezza compatibili con quelli del TOE.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1179775" y="1088900"/>
            <a:ext cx="229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A.PEER_FUNC_&amp;_MGT</a:t>
            </a:r>
            <a:endParaRPr sz="15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583980" y="1042700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06.</a:t>
            </a:r>
            <a:endParaRPr sz="1100"/>
          </a:p>
        </p:txBody>
      </p:sp>
      <p:sp>
        <p:nvSpPr>
          <p:cNvPr id="308" name="Google Shape;308;p41"/>
          <p:cNvSpPr/>
          <p:nvPr/>
        </p:nvSpPr>
        <p:spPr>
          <a:xfrm>
            <a:off x="5046417" y="1042700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07.</a:t>
            </a:r>
            <a:endParaRPr sz="1100"/>
          </a:p>
        </p:txBody>
      </p:sp>
      <p:sp>
        <p:nvSpPr>
          <p:cNvPr id="309" name="Google Shape;309;p41"/>
          <p:cNvSpPr/>
          <p:nvPr/>
        </p:nvSpPr>
        <p:spPr>
          <a:xfrm>
            <a:off x="4079250" y="2839450"/>
            <a:ext cx="14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A.CONNECT</a:t>
            </a:r>
            <a:endParaRPr sz="1100"/>
          </a:p>
        </p:txBody>
      </p:sp>
      <p:sp>
        <p:nvSpPr>
          <p:cNvPr id="310" name="Google Shape;310;p41"/>
          <p:cNvSpPr txBox="1"/>
          <p:nvPr/>
        </p:nvSpPr>
        <p:spPr>
          <a:xfrm>
            <a:off x="3270900" y="3185650"/>
            <a:ext cx="30708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Tutte le connessioni da/e verso sistemi IT remoti fidati e tra parti separate del TSF sono fisicamente o logicamente protette all'interno dell'ambiente TOE per assicurare l'integrità e la riservatezza dei dati trasmessi e per garantire l'autenticità dei punti finali della comunicazione. 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311" name="Google Shape;311;p41"/>
          <p:cNvGrpSpPr/>
          <p:nvPr/>
        </p:nvGrpSpPr>
        <p:grpSpPr>
          <a:xfrm>
            <a:off x="7976379" y="339949"/>
            <a:ext cx="221456" cy="295322"/>
            <a:chOff x="3471472" y="902398"/>
            <a:chExt cx="295275" cy="393763"/>
          </a:xfrm>
        </p:grpSpPr>
        <p:sp>
          <p:nvSpPr>
            <p:cNvPr id="312" name="Google Shape;312;p41"/>
            <p:cNvSpPr/>
            <p:nvPr/>
          </p:nvSpPr>
          <p:spPr>
            <a:xfrm>
              <a:off x="3549482" y="902398"/>
              <a:ext cx="142875" cy="76200"/>
            </a:xfrm>
            <a:custGeom>
              <a:rect b="b" l="l" r="r" t="t"/>
              <a:pathLst>
                <a:path extrusionOk="0" h="76200" w="142875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3471472" y="924686"/>
              <a:ext cx="295275" cy="371475"/>
            </a:xfrm>
            <a:custGeom>
              <a:rect b="b" l="l" r="r" t="t"/>
              <a:pathLst>
                <a:path extrusionOk="0" h="371475" w="2952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/>
        </p:nvSpPr>
        <p:spPr>
          <a:xfrm>
            <a:off x="517009" y="264881"/>
            <a:ext cx="274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Minacce 1/2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630889" y="1685839"/>
            <a:ext cx="2095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agente malevolo può leggere o modificare i dati TSF utilizzando le funzioni del TOE senza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 corretta autorizzazione.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630888" y="134871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T.ACCESS.TSFDATA</a:t>
            </a:r>
            <a:endParaRPr sz="1100">
              <a:solidFill>
                <a:srgbClr val="000066"/>
              </a:solidFill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621363" y="97765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1100"/>
          </a:p>
        </p:txBody>
      </p:sp>
      <p:sp>
        <p:nvSpPr>
          <p:cNvPr id="323" name="Google Shape;323;p42"/>
          <p:cNvSpPr txBox="1"/>
          <p:nvPr/>
        </p:nvSpPr>
        <p:spPr>
          <a:xfrm>
            <a:off x="2266633" y="3611889"/>
            <a:ext cx="2095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agente malevolo può utilizzare o gestire TSF, aggirando i meccanismi di protezione del TSF.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2266633" y="327476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T.ACCESS.TSFFUNC</a:t>
            </a:r>
            <a:endParaRPr sz="1100"/>
          </a:p>
        </p:txBody>
      </p:sp>
      <p:sp>
        <p:nvSpPr>
          <p:cNvPr id="325" name="Google Shape;325;p42"/>
          <p:cNvSpPr/>
          <p:nvPr/>
        </p:nvSpPr>
        <p:spPr>
          <a:xfrm>
            <a:off x="2257108" y="290370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1100"/>
          </a:p>
        </p:txBody>
      </p:sp>
      <p:sp>
        <p:nvSpPr>
          <p:cNvPr id="326" name="Google Shape;326;p42"/>
          <p:cNvSpPr txBox="1"/>
          <p:nvPr/>
        </p:nvSpPr>
        <p:spPr>
          <a:xfrm>
            <a:off x="4433164" y="1685845"/>
            <a:ext cx="2095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utente o un processo può mascherarsi da un’ entità autorizzata al fine di ottenere l'accesso non autorizzato ai dati dell'utente, ai dati TSF o alle risorse TOE.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4433163" y="1348720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T.IA.MASQUERADE</a:t>
            </a:r>
            <a:endParaRPr sz="1100"/>
          </a:p>
        </p:txBody>
      </p:sp>
      <p:sp>
        <p:nvSpPr>
          <p:cNvPr id="328" name="Google Shape;328;p42"/>
          <p:cNvSpPr/>
          <p:nvPr/>
        </p:nvSpPr>
        <p:spPr>
          <a:xfrm>
            <a:off x="4423638" y="97766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1100"/>
          </a:p>
        </p:txBody>
      </p:sp>
      <p:sp>
        <p:nvSpPr>
          <p:cNvPr id="329" name="Google Shape;329;p42"/>
          <p:cNvSpPr txBox="1"/>
          <p:nvPr/>
        </p:nvSpPr>
        <p:spPr>
          <a:xfrm>
            <a:off x="6426824" y="3596700"/>
            <a:ext cx="2395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agente malevolo può accedere ai dati dell'utente, ai dati TSF o alle risorse TOE con l'eccezione di oggetti pubblici senza essere identificati e autenticati.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6426833" y="3259570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T.IA.USER</a:t>
            </a:r>
            <a:endParaRPr sz="1100"/>
          </a:p>
        </p:txBody>
      </p:sp>
      <p:sp>
        <p:nvSpPr>
          <p:cNvPr id="331" name="Google Shape;331;p42"/>
          <p:cNvSpPr/>
          <p:nvPr/>
        </p:nvSpPr>
        <p:spPr>
          <a:xfrm>
            <a:off x="6417308" y="288851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04.</a:t>
            </a:r>
            <a:endParaRPr sz="1100"/>
          </a:p>
        </p:txBody>
      </p:sp>
      <p:grpSp>
        <p:nvGrpSpPr>
          <p:cNvPr id="332" name="Google Shape;332;p42"/>
          <p:cNvGrpSpPr/>
          <p:nvPr/>
        </p:nvGrpSpPr>
        <p:grpSpPr>
          <a:xfrm>
            <a:off x="2820243" y="337722"/>
            <a:ext cx="292894" cy="292894"/>
            <a:chOff x="2779291" y="2905696"/>
            <a:chExt cx="390525" cy="390525"/>
          </a:xfrm>
        </p:grpSpPr>
        <p:sp>
          <p:nvSpPr>
            <p:cNvPr id="333" name="Google Shape;333;p42"/>
            <p:cNvSpPr/>
            <p:nvPr/>
          </p:nvSpPr>
          <p:spPr>
            <a:xfrm>
              <a:off x="2779291" y="2905696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2828154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2884447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2944454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3003605" y="2997231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3064279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2824463" y="309336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340" name="Google Shape;34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5447159" y="257806"/>
            <a:ext cx="274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Minacce 2/2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904826" y="1591800"/>
            <a:ext cx="22326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utente o un processo che agisce per conto di un utente può ottenere l'accesso non autorizzato ai  dati di utente o TSF attraverso la riallocazione delle risorse TOE da un utente o processo a un altro.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904813" y="125466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T.RESIDUAL_DATA</a:t>
            </a:r>
            <a:endParaRPr sz="1100">
              <a:solidFill>
                <a:srgbClr val="000066"/>
              </a:solidFill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895288" y="88360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05.</a:t>
            </a:r>
            <a:endParaRPr sz="1100"/>
          </a:p>
        </p:txBody>
      </p:sp>
      <p:sp>
        <p:nvSpPr>
          <p:cNvPr id="349" name="Google Shape;349;p43"/>
          <p:cNvSpPr txBox="1"/>
          <p:nvPr/>
        </p:nvSpPr>
        <p:spPr>
          <a:xfrm>
            <a:off x="3293000" y="3537250"/>
            <a:ext cx="22326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utente o un processo che agisce per conto di un utente può accedere inappropriatamente ai dati di configurazione o può compromettere il codice eseguibile del TSF.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3292995" y="320011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T.TSF_COMPROMISE</a:t>
            </a:r>
            <a:endParaRPr sz="1100"/>
          </a:p>
        </p:txBody>
      </p:sp>
      <p:sp>
        <p:nvSpPr>
          <p:cNvPr id="351" name="Google Shape;351;p43"/>
          <p:cNvSpPr/>
          <p:nvPr/>
        </p:nvSpPr>
        <p:spPr>
          <a:xfrm>
            <a:off x="3283470" y="282905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06.</a:t>
            </a:r>
            <a:endParaRPr sz="1100"/>
          </a:p>
        </p:txBody>
      </p:sp>
      <p:sp>
        <p:nvSpPr>
          <p:cNvPr id="352" name="Google Shape;352;p43"/>
          <p:cNvSpPr txBox="1"/>
          <p:nvPr/>
        </p:nvSpPr>
        <p:spPr>
          <a:xfrm>
            <a:off x="5388802" y="1591795"/>
            <a:ext cx="2095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 agente malevolo può ottenere l’accesso non autorizzato ai dati degli utenti.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5388800" y="1254675"/>
            <a:ext cx="2859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T.UNAUTHORIZED_ACCESS</a:t>
            </a:r>
            <a:endParaRPr sz="1100"/>
          </a:p>
        </p:txBody>
      </p:sp>
      <p:sp>
        <p:nvSpPr>
          <p:cNvPr id="354" name="Google Shape;354;p43"/>
          <p:cNvSpPr/>
          <p:nvPr/>
        </p:nvSpPr>
        <p:spPr>
          <a:xfrm>
            <a:off x="5379276" y="88361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07.</a:t>
            </a:r>
            <a:endParaRPr sz="1100"/>
          </a:p>
        </p:txBody>
      </p:sp>
      <p:grpSp>
        <p:nvGrpSpPr>
          <p:cNvPr id="355" name="Google Shape;355;p43"/>
          <p:cNvGrpSpPr/>
          <p:nvPr/>
        </p:nvGrpSpPr>
        <p:grpSpPr>
          <a:xfrm>
            <a:off x="7757493" y="330647"/>
            <a:ext cx="292894" cy="292894"/>
            <a:chOff x="2779291" y="2905696"/>
            <a:chExt cx="390525" cy="390525"/>
          </a:xfrm>
        </p:grpSpPr>
        <p:sp>
          <p:nvSpPr>
            <p:cNvPr id="356" name="Google Shape;356;p43"/>
            <p:cNvSpPr/>
            <p:nvPr/>
          </p:nvSpPr>
          <p:spPr>
            <a:xfrm>
              <a:off x="2779291" y="2905696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2828154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2884447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2944454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3003605" y="2997231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3064279" y="2997517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2824463" y="309336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/>
        </p:nvSpPr>
        <p:spPr>
          <a:xfrm>
            <a:off x="516994" y="264877"/>
            <a:ext cx="464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Policy di sicurezza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904814" y="1591789"/>
            <a:ext cx="2095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Gli utenti autorizzati del TOE sono ritenuti responsabili delle loro azioni all'interno del TOE.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0" name="Google Shape;370;p44"/>
          <p:cNvSpPr/>
          <p:nvPr/>
        </p:nvSpPr>
        <p:spPr>
          <a:xfrm>
            <a:off x="904813" y="125466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P.ACCOUNTABILITY</a:t>
            </a:r>
            <a:endParaRPr sz="1100">
              <a:solidFill>
                <a:srgbClr val="000066"/>
              </a:solidFill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895288" y="88360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1100"/>
          </a:p>
        </p:txBody>
      </p:sp>
      <p:sp>
        <p:nvSpPr>
          <p:cNvPr id="372" name="Google Shape;372;p44"/>
          <p:cNvSpPr txBox="1"/>
          <p:nvPr/>
        </p:nvSpPr>
        <p:spPr>
          <a:xfrm>
            <a:off x="3156200" y="3077375"/>
            <a:ext cx="28008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L'autorità amministrativa per la funzionalità del TSF deve essere conferita a personale di fiducia ed essere il più limitata possibile supportando solo i compiti amministrativi che la persona ha. Questo ruolo deve essere separato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 distinto dagli altri utenti autorizzati.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3156195" y="2740239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P.ROLES</a:t>
            </a:r>
            <a:endParaRPr sz="1100"/>
          </a:p>
        </p:txBody>
      </p:sp>
      <p:sp>
        <p:nvSpPr>
          <p:cNvPr id="374" name="Google Shape;374;p44"/>
          <p:cNvSpPr/>
          <p:nvPr/>
        </p:nvSpPr>
        <p:spPr>
          <a:xfrm>
            <a:off x="3146670" y="2369181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1100"/>
          </a:p>
        </p:txBody>
      </p:sp>
      <p:sp>
        <p:nvSpPr>
          <p:cNvPr id="375" name="Google Shape;375;p44"/>
          <p:cNvSpPr txBox="1"/>
          <p:nvPr/>
        </p:nvSpPr>
        <p:spPr>
          <a:xfrm>
            <a:off x="5388800" y="1591800"/>
            <a:ext cx="2358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L'autorizzazione deve essere concessa solo agli utenti che sono affidabili per eseguire correttamente le azioni.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6" name="Google Shape;376;p44"/>
          <p:cNvSpPr/>
          <p:nvPr/>
        </p:nvSpPr>
        <p:spPr>
          <a:xfrm>
            <a:off x="5388800" y="1254675"/>
            <a:ext cx="2859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</a:t>
            </a: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.USER</a:t>
            </a:r>
            <a:endParaRPr sz="1100"/>
          </a:p>
        </p:txBody>
      </p:sp>
      <p:sp>
        <p:nvSpPr>
          <p:cNvPr id="377" name="Google Shape;377;p44"/>
          <p:cNvSpPr/>
          <p:nvPr/>
        </p:nvSpPr>
        <p:spPr>
          <a:xfrm>
            <a:off x="5379276" y="88361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1100"/>
          </a:p>
        </p:txBody>
      </p:sp>
      <p:grpSp>
        <p:nvGrpSpPr>
          <p:cNvPr id="378" name="Google Shape;378;p44"/>
          <p:cNvGrpSpPr/>
          <p:nvPr/>
        </p:nvGrpSpPr>
        <p:grpSpPr>
          <a:xfrm>
            <a:off x="3834611" y="337721"/>
            <a:ext cx="292894" cy="292894"/>
            <a:chOff x="7461714" y="4896428"/>
            <a:chExt cx="390525" cy="390525"/>
          </a:xfrm>
        </p:grpSpPr>
        <p:sp>
          <p:nvSpPr>
            <p:cNvPr id="379" name="Google Shape;379;p44"/>
            <p:cNvSpPr/>
            <p:nvPr/>
          </p:nvSpPr>
          <p:spPr>
            <a:xfrm>
              <a:off x="7461714" y="4896428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7580843" y="501395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381" name="Google Shape;38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7313" name="adj"/>
            </a:avLst>
          </a:prstGeom>
          <a:solidFill>
            <a:srgbClr val="606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Obiettivi della sicurezza</a:t>
            </a:r>
            <a:endParaRPr sz="2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/>
        </p:nvSpPr>
        <p:spPr>
          <a:xfrm>
            <a:off x="603975" y="615525"/>
            <a:ext cx="67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Obiettivi della sicurezza</a:t>
            </a:r>
            <a:r>
              <a:rPr b="1" lang="it" sz="24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: introduzione</a:t>
            </a:r>
            <a:endParaRPr b="1" sz="24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721650" y="1436225"/>
            <a:ext cx="672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Nelle prossime slides verranno descritti i diversi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obiettivi di sicurezza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che hanno come scopo quello di contrastare le minacce individuate rispettando le assunzioni e policy di sicurezza viste in precedenza.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Questi obiettivi sono divisi in 2 categorie: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Security Objectives for the TOE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Security Objectives for the Operational Environment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OE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Tutti gli obiettivi che saranno descritti sono solo quelli presenti all’interno delle rispettive sezioni nel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Protection Profile per DBMS.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3" name="Google Shape;393;p46"/>
          <p:cNvGrpSpPr/>
          <p:nvPr/>
        </p:nvGrpSpPr>
        <p:grpSpPr>
          <a:xfrm>
            <a:off x="7332376" y="745454"/>
            <a:ext cx="246477" cy="294251"/>
            <a:chOff x="3471568" y="1570005"/>
            <a:chExt cx="328636" cy="392335"/>
          </a:xfrm>
        </p:grpSpPr>
        <p:sp>
          <p:nvSpPr>
            <p:cNvPr id="394" name="Google Shape;394;p46"/>
            <p:cNvSpPr/>
            <p:nvPr/>
          </p:nvSpPr>
          <p:spPr>
            <a:xfrm>
              <a:off x="3668545" y="1876615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3517194" y="1876615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3619229" y="1570016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3581200" y="1679733"/>
              <a:ext cx="104775" cy="104775"/>
            </a:xfrm>
            <a:custGeom>
              <a:rect b="b" l="l" r="r" t="t"/>
              <a:pathLst>
                <a:path extrusionOk="0" h="104775" w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3471568" y="1570005"/>
              <a:ext cx="323850" cy="323850"/>
            </a:xfrm>
            <a:custGeom>
              <a:rect b="b" l="l" r="r" t="t"/>
              <a:pathLst>
                <a:path extrusionOk="0" h="323850" w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3537568" y="1635806"/>
              <a:ext cx="200025" cy="200025"/>
            </a:xfrm>
            <a:custGeom>
              <a:rect b="b" l="l" r="r" t="t"/>
              <a:pathLst>
                <a:path extrusionOk="0" h="200025" w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400" name="Google Shape;40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/>
        </p:nvSpPr>
        <p:spPr>
          <a:xfrm>
            <a:off x="2595389" y="324925"/>
            <a:ext cx="588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Objective for the TOE </a:t>
            </a: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356602" y="1541025"/>
            <a:ext cx="2541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Il TOE fornirà un meccanismo mediante il quale le azioni che utilizzano privilegi amministrativi possono essere limitate.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7"/>
          <p:cNvSpPr/>
          <p:nvPr/>
        </p:nvSpPr>
        <p:spPr>
          <a:xfrm>
            <a:off x="764425" y="1194825"/>
            <a:ext cx="1767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O.ADMIN_ROLE</a:t>
            </a:r>
            <a:endParaRPr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47"/>
          <p:cNvSpPr/>
          <p:nvPr/>
        </p:nvSpPr>
        <p:spPr>
          <a:xfrm>
            <a:off x="306839" y="114862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1100"/>
          </a:p>
        </p:txBody>
      </p:sp>
      <p:sp>
        <p:nvSpPr>
          <p:cNvPr id="409" name="Google Shape;409;p47"/>
          <p:cNvSpPr txBox="1"/>
          <p:nvPr/>
        </p:nvSpPr>
        <p:spPr>
          <a:xfrm>
            <a:off x="3285188" y="1532100"/>
            <a:ext cx="2166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TOE assicura che gli utenti siano autenticati prima che il TOE elabori qualsiasi azione che richieda autenticazione.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3952762" y="1194825"/>
            <a:ext cx="14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O.I&amp;A</a:t>
            </a:r>
            <a:endParaRPr sz="15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7"/>
          <p:cNvSpPr/>
          <p:nvPr/>
        </p:nvSpPr>
        <p:spPr>
          <a:xfrm>
            <a:off x="3333693" y="114862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1100"/>
          </a:p>
        </p:txBody>
      </p:sp>
      <p:sp>
        <p:nvSpPr>
          <p:cNvPr id="412" name="Google Shape;412;p47"/>
          <p:cNvSpPr txBox="1"/>
          <p:nvPr/>
        </p:nvSpPr>
        <p:spPr>
          <a:xfrm>
            <a:off x="4838475" y="2923075"/>
            <a:ext cx="3743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Il TSF deve controllare l'accesso di utenti a risorse denominate in base all'identità dell'oggetto. Il TSF deve permettere agli utenti autorizzati di specificare per ogni modalità di accesso quali utenti sono autorizzati ad accedere a uno specifico oggetto denominato in quella modalità di accesso.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5300600" y="2516050"/>
            <a:ext cx="2981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O.ACCESSO_DISCREZIONALE</a:t>
            </a:r>
            <a:endParaRPr sz="15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7"/>
          <p:cNvSpPr/>
          <p:nvPr/>
        </p:nvSpPr>
        <p:spPr>
          <a:xfrm>
            <a:off x="4732479" y="2469850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05.</a:t>
            </a:r>
            <a:endParaRPr sz="1100"/>
          </a:p>
        </p:txBody>
      </p:sp>
      <p:sp>
        <p:nvSpPr>
          <p:cNvPr id="415" name="Google Shape;415;p47"/>
          <p:cNvSpPr txBox="1"/>
          <p:nvPr/>
        </p:nvSpPr>
        <p:spPr>
          <a:xfrm>
            <a:off x="894900" y="2895200"/>
            <a:ext cx="34569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deve essere in grado di registrare eventi definiti rilevanti per la sicurezza con data e ora identificando l’utente che ha causato tale evento. Il tutto deve essere sufficientemente dettagliato per far rilevare agli utenti autorizzati eventuali tentativi di violazione o configurazioni errate delle caratteristiche di sicurezza del TOE.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47"/>
          <p:cNvSpPr/>
          <p:nvPr/>
        </p:nvSpPr>
        <p:spPr>
          <a:xfrm>
            <a:off x="1622925" y="2519325"/>
            <a:ext cx="226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00066"/>
                </a:solidFill>
              </a:rPr>
              <a:t>O.AUDIT_GENERATION</a:t>
            </a:r>
            <a:endParaRPr sz="1500">
              <a:solidFill>
                <a:srgbClr val="000066"/>
              </a:solidFill>
            </a:endParaRPr>
          </a:p>
        </p:txBody>
      </p:sp>
      <p:sp>
        <p:nvSpPr>
          <p:cNvPr id="417" name="Google Shape;417;p47"/>
          <p:cNvSpPr/>
          <p:nvPr/>
        </p:nvSpPr>
        <p:spPr>
          <a:xfrm>
            <a:off x="966161" y="2469850"/>
            <a:ext cx="744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04.</a:t>
            </a:r>
            <a:endParaRPr sz="1100"/>
          </a:p>
        </p:txBody>
      </p:sp>
      <p:sp>
        <p:nvSpPr>
          <p:cNvPr id="418" name="Google Shape;418;p47"/>
          <p:cNvSpPr/>
          <p:nvPr/>
        </p:nvSpPr>
        <p:spPr>
          <a:xfrm>
            <a:off x="6045654" y="114862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1100"/>
          </a:p>
        </p:txBody>
      </p:sp>
      <p:sp>
        <p:nvSpPr>
          <p:cNvPr id="419" name="Google Shape;419;p47"/>
          <p:cNvSpPr/>
          <p:nvPr/>
        </p:nvSpPr>
        <p:spPr>
          <a:xfrm>
            <a:off x="6641462" y="1194825"/>
            <a:ext cx="14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O.MEDIATE</a:t>
            </a:r>
            <a:endParaRPr sz="15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6045638" y="1532100"/>
            <a:ext cx="27915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TOE deve proteggere i dati degli utenti in conformità con la sua politica di sicurezza e deve mediare tutte le richieste di accesso a tali dati.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5544868" y="396573"/>
            <a:ext cx="61793" cy="57150"/>
          </a:xfrm>
          <a:custGeom>
            <a:rect b="b" l="l" r="r" t="t"/>
            <a:pathLst>
              <a:path extrusionOk="0" h="76200" w="142875">
                <a:moveTo>
                  <a:pt x="107442" y="7144"/>
                </a:moveTo>
                <a:lnTo>
                  <a:pt x="40577" y="7144"/>
                </a:lnTo>
                <a:cubicBezTo>
                  <a:pt x="22098" y="7144"/>
                  <a:pt x="7144" y="22098"/>
                  <a:pt x="7144" y="40577"/>
                </a:cubicBezTo>
                <a:cubicBezTo>
                  <a:pt x="7144" y="59055"/>
                  <a:pt x="22098" y="74009"/>
                  <a:pt x="40577" y="74009"/>
                </a:cubicBezTo>
                <a:lnTo>
                  <a:pt x="107442" y="74009"/>
                </a:lnTo>
                <a:cubicBezTo>
                  <a:pt x="125921" y="74009"/>
                  <a:pt x="140875" y="59055"/>
                  <a:pt x="140875" y="40577"/>
                </a:cubicBezTo>
                <a:cubicBezTo>
                  <a:pt x="140875" y="22098"/>
                  <a:pt x="125825" y="7144"/>
                  <a:pt x="107442" y="71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2" name="Google Shape;422;p47"/>
          <p:cNvSpPr/>
          <p:nvPr/>
        </p:nvSpPr>
        <p:spPr>
          <a:xfrm>
            <a:off x="8448801" y="397778"/>
            <a:ext cx="292894" cy="292894"/>
          </a:xfrm>
          <a:custGeom>
            <a:rect b="b" l="l" r="r" t="t"/>
            <a:pathLst>
              <a:path extrusionOk="0" h="390525" w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3" name="Google Shape;42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/>
        </p:nvSpPr>
        <p:spPr>
          <a:xfrm>
            <a:off x="587739" y="275400"/>
            <a:ext cx="588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Objective for the Toe 2/2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340150" y="1243875"/>
            <a:ext cx="38010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Il TSF deve fornire tutte le funzioni e le strutture necessarie per supportare gli utenti autorizzati che sono responsabili della gestione dei meccanismi di sicurezza del TOE permettendone la limitazione a utenti dedicati e deve garantire che siano in grado di accedere alle funzionalità di gestione.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8"/>
          <p:cNvSpPr/>
          <p:nvPr/>
        </p:nvSpPr>
        <p:spPr>
          <a:xfrm>
            <a:off x="930500" y="897675"/>
            <a:ext cx="1767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O.MANAGE</a:t>
            </a:r>
            <a:endParaRPr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/>
          <p:nvPr/>
        </p:nvSpPr>
        <p:spPr>
          <a:xfrm>
            <a:off x="290389" y="85147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06.</a:t>
            </a:r>
            <a:endParaRPr sz="1100"/>
          </a:p>
        </p:txBody>
      </p:sp>
      <p:sp>
        <p:nvSpPr>
          <p:cNvPr id="432" name="Google Shape;432;p48"/>
          <p:cNvSpPr txBox="1"/>
          <p:nvPr/>
        </p:nvSpPr>
        <p:spPr>
          <a:xfrm>
            <a:off x="2958148" y="3312600"/>
            <a:ext cx="32277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Il TOE assicura che qualsiasi informazione contenuta in una risorsa protetta all'interno del suo ambito di controllo non venga divulgata in modo inappropriato quando la risorsa viene riassegnata.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3" name="Google Shape;433;p48"/>
          <p:cNvSpPr/>
          <p:nvPr/>
        </p:nvSpPr>
        <p:spPr>
          <a:xfrm>
            <a:off x="3310015" y="2944275"/>
            <a:ext cx="305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O.RESIDUAL_INFORMATION</a:t>
            </a:r>
            <a:endParaRPr sz="15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48"/>
          <p:cNvSpPr/>
          <p:nvPr/>
        </p:nvSpPr>
        <p:spPr>
          <a:xfrm>
            <a:off x="2780580" y="289807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08.</a:t>
            </a:r>
            <a:endParaRPr sz="1100"/>
          </a:p>
        </p:txBody>
      </p:sp>
      <p:sp>
        <p:nvSpPr>
          <p:cNvPr id="435" name="Google Shape;435;p48"/>
          <p:cNvSpPr/>
          <p:nvPr/>
        </p:nvSpPr>
        <p:spPr>
          <a:xfrm>
            <a:off x="5470604" y="897675"/>
            <a:ext cx="5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07.</a:t>
            </a:r>
            <a:endParaRPr sz="1100"/>
          </a:p>
        </p:txBody>
      </p:sp>
      <p:sp>
        <p:nvSpPr>
          <p:cNvPr id="436" name="Google Shape;436;p48"/>
          <p:cNvSpPr/>
          <p:nvPr/>
        </p:nvSpPr>
        <p:spPr>
          <a:xfrm>
            <a:off x="6009448" y="943875"/>
            <a:ext cx="1767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5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O.TOE_ACCESS</a:t>
            </a:r>
            <a:endParaRPr sz="15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8"/>
          <p:cNvSpPr txBox="1"/>
          <p:nvPr/>
        </p:nvSpPr>
        <p:spPr>
          <a:xfrm>
            <a:off x="5470588" y="1281150"/>
            <a:ext cx="2791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1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Il TOE fornirà la funzionalità che controlla l'accesso logico di un utente ai dati dell'utente e al TSF.</a:t>
            </a:r>
            <a:endParaRPr sz="11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3537218" y="347048"/>
            <a:ext cx="61793" cy="57150"/>
          </a:xfrm>
          <a:custGeom>
            <a:rect b="b" l="l" r="r" t="t"/>
            <a:pathLst>
              <a:path extrusionOk="0" h="76200" w="142875">
                <a:moveTo>
                  <a:pt x="107442" y="7144"/>
                </a:moveTo>
                <a:lnTo>
                  <a:pt x="40577" y="7144"/>
                </a:lnTo>
                <a:cubicBezTo>
                  <a:pt x="22098" y="7144"/>
                  <a:pt x="7144" y="22098"/>
                  <a:pt x="7144" y="40577"/>
                </a:cubicBezTo>
                <a:cubicBezTo>
                  <a:pt x="7144" y="59055"/>
                  <a:pt x="22098" y="74009"/>
                  <a:pt x="40577" y="74009"/>
                </a:cubicBezTo>
                <a:lnTo>
                  <a:pt x="107442" y="74009"/>
                </a:lnTo>
                <a:cubicBezTo>
                  <a:pt x="125921" y="74009"/>
                  <a:pt x="140875" y="59055"/>
                  <a:pt x="140875" y="40577"/>
                </a:cubicBezTo>
                <a:cubicBezTo>
                  <a:pt x="140875" y="22098"/>
                  <a:pt x="125825" y="7144"/>
                  <a:pt x="107442" y="71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6453551" y="348253"/>
            <a:ext cx="292894" cy="292894"/>
          </a:xfrm>
          <a:custGeom>
            <a:rect b="b" l="l" r="r" t="t"/>
            <a:pathLst>
              <a:path extrusionOk="0" h="390525" w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0" name="Google Shape;44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/>
        </p:nvSpPr>
        <p:spPr>
          <a:xfrm>
            <a:off x="3693625" y="223250"/>
            <a:ext cx="486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Obiettivi di sicurezza OE 1/2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6" name="Google Shape;446;p49"/>
          <p:cNvSpPr txBox="1"/>
          <p:nvPr/>
        </p:nvSpPr>
        <p:spPr>
          <a:xfrm>
            <a:off x="475450" y="1530675"/>
            <a:ext cx="24042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responsabili del TOE sono persone competenti e affidabili, in grado di gestire il TOE e la sicurezza delle informazioni in esso contenute.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7" name="Google Shape;447;p49"/>
          <p:cNvSpPr/>
          <p:nvPr/>
        </p:nvSpPr>
        <p:spPr>
          <a:xfrm>
            <a:off x="475438" y="1193539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OE.ADMIN</a:t>
            </a:r>
            <a:endParaRPr sz="1100">
              <a:solidFill>
                <a:srgbClr val="000066"/>
              </a:solidFill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465913" y="822481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01.</a:t>
            </a:r>
            <a:endParaRPr sz="1100"/>
          </a:p>
        </p:txBody>
      </p:sp>
      <p:sp>
        <p:nvSpPr>
          <p:cNvPr id="449" name="Google Shape;449;p49"/>
          <p:cNvSpPr txBox="1"/>
          <p:nvPr/>
        </p:nvSpPr>
        <p:spPr>
          <a:xfrm>
            <a:off x="2111174" y="3456722"/>
            <a:ext cx="2305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responsabili del TOE devono stabilire e attuare procedure per assicurarsi che le informazioni siano protette in modo appropriato.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2111183" y="3119589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OE.INFO_PROTECT</a:t>
            </a:r>
            <a:endParaRPr sz="1100"/>
          </a:p>
        </p:txBody>
      </p:sp>
      <p:sp>
        <p:nvSpPr>
          <p:cNvPr id="451" name="Google Shape;451;p49"/>
          <p:cNvSpPr/>
          <p:nvPr/>
        </p:nvSpPr>
        <p:spPr>
          <a:xfrm>
            <a:off x="2101658" y="2748531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02.</a:t>
            </a:r>
            <a:endParaRPr sz="1100"/>
          </a:p>
        </p:txBody>
      </p:sp>
      <p:sp>
        <p:nvSpPr>
          <p:cNvPr id="452" name="Google Shape;452;p49"/>
          <p:cNvSpPr txBox="1"/>
          <p:nvPr/>
        </p:nvSpPr>
        <p:spPr>
          <a:xfrm>
            <a:off x="4277728" y="1530673"/>
            <a:ext cx="26490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Non ci saranno capacità di calcolo generiche disponibili sui server DBMS, diversi dai servizi necessari al funzionamento,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amministrazione e supporto del DBMS.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4277725" y="1193550"/>
            <a:ext cx="320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OE.NO_GENERAL_ PURPOSE</a:t>
            </a:r>
            <a:endParaRPr sz="1100"/>
          </a:p>
        </p:txBody>
      </p:sp>
      <p:sp>
        <p:nvSpPr>
          <p:cNvPr id="454" name="Google Shape;454;p49"/>
          <p:cNvSpPr/>
          <p:nvPr/>
        </p:nvSpPr>
        <p:spPr>
          <a:xfrm>
            <a:off x="4268188" y="822487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03.</a:t>
            </a:r>
            <a:endParaRPr sz="1100"/>
          </a:p>
        </p:txBody>
      </p:sp>
      <p:sp>
        <p:nvSpPr>
          <p:cNvPr id="455" name="Google Shape;455;p49"/>
          <p:cNvSpPr txBox="1"/>
          <p:nvPr/>
        </p:nvSpPr>
        <p:spPr>
          <a:xfrm>
            <a:off x="6059125" y="3456725"/>
            <a:ext cx="24042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responsabili del TOE devono assicurare che le parti critiche di quest’ultimo siano protette da attacchi fisici che possono compromettere gli obiettivi di sicurezza del IT.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6" name="Google Shape;456;p49"/>
          <p:cNvSpPr/>
          <p:nvPr/>
        </p:nvSpPr>
        <p:spPr>
          <a:xfrm>
            <a:off x="6059133" y="3119595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OE.PHYSICAL</a:t>
            </a:r>
            <a:endParaRPr sz="1100"/>
          </a:p>
        </p:txBody>
      </p:sp>
      <p:sp>
        <p:nvSpPr>
          <p:cNvPr id="457" name="Google Shape;457;p49"/>
          <p:cNvSpPr/>
          <p:nvPr/>
        </p:nvSpPr>
        <p:spPr>
          <a:xfrm>
            <a:off x="6049608" y="2748537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04.</a:t>
            </a:r>
            <a:endParaRPr sz="1100"/>
          </a:p>
        </p:txBody>
      </p:sp>
      <p:sp>
        <p:nvSpPr>
          <p:cNvPr id="458" name="Google Shape;458;p49"/>
          <p:cNvSpPr/>
          <p:nvPr/>
        </p:nvSpPr>
        <p:spPr>
          <a:xfrm>
            <a:off x="8560826" y="296096"/>
            <a:ext cx="242888" cy="292894"/>
          </a:xfrm>
          <a:custGeom>
            <a:rect b="b" l="l" r="r" t="t"/>
            <a:pathLst>
              <a:path extrusionOk="0" h="390525" w="323850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59" name="Google Shape;45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677624" y="1160589"/>
            <a:ext cx="6134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Contenuti</a:t>
            </a:r>
            <a:endParaRPr b="0"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754909" y="2965447"/>
            <a:ext cx="1856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DB2 e RAFC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Struttura del TOE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77621" y="2413918"/>
            <a:ext cx="193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Descrizione TOE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754888" y="2109225"/>
            <a:ext cx="63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01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2690215" y="2965441"/>
            <a:ext cx="189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Assunzioni 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Minacce 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 Light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Policy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2718514" y="2413918"/>
            <a:ext cx="189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Problemi di sicurezza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2718514" y="2095084"/>
            <a:ext cx="65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02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886094" y="2965441"/>
            <a:ext cx="1898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SFRs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SARs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6886093" y="2413918"/>
            <a:ext cx="189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Requisiti della sicurezza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6886093" y="2095084"/>
            <a:ext cx="65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04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89" name="Google Shape;189;p32"/>
          <p:cNvGrpSpPr/>
          <p:nvPr/>
        </p:nvGrpSpPr>
        <p:grpSpPr>
          <a:xfrm>
            <a:off x="2611125" y="1268063"/>
            <a:ext cx="288036" cy="223671"/>
            <a:chOff x="4112600" y="931068"/>
            <a:chExt cx="384048" cy="298228"/>
          </a:xfrm>
        </p:grpSpPr>
        <p:sp>
          <p:nvSpPr>
            <p:cNvPr id="190" name="Google Shape;190;p32"/>
            <p:cNvSpPr/>
            <p:nvPr/>
          </p:nvSpPr>
          <p:spPr>
            <a:xfrm>
              <a:off x="4201373" y="931068"/>
              <a:ext cx="295275" cy="76200"/>
            </a:xfrm>
            <a:custGeom>
              <a:rect b="b" l="l" r="r" t="t"/>
              <a:pathLst>
                <a:path extrusionOk="0" h="76200" w="295275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4201373" y="1042130"/>
              <a:ext cx="295275" cy="76200"/>
            </a:xfrm>
            <a:custGeom>
              <a:rect b="b" l="l" r="r" t="t"/>
              <a:pathLst>
                <a:path extrusionOk="0" h="76200" w="295275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4201373" y="1153096"/>
              <a:ext cx="295275" cy="76200"/>
            </a:xfrm>
            <a:custGeom>
              <a:rect b="b" l="l" r="r" t="t"/>
              <a:pathLst>
                <a:path extrusionOk="0" h="76200" w="295275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4112600" y="93106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4112600" y="104213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4112600" y="1153096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96" name="Google Shape;196;p32"/>
          <p:cNvSpPr txBox="1"/>
          <p:nvPr/>
        </p:nvSpPr>
        <p:spPr>
          <a:xfrm>
            <a:off x="4667544" y="2965441"/>
            <a:ext cx="189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Noto Sans Symbols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 Light"/>
              <a:buChar char="▪"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Rationale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4667543" y="2413918"/>
            <a:ext cx="189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Obiettivi della sicurezza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4667543" y="2095084"/>
            <a:ext cx="65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03</a:t>
            </a:r>
            <a:endParaRPr sz="18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/>
        </p:nvSpPr>
        <p:spPr>
          <a:xfrm>
            <a:off x="416200" y="293175"/>
            <a:ext cx="486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Obiettivi di sicurezza OE 2/2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65" name="Google Shape;465;p50"/>
          <p:cNvSpPr txBox="1"/>
          <p:nvPr/>
        </p:nvSpPr>
        <p:spPr>
          <a:xfrm>
            <a:off x="1071675" y="1657550"/>
            <a:ext cx="24042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Qualsiasi informazione fornita da un’entità fidata nel sistema e utilizzata per supportare l’autenticazione dell’utente  e l’autorizzazione usata dal TOE è corretta e aggiornata.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1071663" y="132041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OE.IT_I&amp;A</a:t>
            </a:r>
            <a:endParaRPr sz="1100">
              <a:solidFill>
                <a:srgbClr val="000066"/>
              </a:solidFill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1062138" y="94935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05.</a:t>
            </a:r>
            <a:endParaRPr sz="1100"/>
          </a:p>
        </p:txBody>
      </p:sp>
      <p:sp>
        <p:nvSpPr>
          <p:cNvPr id="468" name="Google Shape;468;p50"/>
          <p:cNvSpPr txBox="1"/>
          <p:nvPr/>
        </p:nvSpPr>
        <p:spPr>
          <a:xfrm>
            <a:off x="2707400" y="3583600"/>
            <a:ext cx="3808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il TOE si affida a sistemi IT remoti “trusted” per supportare l'applicazione della sua politica, tali sistemi prevedono che le funzioni e gli eventuali dati utilizzati dal TOE sono sufficientemente protetti da qualsiasi attacco che possa portare a </a:t>
            </a: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risultati falsi </a:t>
            </a: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 tali funzioni.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2707408" y="3246464"/>
            <a:ext cx="209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OE.IT_REMOTE</a:t>
            </a:r>
            <a:endParaRPr sz="1100"/>
          </a:p>
        </p:txBody>
      </p:sp>
      <p:sp>
        <p:nvSpPr>
          <p:cNvPr id="470" name="Google Shape;470;p50"/>
          <p:cNvSpPr/>
          <p:nvPr/>
        </p:nvSpPr>
        <p:spPr>
          <a:xfrm>
            <a:off x="2697883" y="2875406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06.</a:t>
            </a:r>
            <a:endParaRPr sz="1100"/>
          </a:p>
        </p:txBody>
      </p:sp>
      <p:sp>
        <p:nvSpPr>
          <p:cNvPr id="471" name="Google Shape;471;p50"/>
          <p:cNvSpPr txBox="1"/>
          <p:nvPr/>
        </p:nvSpPr>
        <p:spPr>
          <a:xfrm>
            <a:off x="4873949" y="1657549"/>
            <a:ext cx="37647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 sistemi IT affidabili remoti implementano i protocolli e i meccanismi richiesti dal TSF per supportare l'applicazione della politica di sicurezza. Questi sistemi sono gestiti in base a politiche note, accettate e affidabili basate sulle stesse regole e politiche applicabili al TOE, e sono fisicamente e logicamente protetti.</a:t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2" name="Google Shape;472;p50"/>
          <p:cNvSpPr/>
          <p:nvPr/>
        </p:nvSpPr>
        <p:spPr>
          <a:xfrm>
            <a:off x="4873950" y="1320425"/>
            <a:ext cx="3207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OE.IT_TRUSTED_SYSTEM</a:t>
            </a:r>
            <a:endParaRPr sz="1100"/>
          </a:p>
        </p:txBody>
      </p:sp>
      <p:sp>
        <p:nvSpPr>
          <p:cNvPr id="473" name="Google Shape;473;p50"/>
          <p:cNvSpPr/>
          <p:nvPr/>
        </p:nvSpPr>
        <p:spPr>
          <a:xfrm>
            <a:off x="4864413" y="949362"/>
            <a:ext cx="2095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07.</a:t>
            </a:r>
            <a:endParaRPr sz="1100"/>
          </a:p>
        </p:txBody>
      </p:sp>
      <p:sp>
        <p:nvSpPr>
          <p:cNvPr id="474" name="Google Shape;474;p50"/>
          <p:cNvSpPr/>
          <p:nvPr/>
        </p:nvSpPr>
        <p:spPr>
          <a:xfrm>
            <a:off x="5375351" y="366021"/>
            <a:ext cx="242888" cy="292894"/>
          </a:xfrm>
          <a:custGeom>
            <a:rect b="b" l="l" r="r" t="t"/>
            <a:pathLst>
              <a:path extrusionOk="0" h="390525" w="323850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75" name="Google Shape;47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 txBox="1"/>
          <p:nvPr/>
        </p:nvSpPr>
        <p:spPr>
          <a:xfrm>
            <a:off x="1348350" y="217250"/>
            <a:ext cx="6447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Rationale for TOE Security Objectives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81" name="Google Shape;481;p51"/>
          <p:cNvGraphicFramePr/>
          <p:nvPr/>
        </p:nvGraphicFramePr>
        <p:xfrm>
          <a:off x="1610550" y="9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2443300"/>
                <a:gridCol w="458750"/>
                <a:gridCol w="464350"/>
                <a:gridCol w="466275"/>
                <a:gridCol w="405850"/>
                <a:gridCol w="480700"/>
                <a:gridCol w="554100"/>
                <a:gridCol w="554100"/>
              </a:tblGrid>
              <a:tr h="132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O.ADMIN_ROLE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O.AUDIT_GENERATION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O.DISCRETIONARY_ACCESS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O.I&amp;A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O.MANAGE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O.MEDIATE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O.RESIDUAL_INFORMATION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O.TOE_ACCESS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 rot="-5400000">
            <a:off x="3640875" y="1342125"/>
            <a:ext cx="129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T.ACCESS.TSFDATA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 rot="-5400000">
            <a:off x="4123300" y="1342375"/>
            <a:ext cx="12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T.ACCESS.TSFFUNC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 rot="-5400000">
            <a:off x="4584700" y="1342125"/>
            <a:ext cx="13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T.IA.MASQUERADE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1"/>
          <p:cNvSpPr txBox="1"/>
          <p:nvPr/>
        </p:nvSpPr>
        <p:spPr>
          <a:xfrm rot="-5400000">
            <a:off x="5169300" y="1602925"/>
            <a:ext cx="10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T.IA.USER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51"/>
          <p:cNvSpPr txBox="1"/>
          <p:nvPr/>
        </p:nvSpPr>
        <p:spPr>
          <a:xfrm rot="-5400000">
            <a:off x="5456825" y="1342375"/>
            <a:ext cx="13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T.RESIDUAL_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 rot="-5400000">
            <a:off x="5980100" y="1342375"/>
            <a:ext cx="135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T.UNAUTHORIZED_ACCES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 rot="-5400000">
            <a:off x="6551150" y="1342375"/>
            <a:ext cx="132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T.TSF_COMPROMISE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9" name="Google Shape;489;p51"/>
          <p:cNvGrpSpPr/>
          <p:nvPr/>
        </p:nvGrpSpPr>
        <p:grpSpPr>
          <a:xfrm>
            <a:off x="7795659" y="290109"/>
            <a:ext cx="221884" cy="292894"/>
            <a:chOff x="1464746" y="902112"/>
            <a:chExt cx="295846" cy="390525"/>
          </a:xfrm>
        </p:grpSpPr>
        <p:sp>
          <p:nvSpPr>
            <p:cNvPr id="490" name="Google Shape;490;p51"/>
            <p:cNvSpPr/>
            <p:nvPr/>
          </p:nvSpPr>
          <p:spPr>
            <a:xfrm>
              <a:off x="1665342" y="908589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1464746" y="902112"/>
              <a:ext cx="295275" cy="390525"/>
            </a:xfrm>
            <a:custGeom>
              <a:rect b="b" l="l" r="r" t="t"/>
              <a:pathLst>
                <a:path extrusionOk="0" h="390525" w="29527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pic>
        <p:nvPicPr>
          <p:cNvPr id="492" name="Google Shape;49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87424"/>
            <a:ext cx="991400" cy="9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965226" y="3956899"/>
            <a:ext cx="990275" cy="985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2"/>
          <p:cNvPicPr preferRelativeResize="0"/>
          <p:nvPr/>
        </p:nvPicPr>
        <p:blipFill rotWithShape="1">
          <a:blip r:embed="rId3">
            <a:alphaModFix/>
          </a:blip>
          <a:srcRect b="0" l="37319" r="0" t="35279"/>
          <a:stretch/>
        </p:blipFill>
        <p:spPr>
          <a:xfrm>
            <a:off x="0" y="0"/>
            <a:ext cx="718293" cy="11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292" y="130491"/>
            <a:ext cx="423182" cy="5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116700" y="208850"/>
            <a:ext cx="891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Rationale for the Environmental Security Objectives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173725" y="7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2159850"/>
                <a:gridCol w="415175"/>
                <a:gridCol w="377450"/>
                <a:gridCol w="392550"/>
                <a:gridCol w="424225"/>
                <a:gridCol w="434450"/>
                <a:gridCol w="557325"/>
                <a:gridCol w="517375"/>
                <a:gridCol w="377700"/>
                <a:gridCol w="485700"/>
                <a:gridCol w="473150"/>
                <a:gridCol w="398625"/>
                <a:gridCol w="382625"/>
                <a:gridCol w="466925"/>
                <a:gridCol w="453250"/>
                <a:gridCol w="480150"/>
              </a:tblGrid>
              <a:tr h="134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OE.ADMIN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OE.INFO_PROTECT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OE.IT_I&amp;A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OE.IT_REMOTE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53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OE.IT_TRUSTED_SYSTEM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53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OE.NO_GENERAL_ PURPOSE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OE.PHYSICAL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03" name="Google Shape;503;p52"/>
          <p:cNvSpPr txBox="1"/>
          <p:nvPr/>
        </p:nvSpPr>
        <p:spPr>
          <a:xfrm rot="-5400000">
            <a:off x="1842025" y="1213275"/>
            <a:ext cx="133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A.PHYSICAL</a:t>
            </a:r>
            <a:endParaRPr b="1" sz="1100"/>
          </a:p>
        </p:txBody>
      </p:sp>
      <p:sp>
        <p:nvSpPr>
          <p:cNvPr id="504" name="Google Shape;504;p52"/>
          <p:cNvSpPr txBox="1"/>
          <p:nvPr/>
        </p:nvSpPr>
        <p:spPr>
          <a:xfrm rot="-5400000">
            <a:off x="2254050" y="1216500"/>
            <a:ext cx="13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A.AUTHUSER</a:t>
            </a:r>
            <a:endParaRPr b="1" sz="1100"/>
          </a:p>
        </p:txBody>
      </p:sp>
      <p:sp>
        <p:nvSpPr>
          <p:cNvPr id="505" name="Google Shape;505;p52"/>
          <p:cNvSpPr txBox="1"/>
          <p:nvPr/>
        </p:nvSpPr>
        <p:spPr>
          <a:xfrm rot="-5400000">
            <a:off x="2639150" y="1205625"/>
            <a:ext cx="13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A.SUPPORT</a:t>
            </a:r>
            <a:endParaRPr b="1" sz="1100"/>
          </a:p>
        </p:txBody>
      </p:sp>
      <p:sp>
        <p:nvSpPr>
          <p:cNvPr id="506" name="Google Shape;506;p52"/>
          <p:cNvSpPr txBox="1"/>
          <p:nvPr/>
        </p:nvSpPr>
        <p:spPr>
          <a:xfrm rot="-5400000">
            <a:off x="4003850" y="1131075"/>
            <a:ext cx="1326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A.PEER_FUNC_&amp;_MGT</a:t>
            </a:r>
            <a:endParaRPr b="1" sz="1100"/>
          </a:p>
        </p:txBody>
      </p:sp>
      <p:sp>
        <p:nvSpPr>
          <p:cNvPr id="507" name="Google Shape;507;p52"/>
          <p:cNvSpPr txBox="1"/>
          <p:nvPr/>
        </p:nvSpPr>
        <p:spPr>
          <a:xfrm rot="-5400000">
            <a:off x="4533350" y="1128525"/>
            <a:ext cx="1326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A.NO_GENERAL_PURPOSE</a:t>
            </a:r>
            <a:endParaRPr b="1" sz="1100"/>
          </a:p>
        </p:txBody>
      </p:sp>
      <p:sp>
        <p:nvSpPr>
          <p:cNvPr id="508" name="Google Shape;508;p52"/>
          <p:cNvSpPr txBox="1"/>
          <p:nvPr/>
        </p:nvSpPr>
        <p:spPr>
          <a:xfrm rot="-5400000">
            <a:off x="4969275" y="1201425"/>
            <a:ext cx="1343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A.CONNECT</a:t>
            </a:r>
            <a:endParaRPr b="1" sz="1100"/>
          </a:p>
        </p:txBody>
      </p:sp>
      <p:sp>
        <p:nvSpPr>
          <p:cNvPr id="509" name="Google Shape;509;p52"/>
          <p:cNvSpPr txBox="1"/>
          <p:nvPr/>
        </p:nvSpPr>
        <p:spPr>
          <a:xfrm rot="-5400000">
            <a:off x="5427975" y="1182975"/>
            <a:ext cx="134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T.ACCESS.TSFDATA</a:t>
            </a:r>
            <a:endParaRPr b="1" sz="1100"/>
          </a:p>
        </p:txBody>
      </p:sp>
      <p:sp>
        <p:nvSpPr>
          <p:cNvPr id="510" name="Google Shape;510;p52"/>
          <p:cNvSpPr txBox="1"/>
          <p:nvPr/>
        </p:nvSpPr>
        <p:spPr>
          <a:xfrm rot="-5400000">
            <a:off x="5878013" y="1150125"/>
            <a:ext cx="1343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T.ACCESS.TSFFUNC</a:t>
            </a:r>
            <a:endParaRPr b="1" sz="1100"/>
          </a:p>
        </p:txBody>
      </p:sp>
      <p:sp>
        <p:nvSpPr>
          <p:cNvPr id="511" name="Google Shape;511;p52"/>
          <p:cNvSpPr txBox="1"/>
          <p:nvPr/>
        </p:nvSpPr>
        <p:spPr>
          <a:xfrm rot="-5400000">
            <a:off x="6338675" y="1177125"/>
            <a:ext cx="133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T.MASQUERADE</a:t>
            </a:r>
            <a:endParaRPr b="1" sz="1100"/>
          </a:p>
        </p:txBody>
      </p:sp>
      <p:sp>
        <p:nvSpPr>
          <p:cNvPr id="512" name="Google Shape;512;p52"/>
          <p:cNvSpPr txBox="1"/>
          <p:nvPr/>
        </p:nvSpPr>
        <p:spPr>
          <a:xfrm rot="-5400000">
            <a:off x="6721075" y="1213125"/>
            <a:ext cx="1343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T.IA.USER</a:t>
            </a:r>
            <a:endParaRPr b="1" sz="1100"/>
          </a:p>
        </p:txBody>
      </p:sp>
      <p:sp>
        <p:nvSpPr>
          <p:cNvPr id="513" name="Google Shape;513;p52"/>
          <p:cNvSpPr txBox="1"/>
          <p:nvPr/>
        </p:nvSpPr>
        <p:spPr>
          <a:xfrm rot="-5400000">
            <a:off x="7092775" y="1195725"/>
            <a:ext cx="134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T.RESIDUAL_DATA</a:t>
            </a:r>
            <a:endParaRPr b="1" sz="1100"/>
          </a:p>
        </p:txBody>
      </p:sp>
      <p:sp>
        <p:nvSpPr>
          <p:cNvPr id="514" name="Google Shape;514;p52"/>
          <p:cNvSpPr txBox="1"/>
          <p:nvPr/>
        </p:nvSpPr>
        <p:spPr>
          <a:xfrm rot="-5400000">
            <a:off x="7325675" y="2859800"/>
            <a:ext cx="1343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5" name="Google Shape;515;p52"/>
          <p:cNvSpPr txBox="1"/>
          <p:nvPr/>
        </p:nvSpPr>
        <p:spPr>
          <a:xfrm rot="-5400000">
            <a:off x="3049300" y="1196775"/>
            <a:ext cx="1343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A.TRAINEDUSER</a:t>
            </a:r>
            <a:endParaRPr b="1" sz="1100"/>
          </a:p>
        </p:txBody>
      </p:sp>
      <p:sp>
        <p:nvSpPr>
          <p:cNvPr id="516" name="Google Shape;516;p52"/>
          <p:cNvSpPr txBox="1"/>
          <p:nvPr/>
        </p:nvSpPr>
        <p:spPr>
          <a:xfrm rot="-5400000">
            <a:off x="3489450" y="1175625"/>
            <a:ext cx="1343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A.MANAGE</a:t>
            </a:r>
            <a:endParaRPr b="1" sz="1100"/>
          </a:p>
        </p:txBody>
      </p:sp>
      <p:sp>
        <p:nvSpPr>
          <p:cNvPr id="517" name="Google Shape;517;p52"/>
          <p:cNvSpPr txBox="1"/>
          <p:nvPr/>
        </p:nvSpPr>
        <p:spPr>
          <a:xfrm rot="-5400000">
            <a:off x="7599050" y="1162275"/>
            <a:ext cx="1343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T.UNATHORIZED_ACCESS</a:t>
            </a:r>
            <a:endParaRPr b="1" sz="1100"/>
          </a:p>
        </p:txBody>
      </p:sp>
      <p:sp>
        <p:nvSpPr>
          <p:cNvPr id="518" name="Google Shape;518;p52"/>
          <p:cNvSpPr txBox="1"/>
          <p:nvPr/>
        </p:nvSpPr>
        <p:spPr>
          <a:xfrm rot="-5400000">
            <a:off x="8052525" y="1179375"/>
            <a:ext cx="1343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T.TSF_COMPROMISE</a:t>
            </a:r>
            <a:endParaRPr b="1" sz="1100"/>
          </a:p>
        </p:txBody>
      </p:sp>
      <p:sp>
        <p:nvSpPr>
          <p:cNvPr id="519" name="Google Shape;51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7313" name="adj"/>
            </a:avLst>
          </a:prstGeom>
          <a:solidFill>
            <a:srgbClr val="606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SFR e SAR</a:t>
            </a:r>
            <a:endParaRPr sz="2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/>
        </p:nvSpPr>
        <p:spPr>
          <a:xfrm>
            <a:off x="396200" y="162725"/>
            <a:ext cx="72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Requirements: SFR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0" name="Google Shape;530;p54"/>
          <p:cNvSpPr txBox="1"/>
          <p:nvPr/>
        </p:nvSpPr>
        <p:spPr>
          <a:xfrm>
            <a:off x="403275" y="948050"/>
            <a:ext cx="7846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Per concludere, andiamo ad analizzare gli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SFR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 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SAR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 soddisfatti dal TOE in base agli obiettivi visti in precedenza.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Questi requisiti comprendono 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functional requirement 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della Parte II del Common Criteria e gli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assurance components 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della parte III del CC, con l’aggiunta del componente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ALC_FLR.3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Possiamo suddividere gli SFR nelle seguenti sottocategorie: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Security Audit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(FAU)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Cryptographic Support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(FCS)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User Data Protection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(FDP)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Identification &amp; Authentication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(FIA)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Security Management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(FMT)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Protection of the TSF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(FPT)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Nelle seguenti slides vedremo tutti gli SFR associati ai vari obiettivi citati in precedenza.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1" name="Google Shape;53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532" name="Google Shape;532;p54"/>
          <p:cNvGrpSpPr/>
          <p:nvPr/>
        </p:nvGrpSpPr>
        <p:grpSpPr>
          <a:xfrm>
            <a:off x="5279202" y="293138"/>
            <a:ext cx="293323" cy="293251"/>
            <a:chOff x="2765670" y="902684"/>
            <a:chExt cx="391097" cy="391001"/>
          </a:xfrm>
        </p:grpSpPr>
        <p:sp>
          <p:nvSpPr>
            <p:cNvPr id="533" name="Google Shape;533;p54"/>
            <p:cNvSpPr/>
            <p:nvPr/>
          </p:nvSpPr>
          <p:spPr>
            <a:xfrm>
              <a:off x="2765670" y="902684"/>
              <a:ext cx="285750" cy="390525"/>
            </a:xfrm>
            <a:custGeom>
              <a:rect b="b" l="l" r="r" t="t"/>
              <a:pathLst>
                <a:path extrusionOk="0" h="390525" w="285750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34" name="Google Shape;534;p54"/>
            <p:cNvSpPr/>
            <p:nvPr/>
          </p:nvSpPr>
          <p:spPr>
            <a:xfrm>
              <a:off x="3071042" y="1207960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35" name="Google Shape;535;p54"/>
            <p:cNvSpPr/>
            <p:nvPr/>
          </p:nvSpPr>
          <p:spPr>
            <a:xfrm>
              <a:off x="3071042" y="960208"/>
              <a:ext cx="85725" cy="228600"/>
            </a:xfrm>
            <a:custGeom>
              <a:rect b="b" l="l" r="r" t="t"/>
              <a:pathLst>
                <a:path extrusionOk="0" h="228600" w="85725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/>
          <p:nvPr/>
        </p:nvSpPr>
        <p:spPr>
          <a:xfrm>
            <a:off x="971550" y="2971050"/>
            <a:ext cx="7200900" cy="2010300"/>
          </a:xfrm>
          <a:prstGeom prst="rect">
            <a:avLst/>
          </a:prstGeom>
          <a:solidFill>
            <a:srgbClr val="E0E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1" name="Google Shape;541;p55"/>
          <p:cNvGraphicFramePr/>
          <p:nvPr/>
        </p:nvGraphicFramePr>
        <p:xfrm>
          <a:off x="971550" y="441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2443300"/>
                <a:gridCol w="458750"/>
                <a:gridCol w="464350"/>
              </a:tblGrid>
              <a:tr h="3618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Obiettivo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b"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SFR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 anchor="ctr">
                    <a:solidFill>
                      <a:srgbClr val="C9DAF8"/>
                    </a:solidFill>
                  </a:tcPr>
                </a:tc>
                <a:tc hMerge="1"/>
              </a:tr>
              <a:tr h="989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O.ADMIN_ROLE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O.RESIDUAL_INFORMATION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55"/>
          <p:cNvSpPr txBox="1"/>
          <p:nvPr/>
        </p:nvSpPr>
        <p:spPr>
          <a:xfrm rot="-5400000">
            <a:off x="3111400" y="1077950"/>
            <a:ext cx="106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FMT_SMR.1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5"/>
          <p:cNvSpPr txBox="1"/>
          <p:nvPr/>
        </p:nvSpPr>
        <p:spPr>
          <a:xfrm rot="-5400000">
            <a:off x="3601300" y="1115525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FDP_RIP.1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55"/>
          <p:cNvSpPr txBox="1"/>
          <p:nvPr/>
        </p:nvSpPr>
        <p:spPr>
          <a:xfrm>
            <a:off x="4729375" y="1751075"/>
            <a:ext cx="440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TOE stabilirà almeno un ruolo di amministratore autorizzato, che avrà i privilegi per eseguire specifici compiti come l’accesso alle informazioni di controllo e funzioni di sicurezza. L'autore della ST può scegliere di specificare più ruoli. 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55"/>
          <p:cNvSpPr txBox="1"/>
          <p:nvPr/>
        </p:nvSpPr>
        <p:spPr>
          <a:xfrm rot="662">
            <a:off x="4609975" y="148875"/>
            <a:ext cx="31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FMT_SMR.1 - Security Roles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55"/>
          <p:cNvSpPr txBox="1"/>
          <p:nvPr/>
        </p:nvSpPr>
        <p:spPr>
          <a:xfrm rot="656">
            <a:off x="4656889" y="1365050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5"/>
          <p:cNvSpPr txBox="1"/>
          <p:nvPr/>
        </p:nvSpPr>
        <p:spPr>
          <a:xfrm>
            <a:off x="4729375" y="441500"/>
            <a:ext cx="394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Comprende 2 componenti: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FMT_SMR.1.1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Il TSF mantiene i ruoli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FMT_SMR.1.2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Il TSF deve essere in grado di associare gli utenti ai ruoli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/>
        </p:nvSpPr>
        <p:spPr>
          <a:xfrm rot="662">
            <a:off x="1168150" y="3063750"/>
            <a:ext cx="311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FDP_RIP.1 - Subset residual information protection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5"/>
          <p:cNvSpPr txBox="1"/>
          <p:nvPr/>
        </p:nvSpPr>
        <p:spPr>
          <a:xfrm>
            <a:off x="1092350" y="3687850"/>
            <a:ext cx="301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Comprende 1 componente: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FDP_RIP.1.1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assicura che qualsiasi contenuto informativo precedente di una risorsa sia reso indisponibile.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55"/>
          <p:cNvSpPr txBox="1"/>
          <p:nvPr/>
        </p:nvSpPr>
        <p:spPr>
          <a:xfrm>
            <a:off x="4527350" y="3780250"/>
            <a:ext cx="336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FDP_RIP.1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è usato per assicurare che quando un DB2 viene cancellato, lo spazio che era occupato non possa essere accessibile dalle funzioni TOE.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5"/>
          <p:cNvSpPr txBox="1"/>
          <p:nvPr/>
        </p:nvSpPr>
        <p:spPr>
          <a:xfrm rot="656">
            <a:off x="4527339" y="3245600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55"/>
          <p:cNvSpPr/>
          <p:nvPr/>
        </p:nvSpPr>
        <p:spPr>
          <a:xfrm>
            <a:off x="4393550" y="3780750"/>
            <a:ext cx="379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/>
          <p:nvPr/>
        </p:nvSpPr>
        <p:spPr>
          <a:xfrm>
            <a:off x="4167150" y="2571750"/>
            <a:ext cx="4669500" cy="2150400"/>
          </a:xfrm>
          <a:prstGeom prst="rect">
            <a:avLst/>
          </a:prstGeom>
          <a:solidFill>
            <a:srgbClr val="E0E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6"/>
          <p:cNvSpPr txBox="1"/>
          <p:nvPr/>
        </p:nvSpPr>
        <p:spPr>
          <a:xfrm>
            <a:off x="4196725" y="1786950"/>
            <a:ext cx="471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Gli eventi da controllare in DB2 sono definiti in FAU_GEN.1 e sono associati all’identità dell'utente che ha causato l'evento.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 rot="739">
            <a:off x="4196725" y="378425"/>
            <a:ext cx="418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FAU_GEN.1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Audit data generation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56"/>
          <p:cNvSpPr txBox="1"/>
          <p:nvPr/>
        </p:nvSpPr>
        <p:spPr>
          <a:xfrm rot="656">
            <a:off x="4196714" y="1412875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56"/>
          <p:cNvSpPr txBox="1"/>
          <p:nvPr/>
        </p:nvSpPr>
        <p:spPr>
          <a:xfrm>
            <a:off x="4196725" y="809675"/>
            <a:ext cx="394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deve essere in grado di generare un record di audit in base a diversi eventi definiti nel ST.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6"/>
          <p:cNvSpPr txBox="1"/>
          <p:nvPr/>
        </p:nvSpPr>
        <p:spPr>
          <a:xfrm rot="699">
            <a:off x="4196725" y="2603775"/>
            <a:ext cx="442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FAU_GEN.2 -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Audit data generation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6"/>
          <p:cNvSpPr txBox="1"/>
          <p:nvPr/>
        </p:nvSpPr>
        <p:spPr>
          <a:xfrm rot="656">
            <a:off x="4196714" y="3687775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56"/>
          <p:cNvSpPr txBox="1"/>
          <p:nvPr/>
        </p:nvSpPr>
        <p:spPr>
          <a:xfrm>
            <a:off x="4196725" y="4167950"/>
            <a:ext cx="471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Usato FAU_GEN.2 per l'audit trail che risulta dalle azioni del RACF e FAU_GEN.2 per il DB2 audit trail.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56"/>
          <p:cNvSpPr txBox="1"/>
          <p:nvPr/>
        </p:nvSpPr>
        <p:spPr>
          <a:xfrm>
            <a:off x="4196725" y="3084275"/>
            <a:ext cx="402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deve registrare all'interno di ogni record di audit almeno le informazioni presenti nel ST.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56"/>
          <p:cNvSpPr txBox="1"/>
          <p:nvPr/>
        </p:nvSpPr>
        <p:spPr>
          <a:xfrm>
            <a:off x="229425" y="3760050"/>
            <a:ext cx="37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TOE supporta una selezione di eventi possono essere controllati in base a una serie di attributi.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6"/>
          <p:cNvSpPr txBox="1"/>
          <p:nvPr/>
        </p:nvSpPr>
        <p:spPr>
          <a:xfrm rot="662">
            <a:off x="229425" y="2146188"/>
            <a:ext cx="311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FAU_SEL.1 -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Selective audit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56"/>
          <p:cNvSpPr txBox="1"/>
          <p:nvPr/>
        </p:nvSpPr>
        <p:spPr>
          <a:xfrm rot="656">
            <a:off x="229414" y="3431388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56"/>
          <p:cNvSpPr txBox="1"/>
          <p:nvPr/>
        </p:nvSpPr>
        <p:spPr>
          <a:xfrm>
            <a:off x="229425" y="2577588"/>
            <a:ext cx="394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deve essere in grado di selezionare l'insieme di eventi da sottoporre a audit dall'insieme di tutti gli eventi verificabili in base a diversi attributi.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572" name="Google Shape;572;p56"/>
          <p:cNvGraphicFramePr/>
          <p:nvPr/>
        </p:nvGraphicFramePr>
        <p:xfrm>
          <a:off x="334388" y="5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1933675"/>
                <a:gridCol w="659825"/>
                <a:gridCol w="498650"/>
                <a:gridCol w="470100"/>
              </a:tblGrid>
              <a:tr h="33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Obiettivi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SFR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77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O.AUDIT_GENERATION</a:t>
                      </a:r>
                      <a:endParaRPr b="1"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FAU_GEN.1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FAU_GEN.2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FAU_SEL.1</a:t>
                      </a:r>
                      <a:endParaRPr b="1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p57"/>
          <p:cNvGraphicFramePr/>
          <p:nvPr/>
        </p:nvGraphicFramePr>
        <p:xfrm>
          <a:off x="191063" y="5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2281575"/>
                <a:gridCol w="513050"/>
                <a:gridCol w="483925"/>
                <a:gridCol w="483925"/>
              </a:tblGrid>
              <a:tr h="3387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SFR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044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O.DISCRETIONARY.ACCESS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O.MEDIATE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78" name="Google Shape;578;p57"/>
          <p:cNvSpPr txBox="1"/>
          <p:nvPr/>
        </p:nvSpPr>
        <p:spPr>
          <a:xfrm rot="-5400000">
            <a:off x="2584688" y="1071150"/>
            <a:ext cx="12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FDP_ACC.1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57"/>
          <p:cNvSpPr txBox="1"/>
          <p:nvPr/>
        </p:nvSpPr>
        <p:spPr>
          <a:xfrm>
            <a:off x="639125" y="1514150"/>
            <a:ext cx="15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Obiettivo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57"/>
          <p:cNvSpPr txBox="1"/>
          <p:nvPr/>
        </p:nvSpPr>
        <p:spPr>
          <a:xfrm rot="532">
            <a:off x="4070650" y="378275"/>
            <a:ext cx="38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FDP_ACC.1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Subset access control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57"/>
          <p:cNvSpPr txBox="1"/>
          <p:nvPr/>
        </p:nvSpPr>
        <p:spPr>
          <a:xfrm rot="-5400000">
            <a:off x="2094325" y="1071150"/>
            <a:ext cx="1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FDP_ACF.1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4196725" y="763488"/>
            <a:ext cx="39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Comprende 1 componente: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FDP_ACC.1.1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applica la politica di Discretionary Access Control agli oggetti su tutti i soggetti, tutti gli oggetti controllati da DBMS e tutte le operazioni tra di essi.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/>
        </p:nvSpPr>
        <p:spPr>
          <a:xfrm rot="-5400000">
            <a:off x="3230375" y="1202000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FTP_TRC.1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4154700" y="2217813"/>
            <a:ext cx="471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FDP_ACC.1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definisce la politica di Access Control che verrà applicata su un elenco di soggetti che agiscono per conto di altri utenti che tentano di ottenere l’accesso a un elenco di oggetti con nome. 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57"/>
          <p:cNvSpPr txBox="1"/>
          <p:nvPr/>
        </p:nvSpPr>
        <p:spPr>
          <a:xfrm rot="706">
            <a:off x="4154710" y="1913175"/>
            <a:ext cx="292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 per O.MEDIATE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57"/>
          <p:cNvSpPr/>
          <p:nvPr/>
        </p:nvSpPr>
        <p:spPr>
          <a:xfrm>
            <a:off x="580675" y="3218475"/>
            <a:ext cx="8199300" cy="1613700"/>
          </a:xfrm>
          <a:prstGeom prst="rect">
            <a:avLst/>
          </a:prstGeom>
          <a:solidFill>
            <a:srgbClr val="E0E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7"/>
          <p:cNvSpPr txBox="1"/>
          <p:nvPr/>
        </p:nvSpPr>
        <p:spPr>
          <a:xfrm>
            <a:off x="5208375" y="3795425"/>
            <a:ext cx="353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FPT_TRC.1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garantisce che i dati TSF replicati che specificano gli attributi per il controllo di accesso devono essere coerenti tra le componenti distribuite dell'EPT.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57"/>
          <p:cNvSpPr txBox="1"/>
          <p:nvPr/>
        </p:nvSpPr>
        <p:spPr>
          <a:xfrm rot="502">
            <a:off x="682737" y="3364025"/>
            <a:ext cx="410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FPT_TRC.1 -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Internal TSF consistency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7"/>
          <p:cNvSpPr txBox="1"/>
          <p:nvPr/>
        </p:nvSpPr>
        <p:spPr>
          <a:xfrm rot="656">
            <a:off x="5224739" y="3364013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7"/>
          <p:cNvSpPr txBox="1"/>
          <p:nvPr/>
        </p:nvSpPr>
        <p:spPr>
          <a:xfrm>
            <a:off x="639125" y="3686225"/>
            <a:ext cx="457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Comprende 2 componenti: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FPT_TRC.1.1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Il TSF assicura che i dati siano coerenti quando vengono replicati tra le parti del TOE.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FPT_TRC.1.2 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assicura la coerenza dei dati al momento della riconnessione tra parti del TOE.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" name="Google Shape;595;p58"/>
          <p:cNvGraphicFramePr/>
          <p:nvPr/>
        </p:nvGraphicFramePr>
        <p:xfrm>
          <a:off x="4909063" y="3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2187125"/>
                <a:gridCol w="746325"/>
                <a:gridCol w="564000"/>
                <a:gridCol w="531700"/>
              </a:tblGrid>
              <a:tr h="33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Obiettivi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SFR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77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O.MANAGE</a:t>
                      </a:r>
                      <a:endParaRPr b="1"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FMT_MOF.1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FMT_MSA.1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FMT_MSA.3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FMT_MTD.1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FMT_REV.1(1)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FMT_REV.1(2)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FMT_SMF.1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it"/>
                        <a:t>FMT_SMR.1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96" name="Google Shape;596;p58"/>
          <p:cNvSpPr txBox="1"/>
          <p:nvPr/>
        </p:nvSpPr>
        <p:spPr>
          <a:xfrm>
            <a:off x="337450" y="3022775"/>
            <a:ext cx="79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FMT_MSA.3 richiede che i valori predefiniti utilizzati per gli attributi di sicurezza siano restrittivi.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58"/>
          <p:cNvSpPr txBox="1"/>
          <p:nvPr/>
        </p:nvSpPr>
        <p:spPr>
          <a:xfrm rot="445">
            <a:off x="337450" y="178175"/>
            <a:ext cx="4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FMT_MSA.3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Static attribute initialization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58"/>
          <p:cNvSpPr txBox="1"/>
          <p:nvPr/>
        </p:nvSpPr>
        <p:spPr>
          <a:xfrm rot="656">
            <a:off x="378839" y="2641625"/>
            <a:ext cx="15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8"/>
          <p:cNvSpPr txBox="1"/>
          <p:nvPr/>
        </p:nvSpPr>
        <p:spPr>
          <a:xfrm>
            <a:off x="335800" y="609575"/>
            <a:ext cx="451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Comprende due componenti: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FMT_MSA.3.1: 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applicherà la politica di controllo dell'accesso discrezionale per fornire valori predefiniti di errore per gli attributi di sicurezza utilizzati per applicare SFP.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FMT_MSA.3.2: 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non consente a nessun utente di specificare valori iniziali alternativi per sovrascrivere i valori predefiniti quando viene creato un oggetto o un'informazione.</a:t>
            </a: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1" name="Google Shape;601;p58"/>
          <p:cNvSpPr/>
          <p:nvPr/>
        </p:nvSpPr>
        <p:spPr>
          <a:xfrm>
            <a:off x="337450" y="3480875"/>
            <a:ext cx="8436300" cy="1514100"/>
          </a:xfrm>
          <a:prstGeom prst="rect">
            <a:avLst/>
          </a:prstGeom>
          <a:solidFill>
            <a:srgbClr val="E0E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8"/>
          <p:cNvSpPr txBox="1"/>
          <p:nvPr/>
        </p:nvSpPr>
        <p:spPr>
          <a:xfrm rot="183">
            <a:off x="390883" y="3499251"/>
            <a:ext cx="56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FMT_MSA.1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Management of security attributes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58"/>
          <p:cNvSpPr txBox="1"/>
          <p:nvPr/>
        </p:nvSpPr>
        <p:spPr>
          <a:xfrm rot="363">
            <a:off x="390863" y="4125141"/>
            <a:ext cx="28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8"/>
          <p:cNvSpPr txBox="1"/>
          <p:nvPr/>
        </p:nvSpPr>
        <p:spPr>
          <a:xfrm>
            <a:off x="390875" y="4402250"/>
            <a:ext cx="852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FMT_MSA.1 richiede che la capacità di eseguire operazioni sugli attributi di sicurezza sia limitata a ruoli particolari.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390874" y="3776725"/>
            <a:ext cx="83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TSF applicherà la politica di Discretionary Access Control per limitare la capacità di gestire tutti gli attributi di sicurezza agli amministratori autorizzati.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" name="Google Shape;610;p59"/>
          <p:cNvGraphicFramePr/>
          <p:nvPr/>
        </p:nvGraphicFramePr>
        <p:xfrm>
          <a:off x="434525" y="3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{56AD6F94-F343-4E7F-82CE-FACBFBC2CAA6}</a:tableStyleId>
              </a:tblPr>
              <a:tblGrid>
                <a:gridCol w="1881225"/>
                <a:gridCol w="422975"/>
                <a:gridCol w="442950"/>
                <a:gridCol w="399000"/>
                <a:gridCol w="399000"/>
                <a:gridCol w="399000"/>
                <a:gridCol w="399000"/>
                <a:gridCol w="399000"/>
                <a:gridCol w="399000"/>
              </a:tblGrid>
              <a:tr h="3387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SFR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548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/>
                        <a:t>O.</a:t>
                      </a:r>
                      <a:r>
                        <a:rPr b="1" lang="it" sz="1200"/>
                        <a:t>I&amp;A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O.</a:t>
                      </a:r>
                      <a:r>
                        <a:rPr b="1" lang="it" sz="1200">
                          <a:solidFill>
                            <a:schemeClr val="dk1"/>
                          </a:solidFill>
                        </a:rPr>
                        <a:t>TOE_ACCESS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x</a:t>
                      </a:r>
                      <a:endParaRPr b="1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11" name="Google Shape;611;p59"/>
          <p:cNvSpPr txBox="1"/>
          <p:nvPr/>
        </p:nvSpPr>
        <p:spPr>
          <a:xfrm rot="-5400000">
            <a:off x="2300175" y="1404988"/>
            <a:ext cx="12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FIA_UID.1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59"/>
          <p:cNvSpPr txBox="1"/>
          <p:nvPr/>
        </p:nvSpPr>
        <p:spPr>
          <a:xfrm>
            <a:off x="470763" y="1874750"/>
            <a:ext cx="15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Obiettivo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59"/>
          <p:cNvSpPr txBox="1"/>
          <p:nvPr/>
        </p:nvSpPr>
        <p:spPr>
          <a:xfrm rot="-5400000">
            <a:off x="1904350" y="1404988"/>
            <a:ext cx="1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FIA_ATD.1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9"/>
          <p:cNvSpPr txBox="1"/>
          <p:nvPr/>
        </p:nvSpPr>
        <p:spPr>
          <a:xfrm rot="-5400000">
            <a:off x="2874800" y="1543438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FIA_UAU.1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9"/>
          <p:cNvSpPr txBox="1"/>
          <p:nvPr/>
        </p:nvSpPr>
        <p:spPr>
          <a:xfrm rot="-5400000">
            <a:off x="3003100" y="1294550"/>
            <a:ext cx="15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FIA_USB_(EXT).2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59"/>
          <p:cNvSpPr txBox="1"/>
          <p:nvPr/>
        </p:nvSpPr>
        <p:spPr>
          <a:xfrm rot="-5400000">
            <a:off x="3415638" y="1275400"/>
            <a:ext cx="15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FDP_ACC.1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9"/>
          <p:cNvSpPr txBox="1"/>
          <p:nvPr/>
        </p:nvSpPr>
        <p:spPr>
          <a:xfrm rot="-5400000">
            <a:off x="3828175" y="1275400"/>
            <a:ext cx="15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FDP_ACF.1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59"/>
          <p:cNvSpPr txBox="1"/>
          <p:nvPr/>
        </p:nvSpPr>
        <p:spPr>
          <a:xfrm rot="-5400000">
            <a:off x="4207050" y="1275400"/>
            <a:ext cx="15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FTA_MCS.1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 txBox="1"/>
          <p:nvPr/>
        </p:nvSpPr>
        <p:spPr>
          <a:xfrm rot="-5400000">
            <a:off x="4585925" y="1275400"/>
            <a:ext cx="15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ontserrat"/>
                <a:ea typeface="Montserrat"/>
                <a:cs typeface="Montserrat"/>
                <a:sym typeface="Montserrat"/>
              </a:rPr>
              <a:t>FTA_TSE.1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21" name="Google Shape;621;p59"/>
          <p:cNvSpPr/>
          <p:nvPr/>
        </p:nvSpPr>
        <p:spPr>
          <a:xfrm>
            <a:off x="434525" y="3153075"/>
            <a:ext cx="8436300" cy="1514100"/>
          </a:xfrm>
          <a:prstGeom prst="rect">
            <a:avLst/>
          </a:prstGeom>
          <a:solidFill>
            <a:srgbClr val="E0E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9"/>
          <p:cNvSpPr txBox="1"/>
          <p:nvPr/>
        </p:nvSpPr>
        <p:spPr>
          <a:xfrm rot="435">
            <a:off x="5756900" y="222400"/>
            <a:ext cx="23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FIA_ADT.1 - </a:t>
            </a: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User attribute definition 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9"/>
          <p:cNvSpPr txBox="1"/>
          <p:nvPr/>
        </p:nvSpPr>
        <p:spPr>
          <a:xfrm rot="363">
            <a:off x="581863" y="3259491"/>
            <a:ext cx="28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 per </a:t>
            </a:r>
            <a:r>
              <a:rPr b="1" lang="it" sz="1600">
                <a:solidFill>
                  <a:srgbClr val="000066"/>
                </a:solidFill>
              </a:rPr>
              <a:t>O.I&amp;A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578050" y="3598300"/>
            <a:ext cx="392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Gli attributi di sicurezza usati per determinare l'accesso sono definiti e disponibili al supporto delle decisioni di autenticazione come richiesto da </a:t>
            </a: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FIA_ATD.1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5678400" y="899650"/>
            <a:ext cx="346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Ha una singola componente </a:t>
            </a:r>
            <a:r>
              <a:rPr b="1"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FIA_ADT.1.1</a:t>
            </a: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che indica che Il TSF mantiene il seguente elenco di attributi di sicurezza appartenenti ai singoli utenti: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Identificatore degli utenti del DB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Ruoli del database rilevanti per la sicurezza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Montserrat"/>
              <a:buChar char="●"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Lista di attributi di sicurezza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 rot="313">
            <a:off x="4572002" y="3259500"/>
            <a:ext cx="32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Rationale per </a:t>
            </a:r>
            <a:r>
              <a:rPr b="1" lang="it" sz="1600">
                <a:solidFill>
                  <a:srgbClr val="000066"/>
                </a:solidFill>
              </a:rPr>
              <a:t>O.TOE_ACCESS</a:t>
            </a:r>
            <a:endParaRPr b="1" sz="16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4572000" y="3598300"/>
            <a:ext cx="392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Definisce gli attributi di sicurezza per i singoli utenti, gli attributi di sicurezza rilevanti e altri attributi di sicurezza dell'identità.</a:t>
            </a:r>
            <a:endParaRPr sz="12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7313" name="adj"/>
            </a:avLst>
          </a:prstGeom>
          <a:solidFill>
            <a:srgbClr val="606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Descrizione TOE</a:t>
            </a:r>
            <a:endParaRPr sz="2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/>
          <p:nvPr/>
        </p:nvSpPr>
        <p:spPr>
          <a:xfrm>
            <a:off x="474025" y="155650"/>
            <a:ext cx="777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requirements: SAR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33" name="Google Shape;633;p60"/>
          <p:cNvSpPr txBox="1"/>
          <p:nvPr/>
        </p:nvSpPr>
        <p:spPr>
          <a:xfrm>
            <a:off x="638250" y="709750"/>
            <a:ext cx="8233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Identificano le attività di gestione e di valutazione necessari per affrontare le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minacce e le politiche individuate precedentemente.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Queste classi vengono suddivise in: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➔"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Development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(ADV)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➔"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Guidance Documents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(AGD)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➔"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Testing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(ATE)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➔"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Vulnerability Assessment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(AVA)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➔"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Life cycle support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(ALC)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 Light"/>
              <a:buChar char="➔"/>
            </a:pPr>
            <a:r>
              <a:rPr lang="it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Security Target evaluation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(ASE)</a:t>
            </a:r>
            <a:r>
              <a:rPr lang="it">
                <a:solidFill>
                  <a:srgbClr val="0000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</a:t>
            </a:r>
            <a:endParaRPr>
              <a:solidFill>
                <a:srgbClr val="0000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I requisiti di garanzia della sicurezza per il TOE corrispondono al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Evaluation Assurance Level 4</a:t>
            </a: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, aumentato da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ALC_FLR.3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come specificato nel CC parte 3. Inoltre, il livello di garanzia della valutazione è coerente con il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minimo assurance level (EAL 2)</a:t>
            </a: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in [DBMSPP].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EAL4: metodicamente progettato, testato e rivisto. </a:t>
            </a:r>
            <a:endParaRPr b="1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 applica quando gli sviluppatori o gli utenti richiedono una sicurezza garantita,in modo indipendente, da moderata a elevata nei prodotti di base convenzionali e sono disposti a sostenere costi di progettazione specifici per la sicurezza aggiuntiva.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34" name="Google Shape;63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635" name="Google Shape;635;p60"/>
          <p:cNvGrpSpPr/>
          <p:nvPr/>
        </p:nvGrpSpPr>
        <p:grpSpPr>
          <a:xfrm>
            <a:off x="5342877" y="286063"/>
            <a:ext cx="293323" cy="293251"/>
            <a:chOff x="2765670" y="902684"/>
            <a:chExt cx="391097" cy="391001"/>
          </a:xfrm>
        </p:grpSpPr>
        <p:sp>
          <p:nvSpPr>
            <p:cNvPr id="636" name="Google Shape;636;p60"/>
            <p:cNvSpPr/>
            <p:nvPr/>
          </p:nvSpPr>
          <p:spPr>
            <a:xfrm>
              <a:off x="2765670" y="902684"/>
              <a:ext cx="285750" cy="390525"/>
            </a:xfrm>
            <a:custGeom>
              <a:rect b="b" l="l" r="r" t="t"/>
              <a:pathLst>
                <a:path extrusionOk="0" h="390525" w="285750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37" name="Google Shape;637;p60"/>
            <p:cNvSpPr/>
            <p:nvPr/>
          </p:nvSpPr>
          <p:spPr>
            <a:xfrm>
              <a:off x="3071042" y="1207960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38" name="Google Shape;638;p60"/>
            <p:cNvSpPr/>
            <p:nvPr/>
          </p:nvSpPr>
          <p:spPr>
            <a:xfrm>
              <a:off x="3071042" y="960208"/>
              <a:ext cx="85725" cy="228600"/>
            </a:xfrm>
            <a:custGeom>
              <a:rect b="b" l="l" r="r" t="t"/>
              <a:pathLst>
                <a:path extrusionOk="0" h="228600" w="85725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150" y="152400"/>
            <a:ext cx="455537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1"/>
          <p:cNvSpPr txBox="1"/>
          <p:nvPr/>
        </p:nvSpPr>
        <p:spPr>
          <a:xfrm>
            <a:off x="755524" y="346175"/>
            <a:ext cx="218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EAL2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645" name="Google Shape;645;p61"/>
          <p:cNvGrpSpPr/>
          <p:nvPr/>
        </p:nvGrpSpPr>
        <p:grpSpPr>
          <a:xfrm>
            <a:off x="1873561" y="419887"/>
            <a:ext cx="291393" cy="291179"/>
            <a:chOff x="4111648" y="901350"/>
            <a:chExt cx="388524" cy="388239"/>
          </a:xfrm>
        </p:grpSpPr>
        <p:sp>
          <p:nvSpPr>
            <p:cNvPr id="646" name="Google Shape;646;p61"/>
            <p:cNvSpPr/>
            <p:nvPr/>
          </p:nvSpPr>
          <p:spPr>
            <a:xfrm>
              <a:off x="4357297" y="1035462"/>
              <a:ext cx="142875" cy="161925"/>
            </a:xfrm>
            <a:custGeom>
              <a:rect b="b" l="l" r="r" t="t"/>
              <a:pathLst>
                <a:path extrusionOk="0" h="161925" w="14287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47" name="Google Shape;647;p61"/>
            <p:cNvSpPr/>
            <p:nvPr/>
          </p:nvSpPr>
          <p:spPr>
            <a:xfrm>
              <a:off x="4111648" y="946689"/>
              <a:ext cx="257175" cy="342900"/>
            </a:xfrm>
            <a:custGeom>
              <a:rect b="b" l="l" r="r" t="t"/>
              <a:pathLst>
                <a:path extrusionOk="0" h="342900" w="257175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4245760" y="968692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49" name="Google Shape;649;p61"/>
            <p:cNvSpPr/>
            <p:nvPr/>
          </p:nvSpPr>
          <p:spPr>
            <a:xfrm>
              <a:off x="4223757" y="1035888"/>
              <a:ext cx="76200" cy="57150"/>
            </a:xfrm>
            <a:custGeom>
              <a:rect b="b" l="l" r="r" t="t"/>
              <a:pathLst>
                <a:path extrusionOk="0" h="57150" w="7620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50" name="Google Shape;650;p61"/>
            <p:cNvSpPr/>
            <p:nvPr/>
          </p:nvSpPr>
          <p:spPr>
            <a:xfrm>
              <a:off x="4156225" y="901350"/>
              <a:ext cx="257175" cy="342900"/>
            </a:xfrm>
            <a:custGeom>
              <a:rect b="b" l="l" r="r" t="t"/>
              <a:pathLst>
                <a:path extrusionOk="0" h="342900" w="257175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651" name="Google Shape;651;p61"/>
            <p:cNvSpPr/>
            <p:nvPr/>
          </p:nvSpPr>
          <p:spPr>
            <a:xfrm>
              <a:off x="4335295" y="90135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652" name="Google Shape;652;p61"/>
          <p:cNvSpPr txBox="1"/>
          <p:nvPr/>
        </p:nvSpPr>
        <p:spPr>
          <a:xfrm>
            <a:off x="417425" y="878550"/>
            <a:ext cx="3732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I CC prevedono una classe di assurance (6 componenti, 6 famiglie) per la valutazione di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Protection Profile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 ed una classe di assurance (8 componenti, 8 famiglie) per la valutazione di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Security Target.</a:t>
            </a:r>
            <a:endParaRPr b="1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Nel nostro caso usiamo la classe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Security target evaluation (ASE)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la quale non compare nei package EAL predefiniti.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L'obiettivo di questa famiglia è descrivere il TOE in modo narrativo con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 livelli di astrazione: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riferimento TOE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panoramica TOE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TOE</a:t>
            </a:r>
            <a:endParaRPr b="1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descrizione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75" y="1187163"/>
            <a:ext cx="3764500" cy="3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2"/>
          <p:cNvSpPr txBox="1"/>
          <p:nvPr/>
        </p:nvSpPr>
        <p:spPr>
          <a:xfrm>
            <a:off x="4397000" y="233475"/>
            <a:ext cx="40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66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ALC_FLR.3</a:t>
            </a:r>
            <a:endParaRPr sz="2400">
              <a:solidFill>
                <a:srgbClr val="000066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9" name="Google Shape;659;p62"/>
          <p:cNvSpPr txBox="1"/>
          <p:nvPr/>
        </p:nvSpPr>
        <p:spPr>
          <a:xfrm>
            <a:off x="4351100" y="787575"/>
            <a:ext cx="4167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Montserrat Light"/>
                <a:ea typeface="Montserrat Light"/>
                <a:cs typeface="Montserrat Light"/>
                <a:sym typeface="Montserrat Light"/>
              </a:rPr>
              <a:t>Systematic flaw remediation</a:t>
            </a:r>
            <a:endParaRPr i="1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Obiettivi</a:t>
            </a:r>
            <a:endParaRPr b="1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Montserrat Light"/>
                <a:ea typeface="Montserrat Light"/>
                <a:cs typeface="Montserrat Light"/>
                <a:sym typeface="Montserrat Light"/>
              </a:rPr>
              <a:t>Affinché lo sviluppatore possa agire in modo appropriato in caso di segnalazioni di falle di sicurezza dagli utenti del TOE, e per sapere a chi inviare correzioni correttive, gli utenti del TOE devono capire come inviare segnalazioni di falle di sicurezza allo sviluppatore, e come comunicare  con lo sviluppatore in modo che possano ricevere queste correzioni correttive. La guida alla correzione dei difetti dallo sviluppatore all'utente del TOE garantisce che gli utenti siano a conoscenza di queste importanti informazioni.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60" name="Google Shape;66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/>
        </p:nvSpPr>
        <p:spPr>
          <a:xfrm>
            <a:off x="1612475" y="1705950"/>
            <a:ext cx="63297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400">
                <a:solidFill>
                  <a:srgbClr val="606D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Grazie per l’attenzione</a:t>
            </a:r>
            <a:r>
              <a:rPr b="0" lang="it" sz="5400">
                <a:solidFill>
                  <a:srgbClr val="606D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!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>
            <p:ph idx="2" type="pic"/>
          </p:nvPr>
        </p:nvSpPr>
        <p:spPr>
          <a:xfrm>
            <a:off x="5589175" y="846300"/>
            <a:ext cx="3105900" cy="3129900"/>
          </a:xfrm>
          <a:prstGeom prst="roundRect">
            <a:avLst>
              <a:gd fmla="val 16667" name="adj"/>
            </a:avLst>
          </a:prstGeom>
        </p:spPr>
        <p:txBody>
          <a:bodyPr anchorCtr="0" anchor="t" bIns="34275" lIns="67500" spcFirstLastPara="1" rIns="68575" wrap="square" tIns="621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 b="1" sz="13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TOE nome: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 DB2 v12 for z/OS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Sponsor: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 IBM Corporation ®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Sviluppatore</a:t>
            </a:r>
            <a:r>
              <a:rPr b="1" lang="it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 IBM Corporation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Evaluation Assurance Level:</a:t>
            </a:r>
            <a:r>
              <a:rPr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EAL4 augmented with ALC_FLR.3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CC version: 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3.1 Rev. 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Evaluation starting date: 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2 Maggio 2017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Evaluation ending date: </a:t>
            </a:r>
            <a:r>
              <a:rPr lang="it" sz="1100">
                <a:latin typeface="Arial"/>
                <a:ea typeface="Arial"/>
                <a:cs typeface="Arial"/>
                <a:sym typeface="Arial"/>
              </a:rPr>
              <a:t>16 Ottobre 2017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523525" y="896175"/>
            <a:ext cx="493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66"/>
                </a:solidFill>
              </a:rPr>
              <a:t>Descrizione del TOE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396175" y="1450275"/>
            <a:ext cx="51930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●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TOE è l'applicazione software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DB2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RACF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stratificata su un sistema sottostante (che esegue z/OS  V2.2):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○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DB2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è un sistema multi-utente di gestione di database relazionali commercial-off-the-shelf (COTS) che opera come un sottosistema del sistema operativo, z/OS. 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○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RACF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(Resource Access Control Facility) è il componente centrale all'interno z/OS responsabile dell'autenticazione dell'utente, del controllo dell'accesso, della gestione degli attributi di sicurezza dell'utente e dei diritti di accesso.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212" name="Google Shape;212;p34"/>
          <p:cNvGrpSpPr/>
          <p:nvPr/>
        </p:nvGrpSpPr>
        <p:grpSpPr>
          <a:xfrm>
            <a:off x="3678670" y="1026776"/>
            <a:ext cx="292894" cy="292894"/>
            <a:chOff x="2801293" y="892968"/>
            <a:chExt cx="390525" cy="390525"/>
          </a:xfrm>
        </p:grpSpPr>
        <p:sp>
          <p:nvSpPr>
            <p:cNvPr id="213" name="Google Shape;213;p34"/>
            <p:cNvSpPr/>
            <p:nvPr/>
          </p:nvSpPr>
          <p:spPr>
            <a:xfrm>
              <a:off x="2801293" y="892968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845299" y="1004030"/>
              <a:ext cx="190500" cy="28575"/>
            </a:xfrm>
            <a:custGeom>
              <a:rect b="b" l="l" r="r" t="t"/>
              <a:pathLst>
                <a:path extrusionOk="0" h="28575" w="190500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845204" y="1048416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2845204" y="1092803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845204" y="1137189"/>
              <a:ext cx="142875" cy="28575"/>
            </a:xfrm>
            <a:custGeom>
              <a:rect b="b" l="l" r="r" t="t"/>
              <a:pathLst>
                <a:path extrusionOk="0" h="28575" w="1428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2934167" y="1205293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622600" y="841925"/>
            <a:ext cx="663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66"/>
                </a:solidFill>
              </a:rPr>
              <a:t>TOE Architecture: </a:t>
            </a:r>
            <a:r>
              <a:rPr b="1" lang="it" sz="2400">
                <a:solidFill>
                  <a:srgbClr val="000066"/>
                </a:solidFill>
              </a:rPr>
              <a:t>Hardware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764200" y="1617450"/>
            <a:ext cx="649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DB2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v12 funziona come un sottosistema all'interno del sistema operativo z/OS V2R2. Quindi, la piattaforma di runtime richiesta per esso è la stessa del sistema operativo.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Il TOE viene eseguito all'interno di una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partizione logica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fornita da una versione certificata di PR/SM, su z/Architecture sviluppate da IBM.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Inoltre il TOE può essere eseguito in una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macchina virtuale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fornito da una versione certificata di z/VM.</a:t>
            </a:r>
            <a:endParaRPr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4958060" y="986820"/>
            <a:ext cx="292894" cy="264319"/>
            <a:chOff x="4790113" y="2291143"/>
            <a:chExt cx="390525" cy="352425"/>
          </a:xfrm>
        </p:grpSpPr>
        <p:sp>
          <p:nvSpPr>
            <p:cNvPr id="227" name="Google Shape;227;p35"/>
            <p:cNvSpPr/>
            <p:nvPr/>
          </p:nvSpPr>
          <p:spPr>
            <a:xfrm>
              <a:off x="4790113" y="2291143"/>
              <a:ext cx="390525" cy="352425"/>
            </a:xfrm>
            <a:custGeom>
              <a:rect b="b" l="l" r="r" t="t"/>
              <a:pathLst>
                <a:path extrusionOk="0" h="352425" w="3905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948494" y="2519076"/>
              <a:ext cx="76200" cy="28575"/>
            </a:xfrm>
            <a:custGeom>
              <a:rect b="b" l="l" r="r" t="t"/>
              <a:pathLst>
                <a:path extrusionOk="0" h="28575" w="76200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1558700" y="325450"/>
            <a:ext cx="663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66"/>
                </a:solidFill>
              </a:rPr>
              <a:t>TOE Architecture: Software  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453750" y="933300"/>
            <a:ext cx="82365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DB2 è implementato da un insieme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di spazi di indirizzo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più un insieme di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utilities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Gli utenti possono accedere a DB2 localmente usando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"attachment facilities"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o remotamente tramite la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Distributed Data Facility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che usa i protocolli DRDA. Le strutture di collegamento vengono eseguite nello spazio degli indirizzi del chiamante e comunicano con gli spazi degli indirizzi del DB2 per servire le richieste dell'utente.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Le strutture di collegamento includono: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la struttura di collegamento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TSO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(Time Sharing Option).</a:t>
            </a:r>
            <a:endParaRPr b="1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Call Attachment Facility (CAF)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, che permette ai programmi in esecuzione sotto TSO o nell'ambiente batch z/OS di comunicare con il DB2.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Resource Recovery Services Attachment Facility (RRSAF)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è un'implementazione più recente di CAF con capacità aggiuntive.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Montserrat"/>
              <a:buChar char="➔"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Infine gli utenti che accedono in remoto tramite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DRDA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si connettono a un server di applicazioni o a un server di database.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DB2 Utilities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sono un insieme di programmi online e standalone che forniscono funzioni di diagnostica e manutenzione del database per gli amministratori. </a:t>
            </a:r>
            <a:endParaRPr sz="17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6" name="Google Shape;236;p36"/>
          <p:cNvGrpSpPr/>
          <p:nvPr/>
        </p:nvGrpSpPr>
        <p:grpSpPr>
          <a:xfrm>
            <a:off x="8243249" y="456046"/>
            <a:ext cx="292894" cy="292894"/>
            <a:chOff x="746465" y="2902362"/>
            <a:chExt cx="390525" cy="390525"/>
          </a:xfrm>
        </p:grpSpPr>
        <p:sp>
          <p:nvSpPr>
            <p:cNvPr id="237" name="Google Shape;237;p36"/>
            <p:cNvSpPr/>
            <p:nvPr/>
          </p:nvSpPr>
          <p:spPr>
            <a:xfrm>
              <a:off x="746465" y="2902362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805827" y="3200971"/>
              <a:ext cx="266700" cy="28575"/>
            </a:xfrm>
            <a:custGeom>
              <a:rect b="b" l="l" r="r" t="t"/>
              <a:pathLst>
                <a:path extrusionOk="0" h="28575" w="266700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805806" y="3081432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925154" y="3081337"/>
              <a:ext cx="152400" cy="28575"/>
            </a:xfrm>
            <a:custGeom>
              <a:rect b="b" l="l" r="r" t="t"/>
              <a:pathLst>
                <a:path extrusionOk="0" h="28575" w="152400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925176" y="3140773"/>
              <a:ext cx="152400" cy="28575"/>
            </a:xfrm>
            <a:custGeom>
              <a:rect b="b" l="l" r="r" t="t"/>
              <a:pathLst>
                <a:path extrusionOk="0" h="28575" w="152400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481100" y="523550"/>
            <a:ext cx="60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750" y="1562600"/>
            <a:ext cx="5343999" cy="31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481100" y="21932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66"/>
                </a:solidFill>
              </a:rPr>
              <a:t>Struttura base 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81100" y="1718250"/>
            <a:ext cx="2865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Char char="■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Rappresentano le parti “trusted” del DB2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Montserrat"/>
              <a:buChar char="■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Indicano le strutture di collegamento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Montserrat"/>
              <a:buChar char="■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Rappresenta il sistema z/OS come piattaforma del TOE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■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Rappresenta i programmi utente “untrusted” usati dai servizi di z/OS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⋯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Mostrano i limiti del TOE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40200" y="773425"/>
            <a:ext cx="734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La seguente figura 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mostra la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struttura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di base di DB2 e le strutture di collegamento supportate nella configurazione valutata, i diversi box in base al colore rappresentano: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2" name="Google Shape;252;p37"/>
          <p:cNvGrpSpPr/>
          <p:nvPr/>
        </p:nvGrpSpPr>
        <p:grpSpPr>
          <a:xfrm>
            <a:off x="2751690" y="349922"/>
            <a:ext cx="292894" cy="292894"/>
            <a:chOff x="3433087" y="2901029"/>
            <a:chExt cx="390525" cy="390525"/>
          </a:xfrm>
        </p:grpSpPr>
        <p:sp>
          <p:nvSpPr>
            <p:cNvPr id="253" name="Google Shape;253;p37"/>
            <p:cNvSpPr/>
            <p:nvPr/>
          </p:nvSpPr>
          <p:spPr>
            <a:xfrm>
              <a:off x="3589868" y="305781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3545291" y="3013233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3433087" y="2901029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AFBFC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2155372" y="1349828"/>
            <a:ext cx="4833300" cy="2443800"/>
          </a:xfrm>
          <a:prstGeom prst="roundRect">
            <a:avLst>
              <a:gd fmla="val 7313" name="adj"/>
            </a:avLst>
          </a:prstGeom>
          <a:solidFill>
            <a:srgbClr val="606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Problemi di sicurezza</a:t>
            </a:r>
            <a:endParaRPr sz="2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1068325" y="615525"/>
            <a:ext cx="67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Problemi di sicurezza: introduzione</a:t>
            </a:r>
            <a:endParaRPr b="1" sz="2400"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721650" y="1436225"/>
            <a:ext cx="672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Nelle slides successive andremo a descrivere le caratteristiche di sicurezza dell’ambiente in cui il TOE viene usato. 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 tal proposito saranno riportate delle liste di: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Char char="●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assunzioni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formulate sull’ambiente operativo;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Char char="●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minacce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che il prodotto riesce a contrastare;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Char char="●"/>
            </a:pP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policy di sicurezza organizzative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alle quali il prodotto è conforme.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In questo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Security Target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 sono presenti solo tutte le assunzioni, minacce e policy di sicurezza organizzativa definite nelle diverse sezioni del </a:t>
            </a:r>
            <a:r>
              <a:rPr b="1"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Protection Profile per DBMS</a:t>
            </a:r>
            <a:r>
              <a:rPr lang="it">
                <a:solidFill>
                  <a:srgbClr val="0000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0000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8" name="Google Shape;268;p39"/>
          <p:cNvGrpSpPr/>
          <p:nvPr/>
        </p:nvGrpSpPr>
        <p:grpSpPr>
          <a:xfrm>
            <a:off x="6902713" y="746129"/>
            <a:ext cx="292894" cy="292894"/>
            <a:chOff x="6151784" y="2905672"/>
            <a:chExt cx="390525" cy="390525"/>
          </a:xfrm>
        </p:grpSpPr>
        <p:sp>
          <p:nvSpPr>
            <p:cNvPr id="269" name="Google Shape;269;p39"/>
            <p:cNvSpPr/>
            <p:nvPr/>
          </p:nvSpPr>
          <p:spPr>
            <a:xfrm>
              <a:off x="6151784" y="2905672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6300160" y="2942986"/>
              <a:ext cx="200025" cy="200025"/>
            </a:xfrm>
            <a:custGeom>
              <a:rect b="b" l="l" r="r" t="t"/>
              <a:pathLst>
                <a:path extrusionOk="0" h="200025" w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solidFill>
              <a:srgbClr val="00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