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5"/>
    <p:sldMasterId id="214748367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  <p:embeddedFont>
      <p:font typeface="Karla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855525-5D9D-49AE-884D-4752A8C5FB4A}">
  <a:tblStyle styleId="{C0855525-5D9D-49AE-884D-4752A8C5FB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18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Montserrat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4.xml"/><Relationship Id="rId33" Type="http://schemas.openxmlformats.org/officeDocument/2006/relationships/font" Target="fonts/Lato-boldItalic.fntdata"/><Relationship Id="rId10" Type="http://schemas.openxmlformats.org/officeDocument/2006/relationships/slide" Target="slides/slide3.xml"/><Relationship Id="rId32" Type="http://schemas.openxmlformats.org/officeDocument/2006/relationships/font" Target="fonts/Lato-italic.fntdata"/><Relationship Id="rId13" Type="http://schemas.openxmlformats.org/officeDocument/2006/relationships/slide" Target="slides/slide6.xml"/><Relationship Id="rId35" Type="http://schemas.openxmlformats.org/officeDocument/2006/relationships/font" Target="fonts/Karla-bold.fntdata"/><Relationship Id="rId12" Type="http://schemas.openxmlformats.org/officeDocument/2006/relationships/slide" Target="slides/slide5.xml"/><Relationship Id="rId34" Type="http://schemas.openxmlformats.org/officeDocument/2006/relationships/font" Target="fonts/Karla-regular.fntdata"/><Relationship Id="rId15" Type="http://schemas.openxmlformats.org/officeDocument/2006/relationships/slide" Target="slides/slide8.xml"/><Relationship Id="rId37" Type="http://schemas.openxmlformats.org/officeDocument/2006/relationships/font" Target="fonts/Karla-boldItalic.fntdata"/><Relationship Id="rId14" Type="http://schemas.openxmlformats.org/officeDocument/2006/relationships/slide" Target="slides/slide7.xml"/><Relationship Id="rId36" Type="http://schemas.openxmlformats.org/officeDocument/2006/relationships/font" Target="fonts/Karla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40300a56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f40300a56e_0_0:notes"/>
          <p:cNvSpPr/>
          <p:nvPr>
            <p:ph idx="2" type="sldImg"/>
          </p:nvPr>
        </p:nvSpPr>
        <p:spPr>
          <a:xfrm>
            <a:off x="685380" y="1143000"/>
            <a:ext cx="54873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2e3e6c7724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12e3e6c7724_0_22:notes"/>
          <p:cNvSpPr/>
          <p:nvPr>
            <p:ph idx="2" type="sldImg"/>
          </p:nvPr>
        </p:nvSpPr>
        <p:spPr>
          <a:xfrm>
            <a:off x="685380" y="1143000"/>
            <a:ext cx="54873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2cda28bf0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Forse togliere immagine.</a:t>
            </a:r>
            <a:endParaRPr/>
          </a:p>
        </p:txBody>
      </p:sp>
      <p:sp>
        <p:nvSpPr>
          <p:cNvPr id="357" name="Google Shape;357;g12cda28bf03_0_0:notes"/>
          <p:cNvSpPr/>
          <p:nvPr>
            <p:ph idx="2" type="sldImg"/>
          </p:nvPr>
        </p:nvSpPr>
        <p:spPr>
          <a:xfrm>
            <a:off x="685380" y="1143000"/>
            <a:ext cx="54873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2ceb4cea2a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12ceb4cea2a_1_1:notes"/>
          <p:cNvSpPr/>
          <p:nvPr>
            <p:ph idx="2" type="sldImg"/>
          </p:nvPr>
        </p:nvSpPr>
        <p:spPr>
          <a:xfrm>
            <a:off x="685380" y="1143000"/>
            <a:ext cx="54873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2ceb4cea2a_3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12ceb4cea2a_3_24:notes"/>
          <p:cNvSpPr/>
          <p:nvPr>
            <p:ph idx="2" type="sldImg"/>
          </p:nvPr>
        </p:nvSpPr>
        <p:spPr>
          <a:xfrm>
            <a:off x="685380" y="1143000"/>
            <a:ext cx="54873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2ceb4cea2a_3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12ceb4cea2a_3_66:notes"/>
          <p:cNvSpPr/>
          <p:nvPr>
            <p:ph idx="2" type="sldImg"/>
          </p:nvPr>
        </p:nvSpPr>
        <p:spPr>
          <a:xfrm>
            <a:off x="685380" y="1143000"/>
            <a:ext cx="54873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2d2142cc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2d2142cc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2d2142cc3d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12d2142cc3d_1_2:notes"/>
          <p:cNvSpPr/>
          <p:nvPr>
            <p:ph idx="2" type="sldImg"/>
          </p:nvPr>
        </p:nvSpPr>
        <p:spPr>
          <a:xfrm>
            <a:off x="685380" y="1143000"/>
            <a:ext cx="54873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2d2142cc3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2d2142cc3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2d2142cc3d_1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g12d2142cc3d_1_29:notes"/>
          <p:cNvSpPr/>
          <p:nvPr>
            <p:ph idx="2" type="sldImg"/>
          </p:nvPr>
        </p:nvSpPr>
        <p:spPr>
          <a:xfrm>
            <a:off x="685380" y="1143000"/>
            <a:ext cx="54873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40300a56e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f40300a56e_0_19:notes"/>
          <p:cNvSpPr/>
          <p:nvPr>
            <p:ph idx="2" type="sldImg"/>
          </p:nvPr>
        </p:nvSpPr>
        <p:spPr>
          <a:xfrm>
            <a:off x="685380" y="1143000"/>
            <a:ext cx="54873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017159b9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13017159b90_0_0:notes"/>
          <p:cNvSpPr/>
          <p:nvPr>
            <p:ph idx="2" type="sldImg"/>
          </p:nvPr>
        </p:nvSpPr>
        <p:spPr>
          <a:xfrm>
            <a:off x="685380" y="1143000"/>
            <a:ext cx="54873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ceb4cea2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2ceb4cea2a_0_0:notes"/>
          <p:cNvSpPr/>
          <p:nvPr>
            <p:ph idx="2" type="sldImg"/>
          </p:nvPr>
        </p:nvSpPr>
        <p:spPr>
          <a:xfrm>
            <a:off x="685380" y="1143000"/>
            <a:ext cx="54873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ceb4cea2a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2ceb4cea2a_0_26:notes"/>
          <p:cNvSpPr/>
          <p:nvPr>
            <p:ph idx="2" type="sldImg"/>
          </p:nvPr>
        </p:nvSpPr>
        <p:spPr>
          <a:xfrm>
            <a:off x="685380" y="1143000"/>
            <a:ext cx="54873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ceb4cea2a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12ceb4cea2a_0_43:notes"/>
          <p:cNvSpPr/>
          <p:nvPr>
            <p:ph idx="2" type="sldImg"/>
          </p:nvPr>
        </p:nvSpPr>
        <p:spPr>
          <a:xfrm>
            <a:off x="685380" y="1143000"/>
            <a:ext cx="54873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2ceb4cea2a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12ceb4cea2a_0_86:notes"/>
          <p:cNvSpPr/>
          <p:nvPr>
            <p:ph idx="2" type="sldImg"/>
          </p:nvPr>
        </p:nvSpPr>
        <p:spPr>
          <a:xfrm>
            <a:off x="685380" y="1143000"/>
            <a:ext cx="54873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ceb4cea2a_0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12ceb4cea2a_0_130:notes"/>
          <p:cNvSpPr/>
          <p:nvPr>
            <p:ph idx="2" type="sldImg"/>
          </p:nvPr>
        </p:nvSpPr>
        <p:spPr>
          <a:xfrm>
            <a:off x="685380" y="1143000"/>
            <a:ext cx="54873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2e3e6c772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12e3e6c7724_0_0:notes"/>
          <p:cNvSpPr/>
          <p:nvPr>
            <p:ph idx="2" type="sldImg"/>
          </p:nvPr>
        </p:nvSpPr>
        <p:spPr>
          <a:xfrm>
            <a:off x="685380" y="1143000"/>
            <a:ext cx="54873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Custom Layout">
  <p:cSld name="18_Custom Layou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>
            <p:ph idx="2" type="pic"/>
          </p:nvPr>
        </p:nvSpPr>
        <p:spPr>
          <a:xfrm>
            <a:off x="609600" y="1371390"/>
            <a:ext cx="4324200" cy="28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/>
          <p:nvPr>
            <p:ph idx="2" type="pic"/>
          </p:nvPr>
        </p:nvSpPr>
        <p:spPr>
          <a:xfrm>
            <a:off x="6318914" y="0"/>
            <a:ext cx="28251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_Custom Layout">
  <p:cSld name="32_Custom Layou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/>
          <p:nvPr>
            <p:ph idx="2" type="pic"/>
          </p:nvPr>
        </p:nvSpPr>
        <p:spPr>
          <a:xfrm>
            <a:off x="5646821" y="592966"/>
            <a:ext cx="2879700" cy="1194900"/>
          </a:xfrm>
          <a:prstGeom prst="roundRect">
            <a:avLst>
              <a:gd fmla="val 4546" name="adj"/>
            </a:avLst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1" name="Google Shape;141;p16"/>
          <p:cNvSpPr/>
          <p:nvPr>
            <p:ph idx="3" type="pic"/>
          </p:nvPr>
        </p:nvSpPr>
        <p:spPr>
          <a:xfrm>
            <a:off x="5646821" y="1908217"/>
            <a:ext cx="2879700" cy="1194900"/>
          </a:xfrm>
          <a:prstGeom prst="roundRect">
            <a:avLst>
              <a:gd fmla="val 4546" name="adj"/>
            </a:avLst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/>
          <p:nvPr>
            <p:ph idx="2" type="pic"/>
          </p:nvPr>
        </p:nvSpPr>
        <p:spPr>
          <a:xfrm>
            <a:off x="4842710" y="0"/>
            <a:ext cx="4301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_Custom Layout">
  <p:cSld name="24_Custom Layou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>
  <p:cSld name="13_Custom Layou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/>
          <p:nvPr>
            <p:ph idx="2" type="pic"/>
          </p:nvPr>
        </p:nvSpPr>
        <p:spPr>
          <a:xfrm>
            <a:off x="7110413" y="0"/>
            <a:ext cx="2033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ustom Layout">
  <p:cSld name="14_Custom Layou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/>
          <p:nvPr>
            <p:ph idx="2" type="pic"/>
          </p:nvPr>
        </p:nvSpPr>
        <p:spPr>
          <a:xfrm>
            <a:off x="0" y="0"/>
            <a:ext cx="91440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ustom Layout">
  <p:cSld name="16_Custom Layou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/>
          <p:nvPr>
            <p:ph idx="2" type="pic"/>
          </p:nvPr>
        </p:nvSpPr>
        <p:spPr>
          <a:xfrm>
            <a:off x="7315994" y="1718206"/>
            <a:ext cx="1827900" cy="3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1" name="Google Shape;151;p21"/>
          <p:cNvSpPr/>
          <p:nvPr>
            <p:ph idx="3" type="pic"/>
          </p:nvPr>
        </p:nvSpPr>
        <p:spPr>
          <a:xfrm>
            <a:off x="7315994" y="-355"/>
            <a:ext cx="18279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2" name="Google Shape;152;p21"/>
          <p:cNvSpPr/>
          <p:nvPr>
            <p:ph idx="4" type="pic"/>
          </p:nvPr>
        </p:nvSpPr>
        <p:spPr>
          <a:xfrm>
            <a:off x="5487050" y="1712651"/>
            <a:ext cx="18285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3" name="Google Shape;153;p21"/>
          <p:cNvSpPr/>
          <p:nvPr>
            <p:ph idx="5" type="pic"/>
          </p:nvPr>
        </p:nvSpPr>
        <p:spPr>
          <a:xfrm>
            <a:off x="3841845" y="0"/>
            <a:ext cx="1645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>
  <p:cSld name="Заголовок раздела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/>
          <p:nvPr>
            <p:ph idx="2" type="pic"/>
          </p:nvPr>
        </p:nvSpPr>
        <p:spPr>
          <a:xfrm>
            <a:off x="3404938" y="601579"/>
            <a:ext cx="2659200" cy="4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6_Custom Layout">
  <p:cSld name="36_Custom Layou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/>
          <p:nvPr>
            <p:ph idx="2" type="pic"/>
          </p:nvPr>
        </p:nvSpPr>
        <p:spPr>
          <a:xfrm>
            <a:off x="4619625" y="681764"/>
            <a:ext cx="1985700" cy="3699000"/>
          </a:xfrm>
          <a:prstGeom prst="roundRect">
            <a:avLst>
              <a:gd fmla="val 4435" name="adj"/>
            </a:avLst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8" name="Google Shape;158;p23"/>
          <p:cNvSpPr/>
          <p:nvPr>
            <p:ph idx="3" type="pic"/>
          </p:nvPr>
        </p:nvSpPr>
        <p:spPr>
          <a:xfrm>
            <a:off x="601579" y="2921300"/>
            <a:ext cx="3738300" cy="1459500"/>
          </a:xfrm>
          <a:prstGeom prst="roundRect">
            <a:avLst>
              <a:gd fmla="val 4435" name="adj"/>
            </a:avLst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ustom Layout">
  <p:cSld name="12_Custom Layou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/>
          <p:nvPr>
            <p:ph idx="2" type="pic"/>
          </p:nvPr>
        </p:nvSpPr>
        <p:spPr>
          <a:xfrm>
            <a:off x="0" y="2572150"/>
            <a:ext cx="2279400" cy="17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1" name="Google Shape;161;p24"/>
          <p:cNvSpPr/>
          <p:nvPr>
            <p:ph idx="3" type="pic"/>
          </p:nvPr>
        </p:nvSpPr>
        <p:spPr>
          <a:xfrm>
            <a:off x="2279177" y="2572150"/>
            <a:ext cx="2292900" cy="17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2" name="Google Shape;162;p24"/>
          <p:cNvSpPr/>
          <p:nvPr>
            <p:ph idx="4" type="pic"/>
          </p:nvPr>
        </p:nvSpPr>
        <p:spPr>
          <a:xfrm>
            <a:off x="6864824" y="2572150"/>
            <a:ext cx="2279400" cy="17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3" name="Google Shape;163;p24"/>
          <p:cNvSpPr/>
          <p:nvPr/>
        </p:nvSpPr>
        <p:spPr>
          <a:xfrm>
            <a:off x="-13647" y="0"/>
            <a:ext cx="9157800" cy="2572200"/>
          </a:xfrm>
          <a:prstGeom prst="rect">
            <a:avLst/>
          </a:prstGeom>
          <a:solidFill>
            <a:srgbClr val="606060"/>
          </a:solidFill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0_Custom Layout">
  <p:cSld name="30_Custom Layou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/>
          <p:nvPr>
            <p:ph idx="2" type="pic"/>
          </p:nvPr>
        </p:nvSpPr>
        <p:spPr>
          <a:xfrm>
            <a:off x="770020" y="1563867"/>
            <a:ext cx="1772700" cy="18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6" name="Google Shape;166;p25"/>
          <p:cNvSpPr/>
          <p:nvPr>
            <p:ph idx="3" type="pic"/>
          </p:nvPr>
        </p:nvSpPr>
        <p:spPr>
          <a:xfrm>
            <a:off x="2719136" y="1563867"/>
            <a:ext cx="1772700" cy="18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7" name="Google Shape;167;p25"/>
          <p:cNvSpPr/>
          <p:nvPr>
            <p:ph idx="4" type="pic"/>
          </p:nvPr>
        </p:nvSpPr>
        <p:spPr>
          <a:xfrm>
            <a:off x="4668252" y="1563867"/>
            <a:ext cx="1772700" cy="18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8" name="Google Shape;168;p25"/>
          <p:cNvSpPr/>
          <p:nvPr>
            <p:ph idx="5" type="pic"/>
          </p:nvPr>
        </p:nvSpPr>
        <p:spPr>
          <a:xfrm>
            <a:off x="6617368" y="1563867"/>
            <a:ext cx="1772700" cy="18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9_Custom Layout">
  <p:cSld name="29_Custom Layou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/>
          <p:nvPr>
            <p:ph idx="2" type="pic"/>
          </p:nvPr>
        </p:nvSpPr>
        <p:spPr>
          <a:xfrm>
            <a:off x="6209732" y="0"/>
            <a:ext cx="2934300" cy="17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1" name="Google Shape;171;p26"/>
          <p:cNvSpPr/>
          <p:nvPr>
            <p:ph idx="3" type="pic"/>
          </p:nvPr>
        </p:nvSpPr>
        <p:spPr>
          <a:xfrm>
            <a:off x="6209732" y="1726178"/>
            <a:ext cx="2934300" cy="17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2" name="Google Shape;172;p26"/>
          <p:cNvSpPr/>
          <p:nvPr>
            <p:ph idx="4" type="pic"/>
          </p:nvPr>
        </p:nvSpPr>
        <p:spPr>
          <a:xfrm>
            <a:off x="6209732" y="3452356"/>
            <a:ext cx="2934300" cy="1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ustom Layout">
  <p:cSld name="17_Custom Layou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/>
          <p:nvPr>
            <p:ph idx="2" type="pic"/>
          </p:nvPr>
        </p:nvSpPr>
        <p:spPr>
          <a:xfrm>
            <a:off x="4614111" y="887639"/>
            <a:ext cx="880500" cy="811800"/>
          </a:xfrm>
          <a:prstGeom prst="roundRect">
            <a:avLst>
              <a:gd fmla="val 3650" name="adj"/>
            </a:avLst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5" name="Google Shape;175;p27"/>
          <p:cNvSpPr/>
          <p:nvPr>
            <p:ph idx="3" type="pic"/>
          </p:nvPr>
        </p:nvSpPr>
        <p:spPr>
          <a:xfrm>
            <a:off x="4614111" y="2165918"/>
            <a:ext cx="880500" cy="811800"/>
          </a:xfrm>
          <a:prstGeom prst="roundRect">
            <a:avLst>
              <a:gd fmla="val 3650" name="adj"/>
            </a:avLst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6" name="Google Shape;176;p27"/>
          <p:cNvSpPr/>
          <p:nvPr>
            <p:ph idx="4" type="pic"/>
          </p:nvPr>
        </p:nvSpPr>
        <p:spPr>
          <a:xfrm>
            <a:off x="4614111" y="3444197"/>
            <a:ext cx="880500" cy="811800"/>
          </a:xfrm>
          <a:prstGeom prst="roundRect">
            <a:avLst>
              <a:gd fmla="val 3650" name="adj"/>
            </a:avLst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0" y="0"/>
            <a:ext cx="150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"/>
              <a:buNone/>
              <a:defRPr b="0" i="0" sz="3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179" name="Google Shape;179;p28"/>
          <p:cNvSpPr/>
          <p:nvPr/>
        </p:nvSpPr>
        <p:spPr>
          <a:xfrm>
            <a:off x="0" y="3009439"/>
            <a:ext cx="9144000" cy="213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0" y="0"/>
            <a:ext cx="150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"/>
              <a:buNone/>
              <a:defRPr b="0" i="0" sz="3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/>
        </p:nvSpPr>
        <p:spPr>
          <a:xfrm>
            <a:off x="1026666" y="4669083"/>
            <a:ext cx="17397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500"/>
              <a:buFont typeface="Arial"/>
              <a:buNone/>
            </a:pPr>
            <a:r>
              <a:rPr lang="it" sz="50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LA SICUREZZA NEL PROCUREMENT ICT</a:t>
            </a:r>
            <a:endParaRPr b="0" i="0" sz="500" u="none" cap="none" strike="noStrike">
              <a:solidFill>
                <a:srgbClr val="606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13"/>
          <p:cNvSpPr txBox="1"/>
          <p:nvPr/>
        </p:nvSpPr>
        <p:spPr>
          <a:xfrm>
            <a:off x="7649900" y="4669912"/>
            <a:ext cx="939900" cy="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500"/>
              <a:buFont typeface="Arial"/>
              <a:buNone/>
            </a:pPr>
            <a:r>
              <a:rPr lang="it" sz="500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rPr>
              <a:t>CHIARA LUCHINI</a:t>
            </a:r>
            <a:endParaRPr sz="500">
              <a:solidFill>
                <a:srgbClr val="BFBFB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500"/>
              <a:buFont typeface="Arial"/>
              <a:buNone/>
            </a:pPr>
            <a:r>
              <a:rPr lang="it" sz="500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rPr>
              <a:t> MATTEO BALDASSARRINI</a:t>
            </a:r>
            <a:endParaRPr sz="700"/>
          </a:p>
        </p:txBody>
      </p:sp>
      <p:sp>
        <p:nvSpPr>
          <p:cNvPr id="133" name="Google Shape;133;p13"/>
          <p:cNvSpPr/>
          <p:nvPr/>
        </p:nvSpPr>
        <p:spPr>
          <a:xfrm>
            <a:off x="594868" y="4580201"/>
            <a:ext cx="328200" cy="328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92100" rotWithShape="0" algn="ctr" dir="5400000" dist="127000">
              <a:schemeClr val="accent4">
                <a:alpha val="58819"/>
              </a:schemeClr>
            </a:outerShdw>
          </a:effectLst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13"/>
          <p:cNvSpPr/>
          <p:nvPr/>
        </p:nvSpPr>
        <p:spPr>
          <a:xfrm>
            <a:off x="666692" y="4683219"/>
            <a:ext cx="184500" cy="1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it" sz="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Relationship Id="rId4" Type="http://schemas.openxmlformats.org/officeDocument/2006/relationships/image" Target="../media/image8.jpg"/><Relationship Id="rId5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/>
          <p:nvPr/>
        </p:nvSpPr>
        <p:spPr>
          <a:xfrm>
            <a:off x="130969" y="131346"/>
            <a:ext cx="8882100" cy="4881000"/>
          </a:xfrm>
          <a:prstGeom prst="rect">
            <a:avLst/>
          </a:prstGeom>
          <a:solidFill>
            <a:schemeClr val="dk1">
              <a:alpha val="4710"/>
            </a:schemeClr>
          </a:solidFill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30"/>
          <p:cNvSpPr/>
          <p:nvPr/>
        </p:nvSpPr>
        <p:spPr>
          <a:xfrm>
            <a:off x="4639673" y="3370561"/>
            <a:ext cx="1206900" cy="121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30"/>
          <p:cNvSpPr/>
          <p:nvPr/>
        </p:nvSpPr>
        <p:spPr>
          <a:xfrm>
            <a:off x="613173" y="3370561"/>
            <a:ext cx="1206900" cy="121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30"/>
          <p:cNvSpPr/>
          <p:nvPr/>
        </p:nvSpPr>
        <p:spPr>
          <a:xfrm>
            <a:off x="1955339" y="3370561"/>
            <a:ext cx="1206900" cy="12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30"/>
          <p:cNvSpPr/>
          <p:nvPr/>
        </p:nvSpPr>
        <p:spPr>
          <a:xfrm>
            <a:off x="3297507" y="3370561"/>
            <a:ext cx="1206900" cy="121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/>
          <p:nvPr/>
        </p:nvSpPr>
        <p:spPr>
          <a:xfrm>
            <a:off x="7324006" y="3370561"/>
            <a:ext cx="1206900" cy="121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30"/>
          <p:cNvSpPr/>
          <p:nvPr/>
        </p:nvSpPr>
        <p:spPr>
          <a:xfrm>
            <a:off x="5981839" y="3370561"/>
            <a:ext cx="1206900" cy="121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500742" y="725998"/>
            <a:ext cx="71499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Linee guida sicurezza</a:t>
            </a:r>
            <a:br>
              <a:rPr b="1" lang="it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it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PROCUREMENT ICT nella PA</a:t>
            </a:r>
            <a:endParaRPr sz="700"/>
          </a:p>
        </p:txBody>
      </p:sp>
      <p:sp>
        <p:nvSpPr>
          <p:cNvPr id="194" name="Google Shape;194;p30"/>
          <p:cNvSpPr txBox="1"/>
          <p:nvPr/>
        </p:nvSpPr>
        <p:spPr>
          <a:xfrm>
            <a:off x="589350" y="2725950"/>
            <a:ext cx="27081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Professore</a:t>
            </a:r>
            <a:r>
              <a:rPr lang="it" sz="1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1" lang="it" sz="1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Milani Alfredo</a:t>
            </a:r>
            <a:endParaRPr sz="700"/>
          </a:p>
        </p:txBody>
      </p:sp>
      <p:sp>
        <p:nvSpPr>
          <p:cNvPr id="195" name="Google Shape;195;p30"/>
          <p:cNvSpPr txBox="1"/>
          <p:nvPr/>
        </p:nvSpPr>
        <p:spPr>
          <a:xfrm>
            <a:off x="589359" y="3070555"/>
            <a:ext cx="71499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Studenti: </a:t>
            </a:r>
            <a:r>
              <a:rPr lang="it" sz="1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it" sz="1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Baldassarrini Matteo</a:t>
            </a:r>
            <a:r>
              <a:rPr lang="it" sz="1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lang="it" sz="1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Luchini Chiara</a:t>
            </a:r>
            <a:endParaRPr sz="700"/>
          </a:p>
        </p:txBody>
      </p:sp>
      <p:cxnSp>
        <p:nvCxnSpPr>
          <p:cNvPr id="196" name="Google Shape;196;p30"/>
          <p:cNvCxnSpPr/>
          <p:nvPr/>
        </p:nvCxnSpPr>
        <p:spPr>
          <a:xfrm>
            <a:off x="613173" y="1867317"/>
            <a:ext cx="8400000" cy="0"/>
          </a:xfrm>
          <a:prstGeom prst="straightConnector1">
            <a:avLst/>
          </a:prstGeom>
          <a:noFill/>
          <a:ln cap="flat" cmpd="sng" w="762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7" name="Google Shape;197;p30"/>
          <p:cNvSpPr/>
          <p:nvPr/>
        </p:nvSpPr>
        <p:spPr>
          <a:xfrm>
            <a:off x="200025" y="200391"/>
            <a:ext cx="8643900" cy="385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4925" y="473150"/>
            <a:ext cx="1196500" cy="118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0238" y="2016000"/>
            <a:ext cx="1205875" cy="120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"/>
          <p:cNvSpPr/>
          <p:nvPr/>
        </p:nvSpPr>
        <p:spPr>
          <a:xfrm>
            <a:off x="469944" y="734794"/>
            <a:ext cx="1814700" cy="11709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39"/>
          <p:cNvSpPr/>
          <p:nvPr/>
        </p:nvSpPr>
        <p:spPr>
          <a:xfrm>
            <a:off x="485925" y="1903724"/>
            <a:ext cx="1814700" cy="2534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39"/>
          <p:cNvSpPr txBox="1"/>
          <p:nvPr/>
        </p:nvSpPr>
        <p:spPr>
          <a:xfrm>
            <a:off x="442050" y="876261"/>
            <a:ext cx="18426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Montserrat"/>
              <a:buNone/>
            </a:pPr>
            <a:r>
              <a:rPr b="1" lang="it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AP1 - Analizzare la fornitura e classificarla in base ai criteri di sicurezza</a:t>
            </a:r>
            <a:endParaRPr b="1" baseline="30000"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39"/>
          <p:cNvSpPr txBox="1"/>
          <p:nvPr/>
        </p:nvSpPr>
        <p:spPr>
          <a:xfrm>
            <a:off x="487200" y="1903725"/>
            <a:ext cx="1798500" cy="25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Quando sorge una necessità di acquisire beni o servizi ICT, le amministrazioni devono determinare il </a:t>
            </a:r>
            <a:r>
              <a:rPr b="1" lang="it" sz="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livello di criticità</a:t>
            </a:r>
            <a:r>
              <a:rPr lang="it" sz="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dell’acquisizione in esame verificando su quali beni e servizi avrà </a:t>
            </a:r>
            <a:r>
              <a:rPr b="1" lang="it" sz="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impatto</a:t>
            </a:r>
            <a:r>
              <a:rPr lang="it" sz="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tale acquisizione e tenendo d’occhio quando necessario, anche  </a:t>
            </a:r>
            <a:r>
              <a:rPr b="1" lang="it" sz="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altri criteri</a:t>
            </a:r>
            <a:r>
              <a:rPr lang="it" sz="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di criticità. (Es: Costo &gt; Soglia ecc..)</a:t>
            </a:r>
            <a:endParaRPr b="1" sz="8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39"/>
          <p:cNvSpPr/>
          <p:nvPr/>
        </p:nvSpPr>
        <p:spPr>
          <a:xfrm>
            <a:off x="2619554" y="734794"/>
            <a:ext cx="1808100" cy="11709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39"/>
          <p:cNvSpPr/>
          <p:nvPr/>
        </p:nvSpPr>
        <p:spPr>
          <a:xfrm>
            <a:off x="2615100" y="1903724"/>
            <a:ext cx="1814700" cy="2534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39"/>
          <p:cNvSpPr txBox="1"/>
          <p:nvPr/>
        </p:nvSpPr>
        <p:spPr>
          <a:xfrm>
            <a:off x="2600163" y="876261"/>
            <a:ext cx="18426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Montserrat"/>
              <a:buNone/>
            </a:pPr>
            <a:r>
              <a:rPr b="1" lang="it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AP2 - Scegliere lo strumento di acquisizione più adeguato, tenendo conto della sicurezza</a:t>
            </a:r>
            <a:endParaRPr b="1" baseline="30000"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39"/>
          <p:cNvSpPr txBox="1"/>
          <p:nvPr/>
        </p:nvSpPr>
        <p:spPr>
          <a:xfrm>
            <a:off x="2615200" y="1903725"/>
            <a:ext cx="1798500" cy="25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L’amministrazione deve tenere conto dei risultati dell’azione </a:t>
            </a:r>
            <a:r>
              <a:rPr b="1" lang="it" sz="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AP1</a:t>
            </a:r>
            <a:r>
              <a:rPr lang="it" sz="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per scegliere lo strumento di acquisizione di cui avvalersi, tra quelli disponibili e in accordo con il </a:t>
            </a:r>
            <a:r>
              <a:rPr b="1" lang="it" sz="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codice degli appalti</a:t>
            </a:r>
            <a:r>
              <a:rPr lang="it" sz="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e il resto della </a:t>
            </a:r>
            <a:r>
              <a:rPr b="1" lang="it" sz="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normativa applicabile</a:t>
            </a:r>
            <a:r>
              <a:rPr lang="it" sz="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8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39"/>
          <p:cNvSpPr/>
          <p:nvPr/>
        </p:nvSpPr>
        <p:spPr>
          <a:xfrm>
            <a:off x="4763654" y="734794"/>
            <a:ext cx="1808100" cy="11709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39"/>
          <p:cNvSpPr/>
          <p:nvPr/>
        </p:nvSpPr>
        <p:spPr>
          <a:xfrm>
            <a:off x="4759200" y="1903724"/>
            <a:ext cx="1814700" cy="2534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39"/>
          <p:cNvSpPr txBox="1"/>
          <p:nvPr/>
        </p:nvSpPr>
        <p:spPr>
          <a:xfrm>
            <a:off x="4744263" y="876261"/>
            <a:ext cx="18426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Montserrat"/>
              <a:buNone/>
            </a:pPr>
            <a:r>
              <a:rPr b="1" lang="it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AP3 - Scegliere i requisiti di sicurezza da inserire nel capitolato</a:t>
            </a:r>
            <a:endParaRPr b="1" baseline="30000"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39"/>
          <p:cNvSpPr txBox="1"/>
          <p:nvPr/>
        </p:nvSpPr>
        <p:spPr>
          <a:xfrm>
            <a:off x="4759300" y="1903725"/>
            <a:ext cx="1798500" cy="25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Se a seguito dell’azione </a:t>
            </a:r>
            <a:r>
              <a:rPr b="1" lang="it" sz="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AP2</a:t>
            </a:r>
            <a:r>
              <a:rPr lang="it" sz="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, è stato scelto di procedere tramite </a:t>
            </a:r>
            <a:r>
              <a:rPr b="1" lang="it" sz="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gara</a:t>
            </a:r>
            <a:r>
              <a:rPr lang="it" sz="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, l’amministrazione deve inserire nel capitolato gli opportuni </a:t>
            </a:r>
            <a:r>
              <a:rPr b="1" lang="it" sz="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requisiti di sicurezza</a:t>
            </a:r>
            <a:r>
              <a:rPr lang="it" sz="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, differenziando i requisiti che l’offerta del fornitore deve prevedere </a:t>
            </a:r>
            <a:r>
              <a:rPr b="1" lang="it" sz="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obbligatoriamente</a:t>
            </a:r>
            <a:r>
              <a:rPr lang="it" sz="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da quelli </a:t>
            </a:r>
            <a:r>
              <a:rPr b="1" lang="it" sz="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opzionali</a:t>
            </a:r>
            <a:r>
              <a:rPr lang="it" sz="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, che determinano eventualmente un premio nel punteggio tecnico.</a:t>
            </a:r>
            <a:endParaRPr sz="8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92857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39"/>
          <p:cNvSpPr/>
          <p:nvPr/>
        </p:nvSpPr>
        <p:spPr>
          <a:xfrm>
            <a:off x="6938779" y="734794"/>
            <a:ext cx="1808100" cy="11709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39"/>
          <p:cNvSpPr/>
          <p:nvPr/>
        </p:nvSpPr>
        <p:spPr>
          <a:xfrm>
            <a:off x="6934325" y="1903724"/>
            <a:ext cx="1814700" cy="2534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39"/>
          <p:cNvSpPr txBox="1"/>
          <p:nvPr/>
        </p:nvSpPr>
        <p:spPr>
          <a:xfrm>
            <a:off x="6919388" y="876261"/>
            <a:ext cx="18426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Montserrat"/>
              <a:buNone/>
            </a:pPr>
            <a:r>
              <a:rPr b="1" lang="it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AP4 - Garantire competenze di sicurezza nella commissione di valutazione</a:t>
            </a:r>
            <a:endParaRPr b="1" baseline="30000"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39"/>
          <p:cNvSpPr txBox="1"/>
          <p:nvPr/>
        </p:nvSpPr>
        <p:spPr>
          <a:xfrm>
            <a:off x="6919400" y="1903800"/>
            <a:ext cx="1842600" cy="25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Nel caso di gara, l’amministrazione deve tenere conto, nella scelta delle </a:t>
            </a:r>
            <a:r>
              <a:rPr b="1" lang="it" sz="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commissioni giudicatrici</a:t>
            </a:r>
            <a:r>
              <a:rPr lang="it" sz="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, dell’esigenza che almeno uno dei commissari abbia </a:t>
            </a:r>
            <a:r>
              <a:rPr b="1" lang="it" sz="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competenze</a:t>
            </a:r>
            <a:r>
              <a:rPr lang="it" sz="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in tema di sicurezza. </a:t>
            </a:r>
            <a:endParaRPr sz="8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Ove l’amministrazione affidi lo svolgimento della gara a una </a:t>
            </a:r>
            <a:r>
              <a:rPr b="1" lang="it" sz="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centrale di committenza</a:t>
            </a:r>
            <a:r>
              <a:rPr lang="it" sz="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, sarà quest’ultima a dover svolgere l’azione </a:t>
            </a:r>
            <a:r>
              <a:rPr b="1" lang="it" sz="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AP4</a:t>
            </a:r>
            <a:r>
              <a:rPr lang="it" sz="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8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39"/>
          <p:cNvSpPr txBox="1"/>
          <p:nvPr/>
        </p:nvSpPr>
        <p:spPr>
          <a:xfrm>
            <a:off x="2758500" y="65475"/>
            <a:ext cx="36270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70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Azioni Procurement</a:t>
            </a:r>
            <a:endParaRPr sz="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0"/>
          <p:cNvSpPr txBox="1"/>
          <p:nvPr/>
        </p:nvSpPr>
        <p:spPr>
          <a:xfrm>
            <a:off x="379426" y="1359296"/>
            <a:ext cx="3468600" cy="9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2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Azioni post stipula contratto</a:t>
            </a:r>
            <a:endParaRPr sz="3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p40"/>
          <p:cNvSpPr txBox="1"/>
          <p:nvPr/>
        </p:nvSpPr>
        <p:spPr>
          <a:xfrm>
            <a:off x="379426" y="2417624"/>
            <a:ext cx="28419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414241"/>
                </a:solidFill>
                <a:latin typeface="Montserrat"/>
                <a:ea typeface="Montserrat"/>
                <a:cs typeface="Montserrat"/>
                <a:sym typeface="Montserrat"/>
              </a:rPr>
              <a:t>Da svolgere in esecuzione e/o a posteriori</a:t>
            </a:r>
            <a:endParaRPr sz="1000">
              <a:solidFill>
                <a:srgbClr val="4142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40"/>
          <p:cNvSpPr txBox="1"/>
          <p:nvPr/>
        </p:nvSpPr>
        <p:spPr>
          <a:xfrm>
            <a:off x="379425" y="3030600"/>
            <a:ext cx="3084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414241"/>
                </a:solidFill>
                <a:latin typeface="Montserrat"/>
                <a:ea typeface="Montserrat"/>
                <a:cs typeface="Montserrat"/>
                <a:sym typeface="Montserrat"/>
              </a:rPr>
              <a:t>Queste 13  azioni sono di tipo </a:t>
            </a:r>
            <a:r>
              <a:rPr b="1" lang="it" sz="1000">
                <a:solidFill>
                  <a:srgbClr val="414241"/>
                </a:solidFill>
                <a:latin typeface="Montserrat"/>
                <a:ea typeface="Montserrat"/>
                <a:cs typeface="Montserrat"/>
                <a:sym typeface="Montserrat"/>
              </a:rPr>
              <a:t>operativo</a:t>
            </a:r>
            <a:r>
              <a:rPr lang="it" sz="1000">
                <a:solidFill>
                  <a:srgbClr val="414241"/>
                </a:solidFill>
                <a:latin typeface="Montserrat"/>
                <a:ea typeface="Montserrat"/>
                <a:cs typeface="Montserrat"/>
                <a:sym typeface="Montserrat"/>
              </a:rPr>
              <a:t>, dipendono dalla fornitura e sono connesse con le azioni svolte nelle fasi precedenti per svolgere in modo efficace. </a:t>
            </a:r>
            <a:endParaRPr sz="1000"/>
          </a:p>
        </p:txBody>
      </p:sp>
      <p:sp>
        <p:nvSpPr>
          <p:cNvPr id="362" name="Google Shape;362;p40"/>
          <p:cNvSpPr txBox="1"/>
          <p:nvPr/>
        </p:nvSpPr>
        <p:spPr>
          <a:xfrm>
            <a:off x="3848025" y="341400"/>
            <a:ext cx="49218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4B4B4B"/>
                </a:solidFill>
                <a:latin typeface="Montserrat"/>
                <a:ea typeface="Montserrat"/>
                <a:cs typeface="Montserrat"/>
                <a:sym typeface="Montserrat"/>
              </a:rPr>
              <a:t>A1- Gestire utenze fornitori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L’amministrazione deve fornire ai dipendenti che ne necessitano delle utenze nominative in accordo con le politiche di sicurezza. Gli accessi potranno essere tracciato e verificati. </a:t>
            </a:r>
            <a:endParaRPr sz="800">
              <a:solidFill>
                <a:srgbClr val="19191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40"/>
          <p:cNvSpPr/>
          <p:nvPr/>
        </p:nvSpPr>
        <p:spPr>
          <a:xfrm>
            <a:off x="3751925" y="1307100"/>
            <a:ext cx="5114100" cy="1047000"/>
          </a:xfrm>
          <a:prstGeom prst="roundRect">
            <a:avLst>
              <a:gd fmla="val 5238" name="adj"/>
            </a:avLst>
          </a:prstGeom>
          <a:solidFill>
            <a:schemeClr val="lt1"/>
          </a:solidFill>
          <a:ln>
            <a:noFill/>
          </a:ln>
          <a:effectLst>
            <a:outerShdw blurRad="241300" rotWithShape="0" algn="t" dir="5400000" dist="38100">
              <a:srgbClr val="7F7F7F">
                <a:alpha val="18820"/>
              </a:srgbClr>
            </a:outerShdw>
          </a:effectLst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40"/>
          <p:cNvSpPr txBox="1"/>
          <p:nvPr/>
        </p:nvSpPr>
        <p:spPr>
          <a:xfrm>
            <a:off x="3848025" y="1404300"/>
            <a:ext cx="49218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4B4B4B"/>
                </a:solidFill>
                <a:latin typeface="Montserrat"/>
                <a:ea typeface="Montserrat"/>
                <a:cs typeface="Montserrat"/>
                <a:sym typeface="Montserrat"/>
              </a:rPr>
              <a:t>A2- Gestire utilizzo dispositivi del fornitore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Consiste nel verificare la conformità dei dispositivi rispetto alle caratteristiche di sicurezza definite come requisiti poiché possono comportare un costo per il fornitore.</a:t>
            </a:r>
            <a:endParaRPr sz="800">
              <a:solidFill>
                <a:srgbClr val="19191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0"/>
          <p:cNvSpPr txBox="1"/>
          <p:nvPr/>
        </p:nvSpPr>
        <p:spPr>
          <a:xfrm>
            <a:off x="3848025" y="2571750"/>
            <a:ext cx="49218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4B4B4B"/>
                </a:solidFill>
                <a:latin typeface="Montserrat"/>
                <a:ea typeface="Montserrat"/>
                <a:cs typeface="Montserrat"/>
                <a:sym typeface="Montserrat"/>
              </a:rPr>
              <a:t>A3- Gestire accesso alla rete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L’accesso alla rete locale dell’amministrazione deve essere configurato in modo da consentire l’accesso solo alle risorse necessarie. L’accesso dall’esterno con VPN deve essere consentito solo quando necessario e utilizzando account personali configurati e abilitati.</a:t>
            </a:r>
            <a:r>
              <a:rPr lang="it" sz="800">
                <a:solidFill>
                  <a:srgbClr val="191919"/>
                </a:solidFill>
              </a:rPr>
              <a:t> </a:t>
            </a:r>
            <a:endParaRPr sz="800">
              <a:solidFill>
                <a:srgbClr val="191919"/>
              </a:solidFill>
            </a:endParaRPr>
          </a:p>
        </p:txBody>
      </p:sp>
      <p:sp>
        <p:nvSpPr>
          <p:cNvPr id="366" name="Google Shape;366;p40"/>
          <p:cNvSpPr txBox="1"/>
          <p:nvPr/>
        </p:nvSpPr>
        <p:spPr>
          <a:xfrm>
            <a:off x="3848075" y="3810600"/>
            <a:ext cx="4921800" cy="12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4B4B4B"/>
                </a:solidFill>
                <a:latin typeface="Montserrat"/>
                <a:ea typeface="Montserrat"/>
                <a:cs typeface="Montserrat"/>
                <a:sym typeface="Montserrat"/>
              </a:rPr>
              <a:t>A4- Gestire l’accesso ai server/database</a:t>
            </a:r>
            <a:endParaRPr b="1" sz="1000">
              <a:solidFill>
                <a:srgbClr val="4B4B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L’utilizzo dei dati dell’amministrazione deve essere consentito esclusivamente su server/database di sviluppo nei quali sono stati importati i dati necessari per gli scopi del progetto.</a:t>
            </a:r>
            <a:r>
              <a:rPr lang="it" sz="9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900">
              <a:solidFill>
                <a:srgbClr val="4B4B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"/>
          <p:cNvSpPr txBox="1"/>
          <p:nvPr/>
        </p:nvSpPr>
        <p:spPr>
          <a:xfrm>
            <a:off x="1558850" y="539700"/>
            <a:ext cx="60264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ctr">
              <a:lnSpc>
                <a:spcPct val="12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Azioni post stipula contratto</a:t>
            </a:r>
            <a:endParaRPr sz="700"/>
          </a:p>
        </p:txBody>
      </p:sp>
      <p:sp>
        <p:nvSpPr>
          <p:cNvPr id="372" name="Google Shape;372;p41"/>
          <p:cNvSpPr txBox="1"/>
          <p:nvPr/>
        </p:nvSpPr>
        <p:spPr>
          <a:xfrm>
            <a:off x="2013000" y="1046078"/>
            <a:ext cx="51180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06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1"/>
          <p:cNvSpPr txBox="1"/>
          <p:nvPr/>
        </p:nvSpPr>
        <p:spPr>
          <a:xfrm>
            <a:off x="1579575" y="1363413"/>
            <a:ext cx="30267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A5- Stipulare accordi di autorizzazione-riservatezza-confidenzialità</a:t>
            </a:r>
            <a:endParaRPr sz="800"/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t" sz="800">
                <a:latin typeface="Montserrat"/>
                <a:ea typeface="Montserrat"/>
                <a:cs typeface="Montserrat"/>
                <a:sym typeface="Montserrat"/>
              </a:rPr>
              <a:t>Nei tipici contratti pluriennali multi-iniziativa, l’amministrazione deve stipulare accordi di autorizzazione (clearance) e riservatezza con ogni singolo fornitore prima dell’avvio di ogni progetto.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41"/>
          <p:cNvSpPr txBox="1"/>
          <p:nvPr/>
        </p:nvSpPr>
        <p:spPr>
          <a:xfrm>
            <a:off x="5766701" y="1363413"/>
            <a:ext cx="30267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A7- Monitorare le utenze e gli accessi dei fornitori</a:t>
            </a:r>
            <a:endParaRPr sz="800"/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t" sz="800">
                <a:latin typeface="Montserrat"/>
                <a:ea typeface="Montserrat"/>
                <a:cs typeface="Montserrat"/>
                <a:sym typeface="Montserrat"/>
              </a:rPr>
              <a:t>L’amministrazione deve mantenere costantemente aggiornata una matrice Progetto-Fornitori e Ruoli-Utenze che aiuti a monitorare e verificare l’impiego di personale con qualifica e formazione adeguata e la corretta rimozione dei permessi delle utenze.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41"/>
          <p:cNvSpPr txBox="1"/>
          <p:nvPr/>
        </p:nvSpPr>
        <p:spPr>
          <a:xfrm>
            <a:off x="1579580" y="2734800"/>
            <a:ext cx="28515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A6- Verificare il rispetto delle prescrizioni di sicurezza nello sviluppo applicativo</a:t>
            </a:r>
            <a:endParaRPr sz="800"/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t" sz="800">
                <a:latin typeface="Montserrat"/>
                <a:ea typeface="Montserrat"/>
                <a:cs typeface="Montserrat"/>
                <a:sym typeface="Montserrat"/>
              </a:rPr>
              <a:t>In forniture di tipo sviluppo applicativo e/o </a:t>
            </a:r>
            <a:r>
              <a:rPr lang="it"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manutenzione evolutiva che sono state classificate critiche, l’amministrazione deve aver definito requisiti in termini di sicurezza. Questi possono essere:</a:t>
            </a:r>
            <a:endParaRPr sz="800">
              <a:solidFill>
                <a:srgbClr val="19191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</a:pPr>
            <a:r>
              <a:rPr lang="it"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di tipo generico</a:t>
            </a:r>
            <a:endParaRPr sz="800">
              <a:solidFill>
                <a:srgbClr val="19191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</a:pPr>
            <a:r>
              <a:rPr lang="it"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specifiche tecniche puntuali</a:t>
            </a:r>
            <a:endParaRPr sz="800">
              <a:solidFill>
                <a:srgbClr val="19191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1"/>
          <p:cNvSpPr txBox="1"/>
          <p:nvPr/>
        </p:nvSpPr>
        <p:spPr>
          <a:xfrm>
            <a:off x="5766701" y="2734788"/>
            <a:ext cx="30267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A8- Verificare la documentazione finale di progetto</a:t>
            </a:r>
            <a:endParaRPr sz="800"/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Alla fine di ogni progetto l’amministrazione deve controllare che il fornitore rilasci: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</a:pPr>
            <a:r>
              <a:rPr lang="it"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documentazione finale e completa del progetto</a:t>
            </a:r>
            <a:endParaRPr sz="800">
              <a:solidFill>
                <a:srgbClr val="19191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</a:pPr>
            <a:r>
              <a:rPr lang="it"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manuale di installazione/configurazione</a:t>
            </a:r>
            <a:endParaRPr sz="800">
              <a:solidFill>
                <a:srgbClr val="19191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</a:pPr>
            <a:r>
              <a:rPr lang="it"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report degli Assessment di Sicurezza</a:t>
            </a:r>
            <a:endParaRPr sz="800">
              <a:solidFill>
                <a:srgbClr val="19191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800"/>
              <a:buFont typeface="Montserrat"/>
              <a:buChar char="●"/>
            </a:pPr>
            <a:r>
              <a:rPr lang="it" sz="8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“libretto di manutenzione” del prodotto</a:t>
            </a:r>
            <a:endParaRPr sz="800">
              <a:solidFill>
                <a:srgbClr val="19191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1"/>
          <p:cNvSpPr/>
          <p:nvPr/>
        </p:nvSpPr>
        <p:spPr>
          <a:xfrm rot="2700000">
            <a:off x="646372" y="1506974"/>
            <a:ext cx="679247" cy="679247"/>
          </a:xfrm>
          <a:prstGeom prst="roundRect">
            <a:avLst>
              <a:gd fmla="val 30113" name="adj"/>
            </a:avLst>
          </a:prstGeom>
          <a:solidFill>
            <a:schemeClr val="lt2"/>
          </a:solidFill>
          <a:ln>
            <a:noFill/>
          </a:ln>
          <a:effectLst>
            <a:outerShdw blurRad="241300" rotWithShape="0" algn="t" dir="5400000" dist="38100">
              <a:srgbClr val="7F7F7F">
                <a:alpha val="24710"/>
              </a:srgbClr>
            </a:outerShdw>
          </a:effectLst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p41"/>
          <p:cNvSpPr/>
          <p:nvPr/>
        </p:nvSpPr>
        <p:spPr>
          <a:xfrm rot="2700000">
            <a:off x="646372" y="2810167"/>
            <a:ext cx="679247" cy="679247"/>
          </a:xfrm>
          <a:prstGeom prst="roundRect">
            <a:avLst>
              <a:gd fmla="val 30113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9" name="Google Shape;379;p41"/>
          <p:cNvSpPr/>
          <p:nvPr/>
        </p:nvSpPr>
        <p:spPr>
          <a:xfrm rot="2700000">
            <a:off x="4833362" y="1506974"/>
            <a:ext cx="679247" cy="679247"/>
          </a:xfrm>
          <a:prstGeom prst="roundRect">
            <a:avLst>
              <a:gd fmla="val 30113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Google Shape;380;p41"/>
          <p:cNvSpPr/>
          <p:nvPr/>
        </p:nvSpPr>
        <p:spPr>
          <a:xfrm rot="2700000">
            <a:off x="4833362" y="2810168"/>
            <a:ext cx="679247" cy="679247"/>
          </a:xfrm>
          <a:prstGeom prst="roundRect">
            <a:avLst>
              <a:gd fmla="val 30113" name="adj"/>
            </a:avLst>
          </a:prstGeom>
          <a:solidFill>
            <a:schemeClr val="lt2"/>
          </a:solidFill>
          <a:ln>
            <a:noFill/>
          </a:ln>
          <a:effectLst>
            <a:outerShdw blurRad="241300" rotWithShape="0" algn="t" dir="5400000" dist="38100">
              <a:srgbClr val="7F7F7F">
                <a:alpha val="24710"/>
              </a:srgbClr>
            </a:outerShdw>
          </a:effectLst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1" name="Google Shape;38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2500" y="3005787"/>
            <a:ext cx="288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875" y="3011813"/>
            <a:ext cx="288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2000" y="1702588"/>
            <a:ext cx="288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8975" y="1702600"/>
            <a:ext cx="288000" cy="2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2"/>
          <p:cNvSpPr txBox="1"/>
          <p:nvPr/>
        </p:nvSpPr>
        <p:spPr>
          <a:xfrm>
            <a:off x="537859" y="1154521"/>
            <a:ext cx="4017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90" name="Google Shape;390;p42"/>
          <p:cNvSpPr txBox="1"/>
          <p:nvPr/>
        </p:nvSpPr>
        <p:spPr>
          <a:xfrm>
            <a:off x="444831" y="2536967"/>
            <a:ext cx="4017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91" name="Google Shape;391;p42"/>
          <p:cNvSpPr/>
          <p:nvPr/>
        </p:nvSpPr>
        <p:spPr>
          <a:xfrm>
            <a:off x="700596" y="4121053"/>
            <a:ext cx="150212" cy="157554"/>
          </a:xfrm>
          <a:custGeom>
            <a:rect b="b" l="l" r="r" t="t"/>
            <a:pathLst>
              <a:path extrusionOk="0" h="147" w="147">
                <a:moveTo>
                  <a:pt x="142" y="59"/>
                </a:moveTo>
                <a:cubicBezTo>
                  <a:pt x="135" y="57"/>
                  <a:pt x="135" y="57"/>
                  <a:pt x="135" y="57"/>
                </a:cubicBezTo>
                <a:cubicBezTo>
                  <a:pt x="133" y="52"/>
                  <a:pt x="131" y="47"/>
                  <a:pt x="129" y="42"/>
                </a:cubicBezTo>
                <a:cubicBezTo>
                  <a:pt x="132" y="36"/>
                  <a:pt x="132" y="36"/>
                  <a:pt x="132" y="36"/>
                </a:cubicBezTo>
                <a:cubicBezTo>
                  <a:pt x="133" y="33"/>
                  <a:pt x="134" y="31"/>
                  <a:pt x="132" y="29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18" y="14"/>
                  <a:pt x="117" y="14"/>
                  <a:pt x="115" y="14"/>
                </a:cubicBezTo>
                <a:cubicBezTo>
                  <a:pt x="114" y="14"/>
                  <a:pt x="113" y="14"/>
                  <a:pt x="112" y="15"/>
                </a:cubicBezTo>
                <a:cubicBezTo>
                  <a:pt x="105" y="19"/>
                  <a:pt x="105" y="19"/>
                  <a:pt x="105" y="19"/>
                </a:cubicBezTo>
                <a:cubicBezTo>
                  <a:pt x="100" y="16"/>
                  <a:pt x="95" y="14"/>
                  <a:pt x="90" y="12"/>
                </a:cubicBezTo>
                <a:cubicBezTo>
                  <a:pt x="88" y="5"/>
                  <a:pt x="88" y="5"/>
                  <a:pt x="88" y="5"/>
                </a:cubicBezTo>
                <a:cubicBezTo>
                  <a:pt x="87" y="3"/>
                  <a:pt x="86" y="0"/>
                  <a:pt x="83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1" y="0"/>
                  <a:pt x="59" y="3"/>
                  <a:pt x="59" y="5"/>
                </a:cubicBezTo>
                <a:cubicBezTo>
                  <a:pt x="57" y="12"/>
                  <a:pt x="57" y="12"/>
                  <a:pt x="57" y="12"/>
                </a:cubicBezTo>
                <a:cubicBezTo>
                  <a:pt x="51" y="14"/>
                  <a:pt x="46" y="16"/>
                  <a:pt x="42" y="19"/>
                </a:cubicBezTo>
                <a:cubicBezTo>
                  <a:pt x="35" y="15"/>
                  <a:pt x="35" y="15"/>
                  <a:pt x="35" y="15"/>
                </a:cubicBezTo>
                <a:cubicBezTo>
                  <a:pt x="34" y="14"/>
                  <a:pt x="33" y="14"/>
                  <a:pt x="31" y="14"/>
                </a:cubicBezTo>
                <a:cubicBezTo>
                  <a:pt x="30" y="14"/>
                  <a:pt x="29" y="14"/>
                  <a:pt x="28" y="15"/>
                </a:cubicBezTo>
                <a:cubicBezTo>
                  <a:pt x="15" y="29"/>
                  <a:pt x="15" y="29"/>
                  <a:pt x="15" y="29"/>
                </a:cubicBezTo>
                <a:cubicBezTo>
                  <a:pt x="13" y="31"/>
                  <a:pt x="13" y="33"/>
                  <a:pt x="15" y="36"/>
                </a:cubicBezTo>
                <a:cubicBezTo>
                  <a:pt x="18" y="42"/>
                  <a:pt x="18" y="42"/>
                  <a:pt x="18" y="42"/>
                </a:cubicBezTo>
                <a:cubicBezTo>
                  <a:pt x="16" y="47"/>
                  <a:pt x="13" y="52"/>
                  <a:pt x="12" y="57"/>
                </a:cubicBezTo>
                <a:cubicBezTo>
                  <a:pt x="5" y="59"/>
                  <a:pt x="5" y="59"/>
                  <a:pt x="5" y="59"/>
                </a:cubicBezTo>
                <a:cubicBezTo>
                  <a:pt x="2" y="60"/>
                  <a:pt x="0" y="61"/>
                  <a:pt x="0" y="64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86"/>
                  <a:pt x="2" y="88"/>
                  <a:pt x="5" y="88"/>
                </a:cubicBezTo>
                <a:cubicBezTo>
                  <a:pt x="12" y="90"/>
                  <a:pt x="12" y="90"/>
                  <a:pt x="12" y="90"/>
                </a:cubicBezTo>
                <a:cubicBezTo>
                  <a:pt x="13" y="96"/>
                  <a:pt x="16" y="101"/>
                  <a:pt x="18" y="106"/>
                </a:cubicBezTo>
                <a:cubicBezTo>
                  <a:pt x="15" y="112"/>
                  <a:pt x="15" y="112"/>
                  <a:pt x="15" y="112"/>
                </a:cubicBezTo>
                <a:cubicBezTo>
                  <a:pt x="13" y="114"/>
                  <a:pt x="13" y="117"/>
                  <a:pt x="15" y="119"/>
                </a:cubicBezTo>
                <a:cubicBezTo>
                  <a:pt x="28" y="133"/>
                  <a:pt x="28" y="133"/>
                  <a:pt x="28" y="133"/>
                </a:cubicBezTo>
                <a:cubicBezTo>
                  <a:pt x="29" y="133"/>
                  <a:pt x="30" y="134"/>
                  <a:pt x="31" y="134"/>
                </a:cubicBezTo>
                <a:cubicBezTo>
                  <a:pt x="33" y="134"/>
                  <a:pt x="34" y="133"/>
                  <a:pt x="35" y="133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6" y="132"/>
                  <a:pt x="51" y="134"/>
                  <a:pt x="57" y="135"/>
                </a:cubicBezTo>
                <a:cubicBezTo>
                  <a:pt x="59" y="142"/>
                  <a:pt x="59" y="142"/>
                  <a:pt x="59" y="142"/>
                </a:cubicBezTo>
                <a:cubicBezTo>
                  <a:pt x="59" y="145"/>
                  <a:pt x="61" y="147"/>
                  <a:pt x="64" y="147"/>
                </a:cubicBezTo>
                <a:cubicBezTo>
                  <a:pt x="83" y="147"/>
                  <a:pt x="83" y="147"/>
                  <a:pt x="83" y="147"/>
                </a:cubicBezTo>
                <a:cubicBezTo>
                  <a:pt x="86" y="147"/>
                  <a:pt x="87" y="145"/>
                  <a:pt x="88" y="142"/>
                </a:cubicBezTo>
                <a:cubicBezTo>
                  <a:pt x="90" y="135"/>
                  <a:pt x="90" y="135"/>
                  <a:pt x="90" y="135"/>
                </a:cubicBezTo>
                <a:cubicBezTo>
                  <a:pt x="95" y="134"/>
                  <a:pt x="100" y="132"/>
                  <a:pt x="105" y="129"/>
                </a:cubicBezTo>
                <a:cubicBezTo>
                  <a:pt x="112" y="133"/>
                  <a:pt x="112" y="133"/>
                  <a:pt x="112" y="133"/>
                </a:cubicBezTo>
                <a:cubicBezTo>
                  <a:pt x="113" y="133"/>
                  <a:pt x="114" y="134"/>
                  <a:pt x="116" y="134"/>
                </a:cubicBezTo>
                <a:cubicBezTo>
                  <a:pt x="117" y="134"/>
                  <a:pt x="118" y="133"/>
                  <a:pt x="118" y="133"/>
                </a:cubicBezTo>
                <a:cubicBezTo>
                  <a:pt x="132" y="119"/>
                  <a:pt x="132" y="119"/>
                  <a:pt x="132" y="119"/>
                </a:cubicBezTo>
                <a:cubicBezTo>
                  <a:pt x="134" y="117"/>
                  <a:pt x="134" y="114"/>
                  <a:pt x="132" y="112"/>
                </a:cubicBezTo>
                <a:cubicBezTo>
                  <a:pt x="129" y="106"/>
                  <a:pt x="129" y="106"/>
                  <a:pt x="129" y="106"/>
                </a:cubicBezTo>
                <a:cubicBezTo>
                  <a:pt x="131" y="101"/>
                  <a:pt x="133" y="96"/>
                  <a:pt x="135" y="90"/>
                </a:cubicBezTo>
                <a:cubicBezTo>
                  <a:pt x="142" y="88"/>
                  <a:pt x="142" y="88"/>
                  <a:pt x="142" y="88"/>
                </a:cubicBezTo>
                <a:cubicBezTo>
                  <a:pt x="144" y="88"/>
                  <a:pt x="147" y="86"/>
                  <a:pt x="147" y="83"/>
                </a:cubicBezTo>
                <a:cubicBezTo>
                  <a:pt x="147" y="64"/>
                  <a:pt x="147" y="64"/>
                  <a:pt x="147" y="64"/>
                </a:cubicBezTo>
                <a:cubicBezTo>
                  <a:pt x="147" y="61"/>
                  <a:pt x="144" y="60"/>
                  <a:pt x="142" y="59"/>
                </a:cubicBezTo>
                <a:close/>
                <a:moveTo>
                  <a:pt x="140" y="82"/>
                </a:moveTo>
                <a:cubicBezTo>
                  <a:pt x="140" y="82"/>
                  <a:pt x="140" y="82"/>
                  <a:pt x="140" y="82"/>
                </a:cubicBezTo>
                <a:cubicBezTo>
                  <a:pt x="133" y="84"/>
                  <a:pt x="133" y="84"/>
                  <a:pt x="133" y="84"/>
                </a:cubicBezTo>
                <a:cubicBezTo>
                  <a:pt x="131" y="84"/>
                  <a:pt x="129" y="86"/>
                  <a:pt x="128" y="88"/>
                </a:cubicBezTo>
                <a:cubicBezTo>
                  <a:pt x="127" y="93"/>
                  <a:pt x="125" y="98"/>
                  <a:pt x="123" y="102"/>
                </a:cubicBezTo>
                <a:cubicBezTo>
                  <a:pt x="122" y="104"/>
                  <a:pt x="122" y="107"/>
                  <a:pt x="123" y="109"/>
                </a:cubicBezTo>
                <a:cubicBezTo>
                  <a:pt x="126" y="115"/>
                  <a:pt x="126" y="115"/>
                  <a:pt x="126" y="115"/>
                </a:cubicBezTo>
                <a:cubicBezTo>
                  <a:pt x="115" y="127"/>
                  <a:pt x="115" y="127"/>
                  <a:pt x="115" y="127"/>
                </a:cubicBezTo>
                <a:cubicBezTo>
                  <a:pt x="115" y="127"/>
                  <a:pt x="115" y="127"/>
                  <a:pt x="115" y="127"/>
                </a:cubicBezTo>
                <a:cubicBezTo>
                  <a:pt x="109" y="123"/>
                  <a:pt x="109" y="123"/>
                  <a:pt x="109" y="123"/>
                </a:cubicBezTo>
                <a:cubicBezTo>
                  <a:pt x="108" y="122"/>
                  <a:pt x="106" y="122"/>
                  <a:pt x="105" y="122"/>
                </a:cubicBezTo>
                <a:cubicBezTo>
                  <a:pt x="104" y="122"/>
                  <a:pt x="103" y="122"/>
                  <a:pt x="102" y="123"/>
                </a:cubicBezTo>
                <a:cubicBezTo>
                  <a:pt x="98" y="125"/>
                  <a:pt x="93" y="127"/>
                  <a:pt x="88" y="129"/>
                </a:cubicBezTo>
                <a:cubicBezTo>
                  <a:pt x="86" y="129"/>
                  <a:pt x="84" y="131"/>
                  <a:pt x="83" y="134"/>
                </a:cubicBezTo>
                <a:cubicBezTo>
                  <a:pt x="82" y="140"/>
                  <a:pt x="82" y="140"/>
                  <a:pt x="82" y="140"/>
                </a:cubicBezTo>
                <a:cubicBezTo>
                  <a:pt x="82" y="140"/>
                  <a:pt x="82" y="140"/>
                  <a:pt x="82" y="140"/>
                </a:cubicBezTo>
                <a:cubicBezTo>
                  <a:pt x="65" y="140"/>
                  <a:pt x="65" y="140"/>
                  <a:pt x="65" y="140"/>
                </a:cubicBezTo>
                <a:cubicBezTo>
                  <a:pt x="63" y="134"/>
                  <a:pt x="63" y="134"/>
                  <a:pt x="63" y="134"/>
                </a:cubicBezTo>
                <a:cubicBezTo>
                  <a:pt x="63" y="131"/>
                  <a:pt x="61" y="129"/>
                  <a:pt x="59" y="129"/>
                </a:cubicBezTo>
                <a:cubicBezTo>
                  <a:pt x="54" y="127"/>
                  <a:pt x="49" y="125"/>
                  <a:pt x="45" y="123"/>
                </a:cubicBezTo>
                <a:cubicBezTo>
                  <a:pt x="44" y="122"/>
                  <a:pt x="43" y="122"/>
                  <a:pt x="42" y="122"/>
                </a:cubicBezTo>
                <a:cubicBezTo>
                  <a:pt x="40" y="122"/>
                  <a:pt x="39" y="122"/>
                  <a:pt x="38" y="123"/>
                </a:cubicBezTo>
                <a:cubicBezTo>
                  <a:pt x="32" y="127"/>
                  <a:pt x="32" y="127"/>
                  <a:pt x="32" y="127"/>
                </a:cubicBezTo>
                <a:cubicBezTo>
                  <a:pt x="32" y="127"/>
                  <a:pt x="32" y="127"/>
                  <a:pt x="32" y="127"/>
                </a:cubicBezTo>
                <a:cubicBezTo>
                  <a:pt x="20" y="115"/>
                  <a:pt x="20" y="115"/>
                  <a:pt x="20" y="115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5" y="107"/>
                  <a:pt x="25" y="104"/>
                  <a:pt x="24" y="102"/>
                </a:cubicBezTo>
                <a:cubicBezTo>
                  <a:pt x="22" y="98"/>
                  <a:pt x="20" y="93"/>
                  <a:pt x="18" y="88"/>
                </a:cubicBezTo>
                <a:cubicBezTo>
                  <a:pt x="18" y="86"/>
                  <a:pt x="16" y="84"/>
                  <a:pt x="14" y="84"/>
                </a:cubicBezTo>
                <a:cubicBezTo>
                  <a:pt x="7" y="82"/>
                  <a:pt x="7" y="82"/>
                  <a:pt x="7" y="82"/>
                </a:cubicBezTo>
                <a:cubicBezTo>
                  <a:pt x="7" y="82"/>
                  <a:pt x="7" y="82"/>
                  <a:pt x="7" y="82"/>
                </a:cubicBezTo>
                <a:cubicBezTo>
                  <a:pt x="7" y="65"/>
                  <a:pt x="7" y="65"/>
                  <a:pt x="7" y="65"/>
                </a:cubicBezTo>
                <a:cubicBezTo>
                  <a:pt x="14" y="64"/>
                  <a:pt x="14" y="64"/>
                  <a:pt x="14" y="64"/>
                </a:cubicBezTo>
                <a:cubicBezTo>
                  <a:pt x="16" y="63"/>
                  <a:pt x="18" y="61"/>
                  <a:pt x="18" y="59"/>
                </a:cubicBezTo>
                <a:cubicBezTo>
                  <a:pt x="20" y="54"/>
                  <a:pt x="22" y="50"/>
                  <a:pt x="24" y="45"/>
                </a:cubicBezTo>
                <a:cubicBezTo>
                  <a:pt x="25" y="43"/>
                  <a:pt x="25" y="40"/>
                  <a:pt x="24" y="38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2"/>
                  <a:pt x="20" y="32"/>
                  <a:pt x="20" y="32"/>
                </a:cubicBezTo>
                <a:cubicBezTo>
                  <a:pt x="32" y="21"/>
                  <a:pt x="32" y="21"/>
                  <a:pt x="32" y="21"/>
                </a:cubicBezTo>
                <a:cubicBezTo>
                  <a:pt x="38" y="24"/>
                  <a:pt x="38" y="24"/>
                  <a:pt x="38" y="24"/>
                </a:cubicBezTo>
                <a:cubicBezTo>
                  <a:pt x="39" y="25"/>
                  <a:pt x="40" y="25"/>
                  <a:pt x="42" y="25"/>
                </a:cubicBezTo>
                <a:cubicBezTo>
                  <a:pt x="43" y="25"/>
                  <a:pt x="44" y="25"/>
                  <a:pt x="45" y="24"/>
                </a:cubicBezTo>
                <a:cubicBezTo>
                  <a:pt x="49" y="22"/>
                  <a:pt x="54" y="20"/>
                  <a:pt x="59" y="19"/>
                </a:cubicBezTo>
                <a:cubicBezTo>
                  <a:pt x="61" y="18"/>
                  <a:pt x="63" y="16"/>
                  <a:pt x="63" y="14"/>
                </a:cubicBezTo>
                <a:cubicBezTo>
                  <a:pt x="65" y="7"/>
                  <a:pt x="65" y="7"/>
                  <a:pt x="65" y="7"/>
                </a:cubicBezTo>
                <a:cubicBezTo>
                  <a:pt x="82" y="7"/>
                  <a:pt x="82" y="7"/>
                  <a:pt x="82" y="7"/>
                </a:cubicBezTo>
                <a:cubicBezTo>
                  <a:pt x="82" y="7"/>
                  <a:pt x="82" y="7"/>
                  <a:pt x="82" y="7"/>
                </a:cubicBezTo>
                <a:cubicBezTo>
                  <a:pt x="83" y="14"/>
                  <a:pt x="83" y="14"/>
                  <a:pt x="83" y="14"/>
                </a:cubicBezTo>
                <a:cubicBezTo>
                  <a:pt x="84" y="16"/>
                  <a:pt x="86" y="18"/>
                  <a:pt x="88" y="19"/>
                </a:cubicBezTo>
                <a:cubicBezTo>
                  <a:pt x="93" y="20"/>
                  <a:pt x="98" y="22"/>
                  <a:pt x="102" y="24"/>
                </a:cubicBezTo>
                <a:cubicBezTo>
                  <a:pt x="103" y="25"/>
                  <a:pt x="104" y="25"/>
                  <a:pt x="105" y="25"/>
                </a:cubicBezTo>
                <a:cubicBezTo>
                  <a:pt x="106" y="25"/>
                  <a:pt x="108" y="25"/>
                  <a:pt x="109" y="24"/>
                </a:cubicBezTo>
                <a:cubicBezTo>
                  <a:pt x="115" y="21"/>
                  <a:pt x="115" y="21"/>
                  <a:pt x="115" y="21"/>
                </a:cubicBezTo>
                <a:cubicBezTo>
                  <a:pt x="126" y="32"/>
                  <a:pt x="126" y="32"/>
                  <a:pt x="126" y="32"/>
                </a:cubicBezTo>
                <a:cubicBezTo>
                  <a:pt x="126" y="32"/>
                  <a:pt x="126" y="32"/>
                  <a:pt x="126" y="32"/>
                </a:cubicBezTo>
                <a:cubicBezTo>
                  <a:pt x="123" y="38"/>
                  <a:pt x="123" y="38"/>
                  <a:pt x="123" y="38"/>
                </a:cubicBezTo>
                <a:cubicBezTo>
                  <a:pt x="122" y="40"/>
                  <a:pt x="122" y="43"/>
                  <a:pt x="123" y="45"/>
                </a:cubicBezTo>
                <a:cubicBezTo>
                  <a:pt x="125" y="50"/>
                  <a:pt x="127" y="54"/>
                  <a:pt x="128" y="59"/>
                </a:cubicBezTo>
                <a:cubicBezTo>
                  <a:pt x="129" y="61"/>
                  <a:pt x="131" y="63"/>
                  <a:pt x="133" y="64"/>
                </a:cubicBezTo>
                <a:cubicBezTo>
                  <a:pt x="140" y="65"/>
                  <a:pt x="140" y="65"/>
                  <a:pt x="140" y="65"/>
                </a:cubicBezTo>
                <a:lnTo>
                  <a:pt x="140" y="82"/>
                </a:lnTo>
                <a:close/>
                <a:moveTo>
                  <a:pt x="73" y="34"/>
                </a:moveTo>
                <a:cubicBezTo>
                  <a:pt x="51" y="34"/>
                  <a:pt x="33" y="52"/>
                  <a:pt x="33" y="74"/>
                </a:cubicBezTo>
                <a:cubicBezTo>
                  <a:pt x="33" y="96"/>
                  <a:pt x="51" y="114"/>
                  <a:pt x="73" y="114"/>
                </a:cubicBezTo>
                <a:cubicBezTo>
                  <a:pt x="96" y="114"/>
                  <a:pt x="113" y="96"/>
                  <a:pt x="113" y="74"/>
                </a:cubicBezTo>
                <a:cubicBezTo>
                  <a:pt x="113" y="52"/>
                  <a:pt x="96" y="34"/>
                  <a:pt x="73" y="34"/>
                </a:cubicBezTo>
                <a:close/>
                <a:moveTo>
                  <a:pt x="73" y="40"/>
                </a:moveTo>
                <a:cubicBezTo>
                  <a:pt x="85" y="40"/>
                  <a:pt x="95" y="46"/>
                  <a:pt x="101" y="55"/>
                </a:cubicBezTo>
                <a:cubicBezTo>
                  <a:pt x="83" y="64"/>
                  <a:pt x="83" y="64"/>
                  <a:pt x="83" y="64"/>
                </a:cubicBezTo>
                <a:cubicBezTo>
                  <a:pt x="81" y="62"/>
                  <a:pt x="77" y="60"/>
                  <a:pt x="73" y="60"/>
                </a:cubicBezTo>
                <a:cubicBezTo>
                  <a:pt x="70" y="60"/>
                  <a:pt x="66" y="62"/>
                  <a:pt x="64" y="64"/>
                </a:cubicBezTo>
                <a:cubicBezTo>
                  <a:pt x="46" y="55"/>
                  <a:pt x="46" y="55"/>
                  <a:pt x="46" y="55"/>
                </a:cubicBezTo>
                <a:cubicBezTo>
                  <a:pt x="52" y="46"/>
                  <a:pt x="62" y="40"/>
                  <a:pt x="73" y="40"/>
                </a:cubicBezTo>
                <a:close/>
                <a:moveTo>
                  <a:pt x="70" y="107"/>
                </a:moveTo>
                <a:cubicBezTo>
                  <a:pt x="53" y="105"/>
                  <a:pt x="40" y="91"/>
                  <a:pt x="40" y="74"/>
                </a:cubicBezTo>
                <a:cubicBezTo>
                  <a:pt x="40" y="69"/>
                  <a:pt x="41" y="65"/>
                  <a:pt x="43" y="60"/>
                </a:cubicBezTo>
                <a:cubicBezTo>
                  <a:pt x="61" y="70"/>
                  <a:pt x="61" y="70"/>
                  <a:pt x="61" y="70"/>
                </a:cubicBezTo>
                <a:cubicBezTo>
                  <a:pt x="60" y="71"/>
                  <a:pt x="60" y="73"/>
                  <a:pt x="60" y="74"/>
                </a:cubicBezTo>
                <a:cubicBezTo>
                  <a:pt x="60" y="80"/>
                  <a:pt x="64" y="85"/>
                  <a:pt x="70" y="87"/>
                </a:cubicBezTo>
                <a:lnTo>
                  <a:pt x="70" y="107"/>
                </a:lnTo>
                <a:close/>
                <a:moveTo>
                  <a:pt x="67" y="74"/>
                </a:moveTo>
                <a:cubicBezTo>
                  <a:pt x="67" y="70"/>
                  <a:pt x="70" y="67"/>
                  <a:pt x="73" y="67"/>
                </a:cubicBezTo>
                <a:cubicBezTo>
                  <a:pt x="77" y="67"/>
                  <a:pt x="80" y="70"/>
                  <a:pt x="80" y="74"/>
                </a:cubicBezTo>
                <a:cubicBezTo>
                  <a:pt x="80" y="77"/>
                  <a:pt x="77" y="80"/>
                  <a:pt x="73" y="80"/>
                </a:cubicBezTo>
                <a:cubicBezTo>
                  <a:pt x="70" y="80"/>
                  <a:pt x="67" y="77"/>
                  <a:pt x="67" y="74"/>
                </a:cubicBezTo>
                <a:close/>
                <a:moveTo>
                  <a:pt x="107" y="74"/>
                </a:moveTo>
                <a:cubicBezTo>
                  <a:pt x="107" y="91"/>
                  <a:pt x="94" y="105"/>
                  <a:pt x="77" y="107"/>
                </a:cubicBezTo>
                <a:cubicBezTo>
                  <a:pt x="77" y="87"/>
                  <a:pt x="77" y="87"/>
                  <a:pt x="77" y="87"/>
                </a:cubicBezTo>
                <a:cubicBezTo>
                  <a:pt x="82" y="85"/>
                  <a:pt x="87" y="80"/>
                  <a:pt x="87" y="74"/>
                </a:cubicBezTo>
                <a:cubicBezTo>
                  <a:pt x="87" y="73"/>
                  <a:pt x="87" y="71"/>
                  <a:pt x="86" y="70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106" y="65"/>
                  <a:pt x="107" y="69"/>
                  <a:pt x="107" y="7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42"/>
          <p:cNvSpPr txBox="1"/>
          <p:nvPr/>
        </p:nvSpPr>
        <p:spPr>
          <a:xfrm>
            <a:off x="377900" y="247725"/>
            <a:ext cx="69489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rtl="0" algn="l">
              <a:lnSpc>
                <a:spcPct val="12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Azioni post stipula contratto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606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42"/>
          <p:cNvSpPr txBox="1"/>
          <p:nvPr/>
        </p:nvSpPr>
        <p:spPr>
          <a:xfrm>
            <a:off x="1241500" y="842925"/>
            <a:ext cx="7161600" cy="12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A9- Effettuare la rimozione (deprovisioning)  dei permessi al termine di ogni progetto</a:t>
            </a:r>
            <a:endParaRPr sz="7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t" sz="800">
                <a:latin typeface="Montserrat"/>
                <a:ea typeface="Montserrat"/>
                <a:cs typeface="Montserrat"/>
                <a:sym typeface="Montserrat"/>
              </a:rPr>
              <a:t>Al termine di ogni singolo progetto l’amministrazione deve obbligatoriamente eseguire le seguenti attività: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800"/>
              <a:buFont typeface="Montserrat"/>
              <a:buChar char="●"/>
            </a:pPr>
            <a:r>
              <a:rPr lang="it" sz="800">
                <a:latin typeface="Montserrat"/>
                <a:ea typeface="Montserrat"/>
                <a:cs typeface="Montserrat"/>
                <a:sym typeface="Montserrat"/>
              </a:rPr>
              <a:t>deprovisioning delle utenze logiche del fornitore;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Char char="●"/>
            </a:pPr>
            <a:r>
              <a:rPr lang="it" sz="800">
                <a:latin typeface="Montserrat"/>
                <a:ea typeface="Montserrat"/>
                <a:cs typeface="Montserrat"/>
                <a:sym typeface="Montserrat"/>
              </a:rPr>
              <a:t>deprovisioning degli accessi fisici del fornitore;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Char char="●"/>
            </a:pPr>
            <a:r>
              <a:rPr lang="it" sz="800">
                <a:latin typeface="Montserrat"/>
                <a:ea typeface="Montserrat"/>
                <a:cs typeface="Montserrat"/>
                <a:sym typeface="Montserrat"/>
              </a:rPr>
              <a:t>deprovisioning delle utenze VPN; 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Char char="●"/>
            </a:pPr>
            <a:r>
              <a:rPr lang="it" sz="800">
                <a:latin typeface="Montserrat"/>
                <a:ea typeface="Montserrat"/>
                <a:cs typeface="Montserrat"/>
                <a:sym typeface="Montserrat"/>
              </a:rPr>
              <a:t>deprovisioning delle regole Firewall;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Char char="●"/>
            </a:pPr>
            <a:r>
              <a:rPr lang="it" sz="800">
                <a:latin typeface="Montserrat"/>
                <a:ea typeface="Montserrat"/>
                <a:cs typeface="Montserrat"/>
                <a:sym typeface="Montserrat"/>
              </a:rPr>
              <a:t>richiedere dichiarazione di avvenuta cancellazione dei dati sui dispositivi utilizzati dal fornitore durante il progetto. 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42"/>
          <p:cNvSpPr txBox="1"/>
          <p:nvPr/>
        </p:nvSpPr>
        <p:spPr>
          <a:xfrm>
            <a:off x="1241500" y="2284500"/>
            <a:ext cx="7161600" cy="12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A10 - Aggiornare l’inventario dei beni</a:t>
            </a:r>
            <a:endParaRPr b="1" sz="800">
              <a:solidFill>
                <a:srgbClr val="606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Montserrat"/>
                <a:ea typeface="Montserrat"/>
                <a:cs typeface="Montserrat"/>
                <a:sym typeface="Montserrat"/>
              </a:rPr>
              <a:t>Nel caso di progetti realizzativi e di acquisizioni, l’amministrazione deve: 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Char char="●"/>
            </a:pPr>
            <a:r>
              <a:rPr lang="it" sz="800">
                <a:latin typeface="Montserrat"/>
                <a:ea typeface="Montserrat"/>
                <a:cs typeface="Montserrat"/>
                <a:sym typeface="Montserrat"/>
              </a:rPr>
              <a:t>inserire l’eventuale hardware acquisito nell’inventario dei beni dell’amministrazione;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Char char="●"/>
            </a:pPr>
            <a:r>
              <a:rPr lang="it" sz="800">
                <a:latin typeface="Montserrat"/>
                <a:ea typeface="Montserrat"/>
                <a:cs typeface="Montserrat"/>
                <a:sym typeface="Montserrat"/>
              </a:rPr>
              <a:t>inserire l’eventuale software realizzato o acquisito;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Char char="●"/>
            </a:pPr>
            <a:r>
              <a:rPr lang="it" sz="800">
                <a:latin typeface="Montserrat"/>
                <a:ea typeface="Montserrat"/>
                <a:cs typeface="Montserrat"/>
                <a:sym typeface="Montserrat"/>
              </a:rPr>
              <a:t>inserire gli oggetti di cui ai punti precedenti nel sistema di backup / disaster recovery e eventualmente un sistema di monitoraggio web/server e servizi;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Char char="●"/>
            </a:pPr>
            <a:r>
              <a:rPr lang="it" sz="800">
                <a:latin typeface="Montserrat"/>
                <a:ea typeface="Montserrat"/>
                <a:cs typeface="Montserrat"/>
                <a:sym typeface="Montserrat"/>
              </a:rPr>
              <a:t>verificare che la documentazione e le procedure operative che riguardano la sicurezza vengano aggiornate e comunicate le variazioni.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5" name="Google Shape;395;p42"/>
          <p:cNvSpPr/>
          <p:nvPr/>
        </p:nvSpPr>
        <p:spPr>
          <a:xfrm rot="2700000">
            <a:off x="399072" y="936992"/>
            <a:ext cx="679247" cy="679247"/>
          </a:xfrm>
          <a:prstGeom prst="roundRect">
            <a:avLst>
              <a:gd fmla="val 30113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6" name="Google Shape;39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700" y="1095375"/>
            <a:ext cx="288000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2"/>
          <p:cNvSpPr/>
          <p:nvPr/>
        </p:nvSpPr>
        <p:spPr>
          <a:xfrm rot="2700000">
            <a:off x="399072" y="2229824"/>
            <a:ext cx="679247" cy="679247"/>
          </a:xfrm>
          <a:prstGeom prst="roundRect">
            <a:avLst>
              <a:gd fmla="val 30113" name="adj"/>
            </a:avLst>
          </a:prstGeom>
          <a:solidFill>
            <a:schemeClr val="lt2"/>
          </a:solidFill>
          <a:ln>
            <a:noFill/>
          </a:ln>
          <a:effectLst>
            <a:outerShdw blurRad="241300" rotWithShape="0" algn="t" dir="5400000" dist="38100">
              <a:srgbClr val="7F7F7F">
                <a:alpha val="24710"/>
              </a:srgbClr>
            </a:outerShdw>
          </a:effectLst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8" name="Google Shape;39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700" y="2425450"/>
            <a:ext cx="288000" cy="288000"/>
          </a:xfrm>
          <a:prstGeom prst="rect">
            <a:avLst/>
          </a:prstGeom>
          <a:noFill/>
          <a:ln>
            <a:noFill/>
          </a:ln>
          <a:effectLst>
            <a:outerShdw blurRad="241300" rotWithShape="0" algn="t" dir="5400000" dist="38100">
              <a:srgbClr val="7F7F7F">
                <a:alpha val="24710"/>
              </a:srgbClr>
            </a:outerShdw>
          </a:effectLst>
        </p:spPr>
      </p:pic>
      <p:sp>
        <p:nvSpPr>
          <p:cNvPr id="399" name="Google Shape;399;p42"/>
          <p:cNvSpPr/>
          <p:nvPr/>
        </p:nvSpPr>
        <p:spPr>
          <a:xfrm rot="2700000">
            <a:off x="399087" y="3693274"/>
            <a:ext cx="679247" cy="679247"/>
          </a:xfrm>
          <a:prstGeom prst="roundRect">
            <a:avLst>
              <a:gd fmla="val 30113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0" name="Google Shape;400;p42"/>
          <p:cNvSpPr txBox="1"/>
          <p:nvPr/>
        </p:nvSpPr>
        <p:spPr>
          <a:xfrm>
            <a:off x="1241500" y="3784175"/>
            <a:ext cx="7161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A11 - Distruzione del contenuto logico (wiping) dei dispositivi che vengono sostituiti</a:t>
            </a:r>
            <a:endParaRPr b="1" sz="800">
              <a:solidFill>
                <a:srgbClr val="606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Montserrat"/>
                <a:ea typeface="Montserrat"/>
                <a:cs typeface="Montserrat"/>
                <a:sym typeface="Montserrat"/>
              </a:rPr>
              <a:t>Nelle acquisizioni di attività di conduzione CED o di gestione di parchi di PC occorre verificare che l’hardware dismesso venga cancellato e distrutto in modo sicuro, evitando che dati critici possano restare erroneamente memorizzati sull’hardware dismesso.  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1" name="Google Shape;40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700" y="3888900"/>
            <a:ext cx="288000" cy="2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3"/>
          <p:cNvSpPr txBox="1"/>
          <p:nvPr/>
        </p:nvSpPr>
        <p:spPr>
          <a:xfrm>
            <a:off x="657359" y="1790996"/>
            <a:ext cx="4017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407" name="Google Shape;407;p43"/>
          <p:cNvSpPr txBox="1"/>
          <p:nvPr/>
        </p:nvSpPr>
        <p:spPr>
          <a:xfrm>
            <a:off x="564331" y="3173442"/>
            <a:ext cx="4017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408" name="Google Shape;408;p43"/>
          <p:cNvSpPr/>
          <p:nvPr/>
        </p:nvSpPr>
        <p:spPr>
          <a:xfrm>
            <a:off x="700596" y="4121053"/>
            <a:ext cx="150212" cy="157554"/>
          </a:xfrm>
          <a:custGeom>
            <a:rect b="b" l="l" r="r" t="t"/>
            <a:pathLst>
              <a:path extrusionOk="0" h="147" w="147">
                <a:moveTo>
                  <a:pt x="142" y="59"/>
                </a:moveTo>
                <a:cubicBezTo>
                  <a:pt x="135" y="57"/>
                  <a:pt x="135" y="57"/>
                  <a:pt x="135" y="57"/>
                </a:cubicBezTo>
                <a:cubicBezTo>
                  <a:pt x="133" y="52"/>
                  <a:pt x="131" y="47"/>
                  <a:pt x="129" y="42"/>
                </a:cubicBezTo>
                <a:cubicBezTo>
                  <a:pt x="132" y="36"/>
                  <a:pt x="132" y="36"/>
                  <a:pt x="132" y="36"/>
                </a:cubicBezTo>
                <a:cubicBezTo>
                  <a:pt x="133" y="33"/>
                  <a:pt x="134" y="31"/>
                  <a:pt x="132" y="29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18" y="14"/>
                  <a:pt x="117" y="14"/>
                  <a:pt x="115" y="14"/>
                </a:cubicBezTo>
                <a:cubicBezTo>
                  <a:pt x="114" y="14"/>
                  <a:pt x="113" y="14"/>
                  <a:pt x="112" y="15"/>
                </a:cubicBezTo>
                <a:cubicBezTo>
                  <a:pt x="105" y="19"/>
                  <a:pt x="105" y="19"/>
                  <a:pt x="105" y="19"/>
                </a:cubicBezTo>
                <a:cubicBezTo>
                  <a:pt x="100" y="16"/>
                  <a:pt x="95" y="14"/>
                  <a:pt x="90" y="12"/>
                </a:cubicBezTo>
                <a:cubicBezTo>
                  <a:pt x="88" y="5"/>
                  <a:pt x="88" y="5"/>
                  <a:pt x="88" y="5"/>
                </a:cubicBezTo>
                <a:cubicBezTo>
                  <a:pt x="87" y="3"/>
                  <a:pt x="86" y="0"/>
                  <a:pt x="83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1" y="0"/>
                  <a:pt x="59" y="3"/>
                  <a:pt x="59" y="5"/>
                </a:cubicBezTo>
                <a:cubicBezTo>
                  <a:pt x="57" y="12"/>
                  <a:pt x="57" y="12"/>
                  <a:pt x="57" y="12"/>
                </a:cubicBezTo>
                <a:cubicBezTo>
                  <a:pt x="51" y="14"/>
                  <a:pt x="46" y="16"/>
                  <a:pt x="42" y="19"/>
                </a:cubicBezTo>
                <a:cubicBezTo>
                  <a:pt x="35" y="15"/>
                  <a:pt x="35" y="15"/>
                  <a:pt x="35" y="15"/>
                </a:cubicBezTo>
                <a:cubicBezTo>
                  <a:pt x="34" y="14"/>
                  <a:pt x="33" y="14"/>
                  <a:pt x="31" y="14"/>
                </a:cubicBezTo>
                <a:cubicBezTo>
                  <a:pt x="30" y="14"/>
                  <a:pt x="29" y="14"/>
                  <a:pt x="28" y="15"/>
                </a:cubicBezTo>
                <a:cubicBezTo>
                  <a:pt x="15" y="29"/>
                  <a:pt x="15" y="29"/>
                  <a:pt x="15" y="29"/>
                </a:cubicBezTo>
                <a:cubicBezTo>
                  <a:pt x="13" y="31"/>
                  <a:pt x="13" y="33"/>
                  <a:pt x="15" y="36"/>
                </a:cubicBezTo>
                <a:cubicBezTo>
                  <a:pt x="18" y="42"/>
                  <a:pt x="18" y="42"/>
                  <a:pt x="18" y="42"/>
                </a:cubicBezTo>
                <a:cubicBezTo>
                  <a:pt x="16" y="47"/>
                  <a:pt x="13" y="52"/>
                  <a:pt x="12" y="57"/>
                </a:cubicBezTo>
                <a:cubicBezTo>
                  <a:pt x="5" y="59"/>
                  <a:pt x="5" y="59"/>
                  <a:pt x="5" y="59"/>
                </a:cubicBezTo>
                <a:cubicBezTo>
                  <a:pt x="2" y="60"/>
                  <a:pt x="0" y="61"/>
                  <a:pt x="0" y="64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86"/>
                  <a:pt x="2" y="88"/>
                  <a:pt x="5" y="88"/>
                </a:cubicBezTo>
                <a:cubicBezTo>
                  <a:pt x="12" y="90"/>
                  <a:pt x="12" y="90"/>
                  <a:pt x="12" y="90"/>
                </a:cubicBezTo>
                <a:cubicBezTo>
                  <a:pt x="13" y="96"/>
                  <a:pt x="16" y="101"/>
                  <a:pt x="18" y="106"/>
                </a:cubicBezTo>
                <a:cubicBezTo>
                  <a:pt x="15" y="112"/>
                  <a:pt x="15" y="112"/>
                  <a:pt x="15" y="112"/>
                </a:cubicBezTo>
                <a:cubicBezTo>
                  <a:pt x="13" y="114"/>
                  <a:pt x="13" y="117"/>
                  <a:pt x="15" y="119"/>
                </a:cubicBezTo>
                <a:cubicBezTo>
                  <a:pt x="28" y="133"/>
                  <a:pt x="28" y="133"/>
                  <a:pt x="28" y="133"/>
                </a:cubicBezTo>
                <a:cubicBezTo>
                  <a:pt x="29" y="133"/>
                  <a:pt x="30" y="134"/>
                  <a:pt x="31" y="134"/>
                </a:cubicBezTo>
                <a:cubicBezTo>
                  <a:pt x="33" y="134"/>
                  <a:pt x="34" y="133"/>
                  <a:pt x="35" y="133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6" y="132"/>
                  <a:pt x="51" y="134"/>
                  <a:pt x="57" y="135"/>
                </a:cubicBezTo>
                <a:cubicBezTo>
                  <a:pt x="59" y="142"/>
                  <a:pt x="59" y="142"/>
                  <a:pt x="59" y="142"/>
                </a:cubicBezTo>
                <a:cubicBezTo>
                  <a:pt x="59" y="145"/>
                  <a:pt x="61" y="147"/>
                  <a:pt x="64" y="147"/>
                </a:cubicBezTo>
                <a:cubicBezTo>
                  <a:pt x="83" y="147"/>
                  <a:pt x="83" y="147"/>
                  <a:pt x="83" y="147"/>
                </a:cubicBezTo>
                <a:cubicBezTo>
                  <a:pt x="86" y="147"/>
                  <a:pt x="87" y="145"/>
                  <a:pt x="88" y="142"/>
                </a:cubicBezTo>
                <a:cubicBezTo>
                  <a:pt x="90" y="135"/>
                  <a:pt x="90" y="135"/>
                  <a:pt x="90" y="135"/>
                </a:cubicBezTo>
                <a:cubicBezTo>
                  <a:pt x="95" y="134"/>
                  <a:pt x="100" y="132"/>
                  <a:pt x="105" y="129"/>
                </a:cubicBezTo>
                <a:cubicBezTo>
                  <a:pt x="112" y="133"/>
                  <a:pt x="112" y="133"/>
                  <a:pt x="112" y="133"/>
                </a:cubicBezTo>
                <a:cubicBezTo>
                  <a:pt x="113" y="133"/>
                  <a:pt x="114" y="134"/>
                  <a:pt x="116" y="134"/>
                </a:cubicBezTo>
                <a:cubicBezTo>
                  <a:pt x="117" y="134"/>
                  <a:pt x="118" y="133"/>
                  <a:pt x="118" y="133"/>
                </a:cubicBezTo>
                <a:cubicBezTo>
                  <a:pt x="132" y="119"/>
                  <a:pt x="132" y="119"/>
                  <a:pt x="132" y="119"/>
                </a:cubicBezTo>
                <a:cubicBezTo>
                  <a:pt x="134" y="117"/>
                  <a:pt x="134" y="114"/>
                  <a:pt x="132" y="112"/>
                </a:cubicBezTo>
                <a:cubicBezTo>
                  <a:pt x="129" y="106"/>
                  <a:pt x="129" y="106"/>
                  <a:pt x="129" y="106"/>
                </a:cubicBezTo>
                <a:cubicBezTo>
                  <a:pt x="131" y="101"/>
                  <a:pt x="133" y="96"/>
                  <a:pt x="135" y="90"/>
                </a:cubicBezTo>
                <a:cubicBezTo>
                  <a:pt x="142" y="88"/>
                  <a:pt x="142" y="88"/>
                  <a:pt x="142" y="88"/>
                </a:cubicBezTo>
                <a:cubicBezTo>
                  <a:pt x="144" y="88"/>
                  <a:pt x="147" y="86"/>
                  <a:pt x="147" y="83"/>
                </a:cubicBezTo>
                <a:cubicBezTo>
                  <a:pt x="147" y="64"/>
                  <a:pt x="147" y="64"/>
                  <a:pt x="147" y="64"/>
                </a:cubicBezTo>
                <a:cubicBezTo>
                  <a:pt x="147" y="61"/>
                  <a:pt x="144" y="60"/>
                  <a:pt x="142" y="59"/>
                </a:cubicBezTo>
                <a:close/>
                <a:moveTo>
                  <a:pt x="140" y="82"/>
                </a:moveTo>
                <a:cubicBezTo>
                  <a:pt x="140" y="82"/>
                  <a:pt x="140" y="82"/>
                  <a:pt x="140" y="82"/>
                </a:cubicBezTo>
                <a:cubicBezTo>
                  <a:pt x="133" y="84"/>
                  <a:pt x="133" y="84"/>
                  <a:pt x="133" y="84"/>
                </a:cubicBezTo>
                <a:cubicBezTo>
                  <a:pt x="131" y="84"/>
                  <a:pt x="129" y="86"/>
                  <a:pt x="128" y="88"/>
                </a:cubicBezTo>
                <a:cubicBezTo>
                  <a:pt x="127" y="93"/>
                  <a:pt x="125" y="98"/>
                  <a:pt x="123" y="102"/>
                </a:cubicBezTo>
                <a:cubicBezTo>
                  <a:pt x="122" y="104"/>
                  <a:pt x="122" y="107"/>
                  <a:pt x="123" y="109"/>
                </a:cubicBezTo>
                <a:cubicBezTo>
                  <a:pt x="126" y="115"/>
                  <a:pt x="126" y="115"/>
                  <a:pt x="126" y="115"/>
                </a:cubicBezTo>
                <a:cubicBezTo>
                  <a:pt x="115" y="127"/>
                  <a:pt x="115" y="127"/>
                  <a:pt x="115" y="127"/>
                </a:cubicBezTo>
                <a:cubicBezTo>
                  <a:pt x="115" y="127"/>
                  <a:pt x="115" y="127"/>
                  <a:pt x="115" y="127"/>
                </a:cubicBezTo>
                <a:cubicBezTo>
                  <a:pt x="109" y="123"/>
                  <a:pt x="109" y="123"/>
                  <a:pt x="109" y="123"/>
                </a:cubicBezTo>
                <a:cubicBezTo>
                  <a:pt x="108" y="122"/>
                  <a:pt x="106" y="122"/>
                  <a:pt x="105" y="122"/>
                </a:cubicBezTo>
                <a:cubicBezTo>
                  <a:pt x="104" y="122"/>
                  <a:pt x="103" y="122"/>
                  <a:pt x="102" y="123"/>
                </a:cubicBezTo>
                <a:cubicBezTo>
                  <a:pt x="98" y="125"/>
                  <a:pt x="93" y="127"/>
                  <a:pt x="88" y="129"/>
                </a:cubicBezTo>
                <a:cubicBezTo>
                  <a:pt x="86" y="129"/>
                  <a:pt x="84" y="131"/>
                  <a:pt x="83" y="134"/>
                </a:cubicBezTo>
                <a:cubicBezTo>
                  <a:pt x="82" y="140"/>
                  <a:pt x="82" y="140"/>
                  <a:pt x="82" y="140"/>
                </a:cubicBezTo>
                <a:cubicBezTo>
                  <a:pt x="82" y="140"/>
                  <a:pt x="82" y="140"/>
                  <a:pt x="82" y="140"/>
                </a:cubicBezTo>
                <a:cubicBezTo>
                  <a:pt x="65" y="140"/>
                  <a:pt x="65" y="140"/>
                  <a:pt x="65" y="140"/>
                </a:cubicBezTo>
                <a:cubicBezTo>
                  <a:pt x="63" y="134"/>
                  <a:pt x="63" y="134"/>
                  <a:pt x="63" y="134"/>
                </a:cubicBezTo>
                <a:cubicBezTo>
                  <a:pt x="63" y="131"/>
                  <a:pt x="61" y="129"/>
                  <a:pt x="59" y="129"/>
                </a:cubicBezTo>
                <a:cubicBezTo>
                  <a:pt x="54" y="127"/>
                  <a:pt x="49" y="125"/>
                  <a:pt x="45" y="123"/>
                </a:cubicBezTo>
                <a:cubicBezTo>
                  <a:pt x="44" y="122"/>
                  <a:pt x="43" y="122"/>
                  <a:pt x="42" y="122"/>
                </a:cubicBezTo>
                <a:cubicBezTo>
                  <a:pt x="40" y="122"/>
                  <a:pt x="39" y="122"/>
                  <a:pt x="38" y="123"/>
                </a:cubicBezTo>
                <a:cubicBezTo>
                  <a:pt x="32" y="127"/>
                  <a:pt x="32" y="127"/>
                  <a:pt x="32" y="127"/>
                </a:cubicBezTo>
                <a:cubicBezTo>
                  <a:pt x="32" y="127"/>
                  <a:pt x="32" y="127"/>
                  <a:pt x="32" y="127"/>
                </a:cubicBezTo>
                <a:cubicBezTo>
                  <a:pt x="20" y="115"/>
                  <a:pt x="20" y="115"/>
                  <a:pt x="20" y="115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5" y="107"/>
                  <a:pt x="25" y="104"/>
                  <a:pt x="24" y="102"/>
                </a:cubicBezTo>
                <a:cubicBezTo>
                  <a:pt x="22" y="98"/>
                  <a:pt x="20" y="93"/>
                  <a:pt x="18" y="88"/>
                </a:cubicBezTo>
                <a:cubicBezTo>
                  <a:pt x="18" y="86"/>
                  <a:pt x="16" y="84"/>
                  <a:pt x="14" y="84"/>
                </a:cubicBezTo>
                <a:cubicBezTo>
                  <a:pt x="7" y="82"/>
                  <a:pt x="7" y="82"/>
                  <a:pt x="7" y="82"/>
                </a:cubicBezTo>
                <a:cubicBezTo>
                  <a:pt x="7" y="82"/>
                  <a:pt x="7" y="82"/>
                  <a:pt x="7" y="82"/>
                </a:cubicBezTo>
                <a:cubicBezTo>
                  <a:pt x="7" y="65"/>
                  <a:pt x="7" y="65"/>
                  <a:pt x="7" y="65"/>
                </a:cubicBezTo>
                <a:cubicBezTo>
                  <a:pt x="14" y="64"/>
                  <a:pt x="14" y="64"/>
                  <a:pt x="14" y="64"/>
                </a:cubicBezTo>
                <a:cubicBezTo>
                  <a:pt x="16" y="63"/>
                  <a:pt x="18" y="61"/>
                  <a:pt x="18" y="59"/>
                </a:cubicBezTo>
                <a:cubicBezTo>
                  <a:pt x="20" y="54"/>
                  <a:pt x="22" y="50"/>
                  <a:pt x="24" y="45"/>
                </a:cubicBezTo>
                <a:cubicBezTo>
                  <a:pt x="25" y="43"/>
                  <a:pt x="25" y="40"/>
                  <a:pt x="24" y="38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2"/>
                  <a:pt x="20" y="32"/>
                  <a:pt x="20" y="32"/>
                </a:cubicBezTo>
                <a:cubicBezTo>
                  <a:pt x="32" y="21"/>
                  <a:pt x="32" y="21"/>
                  <a:pt x="32" y="21"/>
                </a:cubicBezTo>
                <a:cubicBezTo>
                  <a:pt x="38" y="24"/>
                  <a:pt x="38" y="24"/>
                  <a:pt x="38" y="24"/>
                </a:cubicBezTo>
                <a:cubicBezTo>
                  <a:pt x="39" y="25"/>
                  <a:pt x="40" y="25"/>
                  <a:pt x="42" y="25"/>
                </a:cubicBezTo>
                <a:cubicBezTo>
                  <a:pt x="43" y="25"/>
                  <a:pt x="44" y="25"/>
                  <a:pt x="45" y="24"/>
                </a:cubicBezTo>
                <a:cubicBezTo>
                  <a:pt x="49" y="22"/>
                  <a:pt x="54" y="20"/>
                  <a:pt x="59" y="19"/>
                </a:cubicBezTo>
                <a:cubicBezTo>
                  <a:pt x="61" y="18"/>
                  <a:pt x="63" y="16"/>
                  <a:pt x="63" y="14"/>
                </a:cubicBezTo>
                <a:cubicBezTo>
                  <a:pt x="65" y="7"/>
                  <a:pt x="65" y="7"/>
                  <a:pt x="65" y="7"/>
                </a:cubicBezTo>
                <a:cubicBezTo>
                  <a:pt x="82" y="7"/>
                  <a:pt x="82" y="7"/>
                  <a:pt x="82" y="7"/>
                </a:cubicBezTo>
                <a:cubicBezTo>
                  <a:pt x="82" y="7"/>
                  <a:pt x="82" y="7"/>
                  <a:pt x="82" y="7"/>
                </a:cubicBezTo>
                <a:cubicBezTo>
                  <a:pt x="83" y="14"/>
                  <a:pt x="83" y="14"/>
                  <a:pt x="83" y="14"/>
                </a:cubicBezTo>
                <a:cubicBezTo>
                  <a:pt x="84" y="16"/>
                  <a:pt x="86" y="18"/>
                  <a:pt x="88" y="19"/>
                </a:cubicBezTo>
                <a:cubicBezTo>
                  <a:pt x="93" y="20"/>
                  <a:pt x="98" y="22"/>
                  <a:pt x="102" y="24"/>
                </a:cubicBezTo>
                <a:cubicBezTo>
                  <a:pt x="103" y="25"/>
                  <a:pt x="104" y="25"/>
                  <a:pt x="105" y="25"/>
                </a:cubicBezTo>
                <a:cubicBezTo>
                  <a:pt x="106" y="25"/>
                  <a:pt x="108" y="25"/>
                  <a:pt x="109" y="24"/>
                </a:cubicBezTo>
                <a:cubicBezTo>
                  <a:pt x="115" y="21"/>
                  <a:pt x="115" y="21"/>
                  <a:pt x="115" y="21"/>
                </a:cubicBezTo>
                <a:cubicBezTo>
                  <a:pt x="126" y="32"/>
                  <a:pt x="126" y="32"/>
                  <a:pt x="126" y="32"/>
                </a:cubicBezTo>
                <a:cubicBezTo>
                  <a:pt x="126" y="32"/>
                  <a:pt x="126" y="32"/>
                  <a:pt x="126" y="32"/>
                </a:cubicBezTo>
                <a:cubicBezTo>
                  <a:pt x="123" y="38"/>
                  <a:pt x="123" y="38"/>
                  <a:pt x="123" y="38"/>
                </a:cubicBezTo>
                <a:cubicBezTo>
                  <a:pt x="122" y="40"/>
                  <a:pt x="122" y="43"/>
                  <a:pt x="123" y="45"/>
                </a:cubicBezTo>
                <a:cubicBezTo>
                  <a:pt x="125" y="50"/>
                  <a:pt x="127" y="54"/>
                  <a:pt x="128" y="59"/>
                </a:cubicBezTo>
                <a:cubicBezTo>
                  <a:pt x="129" y="61"/>
                  <a:pt x="131" y="63"/>
                  <a:pt x="133" y="64"/>
                </a:cubicBezTo>
                <a:cubicBezTo>
                  <a:pt x="140" y="65"/>
                  <a:pt x="140" y="65"/>
                  <a:pt x="140" y="65"/>
                </a:cubicBezTo>
                <a:lnTo>
                  <a:pt x="140" y="82"/>
                </a:lnTo>
                <a:close/>
                <a:moveTo>
                  <a:pt x="73" y="34"/>
                </a:moveTo>
                <a:cubicBezTo>
                  <a:pt x="51" y="34"/>
                  <a:pt x="33" y="52"/>
                  <a:pt x="33" y="74"/>
                </a:cubicBezTo>
                <a:cubicBezTo>
                  <a:pt x="33" y="96"/>
                  <a:pt x="51" y="114"/>
                  <a:pt x="73" y="114"/>
                </a:cubicBezTo>
                <a:cubicBezTo>
                  <a:pt x="96" y="114"/>
                  <a:pt x="113" y="96"/>
                  <a:pt x="113" y="74"/>
                </a:cubicBezTo>
                <a:cubicBezTo>
                  <a:pt x="113" y="52"/>
                  <a:pt x="96" y="34"/>
                  <a:pt x="73" y="34"/>
                </a:cubicBezTo>
                <a:close/>
                <a:moveTo>
                  <a:pt x="73" y="40"/>
                </a:moveTo>
                <a:cubicBezTo>
                  <a:pt x="85" y="40"/>
                  <a:pt x="95" y="46"/>
                  <a:pt x="101" y="55"/>
                </a:cubicBezTo>
                <a:cubicBezTo>
                  <a:pt x="83" y="64"/>
                  <a:pt x="83" y="64"/>
                  <a:pt x="83" y="64"/>
                </a:cubicBezTo>
                <a:cubicBezTo>
                  <a:pt x="81" y="62"/>
                  <a:pt x="77" y="60"/>
                  <a:pt x="73" y="60"/>
                </a:cubicBezTo>
                <a:cubicBezTo>
                  <a:pt x="70" y="60"/>
                  <a:pt x="66" y="62"/>
                  <a:pt x="64" y="64"/>
                </a:cubicBezTo>
                <a:cubicBezTo>
                  <a:pt x="46" y="55"/>
                  <a:pt x="46" y="55"/>
                  <a:pt x="46" y="55"/>
                </a:cubicBezTo>
                <a:cubicBezTo>
                  <a:pt x="52" y="46"/>
                  <a:pt x="62" y="40"/>
                  <a:pt x="73" y="40"/>
                </a:cubicBezTo>
                <a:close/>
                <a:moveTo>
                  <a:pt x="70" y="107"/>
                </a:moveTo>
                <a:cubicBezTo>
                  <a:pt x="53" y="105"/>
                  <a:pt x="40" y="91"/>
                  <a:pt x="40" y="74"/>
                </a:cubicBezTo>
                <a:cubicBezTo>
                  <a:pt x="40" y="69"/>
                  <a:pt x="41" y="65"/>
                  <a:pt x="43" y="60"/>
                </a:cubicBezTo>
                <a:cubicBezTo>
                  <a:pt x="61" y="70"/>
                  <a:pt x="61" y="70"/>
                  <a:pt x="61" y="70"/>
                </a:cubicBezTo>
                <a:cubicBezTo>
                  <a:pt x="60" y="71"/>
                  <a:pt x="60" y="73"/>
                  <a:pt x="60" y="74"/>
                </a:cubicBezTo>
                <a:cubicBezTo>
                  <a:pt x="60" y="80"/>
                  <a:pt x="64" y="85"/>
                  <a:pt x="70" y="87"/>
                </a:cubicBezTo>
                <a:lnTo>
                  <a:pt x="70" y="107"/>
                </a:lnTo>
                <a:close/>
                <a:moveTo>
                  <a:pt x="67" y="74"/>
                </a:moveTo>
                <a:cubicBezTo>
                  <a:pt x="67" y="70"/>
                  <a:pt x="70" y="67"/>
                  <a:pt x="73" y="67"/>
                </a:cubicBezTo>
                <a:cubicBezTo>
                  <a:pt x="77" y="67"/>
                  <a:pt x="80" y="70"/>
                  <a:pt x="80" y="74"/>
                </a:cubicBezTo>
                <a:cubicBezTo>
                  <a:pt x="80" y="77"/>
                  <a:pt x="77" y="80"/>
                  <a:pt x="73" y="80"/>
                </a:cubicBezTo>
                <a:cubicBezTo>
                  <a:pt x="70" y="80"/>
                  <a:pt x="67" y="77"/>
                  <a:pt x="67" y="74"/>
                </a:cubicBezTo>
                <a:close/>
                <a:moveTo>
                  <a:pt x="107" y="74"/>
                </a:moveTo>
                <a:cubicBezTo>
                  <a:pt x="107" y="91"/>
                  <a:pt x="94" y="105"/>
                  <a:pt x="77" y="107"/>
                </a:cubicBezTo>
                <a:cubicBezTo>
                  <a:pt x="77" y="87"/>
                  <a:pt x="77" y="87"/>
                  <a:pt x="77" y="87"/>
                </a:cubicBezTo>
                <a:cubicBezTo>
                  <a:pt x="82" y="85"/>
                  <a:pt x="87" y="80"/>
                  <a:pt x="87" y="74"/>
                </a:cubicBezTo>
                <a:cubicBezTo>
                  <a:pt x="87" y="73"/>
                  <a:pt x="87" y="71"/>
                  <a:pt x="86" y="70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106" y="65"/>
                  <a:pt x="107" y="69"/>
                  <a:pt x="107" y="7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43"/>
          <p:cNvSpPr txBox="1"/>
          <p:nvPr/>
        </p:nvSpPr>
        <p:spPr>
          <a:xfrm>
            <a:off x="377900" y="247725"/>
            <a:ext cx="69489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rtl="0" algn="l">
              <a:lnSpc>
                <a:spcPct val="12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Azioni post stipula contratto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606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0" name="Google Shape;410;p43"/>
          <p:cNvSpPr txBox="1"/>
          <p:nvPr/>
        </p:nvSpPr>
        <p:spPr>
          <a:xfrm>
            <a:off x="1361000" y="1479400"/>
            <a:ext cx="71616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A12 - Manutenzione - aggiornamento dei prodotti</a:t>
            </a:r>
            <a:endParaRPr sz="7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t" sz="800">
                <a:latin typeface="Montserrat"/>
                <a:ea typeface="Montserrat"/>
                <a:cs typeface="Montserrat"/>
                <a:sym typeface="Montserrat"/>
              </a:rPr>
              <a:t> Gli amministratori di sistema devono obbligatoriamente eseguire gli aggiornamenti ogni qualvolta sui siti dei produttori vengono rilasciate patch e correzioni per problemi di vulnerabilità.</a:t>
            </a:r>
            <a:r>
              <a:rPr lang="it" sz="8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43"/>
          <p:cNvSpPr txBox="1"/>
          <p:nvPr/>
        </p:nvSpPr>
        <p:spPr>
          <a:xfrm>
            <a:off x="1361000" y="2661500"/>
            <a:ext cx="71616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A13 - Vulnerability Assessment</a:t>
            </a:r>
            <a:endParaRPr b="1" sz="800">
              <a:solidFill>
                <a:srgbClr val="606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latin typeface="Montserrat"/>
                <a:ea typeface="Montserrat"/>
                <a:cs typeface="Montserrat"/>
                <a:sym typeface="Montserrat"/>
              </a:rPr>
              <a:t>L’amministrazione deve eseguire, su beni e servizi classificati critici ed esposti sul web, un Vulnerability Assessment. La periodicità e la tipologia di assessment dipenderà dal grado di criticità del bene e servizio ma indicativamente si suggerisce di svolgere un assessment almeno annualmente.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43"/>
          <p:cNvSpPr/>
          <p:nvPr/>
        </p:nvSpPr>
        <p:spPr>
          <a:xfrm rot="2700000">
            <a:off x="518572" y="1573467"/>
            <a:ext cx="679247" cy="679247"/>
          </a:xfrm>
          <a:prstGeom prst="roundRect">
            <a:avLst>
              <a:gd fmla="val 30113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43"/>
          <p:cNvSpPr/>
          <p:nvPr/>
        </p:nvSpPr>
        <p:spPr>
          <a:xfrm rot="2700000">
            <a:off x="518572" y="2772511"/>
            <a:ext cx="679247" cy="679247"/>
          </a:xfrm>
          <a:prstGeom prst="roundRect">
            <a:avLst>
              <a:gd fmla="val 30113" name="adj"/>
            </a:avLst>
          </a:prstGeom>
          <a:solidFill>
            <a:schemeClr val="lt2"/>
          </a:solidFill>
          <a:ln>
            <a:noFill/>
          </a:ln>
          <a:effectLst>
            <a:outerShdw blurRad="241300" rotWithShape="0" algn="t" dir="5400000" dist="38100">
              <a:srgbClr val="7F7F7F">
                <a:alpha val="24710"/>
              </a:srgbClr>
            </a:outerShdw>
          </a:effectLst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Google Shape;414;p43"/>
          <p:cNvSpPr txBox="1"/>
          <p:nvPr/>
        </p:nvSpPr>
        <p:spPr>
          <a:xfrm>
            <a:off x="991200" y="3753300"/>
            <a:ext cx="71616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Montserrat"/>
                <a:ea typeface="Montserrat"/>
                <a:cs typeface="Montserrat"/>
                <a:sym typeface="Montserrat"/>
              </a:rPr>
              <a:t>La maggior parte delle azioni da svolgere dopo la stipula del contratto sono in relazione con i requisiti di sicurezza che le amministrazioni possono inserire nei propri capitolati di gara, quest’ultimi sono elencati a fine documento.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5" name="Google Shape;41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00" y="1747200"/>
            <a:ext cx="288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200" y="2929350"/>
            <a:ext cx="288000" cy="288000"/>
          </a:xfrm>
          <a:prstGeom prst="rect">
            <a:avLst/>
          </a:prstGeom>
          <a:noFill/>
          <a:ln>
            <a:noFill/>
          </a:ln>
          <a:effectLst>
            <a:outerShdw blurRad="241300" rotWithShape="0" algn="t" dir="5400000" dist="38100">
              <a:srgbClr val="7F7F7F">
                <a:alpha val="2471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4"/>
          <p:cNvSpPr txBox="1"/>
          <p:nvPr/>
        </p:nvSpPr>
        <p:spPr>
          <a:xfrm>
            <a:off x="302800" y="232925"/>
            <a:ext cx="69489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rtl="0" algn="l">
              <a:lnSpc>
                <a:spcPct val="12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Impatto delle azioni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606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44"/>
          <p:cNvSpPr txBox="1"/>
          <p:nvPr/>
        </p:nvSpPr>
        <p:spPr>
          <a:xfrm>
            <a:off x="302800" y="828125"/>
            <a:ext cx="2065500" cy="3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t" sz="900">
                <a:latin typeface="Montserrat"/>
                <a:ea typeface="Montserrat"/>
                <a:cs typeface="Montserrat"/>
                <a:sym typeface="Montserrat"/>
              </a:rPr>
              <a:t>La maggior parte delle azioni che vengono considerate a </a:t>
            </a:r>
            <a:r>
              <a:rPr b="1" lang="it" sz="900">
                <a:latin typeface="Montserrat"/>
                <a:ea typeface="Montserrat"/>
                <a:cs typeface="Montserrat"/>
                <a:sym typeface="Montserrat"/>
              </a:rPr>
              <a:t>“basso impatto”</a:t>
            </a:r>
            <a:r>
              <a:rPr lang="it" sz="900">
                <a:latin typeface="Montserrat"/>
                <a:ea typeface="Montserrat"/>
                <a:cs typeface="Montserrat"/>
                <a:sym typeface="Montserrat"/>
              </a:rPr>
              <a:t> non sono state riportate poiché esse configurano semplici mutamenti organizzativi o strutturazione di processi già presenti. Ciò che interessa sono le azioni a </a:t>
            </a:r>
            <a:r>
              <a:rPr b="1" lang="it" sz="900">
                <a:latin typeface="Montserrat"/>
                <a:ea typeface="Montserrat"/>
                <a:cs typeface="Montserrat"/>
                <a:sym typeface="Montserrat"/>
              </a:rPr>
              <a:t>“ medio impatto” </a:t>
            </a:r>
            <a:r>
              <a:rPr lang="it" sz="900">
                <a:latin typeface="Montserrat"/>
                <a:ea typeface="Montserrat"/>
                <a:cs typeface="Montserrat"/>
                <a:sym typeface="Montserrat"/>
              </a:rPr>
              <a:t>e ad </a:t>
            </a:r>
            <a:r>
              <a:rPr b="1" lang="it" sz="900">
                <a:latin typeface="Montserrat"/>
                <a:ea typeface="Montserrat"/>
                <a:cs typeface="Montserrat"/>
                <a:sym typeface="Montserrat"/>
              </a:rPr>
              <a:t>“alto impatto”</a:t>
            </a:r>
            <a:r>
              <a:rPr lang="it" sz="900">
                <a:latin typeface="Montserrat"/>
                <a:ea typeface="Montserrat"/>
                <a:cs typeface="Montserrat"/>
                <a:sym typeface="Montserrat"/>
              </a:rPr>
              <a:t> in quanto esse potrebbero prevedere investimenti sulle risorse interne o coinvolgere risorse esterne all’amministrazione così da avere costi aggiuntivi.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23" name="Google Shape;423;p44"/>
          <p:cNvGraphicFramePr/>
          <p:nvPr/>
        </p:nvGraphicFramePr>
        <p:xfrm>
          <a:off x="2484475" y="8728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{C0855525-5D9D-49AE-884D-4752A8C5FB4A}</a:tableStyleId>
              </a:tblPr>
              <a:tblGrid>
                <a:gridCol w="777700"/>
                <a:gridCol w="1016850"/>
                <a:gridCol w="4534125"/>
              </a:tblGrid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Azione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Livello di impatto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Note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AG1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Medio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Comporta attività di formazione.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68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AG4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Alto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Comporta un assessment, potrebbe essere oneroso ove il patrimonio ICT dell’amministrazione sia  esteso e le informazioni su di esso siano obsolete.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AG5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Alto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Comporta attività di BIA e di RA. Possibile rivolgersi a società esterne.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AP4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Medio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Può comportare attività di formazione.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A8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Medio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Prevede verifica di documenti, pertanto il livello di impatto dipende dalla complessità di questi ultimi.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A10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Medio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Vedi note per AG4 e AG5.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A11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Medio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Possibile l’uso di strumenti specifici.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A12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Alto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Sono possibili costi aggiuntivi per manutenzione e aggiornamento di prodotti.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A13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Alto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Può comportare l’acquisizione di servizi esterni.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45"/>
          <p:cNvGrpSpPr/>
          <p:nvPr/>
        </p:nvGrpSpPr>
        <p:grpSpPr>
          <a:xfrm>
            <a:off x="5517426" y="1484497"/>
            <a:ext cx="3078575" cy="3099406"/>
            <a:chOff x="9984391" y="1384063"/>
            <a:chExt cx="6935289" cy="7304751"/>
          </a:xfrm>
        </p:grpSpPr>
        <p:sp>
          <p:nvSpPr>
            <p:cNvPr id="429" name="Google Shape;429;p45"/>
            <p:cNvSpPr/>
            <p:nvPr/>
          </p:nvSpPr>
          <p:spPr>
            <a:xfrm>
              <a:off x="9984391" y="1384063"/>
              <a:ext cx="6599400" cy="72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30" name="Google Shape;430;p45"/>
            <p:cNvSpPr/>
            <p:nvPr/>
          </p:nvSpPr>
          <p:spPr>
            <a:xfrm>
              <a:off x="10256535" y="5261598"/>
              <a:ext cx="6663144" cy="3427216"/>
            </a:xfrm>
            <a:custGeom>
              <a:rect b="b" l="l" r="r" t="t"/>
              <a:pathLst>
                <a:path extrusionOk="0" h="822" w="1596">
                  <a:moveTo>
                    <a:pt x="7" y="404"/>
                  </a:moveTo>
                  <a:cubicBezTo>
                    <a:pt x="15" y="179"/>
                    <a:pt x="375" y="0"/>
                    <a:pt x="812" y="3"/>
                  </a:cubicBezTo>
                  <a:cubicBezTo>
                    <a:pt x="1248" y="7"/>
                    <a:pt x="1596" y="193"/>
                    <a:pt x="1589" y="418"/>
                  </a:cubicBezTo>
                  <a:cubicBezTo>
                    <a:pt x="1581" y="643"/>
                    <a:pt x="1221" y="822"/>
                    <a:pt x="784" y="818"/>
                  </a:cubicBezTo>
                  <a:cubicBezTo>
                    <a:pt x="348" y="815"/>
                    <a:pt x="0" y="629"/>
                    <a:pt x="7" y="404"/>
                  </a:cubicBezTo>
                  <a:close/>
                </a:path>
              </a:pathLst>
            </a:custGeom>
            <a:solidFill>
              <a:srgbClr val="827D98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31" name="Google Shape;431;p45"/>
            <p:cNvSpPr/>
            <p:nvPr/>
          </p:nvSpPr>
          <p:spPr>
            <a:xfrm>
              <a:off x="10473724" y="4681762"/>
              <a:ext cx="6228764" cy="1727556"/>
            </a:xfrm>
            <a:custGeom>
              <a:rect b="b" l="l" r="r" t="t"/>
              <a:pathLst>
                <a:path extrusionOk="0" h="414" w="1492">
                  <a:moveTo>
                    <a:pt x="1492" y="414"/>
                  </a:moveTo>
                  <a:cubicBezTo>
                    <a:pt x="1385" y="258"/>
                    <a:pt x="1099" y="146"/>
                    <a:pt x="760" y="142"/>
                  </a:cubicBezTo>
                  <a:cubicBezTo>
                    <a:pt x="411" y="139"/>
                    <a:pt x="111" y="253"/>
                    <a:pt x="0" y="414"/>
                  </a:cubicBezTo>
                  <a:cubicBezTo>
                    <a:pt x="43" y="352"/>
                    <a:pt x="86" y="290"/>
                    <a:pt x="128" y="228"/>
                  </a:cubicBezTo>
                  <a:cubicBezTo>
                    <a:pt x="220" y="94"/>
                    <a:pt x="468" y="0"/>
                    <a:pt x="757" y="3"/>
                  </a:cubicBezTo>
                  <a:cubicBezTo>
                    <a:pt x="1039" y="5"/>
                    <a:pt x="1275" y="99"/>
                    <a:pt x="1364" y="228"/>
                  </a:cubicBezTo>
                  <a:cubicBezTo>
                    <a:pt x="1406" y="290"/>
                    <a:pt x="1449" y="352"/>
                    <a:pt x="1492" y="414"/>
                  </a:cubicBezTo>
                  <a:close/>
                </a:path>
              </a:pathLst>
            </a:custGeom>
            <a:solidFill>
              <a:srgbClr val="827D98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32" name="Google Shape;432;p45"/>
            <p:cNvSpPr/>
            <p:nvPr/>
          </p:nvSpPr>
          <p:spPr>
            <a:xfrm>
              <a:off x="10828401" y="4677777"/>
              <a:ext cx="5519409" cy="2843393"/>
            </a:xfrm>
            <a:custGeom>
              <a:rect b="b" l="l" r="r" t="t"/>
              <a:pathLst>
                <a:path extrusionOk="0" h="682" w="1322">
                  <a:moveTo>
                    <a:pt x="6" y="335"/>
                  </a:moveTo>
                  <a:cubicBezTo>
                    <a:pt x="12" y="149"/>
                    <a:pt x="311" y="0"/>
                    <a:pt x="672" y="4"/>
                  </a:cubicBezTo>
                  <a:cubicBezTo>
                    <a:pt x="1034" y="7"/>
                    <a:pt x="1322" y="161"/>
                    <a:pt x="1316" y="347"/>
                  </a:cubicBezTo>
                  <a:cubicBezTo>
                    <a:pt x="1310" y="533"/>
                    <a:pt x="1011" y="682"/>
                    <a:pt x="650" y="679"/>
                  </a:cubicBezTo>
                  <a:cubicBezTo>
                    <a:pt x="288" y="675"/>
                    <a:pt x="0" y="522"/>
                    <a:pt x="6" y="335"/>
                  </a:cubicBezTo>
                  <a:close/>
                </a:path>
              </a:pathLst>
            </a:custGeom>
            <a:solidFill>
              <a:srgbClr val="278372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33" name="Google Shape;433;p45"/>
            <p:cNvSpPr/>
            <p:nvPr/>
          </p:nvSpPr>
          <p:spPr>
            <a:xfrm>
              <a:off x="10256535" y="5632215"/>
              <a:ext cx="6637240" cy="3056597"/>
            </a:xfrm>
            <a:custGeom>
              <a:rect b="b" l="l" r="r" t="t"/>
              <a:pathLst>
                <a:path extrusionOk="0" h="733" w="1590">
                  <a:moveTo>
                    <a:pt x="1544" y="186"/>
                  </a:moveTo>
                  <a:cubicBezTo>
                    <a:pt x="1501" y="124"/>
                    <a:pt x="1458" y="62"/>
                    <a:pt x="1416" y="0"/>
                  </a:cubicBezTo>
                  <a:cubicBezTo>
                    <a:pt x="1441" y="37"/>
                    <a:pt x="1454" y="77"/>
                    <a:pt x="1453" y="118"/>
                  </a:cubicBezTo>
                  <a:cubicBezTo>
                    <a:pt x="1447" y="304"/>
                    <a:pt x="1148" y="453"/>
                    <a:pt x="787" y="450"/>
                  </a:cubicBezTo>
                  <a:cubicBezTo>
                    <a:pt x="425" y="446"/>
                    <a:pt x="137" y="293"/>
                    <a:pt x="143" y="106"/>
                  </a:cubicBezTo>
                  <a:cubicBezTo>
                    <a:pt x="144" y="69"/>
                    <a:pt x="157" y="33"/>
                    <a:pt x="180" y="0"/>
                  </a:cubicBezTo>
                  <a:cubicBezTo>
                    <a:pt x="138" y="62"/>
                    <a:pt x="95" y="124"/>
                    <a:pt x="52" y="186"/>
                  </a:cubicBezTo>
                  <a:cubicBezTo>
                    <a:pt x="25" y="226"/>
                    <a:pt x="9" y="270"/>
                    <a:pt x="7" y="315"/>
                  </a:cubicBezTo>
                  <a:cubicBezTo>
                    <a:pt x="0" y="540"/>
                    <a:pt x="348" y="726"/>
                    <a:pt x="784" y="729"/>
                  </a:cubicBezTo>
                  <a:cubicBezTo>
                    <a:pt x="1221" y="733"/>
                    <a:pt x="1581" y="554"/>
                    <a:pt x="1589" y="329"/>
                  </a:cubicBezTo>
                  <a:cubicBezTo>
                    <a:pt x="1590" y="279"/>
                    <a:pt x="1574" y="231"/>
                    <a:pt x="1544" y="1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34" name="Google Shape;434;p45"/>
            <p:cNvSpPr/>
            <p:nvPr/>
          </p:nvSpPr>
          <p:spPr>
            <a:xfrm>
              <a:off x="10884193" y="4528333"/>
              <a:ext cx="5407826" cy="2839407"/>
            </a:xfrm>
            <a:custGeom>
              <a:rect b="b" l="l" r="r" t="t"/>
              <a:pathLst>
                <a:path extrusionOk="0" h="681" w="1296">
                  <a:moveTo>
                    <a:pt x="7" y="335"/>
                  </a:moveTo>
                  <a:cubicBezTo>
                    <a:pt x="13" y="148"/>
                    <a:pt x="305" y="0"/>
                    <a:pt x="659" y="3"/>
                  </a:cubicBezTo>
                  <a:cubicBezTo>
                    <a:pt x="1013" y="6"/>
                    <a:pt x="1296" y="160"/>
                    <a:pt x="1289" y="347"/>
                  </a:cubicBezTo>
                  <a:cubicBezTo>
                    <a:pt x="1283" y="533"/>
                    <a:pt x="991" y="681"/>
                    <a:pt x="637" y="678"/>
                  </a:cubicBezTo>
                  <a:cubicBezTo>
                    <a:pt x="283" y="675"/>
                    <a:pt x="0" y="521"/>
                    <a:pt x="7" y="335"/>
                  </a:cubicBezTo>
                  <a:close/>
                </a:path>
              </a:pathLst>
            </a:custGeom>
            <a:solidFill>
              <a:srgbClr val="7C788A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35" name="Google Shape;435;p45"/>
            <p:cNvSpPr/>
            <p:nvPr/>
          </p:nvSpPr>
          <p:spPr>
            <a:xfrm>
              <a:off x="11063524" y="3803039"/>
              <a:ext cx="5049164" cy="1675749"/>
            </a:xfrm>
            <a:custGeom>
              <a:rect b="b" l="l" r="r" t="t"/>
              <a:pathLst>
                <a:path extrusionOk="0" h="402" w="1210">
                  <a:moveTo>
                    <a:pt x="1210" y="402"/>
                  </a:moveTo>
                  <a:cubicBezTo>
                    <a:pt x="1123" y="273"/>
                    <a:pt x="892" y="180"/>
                    <a:pt x="616" y="177"/>
                  </a:cubicBezTo>
                  <a:cubicBezTo>
                    <a:pt x="333" y="174"/>
                    <a:pt x="90" y="269"/>
                    <a:pt x="0" y="402"/>
                  </a:cubicBezTo>
                  <a:cubicBezTo>
                    <a:pt x="52" y="324"/>
                    <a:pt x="105" y="247"/>
                    <a:pt x="157" y="169"/>
                  </a:cubicBezTo>
                  <a:cubicBezTo>
                    <a:pt x="223" y="70"/>
                    <a:pt x="404" y="0"/>
                    <a:pt x="613" y="2"/>
                  </a:cubicBezTo>
                  <a:cubicBezTo>
                    <a:pt x="817" y="4"/>
                    <a:pt x="989" y="73"/>
                    <a:pt x="1053" y="169"/>
                  </a:cubicBezTo>
                  <a:cubicBezTo>
                    <a:pt x="1106" y="247"/>
                    <a:pt x="1158" y="324"/>
                    <a:pt x="1210" y="402"/>
                  </a:cubicBezTo>
                  <a:close/>
                </a:path>
              </a:pathLst>
            </a:custGeom>
            <a:solidFill>
              <a:srgbClr val="7C788A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36" name="Google Shape;436;p45"/>
            <p:cNvSpPr/>
            <p:nvPr/>
          </p:nvSpPr>
          <p:spPr>
            <a:xfrm>
              <a:off x="11585576" y="3809389"/>
              <a:ext cx="4007052" cy="2104151"/>
            </a:xfrm>
            <a:custGeom>
              <a:rect b="b" l="l" r="r" t="t"/>
              <a:pathLst>
                <a:path extrusionOk="0" h="505" w="960">
                  <a:moveTo>
                    <a:pt x="5" y="248"/>
                  </a:moveTo>
                  <a:cubicBezTo>
                    <a:pt x="9" y="110"/>
                    <a:pt x="226" y="0"/>
                    <a:pt x="488" y="2"/>
                  </a:cubicBezTo>
                  <a:cubicBezTo>
                    <a:pt x="751" y="5"/>
                    <a:pt x="960" y="119"/>
                    <a:pt x="955" y="257"/>
                  </a:cubicBezTo>
                  <a:cubicBezTo>
                    <a:pt x="951" y="395"/>
                    <a:pt x="734" y="505"/>
                    <a:pt x="472" y="503"/>
                  </a:cubicBezTo>
                  <a:cubicBezTo>
                    <a:pt x="209" y="500"/>
                    <a:pt x="0" y="386"/>
                    <a:pt x="5" y="248"/>
                  </a:cubicBez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37" name="Google Shape;437;p45"/>
            <p:cNvSpPr/>
            <p:nvPr/>
          </p:nvSpPr>
          <p:spPr>
            <a:xfrm>
              <a:off x="10884193" y="4506416"/>
              <a:ext cx="5387901" cy="2861327"/>
            </a:xfrm>
            <a:custGeom>
              <a:rect b="b" l="l" r="r" t="t"/>
              <a:pathLst>
                <a:path extrusionOk="0" h="686" w="1291">
                  <a:moveTo>
                    <a:pt x="1253" y="233"/>
                  </a:moveTo>
                  <a:cubicBezTo>
                    <a:pt x="1201" y="155"/>
                    <a:pt x="1149" y="78"/>
                    <a:pt x="1096" y="0"/>
                  </a:cubicBezTo>
                  <a:cubicBezTo>
                    <a:pt x="1115" y="27"/>
                    <a:pt x="1124" y="57"/>
                    <a:pt x="1123" y="88"/>
                  </a:cubicBezTo>
                  <a:cubicBezTo>
                    <a:pt x="1119" y="226"/>
                    <a:pt x="902" y="336"/>
                    <a:pt x="640" y="334"/>
                  </a:cubicBezTo>
                  <a:cubicBezTo>
                    <a:pt x="377" y="331"/>
                    <a:pt x="168" y="217"/>
                    <a:pt x="173" y="79"/>
                  </a:cubicBezTo>
                  <a:cubicBezTo>
                    <a:pt x="173" y="79"/>
                    <a:pt x="173" y="79"/>
                    <a:pt x="173" y="79"/>
                  </a:cubicBezTo>
                  <a:cubicBezTo>
                    <a:pt x="174" y="51"/>
                    <a:pt x="183" y="25"/>
                    <a:pt x="200" y="0"/>
                  </a:cubicBezTo>
                  <a:cubicBezTo>
                    <a:pt x="148" y="78"/>
                    <a:pt x="95" y="155"/>
                    <a:pt x="43" y="233"/>
                  </a:cubicBezTo>
                  <a:cubicBezTo>
                    <a:pt x="21" y="266"/>
                    <a:pt x="8" y="302"/>
                    <a:pt x="7" y="340"/>
                  </a:cubicBezTo>
                  <a:cubicBezTo>
                    <a:pt x="7" y="340"/>
                    <a:pt x="7" y="340"/>
                    <a:pt x="7" y="340"/>
                  </a:cubicBezTo>
                  <a:cubicBezTo>
                    <a:pt x="0" y="526"/>
                    <a:pt x="283" y="680"/>
                    <a:pt x="637" y="683"/>
                  </a:cubicBezTo>
                  <a:cubicBezTo>
                    <a:pt x="991" y="686"/>
                    <a:pt x="1283" y="538"/>
                    <a:pt x="1289" y="352"/>
                  </a:cubicBezTo>
                  <a:cubicBezTo>
                    <a:pt x="1291" y="310"/>
                    <a:pt x="1278" y="270"/>
                    <a:pt x="1253" y="233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38" name="Google Shape;438;p45"/>
            <p:cNvSpPr/>
            <p:nvPr/>
          </p:nvSpPr>
          <p:spPr>
            <a:xfrm>
              <a:off x="11754945" y="2705135"/>
              <a:ext cx="3666324" cy="1609994"/>
            </a:xfrm>
            <a:custGeom>
              <a:rect b="b" l="l" r="r" t="t"/>
              <a:pathLst>
                <a:path extrusionOk="0" h="386" w="878">
                  <a:moveTo>
                    <a:pt x="878" y="386"/>
                  </a:moveTo>
                  <a:cubicBezTo>
                    <a:pt x="815" y="291"/>
                    <a:pt x="647" y="221"/>
                    <a:pt x="447" y="220"/>
                  </a:cubicBezTo>
                  <a:cubicBezTo>
                    <a:pt x="242" y="218"/>
                    <a:pt x="65" y="288"/>
                    <a:pt x="0" y="386"/>
                  </a:cubicBezTo>
                  <a:cubicBezTo>
                    <a:pt x="192" y="95"/>
                    <a:pt x="192" y="95"/>
                    <a:pt x="192" y="95"/>
                  </a:cubicBezTo>
                  <a:cubicBezTo>
                    <a:pt x="228" y="39"/>
                    <a:pt x="328" y="0"/>
                    <a:pt x="444" y="1"/>
                  </a:cubicBezTo>
                  <a:cubicBezTo>
                    <a:pt x="556" y="2"/>
                    <a:pt x="651" y="41"/>
                    <a:pt x="686" y="95"/>
                  </a:cubicBezTo>
                  <a:cubicBezTo>
                    <a:pt x="750" y="192"/>
                    <a:pt x="814" y="289"/>
                    <a:pt x="878" y="386"/>
                  </a:cubicBezTo>
                  <a:close/>
                </a:path>
              </a:pathLst>
            </a:custGeom>
            <a:solidFill>
              <a:srgbClr val="535258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39" name="Google Shape;439;p45"/>
            <p:cNvSpPr/>
            <p:nvPr/>
          </p:nvSpPr>
          <p:spPr>
            <a:xfrm>
              <a:off x="11625428" y="3609761"/>
              <a:ext cx="3925355" cy="2106144"/>
            </a:xfrm>
            <a:custGeom>
              <a:rect b="b" l="l" r="r" t="t"/>
              <a:pathLst>
                <a:path extrusionOk="0" h="505" w="940">
                  <a:moveTo>
                    <a:pt x="5" y="248"/>
                  </a:moveTo>
                  <a:cubicBezTo>
                    <a:pt x="9" y="110"/>
                    <a:pt x="221" y="0"/>
                    <a:pt x="478" y="3"/>
                  </a:cubicBezTo>
                  <a:cubicBezTo>
                    <a:pt x="735" y="5"/>
                    <a:pt x="940" y="119"/>
                    <a:pt x="935" y="257"/>
                  </a:cubicBezTo>
                  <a:cubicBezTo>
                    <a:pt x="931" y="395"/>
                    <a:pt x="719" y="505"/>
                    <a:pt x="462" y="503"/>
                  </a:cubicBezTo>
                  <a:cubicBezTo>
                    <a:pt x="205" y="500"/>
                    <a:pt x="0" y="387"/>
                    <a:pt x="5" y="248"/>
                  </a:cubicBezTo>
                  <a:close/>
                </a:path>
              </a:pathLst>
            </a:custGeom>
            <a:solidFill>
              <a:srgbClr val="535258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40" name="Google Shape;440;p45"/>
            <p:cNvSpPr/>
            <p:nvPr/>
          </p:nvSpPr>
          <p:spPr>
            <a:xfrm>
              <a:off x="11625428" y="3101656"/>
              <a:ext cx="3907423" cy="2614248"/>
            </a:xfrm>
            <a:custGeom>
              <a:rect b="b" l="l" r="r" t="t"/>
              <a:pathLst>
                <a:path extrusionOk="0" h="627" w="936">
                  <a:moveTo>
                    <a:pt x="909" y="291"/>
                  </a:moveTo>
                  <a:cubicBezTo>
                    <a:pt x="845" y="194"/>
                    <a:pt x="781" y="97"/>
                    <a:pt x="717" y="0"/>
                  </a:cubicBezTo>
                  <a:cubicBezTo>
                    <a:pt x="727" y="15"/>
                    <a:pt x="733" y="32"/>
                    <a:pt x="732" y="49"/>
                  </a:cubicBezTo>
                  <a:cubicBezTo>
                    <a:pt x="730" y="127"/>
                    <a:pt x="610" y="189"/>
                    <a:pt x="465" y="188"/>
                  </a:cubicBezTo>
                  <a:cubicBezTo>
                    <a:pt x="321" y="186"/>
                    <a:pt x="205" y="122"/>
                    <a:pt x="208" y="44"/>
                  </a:cubicBezTo>
                  <a:cubicBezTo>
                    <a:pt x="208" y="29"/>
                    <a:pt x="214" y="14"/>
                    <a:pt x="223" y="0"/>
                  </a:cubicBezTo>
                  <a:cubicBezTo>
                    <a:pt x="31" y="291"/>
                    <a:pt x="31" y="291"/>
                    <a:pt x="31" y="291"/>
                  </a:cubicBezTo>
                  <a:cubicBezTo>
                    <a:pt x="15" y="316"/>
                    <a:pt x="6" y="343"/>
                    <a:pt x="5" y="370"/>
                  </a:cubicBezTo>
                  <a:cubicBezTo>
                    <a:pt x="0" y="509"/>
                    <a:pt x="205" y="622"/>
                    <a:pt x="462" y="625"/>
                  </a:cubicBezTo>
                  <a:cubicBezTo>
                    <a:pt x="719" y="627"/>
                    <a:pt x="931" y="517"/>
                    <a:pt x="935" y="379"/>
                  </a:cubicBezTo>
                  <a:cubicBezTo>
                    <a:pt x="936" y="348"/>
                    <a:pt x="927" y="319"/>
                    <a:pt x="909" y="2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41" name="Google Shape;441;p45"/>
            <p:cNvSpPr/>
            <p:nvPr/>
          </p:nvSpPr>
          <p:spPr>
            <a:xfrm>
              <a:off x="12482231" y="2705135"/>
              <a:ext cx="2211750" cy="1185578"/>
            </a:xfrm>
            <a:custGeom>
              <a:rect b="b" l="l" r="r" t="t"/>
              <a:pathLst>
                <a:path extrusionOk="0" h="284" w="530">
                  <a:moveTo>
                    <a:pt x="3" y="139"/>
                  </a:moveTo>
                  <a:cubicBezTo>
                    <a:pt x="5" y="62"/>
                    <a:pt x="125" y="0"/>
                    <a:pt x="270" y="1"/>
                  </a:cubicBezTo>
                  <a:cubicBezTo>
                    <a:pt x="414" y="2"/>
                    <a:pt x="530" y="67"/>
                    <a:pt x="527" y="144"/>
                  </a:cubicBezTo>
                  <a:cubicBezTo>
                    <a:pt x="525" y="222"/>
                    <a:pt x="405" y="284"/>
                    <a:pt x="260" y="283"/>
                  </a:cubicBezTo>
                  <a:cubicBezTo>
                    <a:pt x="116" y="281"/>
                    <a:pt x="0" y="217"/>
                    <a:pt x="3" y="139"/>
                  </a:cubicBezTo>
                  <a:close/>
                </a:path>
              </a:pathLst>
            </a:custGeom>
            <a:solidFill>
              <a:srgbClr val="278372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42" name="Google Shape;442;p45"/>
            <p:cNvSpPr/>
            <p:nvPr/>
          </p:nvSpPr>
          <p:spPr>
            <a:xfrm>
              <a:off x="12528061" y="1384063"/>
              <a:ext cx="2120091" cy="2317357"/>
            </a:xfrm>
            <a:custGeom>
              <a:rect b="b" l="l" r="r" t="t"/>
              <a:pathLst>
                <a:path extrusionOk="0" h="556" w="508">
                  <a:moveTo>
                    <a:pt x="508" y="409"/>
                  </a:moveTo>
                  <a:cubicBezTo>
                    <a:pt x="508" y="409"/>
                    <a:pt x="507" y="408"/>
                    <a:pt x="507" y="407"/>
                  </a:cubicBezTo>
                  <a:cubicBezTo>
                    <a:pt x="507" y="406"/>
                    <a:pt x="507" y="404"/>
                    <a:pt x="507" y="403"/>
                  </a:cubicBezTo>
                  <a:cubicBezTo>
                    <a:pt x="507" y="402"/>
                    <a:pt x="507" y="401"/>
                    <a:pt x="506" y="400"/>
                  </a:cubicBezTo>
                  <a:cubicBezTo>
                    <a:pt x="506" y="399"/>
                    <a:pt x="506" y="397"/>
                    <a:pt x="506" y="396"/>
                  </a:cubicBezTo>
                  <a:cubicBezTo>
                    <a:pt x="505" y="395"/>
                    <a:pt x="505" y="394"/>
                    <a:pt x="505" y="393"/>
                  </a:cubicBezTo>
                  <a:cubicBezTo>
                    <a:pt x="505" y="392"/>
                    <a:pt x="504" y="390"/>
                    <a:pt x="504" y="389"/>
                  </a:cubicBezTo>
                  <a:cubicBezTo>
                    <a:pt x="504" y="388"/>
                    <a:pt x="503" y="387"/>
                    <a:pt x="503" y="386"/>
                  </a:cubicBezTo>
                  <a:cubicBezTo>
                    <a:pt x="502" y="385"/>
                    <a:pt x="502" y="384"/>
                    <a:pt x="501" y="383"/>
                  </a:cubicBezTo>
                  <a:cubicBezTo>
                    <a:pt x="501" y="382"/>
                    <a:pt x="501" y="381"/>
                    <a:pt x="500" y="380"/>
                  </a:cubicBezTo>
                  <a:cubicBezTo>
                    <a:pt x="500" y="379"/>
                    <a:pt x="499" y="377"/>
                    <a:pt x="498" y="376"/>
                  </a:cubicBezTo>
                  <a:cubicBezTo>
                    <a:pt x="498" y="375"/>
                    <a:pt x="498" y="374"/>
                    <a:pt x="497" y="374"/>
                  </a:cubicBezTo>
                  <a:cubicBezTo>
                    <a:pt x="496" y="372"/>
                    <a:pt x="496" y="371"/>
                    <a:pt x="495" y="369"/>
                  </a:cubicBezTo>
                  <a:cubicBezTo>
                    <a:pt x="494" y="369"/>
                    <a:pt x="494" y="368"/>
                    <a:pt x="494" y="367"/>
                  </a:cubicBezTo>
                  <a:cubicBezTo>
                    <a:pt x="493" y="367"/>
                    <a:pt x="493" y="367"/>
                    <a:pt x="493" y="367"/>
                  </a:cubicBezTo>
                  <a:cubicBezTo>
                    <a:pt x="446" y="292"/>
                    <a:pt x="387" y="200"/>
                    <a:pt x="332" y="114"/>
                  </a:cubicBezTo>
                  <a:cubicBezTo>
                    <a:pt x="331" y="111"/>
                    <a:pt x="331" y="111"/>
                    <a:pt x="331" y="111"/>
                  </a:cubicBezTo>
                  <a:cubicBezTo>
                    <a:pt x="325" y="102"/>
                    <a:pt x="319" y="93"/>
                    <a:pt x="313" y="84"/>
                  </a:cubicBezTo>
                  <a:cubicBezTo>
                    <a:pt x="293" y="53"/>
                    <a:pt x="293" y="53"/>
                    <a:pt x="293" y="53"/>
                  </a:cubicBezTo>
                  <a:cubicBezTo>
                    <a:pt x="290" y="47"/>
                    <a:pt x="286" y="42"/>
                    <a:pt x="283" y="36"/>
                  </a:cubicBezTo>
                  <a:cubicBezTo>
                    <a:pt x="261" y="3"/>
                    <a:pt x="261" y="3"/>
                    <a:pt x="261" y="3"/>
                  </a:cubicBezTo>
                  <a:cubicBezTo>
                    <a:pt x="261" y="3"/>
                    <a:pt x="261" y="3"/>
                    <a:pt x="261" y="3"/>
                  </a:cubicBezTo>
                  <a:cubicBezTo>
                    <a:pt x="261" y="2"/>
                    <a:pt x="261" y="2"/>
                    <a:pt x="260" y="2"/>
                  </a:cubicBezTo>
                  <a:cubicBezTo>
                    <a:pt x="260" y="1"/>
                    <a:pt x="260" y="1"/>
                    <a:pt x="260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259" y="1"/>
                    <a:pt x="259" y="1"/>
                    <a:pt x="259" y="1"/>
                  </a:cubicBezTo>
                  <a:cubicBezTo>
                    <a:pt x="258" y="0"/>
                    <a:pt x="257" y="0"/>
                    <a:pt x="257" y="0"/>
                  </a:cubicBezTo>
                  <a:cubicBezTo>
                    <a:pt x="257" y="0"/>
                    <a:pt x="256" y="0"/>
                    <a:pt x="256" y="0"/>
                  </a:cubicBezTo>
                  <a:cubicBezTo>
                    <a:pt x="256" y="0"/>
                    <a:pt x="255" y="0"/>
                    <a:pt x="254" y="0"/>
                  </a:cubicBezTo>
                  <a:cubicBezTo>
                    <a:pt x="253" y="0"/>
                    <a:pt x="253" y="0"/>
                    <a:pt x="252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51" y="0"/>
                    <a:pt x="250" y="0"/>
                    <a:pt x="250" y="0"/>
                  </a:cubicBezTo>
                  <a:cubicBezTo>
                    <a:pt x="250" y="0"/>
                    <a:pt x="249" y="1"/>
                    <a:pt x="249" y="1"/>
                  </a:cubicBezTo>
                  <a:cubicBezTo>
                    <a:pt x="249" y="1"/>
                    <a:pt x="248" y="1"/>
                    <a:pt x="248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47" y="2"/>
                    <a:pt x="247" y="2"/>
                    <a:pt x="247" y="2"/>
                  </a:cubicBezTo>
                  <a:cubicBezTo>
                    <a:pt x="247" y="3"/>
                    <a:pt x="247" y="3"/>
                    <a:pt x="247" y="3"/>
                  </a:cubicBezTo>
                  <a:cubicBezTo>
                    <a:pt x="169" y="124"/>
                    <a:pt x="92" y="245"/>
                    <a:pt x="15" y="367"/>
                  </a:cubicBezTo>
                  <a:cubicBezTo>
                    <a:pt x="14" y="367"/>
                    <a:pt x="14" y="368"/>
                    <a:pt x="14" y="368"/>
                  </a:cubicBezTo>
                  <a:cubicBezTo>
                    <a:pt x="13" y="369"/>
                    <a:pt x="13" y="370"/>
                    <a:pt x="13" y="371"/>
                  </a:cubicBezTo>
                  <a:cubicBezTo>
                    <a:pt x="12" y="372"/>
                    <a:pt x="11" y="373"/>
                    <a:pt x="10" y="375"/>
                  </a:cubicBezTo>
                  <a:cubicBezTo>
                    <a:pt x="10" y="375"/>
                    <a:pt x="10" y="376"/>
                    <a:pt x="9" y="377"/>
                  </a:cubicBezTo>
                  <a:cubicBezTo>
                    <a:pt x="8" y="379"/>
                    <a:pt x="7" y="381"/>
                    <a:pt x="6" y="383"/>
                  </a:cubicBezTo>
                  <a:cubicBezTo>
                    <a:pt x="6" y="383"/>
                    <a:pt x="6" y="383"/>
                    <a:pt x="6" y="383"/>
                  </a:cubicBezTo>
                  <a:cubicBezTo>
                    <a:pt x="6" y="385"/>
                    <a:pt x="5" y="387"/>
                    <a:pt x="4" y="389"/>
                  </a:cubicBezTo>
                  <a:cubicBezTo>
                    <a:pt x="4" y="390"/>
                    <a:pt x="4" y="391"/>
                    <a:pt x="4" y="391"/>
                  </a:cubicBezTo>
                  <a:cubicBezTo>
                    <a:pt x="3" y="393"/>
                    <a:pt x="3" y="394"/>
                    <a:pt x="2" y="396"/>
                  </a:cubicBezTo>
                  <a:cubicBezTo>
                    <a:pt x="2" y="397"/>
                    <a:pt x="2" y="397"/>
                    <a:pt x="2" y="398"/>
                  </a:cubicBezTo>
                  <a:cubicBezTo>
                    <a:pt x="2" y="400"/>
                    <a:pt x="1" y="401"/>
                    <a:pt x="1" y="403"/>
                  </a:cubicBezTo>
                  <a:cubicBezTo>
                    <a:pt x="1" y="403"/>
                    <a:pt x="1" y="404"/>
                    <a:pt x="1" y="405"/>
                  </a:cubicBezTo>
                  <a:cubicBezTo>
                    <a:pt x="1" y="407"/>
                    <a:pt x="0" y="409"/>
                    <a:pt x="0" y="411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28"/>
                    <a:pt x="5" y="445"/>
                    <a:pt x="14" y="460"/>
                  </a:cubicBezTo>
                  <a:cubicBezTo>
                    <a:pt x="26" y="480"/>
                    <a:pt x="46" y="497"/>
                    <a:pt x="72" y="512"/>
                  </a:cubicBezTo>
                  <a:cubicBezTo>
                    <a:pt x="77" y="515"/>
                    <a:pt x="83" y="518"/>
                    <a:pt x="89" y="521"/>
                  </a:cubicBezTo>
                  <a:cubicBezTo>
                    <a:pt x="132" y="542"/>
                    <a:pt x="188" y="554"/>
                    <a:pt x="250" y="555"/>
                  </a:cubicBezTo>
                  <a:cubicBezTo>
                    <a:pt x="390" y="556"/>
                    <a:pt x="505" y="494"/>
                    <a:pt x="508" y="416"/>
                  </a:cubicBezTo>
                  <a:cubicBezTo>
                    <a:pt x="508" y="414"/>
                    <a:pt x="508" y="412"/>
                    <a:pt x="508" y="409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43" name="Google Shape;443;p45"/>
          <p:cNvSpPr txBox="1"/>
          <p:nvPr/>
        </p:nvSpPr>
        <p:spPr>
          <a:xfrm>
            <a:off x="555900" y="692125"/>
            <a:ext cx="80322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3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Indicazioni per le centrali di committenza</a:t>
            </a:r>
            <a:endParaRPr sz="700"/>
          </a:p>
        </p:txBody>
      </p:sp>
      <p:sp>
        <p:nvSpPr>
          <p:cNvPr id="444" name="Google Shape;444;p45"/>
          <p:cNvSpPr txBox="1"/>
          <p:nvPr/>
        </p:nvSpPr>
        <p:spPr>
          <a:xfrm>
            <a:off x="563800" y="1253800"/>
            <a:ext cx="58047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Le indicazioni elencate nelle slides precedenti si applicano anche alle </a:t>
            </a:r>
            <a:r>
              <a:rPr b="1" lang="it" sz="12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centrali di committenza</a:t>
            </a:r>
            <a:endParaRPr b="1" sz="120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5" name="Google Shape;445;p45"/>
          <p:cNvSpPr/>
          <p:nvPr/>
        </p:nvSpPr>
        <p:spPr>
          <a:xfrm>
            <a:off x="563812" y="1940650"/>
            <a:ext cx="496800" cy="496800"/>
          </a:xfrm>
          <a:prstGeom prst="roundRect">
            <a:avLst>
              <a:gd fmla="val 523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45"/>
          <p:cNvSpPr txBox="1"/>
          <p:nvPr/>
        </p:nvSpPr>
        <p:spPr>
          <a:xfrm>
            <a:off x="1257352" y="1891819"/>
            <a:ext cx="32466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414241"/>
                </a:solidFill>
                <a:latin typeface="Montserrat"/>
                <a:ea typeface="Montserrat"/>
                <a:cs typeface="Montserrat"/>
                <a:sym typeface="Montserrat"/>
              </a:rPr>
              <a:t>Azioni AP2, AP3 e AP4</a:t>
            </a:r>
            <a:endParaRPr sz="800"/>
          </a:p>
          <a:p>
            <a:pPr indent="0" lvl="0" marL="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414241"/>
                </a:solidFill>
                <a:latin typeface="Montserrat"/>
                <a:ea typeface="Montserrat"/>
                <a:cs typeface="Montserrat"/>
                <a:sym typeface="Montserrat"/>
              </a:rPr>
              <a:t>Sono da ritenersi obbligatorie quando queste svolgono iniziative di </a:t>
            </a:r>
            <a:r>
              <a:rPr b="1" lang="it" sz="900">
                <a:solidFill>
                  <a:srgbClr val="414241"/>
                </a:solidFill>
                <a:latin typeface="Montserrat"/>
                <a:ea typeface="Montserrat"/>
                <a:cs typeface="Montserrat"/>
                <a:sym typeface="Montserrat"/>
              </a:rPr>
              <a:t>acquisizione ICT</a:t>
            </a:r>
            <a:r>
              <a:rPr lang="it" sz="900">
                <a:solidFill>
                  <a:srgbClr val="414241"/>
                </a:solidFill>
                <a:latin typeface="Montserrat"/>
                <a:ea typeface="Montserrat"/>
                <a:cs typeface="Montserrat"/>
                <a:sym typeface="Montserrat"/>
              </a:rPr>
              <a:t> nell’interesse di Ministeri, Enti centrali, Regioni e città metropolitane.</a:t>
            </a:r>
            <a:endParaRPr sz="800"/>
          </a:p>
        </p:txBody>
      </p:sp>
      <p:sp>
        <p:nvSpPr>
          <p:cNvPr id="447" name="Google Shape;447;p45"/>
          <p:cNvSpPr/>
          <p:nvPr/>
        </p:nvSpPr>
        <p:spPr>
          <a:xfrm>
            <a:off x="674108" y="2052913"/>
            <a:ext cx="276225" cy="272215"/>
          </a:xfrm>
          <a:custGeom>
            <a:rect b="b" l="l" r="r" t="t"/>
            <a:pathLst>
              <a:path extrusionOk="0" h="145" w="147">
                <a:moveTo>
                  <a:pt x="140" y="38"/>
                </a:moveTo>
                <a:cubicBezTo>
                  <a:pt x="127" y="38"/>
                  <a:pt x="127" y="38"/>
                  <a:pt x="127" y="38"/>
                </a:cubicBezTo>
                <a:cubicBezTo>
                  <a:pt x="123" y="23"/>
                  <a:pt x="123" y="23"/>
                  <a:pt x="123" y="23"/>
                </a:cubicBezTo>
                <a:cubicBezTo>
                  <a:pt x="121" y="16"/>
                  <a:pt x="114" y="12"/>
                  <a:pt x="106" y="14"/>
                </a:cubicBezTo>
                <a:cubicBezTo>
                  <a:pt x="86" y="19"/>
                  <a:pt x="86" y="19"/>
                  <a:pt x="86" y="19"/>
                </a:cubicBezTo>
                <a:cubicBezTo>
                  <a:pt x="59" y="3"/>
                  <a:pt x="59" y="3"/>
                  <a:pt x="59" y="3"/>
                </a:cubicBezTo>
                <a:cubicBezTo>
                  <a:pt x="52" y="0"/>
                  <a:pt x="44" y="2"/>
                  <a:pt x="40" y="8"/>
                </a:cubicBezTo>
                <a:cubicBezTo>
                  <a:pt x="23" y="38"/>
                  <a:pt x="23" y="38"/>
                  <a:pt x="23" y="38"/>
                </a:cubicBezTo>
                <a:cubicBezTo>
                  <a:pt x="6" y="38"/>
                  <a:pt x="6" y="38"/>
                  <a:pt x="6" y="38"/>
                </a:cubicBezTo>
                <a:cubicBezTo>
                  <a:pt x="3" y="38"/>
                  <a:pt x="0" y="41"/>
                  <a:pt x="0" y="45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62"/>
                  <a:pt x="3" y="65"/>
                  <a:pt x="6" y="65"/>
                </a:cubicBezTo>
                <a:cubicBezTo>
                  <a:pt x="13" y="65"/>
                  <a:pt x="13" y="65"/>
                  <a:pt x="13" y="65"/>
                </a:cubicBezTo>
                <a:cubicBezTo>
                  <a:pt x="13" y="138"/>
                  <a:pt x="13" y="138"/>
                  <a:pt x="13" y="138"/>
                </a:cubicBezTo>
                <a:cubicBezTo>
                  <a:pt x="13" y="142"/>
                  <a:pt x="16" y="145"/>
                  <a:pt x="20" y="145"/>
                </a:cubicBezTo>
                <a:cubicBezTo>
                  <a:pt x="127" y="145"/>
                  <a:pt x="127" y="145"/>
                  <a:pt x="127" y="145"/>
                </a:cubicBezTo>
                <a:cubicBezTo>
                  <a:pt x="130" y="145"/>
                  <a:pt x="133" y="142"/>
                  <a:pt x="133" y="138"/>
                </a:cubicBezTo>
                <a:cubicBezTo>
                  <a:pt x="133" y="65"/>
                  <a:pt x="133" y="65"/>
                  <a:pt x="133" y="65"/>
                </a:cubicBezTo>
                <a:cubicBezTo>
                  <a:pt x="140" y="65"/>
                  <a:pt x="140" y="65"/>
                  <a:pt x="140" y="65"/>
                </a:cubicBezTo>
                <a:cubicBezTo>
                  <a:pt x="144" y="65"/>
                  <a:pt x="147" y="62"/>
                  <a:pt x="147" y="58"/>
                </a:cubicBezTo>
                <a:cubicBezTo>
                  <a:pt x="147" y="45"/>
                  <a:pt x="147" y="45"/>
                  <a:pt x="147" y="45"/>
                </a:cubicBezTo>
                <a:cubicBezTo>
                  <a:pt x="147" y="41"/>
                  <a:pt x="144" y="38"/>
                  <a:pt x="140" y="38"/>
                </a:cubicBezTo>
                <a:close/>
                <a:moveTo>
                  <a:pt x="108" y="20"/>
                </a:moveTo>
                <a:cubicBezTo>
                  <a:pt x="112" y="19"/>
                  <a:pt x="115" y="21"/>
                  <a:pt x="116" y="25"/>
                </a:cubicBezTo>
                <a:cubicBezTo>
                  <a:pt x="120" y="38"/>
                  <a:pt x="120" y="38"/>
                  <a:pt x="120" y="38"/>
                </a:cubicBezTo>
                <a:cubicBezTo>
                  <a:pt x="119" y="38"/>
                  <a:pt x="119" y="38"/>
                  <a:pt x="119" y="38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0" y="26"/>
                  <a:pt x="110" y="26"/>
                  <a:pt x="110" y="26"/>
                </a:cubicBezTo>
                <a:cubicBezTo>
                  <a:pt x="103" y="28"/>
                  <a:pt x="103" y="28"/>
                  <a:pt x="103" y="28"/>
                </a:cubicBezTo>
                <a:cubicBezTo>
                  <a:pt x="104" y="29"/>
                  <a:pt x="104" y="29"/>
                  <a:pt x="104" y="29"/>
                </a:cubicBezTo>
                <a:cubicBezTo>
                  <a:pt x="96" y="25"/>
                  <a:pt x="96" y="25"/>
                  <a:pt x="96" y="25"/>
                </a:cubicBezTo>
                <a:cubicBezTo>
                  <a:pt x="95" y="23"/>
                  <a:pt x="95" y="23"/>
                  <a:pt x="95" y="23"/>
                </a:cubicBezTo>
                <a:lnTo>
                  <a:pt x="108" y="20"/>
                </a:lnTo>
                <a:close/>
                <a:moveTo>
                  <a:pt x="106" y="38"/>
                </a:moveTo>
                <a:cubicBezTo>
                  <a:pt x="62" y="38"/>
                  <a:pt x="62" y="38"/>
                  <a:pt x="62" y="38"/>
                </a:cubicBezTo>
                <a:cubicBezTo>
                  <a:pt x="73" y="19"/>
                  <a:pt x="73" y="19"/>
                  <a:pt x="73" y="19"/>
                </a:cubicBezTo>
                <a:lnTo>
                  <a:pt x="106" y="38"/>
                </a:lnTo>
                <a:close/>
                <a:moveTo>
                  <a:pt x="46" y="11"/>
                </a:moveTo>
                <a:cubicBezTo>
                  <a:pt x="48" y="8"/>
                  <a:pt x="52" y="7"/>
                  <a:pt x="55" y="9"/>
                </a:cubicBezTo>
                <a:cubicBezTo>
                  <a:pt x="67" y="16"/>
                  <a:pt x="67" y="16"/>
                  <a:pt x="67" y="16"/>
                </a:cubicBezTo>
                <a:cubicBezTo>
                  <a:pt x="54" y="38"/>
                  <a:pt x="54" y="38"/>
                  <a:pt x="54" y="38"/>
                </a:cubicBezTo>
                <a:cubicBezTo>
                  <a:pt x="39" y="38"/>
                  <a:pt x="39" y="38"/>
                  <a:pt x="39" y="38"/>
                </a:cubicBezTo>
                <a:cubicBezTo>
                  <a:pt x="39" y="38"/>
                  <a:pt x="39" y="38"/>
                  <a:pt x="39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1" y="38"/>
                  <a:pt x="31" y="38"/>
                  <a:pt x="31" y="38"/>
                </a:cubicBezTo>
                <a:lnTo>
                  <a:pt x="46" y="11"/>
                </a:lnTo>
                <a:close/>
                <a:moveTo>
                  <a:pt x="127" y="138"/>
                </a:moveTo>
                <a:cubicBezTo>
                  <a:pt x="20" y="138"/>
                  <a:pt x="20" y="138"/>
                  <a:pt x="20" y="138"/>
                </a:cubicBezTo>
                <a:cubicBezTo>
                  <a:pt x="20" y="65"/>
                  <a:pt x="20" y="65"/>
                  <a:pt x="20" y="65"/>
                </a:cubicBezTo>
                <a:cubicBezTo>
                  <a:pt x="127" y="65"/>
                  <a:pt x="127" y="65"/>
                  <a:pt x="127" y="65"/>
                </a:cubicBezTo>
                <a:lnTo>
                  <a:pt x="127" y="138"/>
                </a:lnTo>
                <a:close/>
                <a:moveTo>
                  <a:pt x="140" y="58"/>
                </a:moveTo>
                <a:cubicBezTo>
                  <a:pt x="6" y="58"/>
                  <a:pt x="6" y="58"/>
                  <a:pt x="6" y="58"/>
                </a:cubicBezTo>
                <a:cubicBezTo>
                  <a:pt x="6" y="45"/>
                  <a:pt x="6" y="45"/>
                  <a:pt x="6" y="45"/>
                </a:cubicBezTo>
                <a:cubicBezTo>
                  <a:pt x="140" y="45"/>
                  <a:pt x="140" y="45"/>
                  <a:pt x="140" y="45"/>
                </a:cubicBezTo>
                <a:lnTo>
                  <a:pt x="140" y="58"/>
                </a:lnTo>
                <a:close/>
                <a:moveTo>
                  <a:pt x="58" y="18"/>
                </a:moveTo>
                <a:cubicBezTo>
                  <a:pt x="52" y="15"/>
                  <a:pt x="52" y="15"/>
                  <a:pt x="52" y="15"/>
                </a:cubicBezTo>
                <a:cubicBezTo>
                  <a:pt x="49" y="21"/>
                  <a:pt x="49" y="21"/>
                  <a:pt x="49" y="21"/>
                </a:cubicBezTo>
                <a:cubicBezTo>
                  <a:pt x="54" y="24"/>
                  <a:pt x="54" y="24"/>
                  <a:pt x="54" y="24"/>
                </a:cubicBezTo>
                <a:lnTo>
                  <a:pt x="58" y="18"/>
                </a:lnTo>
                <a:close/>
                <a:moveTo>
                  <a:pt x="51" y="30"/>
                </a:moveTo>
                <a:cubicBezTo>
                  <a:pt x="45" y="26"/>
                  <a:pt x="45" y="26"/>
                  <a:pt x="45" y="26"/>
                </a:cubicBezTo>
                <a:cubicBezTo>
                  <a:pt x="42" y="32"/>
                  <a:pt x="42" y="32"/>
                  <a:pt x="42" y="32"/>
                </a:cubicBezTo>
                <a:cubicBezTo>
                  <a:pt x="48" y="35"/>
                  <a:pt x="48" y="35"/>
                  <a:pt x="48" y="35"/>
                </a:cubicBezTo>
                <a:lnTo>
                  <a:pt x="51" y="30"/>
                </a:lnTo>
                <a:close/>
                <a:moveTo>
                  <a:pt x="53" y="98"/>
                </a:moveTo>
                <a:cubicBezTo>
                  <a:pt x="93" y="98"/>
                  <a:pt x="93" y="98"/>
                  <a:pt x="93" y="98"/>
                </a:cubicBezTo>
                <a:cubicBezTo>
                  <a:pt x="97" y="98"/>
                  <a:pt x="100" y="95"/>
                  <a:pt x="100" y="92"/>
                </a:cubicBezTo>
                <a:cubicBezTo>
                  <a:pt x="100" y="85"/>
                  <a:pt x="100" y="85"/>
                  <a:pt x="100" y="85"/>
                </a:cubicBezTo>
                <a:cubicBezTo>
                  <a:pt x="100" y="81"/>
                  <a:pt x="97" y="78"/>
                  <a:pt x="93" y="78"/>
                </a:cubicBezTo>
                <a:cubicBezTo>
                  <a:pt x="53" y="78"/>
                  <a:pt x="53" y="78"/>
                  <a:pt x="53" y="78"/>
                </a:cubicBezTo>
                <a:cubicBezTo>
                  <a:pt x="50" y="78"/>
                  <a:pt x="47" y="81"/>
                  <a:pt x="47" y="85"/>
                </a:cubicBezTo>
                <a:cubicBezTo>
                  <a:pt x="47" y="92"/>
                  <a:pt x="47" y="92"/>
                  <a:pt x="47" y="92"/>
                </a:cubicBezTo>
                <a:cubicBezTo>
                  <a:pt x="47" y="95"/>
                  <a:pt x="50" y="98"/>
                  <a:pt x="53" y="98"/>
                </a:cubicBezTo>
                <a:close/>
                <a:moveTo>
                  <a:pt x="53" y="85"/>
                </a:moveTo>
                <a:cubicBezTo>
                  <a:pt x="93" y="85"/>
                  <a:pt x="93" y="85"/>
                  <a:pt x="93" y="85"/>
                </a:cubicBezTo>
                <a:cubicBezTo>
                  <a:pt x="93" y="92"/>
                  <a:pt x="93" y="92"/>
                  <a:pt x="93" y="92"/>
                </a:cubicBezTo>
                <a:cubicBezTo>
                  <a:pt x="53" y="92"/>
                  <a:pt x="53" y="92"/>
                  <a:pt x="53" y="92"/>
                </a:cubicBezTo>
                <a:lnTo>
                  <a:pt x="53" y="8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45"/>
          <p:cNvSpPr/>
          <p:nvPr/>
        </p:nvSpPr>
        <p:spPr>
          <a:xfrm>
            <a:off x="563812" y="3164864"/>
            <a:ext cx="496800" cy="496800"/>
          </a:xfrm>
          <a:prstGeom prst="roundRect">
            <a:avLst>
              <a:gd fmla="val 5238" name="adj"/>
            </a:avLst>
          </a:prstGeom>
          <a:solidFill>
            <a:srgbClr val="606060"/>
          </a:solidFill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45"/>
          <p:cNvSpPr txBox="1"/>
          <p:nvPr/>
        </p:nvSpPr>
        <p:spPr>
          <a:xfrm>
            <a:off x="1265252" y="3067483"/>
            <a:ext cx="32466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414241"/>
                </a:solidFill>
                <a:latin typeface="Montserrat"/>
                <a:ea typeface="Montserrat"/>
                <a:cs typeface="Montserrat"/>
                <a:sym typeface="Montserrat"/>
              </a:rPr>
              <a:t>Inoltre si ritiene che le centrali di committenza possono fungere anche da enti attuatori di </a:t>
            </a:r>
            <a:r>
              <a:rPr b="1" lang="it" sz="900">
                <a:solidFill>
                  <a:srgbClr val="414241"/>
                </a:solidFill>
                <a:latin typeface="Montserrat"/>
                <a:ea typeface="Montserrat"/>
                <a:cs typeface="Montserrat"/>
                <a:sym typeface="Montserrat"/>
              </a:rPr>
              <a:t>miglioramenti</a:t>
            </a:r>
            <a:r>
              <a:rPr lang="it" sz="900">
                <a:solidFill>
                  <a:srgbClr val="414241"/>
                </a:solidFill>
                <a:latin typeface="Montserrat"/>
                <a:ea typeface="Montserrat"/>
                <a:cs typeface="Montserrat"/>
                <a:sym typeface="Montserrat"/>
              </a:rPr>
              <a:t> per gli aspetti di sicurezza delle </a:t>
            </a:r>
            <a:r>
              <a:rPr b="1" lang="it" sz="900">
                <a:solidFill>
                  <a:srgbClr val="414241"/>
                </a:solidFill>
                <a:latin typeface="Montserrat"/>
                <a:ea typeface="Montserrat"/>
                <a:cs typeface="Montserrat"/>
                <a:sym typeface="Montserrat"/>
              </a:rPr>
              <a:t>forniture ICT</a:t>
            </a:r>
            <a:r>
              <a:rPr lang="it" sz="900">
                <a:solidFill>
                  <a:srgbClr val="41424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800"/>
          </a:p>
        </p:txBody>
      </p:sp>
      <p:sp>
        <p:nvSpPr>
          <p:cNvPr id="450" name="Google Shape;450;p45"/>
          <p:cNvSpPr/>
          <p:nvPr/>
        </p:nvSpPr>
        <p:spPr>
          <a:xfrm>
            <a:off x="665427" y="3279434"/>
            <a:ext cx="276225" cy="276182"/>
          </a:xfrm>
          <a:custGeom>
            <a:rect b="b" l="l" r="r" t="t"/>
            <a:pathLst>
              <a:path extrusionOk="0" h="147" w="147">
                <a:moveTo>
                  <a:pt x="146" y="122"/>
                </a:moveTo>
                <a:cubicBezTo>
                  <a:pt x="109" y="85"/>
                  <a:pt x="109" y="85"/>
                  <a:pt x="109" y="85"/>
                </a:cubicBezTo>
                <a:cubicBezTo>
                  <a:pt x="114" y="80"/>
                  <a:pt x="114" y="72"/>
                  <a:pt x="109" y="67"/>
                </a:cubicBezTo>
                <a:cubicBezTo>
                  <a:pt x="86" y="44"/>
                  <a:pt x="86" y="44"/>
                  <a:pt x="86" y="44"/>
                </a:cubicBezTo>
                <a:cubicBezTo>
                  <a:pt x="86" y="44"/>
                  <a:pt x="86" y="44"/>
                  <a:pt x="86" y="44"/>
                </a:cubicBezTo>
                <a:cubicBezTo>
                  <a:pt x="86" y="20"/>
                  <a:pt x="67" y="0"/>
                  <a:pt x="43" y="0"/>
                </a:cubicBezTo>
                <a:cubicBezTo>
                  <a:pt x="19" y="0"/>
                  <a:pt x="0" y="20"/>
                  <a:pt x="0" y="44"/>
                </a:cubicBezTo>
                <a:cubicBezTo>
                  <a:pt x="0" y="68"/>
                  <a:pt x="19" y="87"/>
                  <a:pt x="43" y="87"/>
                </a:cubicBezTo>
                <a:cubicBezTo>
                  <a:pt x="43" y="87"/>
                  <a:pt x="43" y="87"/>
                  <a:pt x="43" y="87"/>
                </a:cubicBezTo>
                <a:cubicBezTo>
                  <a:pt x="66" y="110"/>
                  <a:pt x="66" y="110"/>
                  <a:pt x="66" y="110"/>
                </a:cubicBezTo>
                <a:cubicBezTo>
                  <a:pt x="71" y="115"/>
                  <a:pt x="79" y="115"/>
                  <a:pt x="85" y="110"/>
                </a:cubicBezTo>
                <a:cubicBezTo>
                  <a:pt x="94" y="120"/>
                  <a:pt x="94" y="120"/>
                  <a:pt x="94" y="120"/>
                </a:cubicBezTo>
                <a:cubicBezTo>
                  <a:pt x="95" y="120"/>
                  <a:pt x="95" y="121"/>
                  <a:pt x="96" y="121"/>
                </a:cubicBezTo>
                <a:cubicBezTo>
                  <a:pt x="106" y="121"/>
                  <a:pt x="106" y="121"/>
                  <a:pt x="106" y="121"/>
                </a:cubicBezTo>
                <a:cubicBezTo>
                  <a:pt x="106" y="131"/>
                  <a:pt x="106" y="131"/>
                  <a:pt x="106" y="131"/>
                </a:cubicBezTo>
                <a:cubicBezTo>
                  <a:pt x="106" y="132"/>
                  <a:pt x="108" y="134"/>
                  <a:pt x="110" y="134"/>
                </a:cubicBezTo>
                <a:cubicBezTo>
                  <a:pt x="120" y="134"/>
                  <a:pt x="120" y="134"/>
                  <a:pt x="120" y="134"/>
                </a:cubicBezTo>
                <a:cubicBezTo>
                  <a:pt x="120" y="144"/>
                  <a:pt x="120" y="144"/>
                  <a:pt x="120" y="144"/>
                </a:cubicBezTo>
                <a:cubicBezTo>
                  <a:pt x="120" y="146"/>
                  <a:pt x="121" y="147"/>
                  <a:pt x="123" y="147"/>
                </a:cubicBezTo>
                <a:cubicBezTo>
                  <a:pt x="143" y="147"/>
                  <a:pt x="143" y="147"/>
                  <a:pt x="143" y="147"/>
                </a:cubicBezTo>
                <a:cubicBezTo>
                  <a:pt x="145" y="147"/>
                  <a:pt x="147" y="146"/>
                  <a:pt x="147" y="144"/>
                </a:cubicBezTo>
                <a:cubicBezTo>
                  <a:pt x="147" y="124"/>
                  <a:pt x="147" y="124"/>
                  <a:pt x="147" y="124"/>
                </a:cubicBezTo>
                <a:cubicBezTo>
                  <a:pt x="147" y="123"/>
                  <a:pt x="146" y="122"/>
                  <a:pt x="146" y="122"/>
                </a:cubicBezTo>
                <a:close/>
                <a:moveTo>
                  <a:pt x="36" y="80"/>
                </a:moveTo>
                <a:cubicBezTo>
                  <a:pt x="19" y="76"/>
                  <a:pt x="6" y="62"/>
                  <a:pt x="6" y="44"/>
                </a:cubicBezTo>
                <a:cubicBezTo>
                  <a:pt x="6" y="23"/>
                  <a:pt x="23" y="7"/>
                  <a:pt x="43" y="7"/>
                </a:cubicBezTo>
                <a:cubicBezTo>
                  <a:pt x="61" y="7"/>
                  <a:pt x="76" y="20"/>
                  <a:pt x="79" y="37"/>
                </a:cubicBezTo>
                <a:cubicBezTo>
                  <a:pt x="74" y="32"/>
                  <a:pt x="66" y="33"/>
                  <a:pt x="61" y="38"/>
                </a:cubicBezTo>
                <a:cubicBezTo>
                  <a:pt x="37" y="62"/>
                  <a:pt x="37" y="62"/>
                  <a:pt x="37" y="62"/>
                </a:cubicBezTo>
                <a:cubicBezTo>
                  <a:pt x="32" y="67"/>
                  <a:pt x="32" y="74"/>
                  <a:pt x="36" y="80"/>
                </a:cubicBezTo>
                <a:close/>
                <a:moveTo>
                  <a:pt x="140" y="141"/>
                </a:moveTo>
                <a:cubicBezTo>
                  <a:pt x="126" y="141"/>
                  <a:pt x="126" y="141"/>
                  <a:pt x="126" y="141"/>
                </a:cubicBezTo>
                <a:cubicBezTo>
                  <a:pt x="126" y="131"/>
                  <a:pt x="126" y="131"/>
                  <a:pt x="126" y="131"/>
                </a:cubicBezTo>
                <a:cubicBezTo>
                  <a:pt x="126" y="129"/>
                  <a:pt x="125" y="127"/>
                  <a:pt x="123" y="127"/>
                </a:cubicBezTo>
                <a:cubicBezTo>
                  <a:pt x="113" y="127"/>
                  <a:pt x="113" y="127"/>
                  <a:pt x="113" y="127"/>
                </a:cubicBezTo>
                <a:cubicBezTo>
                  <a:pt x="113" y="117"/>
                  <a:pt x="113" y="117"/>
                  <a:pt x="113" y="117"/>
                </a:cubicBezTo>
                <a:cubicBezTo>
                  <a:pt x="113" y="115"/>
                  <a:pt x="112" y="114"/>
                  <a:pt x="110" y="114"/>
                </a:cubicBezTo>
                <a:cubicBezTo>
                  <a:pt x="98" y="114"/>
                  <a:pt x="98" y="114"/>
                  <a:pt x="98" y="114"/>
                </a:cubicBezTo>
                <a:cubicBezTo>
                  <a:pt x="87" y="103"/>
                  <a:pt x="87" y="103"/>
                  <a:pt x="87" y="103"/>
                </a:cubicBezTo>
                <a:cubicBezTo>
                  <a:pt x="86" y="102"/>
                  <a:pt x="86" y="102"/>
                  <a:pt x="85" y="102"/>
                </a:cubicBezTo>
                <a:cubicBezTo>
                  <a:pt x="84" y="102"/>
                  <a:pt x="83" y="102"/>
                  <a:pt x="82" y="103"/>
                </a:cubicBezTo>
                <a:cubicBezTo>
                  <a:pt x="80" y="105"/>
                  <a:pt x="80" y="105"/>
                  <a:pt x="80" y="105"/>
                </a:cubicBezTo>
                <a:cubicBezTo>
                  <a:pt x="77" y="108"/>
                  <a:pt x="73" y="108"/>
                  <a:pt x="71" y="105"/>
                </a:cubicBezTo>
                <a:cubicBezTo>
                  <a:pt x="42" y="76"/>
                  <a:pt x="42" y="76"/>
                  <a:pt x="42" y="76"/>
                </a:cubicBezTo>
                <a:cubicBezTo>
                  <a:pt x="39" y="73"/>
                  <a:pt x="39" y="69"/>
                  <a:pt x="42" y="67"/>
                </a:cubicBezTo>
                <a:cubicBezTo>
                  <a:pt x="66" y="42"/>
                  <a:pt x="66" y="42"/>
                  <a:pt x="66" y="42"/>
                </a:cubicBezTo>
                <a:cubicBezTo>
                  <a:pt x="69" y="40"/>
                  <a:pt x="73" y="40"/>
                  <a:pt x="75" y="42"/>
                </a:cubicBezTo>
                <a:cubicBezTo>
                  <a:pt x="80" y="47"/>
                  <a:pt x="80" y="47"/>
                  <a:pt x="80" y="47"/>
                </a:cubicBezTo>
                <a:cubicBezTo>
                  <a:pt x="79" y="52"/>
                  <a:pt x="78" y="57"/>
                  <a:pt x="75" y="62"/>
                </a:cubicBezTo>
                <a:cubicBezTo>
                  <a:pt x="73" y="61"/>
                  <a:pt x="72" y="60"/>
                  <a:pt x="70" y="60"/>
                </a:cubicBezTo>
                <a:cubicBezTo>
                  <a:pt x="64" y="60"/>
                  <a:pt x="60" y="65"/>
                  <a:pt x="60" y="70"/>
                </a:cubicBezTo>
                <a:cubicBezTo>
                  <a:pt x="60" y="76"/>
                  <a:pt x="64" y="80"/>
                  <a:pt x="70" y="80"/>
                </a:cubicBezTo>
                <a:cubicBezTo>
                  <a:pt x="75" y="80"/>
                  <a:pt x="80" y="76"/>
                  <a:pt x="80" y="70"/>
                </a:cubicBezTo>
                <a:cubicBezTo>
                  <a:pt x="80" y="69"/>
                  <a:pt x="80" y="68"/>
                  <a:pt x="79" y="67"/>
                </a:cubicBezTo>
                <a:cubicBezTo>
                  <a:pt x="82" y="63"/>
                  <a:pt x="84" y="58"/>
                  <a:pt x="85" y="52"/>
                </a:cubicBezTo>
                <a:cubicBezTo>
                  <a:pt x="104" y="71"/>
                  <a:pt x="104" y="71"/>
                  <a:pt x="104" y="71"/>
                </a:cubicBezTo>
                <a:cubicBezTo>
                  <a:pt x="107" y="74"/>
                  <a:pt x="107" y="78"/>
                  <a:pt x="104" y="81"/>
                </a:cubicBezTo>
                <a:cubicBezTo>
                  <a:pt x="102" y="83"/>
                  <a:pt x="102" y="83"/>
                  <a:pt x="102" y="83"/>
                </a:cubicBezTo>
                <a:cubicBezTo>
                  <a:pt x="102" y="83"/>
                  <a:pt x="101" y="84"/>
                  <a:pt x="101" y="85"/>
                </a:cubicBezTo>
                <a:cubicBezTo>
                  <a:pt x="101" y="86"/>
                  <a:pt x="102" y="87"/>
                  <a:pt x="102" y="88"/>
                </a:cubicBezTo>
                <a:cubicBezTo>
                  <a:pt x="140" y="125"/>
                  <a:pt x="140" y="125"/>
                  <a:pt x="140" y="125"/>
                </a:cubicBezTo>
                <a:lnTo>
                  <a:pt x="140" y="141"/>
                </a:lnTo>
                <a:close/>
                <a:moveTo>
                  <a:pt x="73" y="70"/>
                </a:moveTo>
                <a:cubicBezTo>
                  <a:pt x="73" y="72"/>
                  <a:pt x="72" y="74"/>
                  <a:pt x="70" y="74"/>
                </a:cubicBezTo>
                <a:cubicBezTo>
                  <a:pt x="68" y="74"/>
                  <a:pt x="66" y="72"/>
                  <a:pt x="66" y="70"/>
                </a:cubicBezTo>
                <a:cubicBezTo>
                  <a:pt x="66" y="69"/>
                  <a:pt x="68" y="67"/>
                  <a:pt x="70" y="67"/>
                </a:cubicBezTo>
                <a:cubicBezTo>
                  <a:pt x="72" y="67"/>
                  <a:pt x="73" y="69"/>
                  <a:pt x="73" y="7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6"/>
          <p:cNvSpPr txBox="1"/>
          <p:nvPr/>
        </p:nvSpPr>
        <p:spPr>
          <a:xfrm>
            <a:off x="377900" y="247725"/>
            <a:ext cx="69489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rtl="0" algn="l">
              <a:lnSpc>
                <a:spcPct val="12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Protezione dei dati Personali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606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46"/>
          <p:cNvSpPr txBox="1"/>
          <p:nvPr/>
        </p:nvSpPr>
        <p:spPr>
          <a:xfrm>
            <a:off x="377900" y="842925"/>
            <a:ext cx="8192100" cy="3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t" sz="900">
                <a:latin typeface="Montserrat"/>
                <a:ea typeface="Montserrat"/>
                <a:cs typeface="Montserrat"/>
                <a:sym typeface="Montserrat"/>
              </a:rPr>
              <a:t>É fondamentale che le amministrazioni pongano attenzione alla protezione dei dati personali, sia nella fase preliminare al procurement sia in quella successiva alla stipula contrattuale nel rispetto del </a:t>
            </a:r>
            <a:r>
              <a:rPr b="1" lang="it" sz="900">
                <a:latin typeface="Montserrat"/>
                <a:ea typeface="Montserrat"/>
                <a:cs typeface="Montserrat"/>
                <a:sym typeface="Montserrat"/>
              </a:rPr>
              <a:t>GDPR</a:t>
            </a:r>
            <a:r>
              <a:rPr lang="it" sz="9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t" sz="900">
                <a:latin typeface="Montserrat"/>
                <a:ea typeface="Montserrat"/>
                <a:cs typeface="Montserrat"/>
                <a:sym typeface="Montserrat"/>
              </a:rPr>
              <a:t>I principi della protezione dei dati fin dalla progettazione e per impostazione predefinita, sono centrali nel contesto degli appalti pubblici e devono essere attuati sin dalle fasi prodromiche, attraverso strumenti, metodologie e competenze finalizzati a gestire adeguatamente i rischi che derivano dai trattamenti di dati personali.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t" sz="900">
                <a:latin typeface="Montserrat"/>
                <a:ea typeface="Montserrat"/>
                <a:cs typeface="Montserrat"/>
                <a:sym typeface="Montserrat"/>
              </a:rPr>
              <a:t>Qualora le pubbliche amministrazioni intendano avvalersi di fornitori per compiere attività che presuppongono trattamenti di dati personali, le stesse sono tenute a individuare tali soggetti ricorrendo unicamente a coloro che: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it" sz="900">
                <a:latin typeface="Montserrat"/>
                <a:ea typeface="Montserrat"/>
                <a:cs typeface="Montserrat"/>
                <a:sym typeface="Montserrat"/>
              </a:rPr>
              <a:t>“presentino garanzie sufficienti per mettere in atto misure tecniche e organizzative adeguate in modo tale che il trattamento soddisfi i requisiti del presente Regolamento e garantisca la tutela dei diritti dell’interessato”</a:t>
            </a:r>
            <a:endParaRPr i="1"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t" sz="900">
                <a:latin typeface="Montserrat"/>
                <a:ea typeface="Montserrat"/>
                <a:cs typeface="Montserrat"/>
                <a:sym typeface="Montserrat"/>
              </a:rPr>
              <a:t>Una volta individuato il fornitore che tratterà i dati personali per conto dell’amministrazione nello svolgimento delle attività contrattualmente delegate, l’amministrazione deve nominarlo </a:t>
            </a:r>
            <a:r>
              <a:rPr b="1" lang="it" sz="900">
                <a:latin typeface="Montserrat"/>
                <a:ea typeface="Montserrat"/>
                <a:cs typeface="Montserrat"/>
                <a:sym typeface="Montserrat"/>
              </a:rPr>
              <a:t>responsabile del trattamento ai sensi e per gli effetti</a:t>
            </a:r>
            <a:r>
              <a:rPr lang="it" sz="900">
                <a:latin typeface="Montserrat"/>
                <a:ea typeface="Montserrat"/>
                <a:cs typeface="Montserrat"/>
                <a:sym typeface="Montserrat"/>
              </a:rPr>
              <a:t> degli </a:t>
            </a:r>
            <a:r>
              <a:rPr b="1" lang="it" sz="900">
                <a:latin typeface="Montserrat"/>
                <a:ea typeface="Montserrat"/>
                <a:cs typeface="Montserrat"/>
                <a:sym typeface="Montserrat"/>
              </a:rPr>
              <a:t>artt. 4</a:t>
            </a:r>
            <a:r>
              <a:rPr lang="it" sz="90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it" sz="900">
                <a:latin typeface="Montserrat"/>
                <a:ea typeface="Montserrat"/>
                <a:cs typeface="Montserrat"/>
                <a:sym typeface="Montserrat"/>
              </a:rPr>
              <a:t>n. 8 e 28 GDPR.</a:t>
            </a:r>
            <a:endParaRPr b="1"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t" sz="900">
                <a:latin typeface="Montserrat"/>
                <a:ea typeface="Montserrat"/>
                <a:cs typeface="Montserrat"/>
                <a:sym typeface="Montserrat"/>
              </a:rPr>
              <a:t>Il quadro di garanzie in materia di protezione dei dati personali si applica anche alle acquisizioni di </a:t>
            </a:r>
            <a:r>
              <a:rPr i="1" lang="it" sz="900">
                <a:latin typeface="Montserrat"/>
                <a:ea typeface="Montserrat"/>
                <a:cs typeface="Montserrat"/>
                <a:sym typeface="Montserrat"/>
              </a:rPr>
              <a:t>Software as a Service (SaaS),</a:t>
            </a:r>
            <a:r>
              <a:rPr lang="it" sz="900">
                <a:latin typeface="Montserrat"/>
                <a:ea typeface="Montserrat"/>
                <a:cs typeface="Montserrat"/>
                <a:sym typeface="Montserrat"/>
              </a:rPr>
              <a:t> di </a:t>
            </a:r>
            <a:r>
              <a:rPr i="1" lang="it" sz="900">
                <a:latin typeface="Montserrat"/>
                <a:ea typeface="Montserrat"/>
                <a:cs typeface="Montserrat"/>
                <a:sym typeface="Montserrat"/>
              </a:rPr>
              <a:t>Product as a Service (PaaS)</a:t>
            </a:r>
            <a:r>
              <a:rPr lang="it" sz="900">
                <a:latin typeface="Montserrat"/>
                <a:ea typeface="Montserrat"/>
                <a:cs typeface="Montserrat"/>
                <a:sym typeface="Montserrat"/>
              </a:rPr>
              <a:t> e di </a:t>
            </a:r>
            <a:r>
              <a:rPr i="1" lang="it" sz="900">
                <a:latin typeface="Montserrat"/>
                <a:ea typeface="Montserrat"/>
                <a:cs typeface="Montserrat"/>
                <a:sym typeface="Montserrat"/>
              </a:rPr>
              <a:t>Internet as a Service (IaaS).</a:t>
            </a:r>
            <a:endParaRPr i="1"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46"/>
          <p:cNvSpPr/>
          <p:nvPr/>
        </p:nvSpPr>
        <p:spPr>
          <a:xfrm>
            <a:off x="6043674" y="156243"/>
            <a:ext cx="595200" cy="595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92100" sx="102000" rotWithShape="0" algn="t" dir="5400000" dist="88900" sy="102000">
              <a:schemeClr val="accent2">
                <a:alpha val="26670"/>
              </a:schemeClr>
            </a:outerShdw>
          </a:effectLst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8" name="Google Shape;458;p46"/>
          <p:cNvSpPr/>
          <p:nvPr/>
        </p:nvSpPr>
        <p:spPr>
          <a:xfrm>
            <a:off x="6203189" y="340732"/>
            <a:ext cx="276225" cy="225390"/>
          </a:xfrm>
          <a:custGeom>
            <a:rect b="b" l="l" r="r" t="t"/>
            <a:pathLst>
              <a:path extrusionOk="0" h="120" w="147">
                <a:moveTo>
                  <a:pt x="140" y="13"/>
                </a:moveTo>
                <a:cubicBezTo>
                  <a:pt x="100" y="13"/>
                  <a:pt x="100" y="13"/>
                  <a:pt x="100" y="13"/>
                </a:cubicBezTo>
                <a:cubicBezTo>
                  <a:pt x="100" y="6"/>
                  <a:pt x="94" y="0"/>
                  <a:pt x="87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53" y="0"/>
                  <a:pt x="47" y="6"/>
                  <a:pt x="47" y="13"/>
                </a:cubicBezTo>
                <a:cubicBezTo>
                  <a:pt x="7" y="13"/>
                  <a:pt x="7" y="13"/>
                  <a:pt x="7" y="13"/>
                </a:cubicBezTo>
                <a:cubicBezTo>
                  <a:pt x="3" y="13"/>
                  <a:pt x="0" y="16"/>
                  <a:pt x="0" y="20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7"/>
                  <a:pt x="3" y="60"/>
                  <a:pt x="7" y="60"/>
                </a:cubicBezTo>
                <a:cubicBezTo>
                  <a:pt x="7" y="114"/>
                  <a:pt x="7" y="114"/>
                  <a:pt x="7" y="114"/>
                </a:cubicBezTo>
                <a:cubicBezTo>
                  <a:pt x="7" y="117"/>
                  <a:pt x="10" y="120"/>
                  <a:pt x="1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7" y="120"/>
                  <a:pt x="140" y="117"/>
                  <a:pt x="140" y="114"/>
                </a:cubicBezTo>
                <a:cubicBezTo>
                  <a:pt x="140" y="60"/>
                  <a:pt x="140" y="60"/>
                  <a:pt x="140" y="60"/>
                </a:cubicBezTo>
                <a:cubicBezTo>
                  <a:pt x="144" y="60"/>
                  <a:pt x="147" y="57"/>
                  <a:pt x="147" y="54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7" y="16"/>
                  <a:pt x="144" y="13"/>
                  <a:pt x="140" y="13"/>
                </a:cubicBezTo>
                <a:close/>
                <a:moveTo>
                  <a:pt x="60" y="7"/>
                </a:moveTo>
                <a:cubicBezTo>
                  <a:pt x="87" y="7"/>
                  <a:pt x="87" y="7"/>
                  <a:pt x="87" y="7"/>
                </a:cubicBezTo>
                <a:cubicBezTo>
                  <a:pt x="91" y="7"/>
                  <a:pt x="94" y="10"/>
                  <a:pt x="94" y="13"/>
                </a:cubicBezTo>
                <a:cubicBezTo>
                  <a:pt x="53" y="13"/>
                  <a:pt x="53" y="13"/>
                  <a:pt x="53" y="13"/>
                </a:cubicBezTo>
                <a:cubicBezTo>
                  <a:pt x="53" y="10"/>
                  <a:pt x="56" y="7"/>
                  <a:pt x="60" y="7"/>
                </a:cubicBezTo>
                <a:close/>
                <a:moveTo>
                  <a:pt x="134" y="114"/>
                </a:moveTo>
                <a:cubicBezTo>
                  <a:pt x="13" y="114"/>
                  <a:pt x="13" y="114"/>
                  <a:pt x="13" y="114"/>
                </a:cubicBezTo>
                <a:cubicBezTo>
                  <a:pt x="13" y="60"/>
                  <a:pt x="13" y="60"/>
                  <a:pt x="13" y="60"/>
                </a:cubicBezTo>
                <a:cubicBezTo>
                  <a:pt x="27" y="60"/>
                  <a:pt x="27" y="60"/>
                  <a:pt x="27" y="60"/>
                </a:cubicBezTo>
                <a:cubicBezTo>
                  <a:pt x="27" y="67"/>
                  <a:pt x="27" y="67"/>
                  <a:pt x="27" y="67"/>
                </a:cubicBezTo>
                <a:cubicBezTo>
                  <a:pt x="27" y="71"/>
                  <a:pt x="30" y="74"/>
                  <a:pt x="33" y="74"/>
                </a:cubicBezTo>
                <a:cubicBezTo>
                  <a:pt x="47" y="74"/>
                  <a:pt x="47" y="74"/>
                  <a:pt x="47" y="74"/>
                </a:cubicBezTo>
                <a:cubicBezTo>
                  <a:pt x="50" y="74"/>
                  <a:pt x="53" y="71"/>
                  <a:pt x="53" y="67"/>
                </a:cubicBezTo>
                <a:cubicBezTo>
                  <a:pt x="53" y="60"/>
                  <a:pt x="53" y="60"/>
                  <a:pt x="53" y="60"/>
                </a:cubicBezTo>
                <a:cubicBezTo>
                  <a:pt x="94" y="60"/>
                  <a:pt x="94" y="60"/>
                  <a:pt x="94" y="60"/>
                </a:cubicBezTo>
                <a:cubicBezTo>
                  <a:pt x="94" y="67"/>
                  <a:pt x="94" y="67"/>
                  <a:pt x="94" y="67"/>
                </a:cubicBezTo>
                <a:cubicBezTo>
                  <a:pt x="94" y="71"/>
                  <a:pt x="97" y="74"/>
                  <a:pt x="100" y="74"/>
                </a:cubicBezTo>
                <a:cubicBezTo>
                  <a:pt x="114" y="74"/>
                  <a:pt x="114" y="74"/>
                  <a:pt x="114" y="74"/>
                </a:cubicBezTo>
                <a:cubicBezTo>
                  <a:pt x="117" y="74"/>
                  <a:pt x="120" y="71"/>
                  <a:pt x="120" y="67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34" y="60"/>
                  <a:pt x="134" y="60"/>
                  <a:pt x="134" y="60"/>
                </a:cubicBezTo>
                <a:lnTo>
                  <a:pt x="134" y="114"/>
                </a:lnTo>
                <a:close/>
                <a:moveTo>
                  <a:pt x="33" y="67"/>
                </a:moveTo>
                <a:cubicBezTo>
                  <a:pt x="33" y="47"/>
                  <a:pt x="33" y="47"/>
                  <a:pt x="33" y="47"/>
                </a:cubicBezTo>
                <a:cubicBezTo>
                  <a:pt x="47" y="47"/>
                  <a:pt x="47" y="47"/>
                  <a:pt x="47" y="47"/>
                </a:cubicBezTo>
                <a:cubicBezTo>
                  <a:pt x="47" y="67"/>
                  <a:pt x="47" y="67"/>
                  <a:pt x="47" y="67"/>
                </a:cubicBezTo>
                <a:lnTo>
                  <a:pt x="33" y="67"/>
                </a:lnTo>
                <a:close/>
                <a:moveTo>
                  <a:pt x="100" y="67"/>
                </a:moveTo>
                <a:cubicBezTo>
                  <a:pt x="100" y="47"/>
                  <a:pt x="100" y="47"/>
                  <a:pt x="100" y="47"/>
                </a:cubicBezTo>
                <a:cubicBezTo>
                  <a:pt x="114" y="47"/>
                  <a:pt x="114" y="47"/>
                  <a:pt x="114" y="47"/>
                </a:cubicBezTo>
                <a:cubicBezTo>
                  <a:pt x="114" y="67"/>
                  <a:pt x="114" y="67"/>
                  <a:pt x="114" y="67"/>
                </a:cubicBezTo>
                <a:lnTo>
                  <a:pt x="100" y="67"/>
                </a:lnTo>
                <a:close/>
                <a:moveTo>
                  <a:pt x="140" y="54"/>
                </a:moveTo>
                <a:cubicBezTo>
                  <a:pt x="120" y="54"/>
                  <a:pt x="120" y="54"/>
                  <a:pt x="120" y="54"/>
                </a:cubicBezTo>
                <a:cubicBezTo>
                  <a:pt x="120" y="47"/>
                  <a:pt x="120" y="47"/>
                  <a:pt x="120" y="47"/>
                </a:cubicBezTo>
                <a:cubicBezTo>
                  <a:pt x="120" y="43"/>
                  <a:pt x="117" y="40"/>
                  <a:pt x="114" y="40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97" y="40"/>
                  <a:pt x="94" y="43"/>
                  <a:pt x="94" y="47"/>
                </a:cubicBezTo>
                <a:cubicBezTo>
                  <a:pt x="94" y="54"/>
                  <a:pt x="94" y="54"/>
                  <a:pt x="94" y="54"/>
                </a:cubicBezTo>
                <a:cubicBezTo>
                  <a:pt x="53" y="54"/>
                  <a:pt x="53" y="54"/>
                  <a:pt x="53" y="54"/>
                </a:cubicBezTo>
                <a:cubicBezTo>
                  <a:pt x="53" y="47"/>
                  <a:pt x="53" y="47"/>
                  <a:pt x="53" y="47"/>
                </a:cubicBezTo>
                <a:cubicBezTo>
                  <a:pt x="53" y="43"/>
                  <a:pt x="50" y="40"/>
                  <a:pt x="47" y="40"/>
                </a:cubicBezTo>
                <a:cubicBezTo>
                  <a:pt x="33" y="40"/>
                  <a:pt x="33" y="40"/>
                  <a:pt x="33" y="40"/>
                </a:cubicBezTo>
                <a:cubicBezTo>
                  <a:pt x="30" y="40"/>
                  <a:pt x="27" y="43"/>
                  <a:pt x="27" y="47"/>
                </a:cubicBezTo>
                <a:cubicBezTo>
                  <a:pt x="27" y="54"/>
                  <a:pt x="27" y="54"/>
                  <a:pt x="27" y="54"/>
                </a:cubicBezTo>
                <a:cubicBezTo>
                  <a:pt x="7" y="54"/>
                  <a:pt x="7" y="54"/>
                  <a:pt x="7" y="54"/>
                </a:cubicBezTo>
                <a:cubicBezTo>
                  <a:pt x="7" y="20"/>
                  <a:pt x="7" y="20"/>
                  <a:pt x="7" y="20"/>
                </a:cubicBezTo>
                <a:cubicBezTo>
                  <a:pt x="140" y="20"/>
                  <a:pt x="140" y="20"/>
                  <a:pt x="140" y="20"/>
                </a:cubicBezTo>
                <a:lnTo>
                  <a:pt x="140" y="5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"/>
          <p:cNvSpPr/>
          <p:nvPr/>
        </p:nvSpPr>
        <p:spPr>
          <a:xfrm>
            <a:off x="0" y="1351800"/>
            <a:ext cx="9144000" cy="2439900"/>
          </a:xfrm>
          <a:prstGeom prst="rect">
            <a:avLst/>
          </a:prstGeom>
          <a:solidFill>
            <a:srgbClr val="353535">
              <a:alpha val="68630"/>
            </a:srgbClr>
          </a:solidFill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4" name="Google Shape;464;p47"/>
          <p:cNvSpPr txBox="1"/>
          <p:nvPr/>
        </p:nvSpPr>
        <p:spPr>
          <a:xfrm>
            <a:off x="637050" y="2295250"/>
            <a:ext cx="78699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Grazie per l’attenzione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/>
        </p:nvSpPr>
        <p:spPr>
          <a:xfrm>
            <a:off x="207950" y="193075"/>
            <a:ext cx="5665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37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7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Genesi e Ambito del documento</a:t>
            </a:r>
            <a:endParaRPr sz="700"/>
          </a:p>
        </p:txBody>
      </p:sp>
      <p:sp>
        <p:nvSpPr>
          <p:cNvPr id="205" name="Google Shape;205;p31"/>
          <p:cNvSpPr txBox="1"/>
          <p:nvPr/>
        </p:nvSpPr>
        <p:spPr>
          <a:xfrm>
            <a:off x="305750" y="862825"/>
            <a:ext cx="56658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Il documento che andremo a riassumere rappresenta il prodotto finale di diversi incontri svolti tra </a:t>
            </a:r>
            <a:r>
              <a:rPr b="1" lang="it" sz="9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Novembre 2018</a:t>
            </a:r>
            <a:r>
              <a:rPr lang="it" sz="9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b="1" lang="it" sz="9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Febbraio 2019</a:t>
            </a:r>
            <a:r>
              <a:rPr lang="it" sz="9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, promossi dal </a:t>
            </a:r>
            <a:r>
              <a:rPr b="1" lang="it" sz="9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Nucleo per la Sicurezza Cibernetica</a:t>
            </a:r>
            <a:r>
              <a:rPr lang="it" sz="9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 (NSC) del </a:t>
            </a:r>
            <a:r>
              <a:rPr b="1" lang="it" sz="9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Dipartimento Informazioni per la Sicurezza</a:t>
            </a:r>
            <a:r>
              <a:rPr lang="it" sz="9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 presso la </a:t>
            </a:r>
            <a:r>
              <a:rPr b="1" lang="it" sz="9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Presidenza del Consiglio dei Ministri</a:t>
            </a:r>
            <a:r>
              <a:rPr lang="it" sz="9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900">
              <a:solidFill>
                <a:srgbClr val="19191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812213" y="1531450"/>
            <a:ext cx="52125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Il documento si concentra sulla sicurezza nell’approvvigionamento di beni e servizi informatici, attività indicata con il termine “</a:t>
            </a:r>
            <a:r>
              <a:rPr b="1" lang="it" sz="9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procurement ICT</a:t>
            </a:r>
            <a:r>
              <a:rPr lang="it" sz="9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” e riguarda principalmente i </a:t>
            </a:r>
            <a:r>
              <a:rPr b="1" lang="it" sz="9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contratti pubblici ICT</a:t>
            </a:r>
            <a:r>
              <a:rPr lang="it" sz="9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900">
              <a:solidFill>
                <a:srgbClr val="19191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142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1"/>
          <p:cNvSpPr/>
          <p:nvPr/>
        </p:nvSpPr>
        <p:spPr>
          <a:xfrm>
            <a:off x="305752" y="1531449"/>
            <a:ext cx="308700" cy="308700"/>
          </a:xfrm>
          <a:prstGeom prst="ellipse">
            <a:avLst/>
          </a:prstGeom>
          <a:solidFill>
            <a:srgbClr val="606060"/>
          </a:solidFill>
          <a:ln>
            <a:noFill/>
          </a:ln>
          <a:effectLst>
            <a:outerShdw blurRad="292100" sx="102000" rotWithShape="0" algn="t" dir="5400000" dist="88900" sy="102000">
              <a:srgbClr val="959595">
                <a:alpha val="26670"/>
              </a:srgbClr>
            </a:outerShdw>
          </a:effectLst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1"/>
          <p:cNvSpPr txBox="1"/>
          <p:nvPr/>
        </p:nvSpPr>
        <p:spPr>
          <a:xfrm>
            <a:off x="343852" y="1553183"/>
            <a:ext cx="2340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700"/>
          </a:p>
        </p:txBody>
      </p:sp>
      <p:sp>
        <p:nvSpPr>
          <p:cNvPr id="209" name="Google Shape;209;p31"/>
          <p:cNvSpPr txBox="1"/>
          <p:nvPr/>
        </p:nvSpPr>
        <p:spPr>
          <a:xfrm>
            <a:off x="812225" y="2329500"/>
            <a:ext cx="50616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414241"/>
                </a:solidFill>
                <a:latin typeface="Montserrat"/>
                <a:ea typeface="Montserrat"/>
                <a:cs typeface="Montserrat"/>
                <a:sym typeface="Montserrat"/>
              </a:rPr>
              <a:t>I contenuti del documenti sono intesi come procedure cui allinearsi anche sulla base dei gradi di criticità delle varie acquisizioni ICT e sono rivolti principalmente ai </a:t>
            </a:r>
            <a:r>
              <a:rPr b="1" lang="it" sz="900">
                <a:solidFill>
                  <a:srgbClr val="414241"/>
                </a:solidFill>
                <a:latin typeface="Montserrat"/>
                <a:ea typeface="Montserrat"/>
                <a:cs typeface="Montserrat"/>
                <a:sym typeface="Montserrat"/>
              </a:rPr>
              <a:t>dirigenti/funzionari</a:t>
            </a:r>
            <a:r>
              <a:rPr lang="it" sz="900">
                <a:solidFill>
                  <a:srgbClr val="414241"/>
                </a:solidFill>
                <a:latin typeface="Montserrat"/>
                <a:ea typeface="Montserrat"/>
                <a:cs typeface="Montserrat"/>
                <a:sym typeface="Montserrat"/>
              </a:rPr>
              <a:t> delle PA, ai </a:t>
            </a:r>
            <a:r>
              <a:rPr b="1" lang="it" sz="900">
                <a:solidFill>
                  <a:srgbClr val="414241"/>
                </a:solidFill>
                <a:latin typeface="Montserrat"/>
                <a:ea typeface="Montserrat"/>
                <a:cs typeface="Montserrat"/>
                <a:sym typeface="Montserrat"/>
              </a:rPr>
              <a:t>RUP</a:t>
            </a:r>
            <a:r>
              <a:rPr lang="it" sz="900">
                <a:solidFill>
                  <a:srgbClr val="414241"/>
                </a:solidFill>
                <a:latin typeface="Montserrat"/>
                <a:ea typeface="Montserrat"/>
                <a:cs typeface="Montserrat"/>
                <a:sym typeface="Montserrat"/>
              </a:rPr>
              <a:t> delle gare pubbliche, ai </a:t>
            </a:r>
            <a:r>
              <a:rPr b="1" lang="it" sz="900">
                <a:solidFill>
                  <a:srgbClr val="414241"/>
                </a:solidFill>
                <a:latin typeface="Montserrat"/>
                <a:ea typeface="Montserrat"/>
                <a:cs typeface="Montserrat"/>
                <a:sym typeface="Montserrat"/>
              </a:rPr>
              <a:t>responsabili</a:t>
            </a:r>
            <a:r>
              <a:rPr lang="it" sz="900">
                <a:solidFill>
                  <a:srgbClr val="414241"/>
                </a:solidFill>
                <a:latin typeface="Montserrat"/>
                <a:ea typeface="Montserrat"/>
                <a:cs typeface="Montserrat"/>
                <a:sym typeface="Montserrat"/>
              </a:rPr>
              <a:t> della </a:t>
            </a:r>
            <a:r>
              <a:rPr b="1" lang="it" sz="900">
                <a:solidFill>
                  <a:srgbClr val="414241"/>
                </a:solidFill>
                <a:latin typeface="Montserrat"/>
                <a:ea typeface="Montserrat"/>
                <a:cs typeface="Montserrat"/>
                <a:sym typeface="Montserrat"/>
              </a:rPr>
              <a:t>transizione al digitale</a:t>
            </a:r>
            <a:r>
              <a:rPr lang="it" sz="900">
                <a:solidFill>
                  <a:srgbClr val="414241"/>
                </a:solidFill>
                <a:latin typeface="Montserrat"/>
                <a:ea typeface="Montserrat"/>
                <a:cs typeface="Montserrat"/>
                <a:sym typeface="Montserrat"/>
              </a:rPr>
              <a:t> ed ai </a:t>
            </a:r>
            <a:r>
              <a:rPr b="1" lang="it" sz="900">
                <a:solidFill>
                  <a:srgbClr val="414241"/>
                </a:solidFill>
                <a:latin typeface="Montserrat"/>
                <a:ea typeface="Montserrat"/>
                <a:cs typeface="Montserrat"/>
                <a:sym typeface="Montserrat"/>
              </a:rPr>
              <a:t>responsabili dell’organizzazione, pianificazione e sicurezza</a:t>
            </a:r>
            <a:r>
              <a:rPr lang="it" sz="900">
                <a:solidFill>
                  <a:srgbClr val="41424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900">
              <a:solidFill>
                <a:srgbClr val="41424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1424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1424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142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31"/>
          <p:cNvSpPr/>
          <p:nvPr/>
        </p:nvSpPr>
        <p:spPr>
          <a:xfrm>
            <a:off x="305752" y="2315733"/>
            <a:ext cx="308700" cy="308700"/>
          </a:xfrm>
          <a:prstGeom prst="ellipse">
            <a:avLst/>
          </a:prstGeom>
          <a:solidFill>
            <a:srgbClr val="606060"/>
          </a:solidFill>
          <a:ln>
            <a:noFill/>
          </a:ln>
          <a:effectLst>
            <a:outerShdw blurRad="292100" sx="102000" rotWithShape="0" algn="t" dir="5400000" dist="88900" sy="102000">
              <a:srgbClr val="959595">
                <a:alpha val="26670"/>
              </a:srgbClr>
            </a:outerShdw>
          </a:effectLst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343852" y="2337467"/>
            <a:ext cx="2340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700"/>
          </a:p>
        </p:txBody>
      </p:sp>
      <p:sp>
        <p:nvSpPr>
          <p:cNvPr id="212" name="Google Shape;212;p31"/>
          <p:cNvSpPr/>
          <p:nvPr/>
        </p:nvSpPr>
        <p:spPr>
          <a:xfrm>
            <a:off x="305752" y="3455617"/>
            <a:ext cx="308700" cy="308700"/>
          </a:xfrm>
          <a:prstGeom prst="ellipse">
            <a:avLst/>
          </a:prstGeom>
          <a:solidFill>
            <a:srgbClr val="606060"/>
          </a:solidFill>
          <a:ln>
            <a:noFill/>
          </a:ln>
          <a:effectLst>
            <a:outerShdw blurRad="292100" sx="102000" rotWithShape="0" algn="t" dir="5400000" dist="88900" sy="102000">
              <a:srgbClr val="959595">
                <a:alpha val="26670"/>
              </a:srgbClr>
            </a:outerShdw>
          </a:effectLst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343852" y="3477351"/>
            <a:ext cx="2340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700"/>
          </a:p>
        </p:txBody>
      </p:sp>
      <p:pic>
        <p:nvPicPr>
          <p:cNvPr id="214" name="Google Shape;214;p3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5939" l="0" r="0" t="5931"/>
          <a:stretch/>
        </p:blipFill>
        <p:spPr>
          <a:xfrm>
            <a:off x="6209732" y="1726178"/>
            <a:ext cx="2934300" cy="17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1"/>
          <p:cNvPicPr preferRelativeResize="0"/>
          <p:nvPr>
            <p:ph idx="4" type="pic"/>
          </p:nvPr>
        </p:nvPicPr>
        <p:blipFill rotWithShape="1">
          <a:blip r:embed="rId4">
            <a:alphaModFix/>
          </a:blip>
          <a:srcRect b="6769" l="0" r="0" t="6769"/>
          <a:stretch/>
        </p:blipFill>
        <p:spPr>
          <a:xfrm>
            <a:off x="6209732" y="3452356"/>
            <a:ext cx="2934300" cy="16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1"/>
          <p:cNvSpPr/>
          <p:nvPr/>
        </p:nvSpPr>
        <p:spPr>
          <a:xfrm rot="5400000">
            <a:off x="5525593" y="2384821"/>
            <a:ext cx="1563900" cy="408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  <a:effectLst>
            <a:outerShdw blurRad="304800" rotWithShape="0" algn="t" dir="7200000" dist="127000">
              <a:schemeClr val="accent4">
                <a:alpha val="60000"/>
              </a:schemeClr>
            </a:outerShdw>
          </a:effectLst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31"/>
          <p:cNvSpPr txBox="1"/>
          <p:nvPr/>
        </p:nvSpPr>
        <p:spPr>
          <a:xfrm>
            <a:off x="812225" y="3477350"/>
            <a:ext cx="5212500" cy="1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414241"/>
                </a:solidFill>
                <a:latin typeface="Montserrat"/>
                <a:ea typeface="Montserrat"/>
                <a:cs typeface="Montserrat"/>
                <a:sym typeface="Montserrat"/>
              </a:rPr>
              <a:t>Le finalità del documento sono quelle di mostrare in modo semplice le </a:t>
            </a:r>
            <a:r>
              <a:rPr b="1" lang="it" sz="900">
                <a:solidFill>
                  <a:srgbClr val="414241"/>
                </a:solidFill>
                <a:latin typeface="Montserrat"/>
                <a:ea typeface="Montserrat"/>
                <a:cs typeface="Montserrat"/>
                <a:sym typeface="Montserrat"/>
              </a:rPr>
              <a:t>problematiche</a:t>
            </a:r>
            <a:r>
              <a:rPr lang="it" sz="900">
                <a:solidFill>
                  <a:srgbClr val="414241"/>
                </a:solidFill>
                <a:latin typeface="Montserrat"/>
                <a:ea typeface="Montserrat"/>
                <a:cs typeface="Montserrat"/>
                <a:sym typeface="Montserrat"/>
              </a:rPr>
              <a:t> legate alla sicurezza nel </a:t>
            </a:r>
            <a:r>
              <a:rPr b="1" lang="it" sz="900">
                <a:solidFill>
                  <a:srgbClr val="414241"/>
                </a:solidFill>
                <a:latin typeface="Montserrat"/>
                <a:ea typeface="Montserrat"/>
                <a:cs typeface="Montserrat"/>
                <a:sym typeface="Montserrat"/>
              </a:rPr>
              <a:t>Procurement ICT</a:t>
            </a:r>
            <a:r>
              <a:rPr lang="it" sz="900">
                <a:solidFill>
                  <a:srgbClr val="414241"/>
                </a:solidFill>
                <a:latin typeface="Montserrat"/>
                <a:ea typeface="Montserrat"/>
                <a:cs typeface="Montserrat"/>
                <a:sym typeface="Montserrat"/>
              </a:rPr>
              <a:t> e presentare buone prassi da adottare per verificare il </a:t>
            </a:r>
            <a:r>
              <a:rPr b="1" lang="it" sz="900">
                <a:solidFill>
                  <a:srgbClr val="414241"/>
                </a:solidFill>
                <a:latin typeface="Montserrat"/>
                <a:ea typeface="Montserrat"/>
                <a:cs typeface="Montserrat"/>
                <a:sym typeface="Montserrat"/>
              </a:rPr>
              <a:t>livello di sicurezza</a:t>
            </a:r>
            <a:r>
              <a:rPr lang="it" sz="900">
                <a:solidFill>
                  <a:srgbClr val="414241"/>
                </a:solidFill>
                <a:latin typeface="Montserrat"/>
                <a:ea typeface="Montserrat"/>
                <a:cs typeface="Montserrat"/>
                <a:sym typeface="Montserrat"/>
              </a:rPr>
              <a:t> degli attuali processi di acquisizione ed eventualmente per alzare tale livello senza aumentare la complessità dei processi e l’impegno necessario a condurli.</a:t>
            </a:r>
            <a:endParaRPr sz="900">
              <a:solidFill>
                <a:srgbClr val="41424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1424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1424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1424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142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8" name="Google Shape;218;p31"/>
          <p:cNvPicPr preferRelativeResize="0"/>
          <p:nvPr>
            <p:ph idx="3" type="pic"/>
          </p:nvPr>
        </p:nvPicPr>
        <p:blipFill rotWithShape="1">
          <a:blip r:embed="rId5">
            <a:alphaModFix/>
          </a:blip>
          <a:srcRect b="0" l="22395" r="22389" t="0"/>
          <a:stretch/>
        </p:blipFill>
        <p:spPr>
          <a:xfrm>
            <a:off x="6222500" y="-20400"/>
            <a:ext cx="2934300" cy="174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1334" r="31334" t="0"/>
          <a:stretch/>
        </p:blipFill>
        <p:spPr>
          <a:xfrm>
            <a:off x="610438" y="303304"/>
            <a:ext cx="2659200" cy="40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/>
          <p:nvPr/>
        </p:nvSpPr>
        <p:spPr>
          <a:xfrm>
            <a:off x="3968650" y="328900"/>
            <a:ext cx="41796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30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Procurement ICT</a:t>
            </a:r>
            <a:endParaRPr sz="1200">
              <a:solidFill>
                <a:srgbClr val="606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06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32"/>
          <p:cNvSpPr txBox="1"/>
          <p:nvPr/>
        </p:nvSpPr>
        <p:spPr>
          <a:xfrm>
            <a:off x="4027750" y="1302600"/>
            <a:ext cx="4617900" cy="20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000"/>
              <a:buFont typeface="Montserrat"/>
              <a:buAutoNum type="alphaLcParenR"/>
            </a:pPr>
            <a:r>
              <a:rPr b="1" lang="it" sz="100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contratti di sviluppo</a:t>
            </a:r>
            <a:r>
              <a:rPr lang="it" sz="100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it" sz="100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realizzazione </a:t>
            </a:r>
            <a:r>
              <a:rPr lang="it" sz="100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b="1" lang="it" sz="100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 manutenzione evolutiva</a:t>
            </a:r>
            <a:r>
              <a:rPr lang="it" sz="100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 di applicazioni informatiche</a:t>
            </a:r>
            <a:endParaRPr sz="1000">
              <a:solidFill>
                <a:srgbClr val="606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000"/>
              <a:buFont typeface="Montserrat"/>
              <a:buAutoNum type="alphaLcParenR"/>
            </a:pPr>
            <a:r>
              <a:rPr b="1" lang="it" sz="100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contratti di acquisizione</a:t>
            </a:r>
            <a:r>
              <a:rPr lang="it" sz="100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 di prodotti hardware/software</a:t>
            </a:r>
            <a:endParaRPr sz="1000">
              <a:solidFill>
                <a:srgbClr val="606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000"/>
              <a:buFont typeface="Montserrat"/>
              <a:buAutoNum type="alphaLcParenR"/>
            </a:pPr>
            <a:r>
              <a:rPr b="1" lang="it" sz="100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contratti per attività di operation</a:t>
            </a:r>
            <a:r>
              <a:rPr lang="it" sz="100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b="1" lang="it" sz="100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conduzione</a:t>
            </a:r>
            <a:endParaRPr b="1" sz="1000">
              <a:solidFill>
                <a:srgbClr val="606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000"/>
              <a:buFont typeface="Montserrat"/>
              <a:buAutoNum type="alphaLcParenR"/>
            </a:pPr>
            <a:r>
              <a:rPr b="1" lang="it" sz="100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contratti per servizi</a:t>
            </a:r>
            <a:r>
              <a:rPr lang="it" sz="100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 diversi (supporto, consulenze, help desk ecc..)</a:t>
            </a:r>
            <a:endParaRPr sz="1000">
              <a:solidFill>
                <a:srgbClr val="6060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000"/>
              <a:buFont typeface="Montserrat"/>
              <a:buAutoNum type="alphaLcParenR"/>
            </a:pPr>
            <a:r>
              <a:rPr b="1" lang="it" sz="100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contratti per forniture miste</a:t>
            </a:r>
            <a:r>
              <a:rPr lang="it" sz="100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, combinazioni delle precedenti tipologie</a:t>
            </a:r>
            <a:endParaRPr sz="1000">
              <a:solidFill>
                <a:srgbClr val="606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3968650" y="907200"/>
            <a:ext cx="46179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lang="it" sz="100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Questi tipi di </a:t>
            </a:r>
            <a:r>
              <a:rPr b="1" lang="it" sz="100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contratti</a:t>
            </a:r>
            <a:r>
              <a:rPr lang="it" sz="100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 possono essere classificati nel seguente modo:</a:t>
            </a:r>
            <a:endParaRPr sz="1000">
              <a:solidFill>
                <a:srgbClr val="7F7F7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/>
          <p:nvPr/>
        </p:nvSpPr>
        <p:spPr>
          <a:xfrm>
            <a:off x="75" y="0"/>
            <a:ext cx="9144000" cy="2224200"/>
          </a:xfrm>
          <a:prstGeom prst="rect">
            <a:avLst/>
          </a:prstGeom>
          <a:solidFill>
            <a:srgbClr val="353535">
              <a:alpha val="68630"/>
            </a:srgbClr>
          </a:solidFill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33"/>
          <p:cNvSpPr txBox="1"/>
          <p:nvPr/>
        </p:nvSpPr>
        <p:spPr>
          <a:xfrm>
            <a:off x="805600" y="621300"/>
            <a:ext cx="78699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Indicazioni per le amministrazioni</a:t>
            </a:r>
            <a:endParaRPr sz="700"/>
          </a:p>
        </p:txBody>
      </p:sp>
      <p:sp>
        <p:nvSpPr>
          <p:cNvPr id="233" name="Google Shape;233;p33"/>
          <p:cNvSpPr txBox="1"/>
          <p:nvPr/>
        </p:nvSpPr>
        <p:spPr>
          <a:xfrm>
            <a:off x="1670384" y="1325357"/>
            <a:ext cx="5803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 azioni che le pubbliche amministrazioni devono eseguire sono di tipo organizzativo, funzionali e operativo e possono essere suddivise in 3 sotto categorie: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33"/>
          <p:cNvSpPr/>
          <p:nvPr/>
        </p:nvSpPr>
        <p:spPr>
          <a:xfrm>
            <a:off x="3444459" y="2963325"/>
            <a:ext cx="2296200" cy="145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41300" rotWithShape="0" algn="t" dir="5400000" dist="38100">
              <a:srgbClr val="7F7F7F">
                <a:alpha val="18820"/>
              </a:srgbClr>
            </a:outerShdw>
          </a:effectLst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33"/>
          <p:cNvSpPr txBox="1"/>
          <p:nvPr/>
        </p:nvSpPr>
        <p:spPr>
          <a:xfrm>
            <a:off x="1177886" y="3232565"/>
            <a:ext cx="1769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Azioni da svolgere prima della fase di acquisizione</a:t>
            </a:r>
            <a:endParaRPr sz="900"/>
          </a:p>
        </p:txBody>
      </p:sp>
      <p:sp>
        <p:nvSpPr>
          <p:cNvPr id="236" name="Google Shape;236;p33"/>
          <p:cNvSpPr txBox="1"/>
          <p:nvPr/>
        </p:nvSpPr>
        <p:spPr>
          <a:xfrm>
            <a:off x="3638657" y="3232565"/>
            <a:ext cx="190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Azioni da svolgere nel corso del procedimento di acquisizione</a:t>
            </a:r>
            <a:endParaRPr sz="900"/>
          </a:p>
        </p:txBody>
      </p:sp>
      <p:sp>
        <p:nvSpPr>
          <p:cNvPr id="237" name="Google Shape;237;p33"/>
          <p:cNvSpPr txBox="1"/>
          <p:nvPr/>
        </p:nvSpPr>
        <p:spPr>
          <a:xfrm>
            <a:off x="6173309" y="3232565"/>
            <a:ext cx="190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Azioni da svolgere dopo la stipula del contratto</a:t>
            </a:r>
            <a:endParaRPr sz="900"/>
          </a:p>
        </p:txBody>
      </p:sp>
      <p:sp>
        <p:nvSpPr>
          <p:cNvPr id="238" name="Google Shape;238;p33"/>
          <p:cNvSpPr/>
          <p:nvPr/>
        </p:nvSpPr>
        <p:spPr>
          <a:xfrm>
            <a:off x="1755277" y="2631183"/>
            <a:ext cx="531000" cy="53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3"/>
          <p:cNvSpPr/>
          <p:nvPr/>
        </p:nvSpPr>
        <p:spPr>
          <a:xfrm>
            <a:off x="1882665" y="2758552"/>
            <a:ext cx="276225" cy="276182"/>
          </a:xfrm>
          <a:custGeom>
            <a:rect b="b" l="l" r="r" t="t"/>
            <a:pathLst>
              <a:path extrusionOk="0" h="147" w="147">
                <a:moveTo>
                  <a:pt x="127" y="43"/>
                </a:moveTo>
                <a:cubicBezTo>
                  <a:pt x="127" y="10"/>
                  <a:pt x="127" y="10"/>
                  <a:pt x="127" y="10"/>
                </a:cubicBezTo>
                <a:cubicBezTo>
                  <a:pt x="127" y="4"/>
                  <a:pt x="123" y="0"/>
                  <a:pt x="117" y="0"/>
                </a:cubicBezTo>
                <a:cubicBezTo>
                  <a:pt x="111" y="0"/>
                  <a:pt x="107" y="4"/>
                  <a:pt x="107" y="10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56" y="28"/>
                  <a:pt x="56" y="28"/>
                  <a:pt x="56" y="28"/>
                </a:cubicBezTo>
                <a:cubicBezTo>
                  <a:pt x="7" y="33"/>
                  <a:pt x="7" y="33"/>
                  <a:pt x="7" y="33"/>
                </a:cubicBezTo>
                <a:cubicBezTo>
                  <a:pt x="3" y="33"/>
                  <a:pt x="0" y="36"/>
                  <a:pt x="0" y="40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90"/>
                  <a:pt x="3" y="93"/>
                  <a:pt x="7" y="93"/>
                </a:cubicBezTo>
                <a:cubicBezTo>
                  <a:pt x="30" y="96"/>
                  <a:pt x="30" y="96"/>
                  <a:pt x="30" y="96"/>
                </a:cubicBezTo>
                <a:cubicBezTo>
                  <a:pt x="40" y="144"/>
                  <a:pt x="40" y="144"/>
                  <a:pt x="40" y="144"/>
                </a:cubicBezTo>
                <a:cubicBezTo>
                  <a:pt x="40" y="144"/>
                  <a:pt x="40" y="144"/>
                  <a:pt x="40" y="144"/>
                </a:cubicBezTo>
                <a:cubicBezTo>
                  <a:pt x="41" y="146"/>
                  <a:pt x="42" y="147"/>
                  <a:pt x="44" y="147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72" y="147"/>
                  <a:pt x="74" y="145"/>
                  <a:pt x="74" y="143"/>
                </a:cubicBezTo>
                <a:cubicBezTo>
                  <a:pt x="74" y="143"/>
                  <a:pt x="74" y="143"/>
                  <a:pt x="73" y="143"/>
                </a:cubicBezTo>
                <a:cubicBezTo>
                  <a:pt x="74" y="143"/>
                  <a:pt x="74" y="143"/>
                  <a:pt x="74" y="143"/>
                </a:cubicBezTo>
                <a:cubicBezTo>
                  <a:pt x="64" y="101"/>
                  <a:pt x="64" y="101"/>
                  <a:pt x="64" y="101"/>
                </a:cubicBezTo>
                <a:cubicBezTo>
                  <a:pt x="107" y="114"/>
                  <a:pt x="107" y="114"/>
                  <a:pt x="107" y="114"/>
                </a:cubicBezTo>
                <a:cubicBezTo>
                  <a:pt x="107" y="117"/>
                  <a:pt x="107" y="117"/>
                  <a:pt x="107" y="117"/>
                </a:cubicBezTo>
                <a:cubicBezTo>
                  <a:pt x="107" y="122"/>
                  <a:pt x="111" y="127"/>
                  <a:pt x="117" y="127"/>
                </a:cubicBezTo>
                <a:cubicBezTo>
                  <a:pt x="123" y="127"/>
                  <a:pt x="127" y="122"/>
                  <a:pt x="127" y="117"/>
                </a:cubicBezTo>
                <a:cubicBezTo>
                  <a:pt x="127" y="83"/>
                  <a:pt x="127" y="83"/>
                  <a:pt x="127" y="83"/>
                </a:cubicBezTo>
                <a:cubicBezTo>
                  <a:pt x="138" y="83"/>
                  <a:pt x="147" y="74"/>
                  <a:pt x="147" y="63"/>
                </a:cubicBezTo>
                <a:cubicBezTo>
                  <a:pt x="147" y="52"/>
                  <a:pt x="138" y="43"/>
                  <a:pt x="127" y="43"/>
                </a:cubicBezTo>
                <a:close/>
                <a:moveTo>
                  <a:pt x="7" y="87"/>
                </a:moveTo>
                <a:cubicBezTo>
                  <a:pt x="7" y="73"/>
                  <a:pt x="7" y="73"/>
                  <a:pt x="7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5" y="73"/>
                  <a:pt x="27" y="72"/>
                  <a:pt x="27" y="70"/>
                </a:cubicBezTo>
                <a:cubicBezTo>
                  <a:pt x="27" y="68"/>
                  <a:pt x="25" y="67"/>
                  <a:pt x="24" y="67"/>
                </a:cubicBezTo>
                <a:cubicBezTo>
                  <a:pt x="7" y="67"/>
                  <a:pt x="7" y="67"/>
                  <a:pt x="7" y="67"/>
                </a:cubicBezTo>
                <a:cubicBezTo>
                  <a:pt x="7" y="60"/>
                  <a:pt x="7" y="60"/>
                  <a:pt x="7" y="60"/>
                </a:cubicBezTo>
                <a:cubicBezTo>
                  <a:pt x="17" y="60"/>
                  <a:pt x="17" y="60"/>
                  <a:pt x="17" y="60"/>
                </a:cubicBezTo>
                <a:cubicBezTo>
                  <a:pt x="19" y="60"/>
                  <a:pt x="20" y="58"/>
                  <a:pt x="20" y="57"/>
                </a:cubicBezTo>
                <a:cubicBezTo>
                  <a:pt x="20" y="55"/>
                  <a:pt x="19" y="53"/>
                  <a:pt x="17" y="53"/>
                </a:cubicBezTo>
                <a:cubicBezTo>
                  <a:pt x="7" y="53"/>
                  <a:pt x="7" y="53"/>
                  <a:pt x="7" y="53"/>
                </a:cubicBezTo>
                <a:cubicBezTo>
                  <a:pt x="7" y="40"/>
                  <a:pt x="7" y="40"/>
                  <a:pt x="7" y="40"/>
                </a:cubicBezTo>
                <a:cubicBezTo>
                  <a:pt x="54" y="35"/>
                  <a:pt x="54" y="35"/>
                  <a:pt x="54" y="35"/>
                </a:cubicBezTo>
                <a:cubicBezTo>
                  <a:pt x="54" y="92"/>
                  <a:pt x="54" y="92"/>
                  <a:pt x="54" y="92"/>
                </a:cubicBezTo>
                <a:lnTo>
                  <a:pt x="7" y="87"/>
                </a:lnTo>
                <a:close/>
                <a:moveTo>
                  <a:pt x="43" y="127"/>
                </a:moveTo>
                <a:cubicBezTo>
                  <a:pt x="37" y="97"/>
                  <a:pt x="37" y="97"/>
                  <a:pt x="37" y="97"/>
                </a:cubicBezTo>
                <a:cubicBezTo>
                  <a:pt x="56" y="99"/>
                  <a:pt x="56" y="99"/>
                  <a:pt x="56" y="99"/>
                </a:cubicBezTo>
                <a:cubicBezTo>
                  <a:pt x="57" y="99"/>
                  <a:pt x="57" y="99"/>
                  <a:pt x="57" y="99"/>
                </a:cubicBezTo>
                <a:cubicBezTo>
                  <a:pt x="63" y="127"/>
                  <a:pt x="63" y="127"/>
                  <a:pt x="63" y="127"/>
                </a:cubicBezTo>
                <a:lnTo>
                  <a:pt x="43" y="127"/>
                </a:lnTo>
                <a:close/>
                <a:moveTo>
                  <a:pt x="65" y="133"/>
                </a:moveTo>
                <a:cubicBezTo>
                  <a:pt x="66" y="140"/>
                  <a:pt x="66" y="140"/>
                  <a:pt x="66" y="140"/>
                </a:cubicBezTo>
                <a:cubicBezTo>
                  <a:pt x="46" y="140"/>
                  <a:pt x="46" y="140"/>
                  <a:pt x="46" y="140"/>
                </a:cubicBezTo>
                <a:cubicBezTo>
                  <a:pt x="45" y="133"/>
                  <a:pt x="45" y="133"/>
                  <a:pt x="45" y="133"/>
                </a:cubicBezTo>
                <a:lnTo>
                  <a:pt x="65" y="133"/>
                </a:lnTo>
                <a:close/>
                <a:moveTo>
                  <a:pt x="107" y="107"/>
                </a:moveTo>
                <a:cubicBezTo>
                  <a:pt x="60" y="93"/>
                  <a:pt x="60" y="93"/>
                  <a:pt x="60" y="93"/>
                </a:cubicBezTo>
                <a:cubicBezTo>
                  <a:pt x="60" y="33"/>
                  <a:pt x="60" y="33"/>
                  <a:pt x="60" y="33"/>
                </a:cubicBezTo>
                <a:cubicBezTo>
                  <a:pt x="107" y="19"/>
                  <a:pt x="107" y="19"/>
                  <a:pt x="107" y="19"/>
                </a:cubicBezTo>
                <a:lnTo>
                  <a:pt x="107" y="107"/>
                </a:lnTo>
                <a:close/>
                <a:moveTo>
                  <a:pt x="120" y="117"/>
                </a:moveTo>
                <a:cubicBezTo>
                  <a:pt x="120" y="119"/>
                  <a:pt x="119" y="120"/>
                  <a:pt x="117" y="120"/>
                </a:cubicBezTo>
                <a:cubicBezTo>
                  <a:pt x="115" y="120"/>
                  <a:pt x="114" y="119"/>
                  <a:pt x="114" y="117"/>
                </a:cubicBezTo>
                <a:cubicBezTo>
                  <a:pt x="114" y="10"/>
                  <a:pt x="114" y="10"/>
                  <a:pt x="114" y="10"/>
                </a:cubicBezTo>
                <a:cubicBezTo>
                  <a:pt x="114" y="8"/>
                  <a:pt x="115" y="6"/>
                  <a:pt x="117" y="6"/>
                </a:cubicBezTo>
                <a:cubicBezTo>
                  <a:pt x="119" y="6"/>
                  <a:pt x="120" y="8"/>
                  <a:pt x="120" y="10"/>
                </a:cubicBezTo>
                <a:lnTo>
                  <a:pt x="120" y="117"/>
                </a:lnTo>
                <a:close/>
                <a:moveTo>
                  <a:pt x="127" y="77"/>
                </a:moveTo>
                <a:cubicBezTo>
                  <a:pt x="127" y="50"/>
                  <a:pt x="127" y="50"/>
                  <a:pt x="127" y="50"/>
                </a:cubicBezTo>
                <a:cubicBezTo>
                  <a:pt x="134" y="50"/>
                  <a:pt x="140" y="56"/>
                  <a:pt x="140" y="63"/>
                </a:cubicBezTo>
                <a:cubicBezTo>
                  <a:pt x="140" y="71"/>
                  <a:pt x="134" y="77"/>
                  <a:pt x="127" y="7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3"/>
          <p:cNvSpPr/>
          <p:nvPr/>
        </p:nvSpPr>
        <p:spPr>
          <a:xfrm>
            <a:off x="4306499" y="2631183"/>
            <a:ext cx="531000" cy="531000"/>
          </a:xfrm>
          <a:prstGeom prst="ellipse">
            <a:avLst/>
          </a:prstGeom>
          <a:solidFill>
            <a:srgbClr val="606060"/>
          </a:solidFill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3"/>
          <p:cNvSpPr/>
          <p:nvPr/>
        </p:nvSpPr>
        <p:spPr>
          <a:xfrm>
            <a:off x="6896713" y="2631183"/>
            <a:ext cx="531000" cy="53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3"/>
          <p:cNvSpPr/>
          <p:nvPr/>
        </p:nvSpPr>
        <p:spPr>
          <a:xfrm>
            <a:off x="4433887" y="2758949"/>
            <a:ext cx="276225" cy="275389"/>
          </a:xfrm>
          <a:custGeom>
            <a:rect b="b" l="l" r="r" t="t"/>
            <a:pathLst>
              <a:path extrusionOk="0" h="147" w="147">
                <a:moveTo>
                  <a:pt x="13" y="47"/>
                </a:moveTo>
                <a:cubicBezTo>
                  <a:pt x="20" y="47"/>
                  <a:pt x="20" y="47"/>
                  <a:pt x="20" y="47"/>
                </a:cubicBezTo>
                <a:cubicBezTo>
                  <a:pt x="20" y="40"/>
                  <a:pt x="20" y="40"/>
                  <a:pt x="20" y="40"/>
                </a:cubicBezTo>
                <a:cubicBezTo>
                  <a:pt x="13" y="40"/>
                  <a:pt x="13" y="40"/>
                  <a:pt x="13" y="40"/>
                </a:cubicBezTo>
                <a:lnTo>
                  <a:pt x="13" y="47"/>
                </a:lnTo>
                <a:close/>
                <a:moveTo>
                  <a:pt x="13" y="20"/>
                </a:moveTo>
                <a:cubicBezTo>
                  <a:pt x="20" y="20"/>
                  <a:pt x="20" y="20"/>
                  <a:pt x="20" y="20"/>
                </a:cubicBezTo>
                <a:cubicBezTo>
                  <a:pt x="20" y="14"/>
                  <a:pt x="20" y="14"/>
                  <a:pt x="20" y="14"/>
                </a:cubicBezTo>
                <a:cubicBezTo>
                  <a:pt x="13" y="14"/>
                  <a:pt x="13" y="14"/>
                  <a:pt x="13" y="14"/>
                </a:cubicBezTo>
                <a:lnTo>
                  <a:pt x="13" y="20"/>
                </a:lnTo>
                <a:close/>
                <a:moveTo>
                  <a:pt x="13" y="34"/>
                </a:moveTo>
                <a:cubicBezTo>
                  <a:pt x="20" y="34"/>
                  <a:pt x="20" y="34"/>
                  <a:pt x="20" y="34"/>
                </a:cubicBezTo>
                <a:cubicBezTo>
                  <a:pt x="20" y="27"/>
                  <a:pt x="20" y="27"/>
                  <a:pt x="20" y="27"/>
                </a:cubicBezTo>
                <a:cubicBezTo>
                  <a:pt x="13" y="27"/>
                  <a:pt x="13" y="27"/>
                  <a:pt x="13" y="27"/>
                </a:cubicBezTo>
                <a:lnTo>
                  <a:pt x="13" y="34"/>
                </a:lnTo>
                <a:close/>
                <a:moveTo>
                  <a:pt x="13" y="61"/>
                </a:moveTo>
                <a:cubicBezTo>
                  <a:pt x="20" y="61"/>
                  <a:pt x="20" y="61"/>
                  <a:pt x="20" y="61"/>
                </a:cubicBezTo>
                <a:cubicBezTo>
                  <a:pt x="20" y="54"/>
                  <a:pt x="20" y="54"/>
                  <a:pt x="20" y="54"/>
                </a:cubicBezTo>
                <a:cubicBezTo>
                  <a:pt x="13" y="54"/>
                  <a:pt x="13" y="54"/>
                  <a:pt x="13" y="54"/>
                </a:cubicBezTo>
                <a:lnTo>
                  <a:pt x="13" y="61"/>
                </a:lnTo>
                <a:close/>
                <a:moveTo>
                  <a:pt x="20" y="87"/>
                </a:moveTo>
                <a:cubicBezTo>
                  <a:pt x="13" y="87"/>
                  <a:pt x="13" y="87"/>
                  <a:pt x="13" y="87"/>
                </a:cubicBezTo>
                <a:cubicBezTo>
                  <a:pt x="13" y="94"/>
                  <a:pt x="13" y="94"/>
                  <a:pt x="13" y="94"/>
                </a:cubicBezTo>
                <a:cubicBezTo>
                  <a:pt x="20" y="94"/>
                  <a:pt x="20" y="94"/>
                  <a:pt x="20" y="94"/>
                </a:cubicBezTo>
                <a:lnTo>
                  <a:pt x="20" y="87"/>
                </a:lnTo>
                <a:close/>
                <a:moveTo>
                  <a:pt x="20" y="101"/>
                </a:moveTo>
                <a:cubicBezTo>
                  <a:pt x="13" y="101"/>
                  <a:pt x="13" y="101"/>
                  <a:pt x="13" y="101"/>
                </a:cubicBezTo>
                <a:cubicBezTo>
                  <a:pt x="13" y="107"/>
                  <a:pt x="13" y="107"/>
                  <a:pt x="13" y="107"/>
                </a:cubicBezTo>
                <a:cubicBezTo>
                  <a:pt x="20" y="107"/>
                  <a:pt x="20" y="107"/>
                  <a:pt x="20" y="107"/>
                </a:cubicBezTo>
                <a:lnTo>
                  <a:pt x="20" y="101"/>
                </a:lnTo>
                <a:close/>
                <a:moveTo>
                  <a:pt x="20" y="127"/>
                </a:moveTo>
                <a:cubicBezTo>
                  <a:pt x="13" y="127"/>
                  <a:pt x="13" y="127"/>
                  <a:pt x="13" y="127"/>
                </a:cubicBezTo>
                <a:cubicBezTo>
                  <a:pt x="13" y="134"/>
                  <a:pt x="13" y="134"/>
                  <a:pt x="13" y="134"/>
                </a:cubicBezTo>
                <a:cubicBezTo>
                  <a:pt x="20" y="134"/>
                  <a:pt x="20" y="134"/>
                  <a:pt x="20" y="134"/>
                </a:cubicBezTo>
                <a:lnTo>
                  <a:pt x="20" y="127"/>
                </a:lnTo>
                <a:close/>
                <a:moveTo>
                  <a:pt x="20" y="114"/>
                </a:moveTo>
                <a:cubicBezTo>
                  <a:pt x="13" y="114"/>
                  <a:pt x="13" y="114"/>
                  <a:pt x="13" y="114"/>
                </a:cubicBezTo>
                <a:cubicBezTo>
                  <a:pt x="13" y="121"/>
                  <a:pt x="13" y="121"/>
                  <a:pt x="13" y="121"/>
                </a:cubicBezTo>
                <a:cubicBezTo>
                  <a:pt x="20" y="121"/>
                  <a:pt x="20" y="121"/>
                  <a:pt x="20" y="121"/>
                </a:cubicBezTo>
                <a:lnTo>
                  <a:pt x="20" y="114"/>
                </a:lnTo>
                <a:close/>
                <a:moveTo>
                  <a:pt x="134" y="114"/>
                </a:moveTo>
                <a:cubicBezTo>
                  <a:pt x="127" y="114"/>
                  <a:pt x="127" y="114"/>
                  <a:pt x="127" y="114"/>
                </a:cubicBezTo>
                <a:cubicBezTo>
                  <a:pt x="127" y="121"/>
                  <a:pt x="127" y="121"/>
                  <a:pt x="127" y="121"/>
                </a:cubicBezTo>
                <a:cubicBezTo>
                  <a:pt x="134" y="121"/>
                  <a:pt x="134" y="121"/>
                  <a:pt x="134" y="121"/>
                </a:cubicBezTo>
                <a:lnTo>
                  <a:pt x="134" y="114"/>
                </a:lnTo>
                <a:close/>
                <a:moveTo>
                  <a:pt x="127" y="20"/>
                </a:moveTo>
                <a:cubicBezTo>
                  <a:pt x="134" y="20"/>
                  <a:pt x="134" y="20"/>
                  <a:pt x="134" y="20"/>
                </a:cubicBezTo>
                <a:cubicBezTo>
                  <a:pt x="134" y="14"/>
                  <a:pt x="134" y="14"/>
                  <a:pt x="134" y="14"/>
                </a:cubicBezTo>
                <a:cubicBezTo>
                  <a:pt x="127" y="14"/>
                  <a:pt x="127" y="14"/>
                  <a:pt x="127" y="14"/>
                </a:cubicBezTo>
                <a:lnTo>
                  <a:pt x="127" y="20"/>
                </a:lnTo>
                <a:close/>
                <a:moveTo>
                  <a:pt x="57" y="101"/>
                </a:moveTo>
                <a:cubicBezTo>
                  <a:pt x="58" y="101"/>
                  <a:pt x="58" y="100"/>
                  <a:pt x="59" y="100"/>
                </a:cubicBezTo>
                <a:cubicBezTo>
                  <a:pt x="59" y="100"/>
                  <a:pt x="59" y="100"/>
                  <a:pt x="59" y="100"/>
                </a:cubicBezTo>
                <a:cubicBezTo>
                  <a:pt x="96" y="76"/>
                  <a:pt x="96" y="76"/>
                  <a:pt x="96" y="76"/>
                </a:cubicBezTo>
                <a:cubicBezTo>
                  <a:pt x="96" y="76"/>
                  <a:pt x="96" y="76"/>
                  <a:pt x="96" y="76"/>
                </a:cubicBezTo>
                <a:cubicBezTo>
                  <a:pt x="96" y="76"/>
                  <a:pt x="97" y="75"/>
                  <a:pt x="97" y="74"/>
                </a:cubicBezTo>
                <a:cubicBezTo>
                  <a:pt x="97" y="73"/>
                  <a:pt x="96" y="72"/>
                  <a:pt x="96" y="71"/>
                </a:cubicBezTo>
                <a:cubicBezTo>
                  <a:pt x="96" y="71"/>
                  <a:pt x="96" y="71"/>
                  <a:pt x="96" y="71"/>
                </a:cubicBezTo>
                <a:cubicBezTo>
                  <a:pt x="59" y="48"/>
                  <a:pt x="59" y="48"/>
                  <a:pt x="59" y="48"/>
                </a:cubicBezTo>
                <a:cubicBezTo>
                  <a:pt x="59" y="48"/>
                  <a:pt x="59" y="48"/>
                  <a:pt x="59" y="48"/>
                </a:cubicBezTo>
                <a:cubicBezTo>
                  <a:pt x="58" y="47"/>
                  <a:pt x="58" y="47"/>
                  <a:pt x="57" y="47"/>
                </a:cubicBezTo>
                <a:cubicBezTo>
                  <a:pt x="55" y="47"/>
                  <a:pt x="53" y="49"/>
                  <a:pt x="53" y="50"/>
                </a:cubicBezTo>
                <a:cubicBezTo>
                  <a:pt x="53" y="97"/>
                  <a:pt x="53" y="97"/>
                  <a:pt x="53" y="97"/>
                </a:cubicBezTo>
                <a:cubicBezTo>
                  <a:pt x="53" y="99"/>
                  <a:pt x="55" y="101"/>
                  <a:pt x="57" y="101"/>
                </a:cubicBezTo>
                <a:close/>
                <a:moveTo>
                  <a:pt x="60" y="57"/>
                </a:moveTo>
                <a:cubicBezTo>
                  <a:pt x="87" y="74"/>
                  <a:pt x="87" y="74"/>
                  <a:pt x="87" y="74"/>
                </a:cubicBezTo>
                <a:cubicBezTo>
                  <a:pt x="60" y="91"/>
                  <a:pt x="60" y="91"/>
                  <a:pt x="60" y="91"/>
                </a:cubicBezTo>
                <a:lnTo>
                  <a:pt x="60" y="57"/>
                </a:lnTo>
                <a:close/>
                <a:moveTo>
                  <a:pt x="134" y="0"/>
                </a:move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41"/>
                  <a:pt x="6" y="147"/>
                  <a:pt x="13" y="147"/>
                </a:cubicBezTo>
                <a:cubicBezTo>
                  <a:pt x="134" y="147"/>
                  <a:pt x="134" y="147"/>
                  <a:pt x="134" y="147"/>
                </a:cubicBezTo>
                <a:cubicBezTo>
                  <a:pt x="141" y="147"/>
                  <a:pt x="147" y="141"/>
                  <a:pt x="147" y="134"/>
                </a:cubicBezTo>
                <a:cubicBezTo>
                  <a:pt x="147" y="14"/>
                  <a:pt x="147" y="14"/>
                  <a:pt x="147" y="14"/>
                </a:cubicBezTo>
                <a:cubicBezTo>
                  <a:pt x="147" y="6"/>
                  <a:pt x="141" y="0"/>
                  <a:pt x="134" y="0"/>
                </a:cubicBezTo>
                <a:close/>
                <a:moveTo>
                  <a:pt x="27" y="141"/>
                </a:moveTo>
                <a:cubicBezTo>
                  <a:pt x="13" y="141"/>
                  <a:pt x="13" y="141"/>
                  <a:pt x="13" y="141"/>
                </a:cubicBezTo>
                <a:cubicBezTo>
                  <a:pt x="10" y="141"/>
                  <a:pt x="7" y="138"/>
                  <a:pt x="7" y="134"/>
                </a:cubicBezTo>
                <a:cubicBezTo>
                  <a:pt x="7" y="77"/>
                  <a:pt x="7" y="77"/>
                  <a:pt x="7" y="77"/>
                </a:cubicBezTo>
                <a:cubicBezTo>
                  <a:pt x="27" y="77"/>
                  <a:pt x="27" y="77"/>
                  <a:pt x="27" y="77"/>
                </a:cubicBezTo>
                <a:lnTo>
                  <a:pt x="27" y="141"/>
                </a:lnTo>
                <a:close/>
                <a:moveTo>
                  <a:pt x="27" y="71"/>
                </a:moveTo>
                <a:cubicBezTo>
                  <a:pt x="7" y="71"/>
                  <a:pt x="7" y="71"/>
                  <a:pt x="7" y="71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0"/>
                  <a:pt x="10" y="7"/>
                  <a:pt x="13" y="7"/>
                </a:cubicBezTo>
                <a:cubicBezTo>
                  <a:pt x="27" y="7"/>
                  <a:pt x="27" y="7"/>
                  <a:pt x="27" y="7"/>
                </a:cubicBezTo>
                <a:lnTo>
                  <a:pt x="27" y="71"/>
                </a:lnTo>
                <a:close/>
                <a:moveTo>
                  <a:pt x="114" y="141"/>
                </a:moveTo>
                <a:cubicBezTo>
                  <a:pt x="33" y="141"/>
                  <a:pt x="33" y="141"/>
                  <a:pt x="33" y="141"/>
                </a:cubicBezTo>
                <a:cubicBezTo>
                  <a:pt x="33" y="7"/>
                  <a:pt x="33" y="7"/>
                  <a:pt x="33" y="7"/>
                </a:cubicBezTo>
                <a:cubicBezTo>
                  <a:pt x="114" y="7"/>
                  <a:pt x="114" y="7"/>
                  <a:pt x="114" y="7"/>
                </a:cubicBezTo>
                <a:lnTo>
                  <a:pt x="114" y="141"/>
                </a:lnTo>
                <a:close/>
                <a:moveTo>
                  <a:pt x="140" y="134"/>
                </a:moveTo>
                <a:cubicBezTo>
                  <a:pt x="140" y="138"/>
                  <a:pt x="137" y="141"/>
                  <a:pt x="134" y="141"/>
                </a:cubicBezTo>
                <a:cubicBezTo>
                  <a:pt x="120" y="141"/>
                  <a:pt x="120" y="141"/>
                  <a:pt x="120" y="141"/>
                </a:cubicBezTo>
                <a:cubicBezTo>
                  <a:pt x="120" y="77"/>
                  <a:pt x="120" y="77"/>
                  <a:pt x="120" y="77"/>
                </a:cubicBezTo>
                <a:cubicBezTo>
                  <a:pt x="140" y="77"/>
                  <a:pt x="140" y="77"/>
                  <a:pt x="140" y="77"/>
                </a:cubicBezTo>
                <a:lnTo>
                  <a:pt x="140" y="134"/>
                </a:lnTo>
                <a:close/>
                <a:moveTo>
                  <a:pt x="140" y="71"/>
                </a:moveTo>
                <a:cubicBezTo>
                  <a:pt x="120" y="71"/>
                  <a:pt x="120" y="71"/>
                  <a:pt x="120" y="71"/>
                </a:cubicBezTo>
                <a:cubicBezTo>
                  <a:pt x="120" y="7"/>
                  <a:pt x="120" y="7"/>
                  <a:pt x="120" y="7"/>
                </a:cubicBezTo>
                <a:cubicBezTo>
                  <a:pt x="134" y="7"/>
                  <a:pt x="134" y="7"/>
                  <a:pt x="134" y="7"/>
                </a:cubicBezTo>
                <a:cubicBezTo>
                  <a:pt x="137" y="7"/>
                  <a:pt x="140" y="10"/>
                  <a:pt x="140" y="14"/>
                </a:cubicBezTo>
                <a:lnTo>
                  <a:pt x="140" y="71"/>
                </a:lnTo>
                <a:close/>
                <a:moveTo>
                  <a:pt x="127" y="47"/>
                </a:moveTo>
                <a:cubicBezTo>
                  <a:pt x="134" y="47"/>
                  <a:pt x="134" y="47"/>
                  <a:pt x="134" y="47"/>
                </a:cubicBezTo>
                <a:cubicBezTo>
                  <a:pt x="134" y="40"/>
                  <a:pt x="134" y="40"/>
                  <a:pt x="134" y="40"/>
                </a:cubicBezTo>
                <a:cubicBezTo>
                  <a:pt x="127" y="40"/>
                  <a:pt x="127" y="40"/>
                  <a:pt x="127" y="40"/>
                </a:cubicBezTo>
                <a:lnTo>
                  <a:pt x="127" y="47"/>
                </a:lnTo>
                <a:close/>
                <a:moveTo>
                  <a:pt x="127" y="34"/>
                </a:moveTo>
                <a:cubicBezTo>
                  <a:pt x="134" y="34"/>
                  <a:pt x="134" y="34"/>
                  <a:pt x="134" y="34"/>
                </a:cubicBezTo>
                <a:cubicBezTo>
                  <a:pt x="134" y="27"/>
                  <a:pt x="134" y="27"/>
                  <a:pt x="134" y="27"/>
                </a:cubicBezTo>
                <a:cubicBezTo>
                  <a:pt x="127" y="27"/>
                  <a:pt x="127" y="27"/>
                  <a:pt x="127" y="27"/>
                </a:cubicBezTo>
                <a:lnTo>
                  <a:pt x="127" y="34"/>
                </a:lnTo>
                <a:close/>
                <a:moveTo>
                  <a:pt x="134" y="87"/>
                </a:moveTo>
                <a:cubicBezTo>
                  <a:pt x="127" y="87"/>
                  <a:pt x="127" y="87"/>
                  <a:pt x="127" y="87"/>
                </a:cubicBezTo>
                <a:cubicBezTo>
                  <a:pt x="127" y="94"/>
                  <a:pt x="127" y="94"/>
                  <a:pt x="127" y="94"/>
                </a:cubicBezTo>
                <a:cubicBezTo>
                  <a:pt x="134" y="94"/>
                  <a:pt x="134" y="94"/>
                  <a:pt x="134" y="94"/>
                </a:cubicBezTo>
                <a:lnTo>
                  <a:pt x="134" y="87"/>
                </a:lnTo>
                <a:close/>
                <a:moveTo>
                  <a:pt x="134" y="101"/>
                </a:moveTo>
                <a:cubicBezTo>
                  <a:pt x="127" y="101"/>
                  <a:pt x="127" y="101"/>
                  <a:pt x="127" y="101"/>
                </a:cubicBezTo>
                <a:cubicBezTo>
                  <a:pt x="127" y="107"/>
                  <a:pt x="127" y="107"/>
                  <a:pt x="127" y="107"/>
                </a:cubicBezTo>
                <a:cubicBezTo>
                  <a:pt x="134" y="107"/>
                  <a:pt x="134" y="107"/>
                  <a:pt x="134" y="107"/>
                </a:cubicBezTo>
                <a:lnTo>
                  <a:pt x="134" y="101"/>
                </a:lnTo>
                <a:close/>
                <a:moveTo>
                  <a:pt x="127" y="61"/>
                </a:moveTo>
                <a:cubicBezTo>
                  <a:pt x="134" y="61"/>
                  <a:pt x="134" y="61"/>
                  <a:pt x="134" y="61"/>
                </a:cubicBezTo>
                <a:cubicBezTo>
                  <a:pt x="134" y="54"/>
                  <a:pt x="134" y="54"/>
                  <a:pt x="134" y="54"/>
                </a:cubicBezTo>
                <a:cubicBezTo>
                  <a:pt x="127" y="54"/>
                  <a:pt x="127" y="54"/>
                  <a:pt x="127" y="54"/>
                </a:cubicBezTo>
                <a:lnTo>
                  <a:pt x="127" y="61"/>
                </a:lnTo>
                <a:close/>
                <a:moveTo>
                  <a:pt x="134" y="127"/>
                </a:moveTo>
                <a:cubicBezTo>
                  <a:pt x="127" y="127"/>
                  <a:pt x="127" y="127"/>
                  <a:pt x="127" y="127"/>
                </a:cubicBezTo>
                <a:cubicBezTo>
                  <a:pt x="127" y="134"/>
                  <a:pt x="127" y="134"/>
                  <a:pt x="127" y="134"/>
                </a:cubicBezTo>
                <a:cubicBezTo>
                  <a:pt x="134" y="134"/>
                  <a:pt x="134" y="134"/>
                  <a:pt x="134" y="134"/>
                </a:cubicBezTo>
                <a:lnTo>
                  <a:pt x="134" y="12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33"/>
          <p:cNvSpPr/>
          <p:nvPr/>
        </p:nvSpPr>
        <p:spPr>
          <a:xfrm>
            <a:off x="7024102" y="2760536"/>
            <a:ext cx="276225" cy="272215"/>
          </a:xfrm>
          <a:custGeom>
            <a:rect b="b" l="l" r="r" t="t"/>
            <a:pathLst>
              <a:path extrusionOk="0" h="145" w="147">
                <a:moveTo>
                  <a:pt x="140" y="38"/>
                </a:moveTo>
                <a:cubicBezTo>
                  <a:pt x="127" y="38"/>
                  <a:pt x="127" y="38"/>
                  <a:pt x="127" y="38"/>
                </a:cubicBezTo>
                <a:cubicBezTo>
                  <a:pt x="123" y="23"/>
                  <a:pt x="123" y="23"/>
                  <a:pt x="123" y="23"/>
                </a:cubicBezTo>
                <a:cubicBezTo>
                  <a:pt x="121" y="16"/>
                  <a:pt x="114" y="12"/>
                  <a:pt x="106" y="14"/>
                </a:cubicBezTo>
                <a:cubicBezTo>
                  <a:pt x="86" y="19"/>
                  <a:pt x="86" y="19"/>
                  <a:pt x="86" y="19"/>
                </a:cubicBezTo>
                <a:cubicBezTo>
                  <a:pt x="59" y="3"/>
                  <a:pt x="59" y="3"/>
                  <a:pt x="59" y="3"/>
                </a:cubicBezTo>
                <a:cubicBezTo>
                  <a:pt x="52" y="0"/>
                  <a:pt x="44" y="2"/>
                  <a:pt x="40" y="8"/>
                </a:cubicBezTo>
                <a:cubicBezTo>
                  <a:pt x="23" y="38"/>
                  <a:pt x="23" y="38"/>
                  <a:pt x="23" y="38"/>
                </a:cubicBezTo>
                <a:cubicBezTo>
                  <a:pt x="6" y="38"/>
                  <a:pt x="6" y="38"/>
                  <a:pt x="6" y="38"/>
                </a:cubicBezTo>
                <a:cubicBezTo>
                  <a:pt x="3" y="38"/>
                  <a:pt x="0" y="41"/>
                  <a:pt x="0" y="45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62"/>
                  <a:pt x="3" y="65"/>
                  <a:pt x="6" y="65"/>
                </a:cubicBezTo>
                <a:cubicBezTo>
                  <a:pt x="13" y="65"/>
                  <a:pt x="13" y="65"/>
                  <a:pt x="13" y="65"/>
                </a:cubicBezTo>
                <a:cubicBezTo>
                  <a:pt x="13" y="138"/>
                  <a:pt x="13" y="138"/>
                  <a:pt x="13" y="138"/>
                </a:cubicBezTo>
                <a:cubicBezTo>
                  <a:pt x="13" y="142"/>
                  <a:pt x="16" y="145"/>
                  <a:pt x="20" y="145"/>
                </a:cubicBezTo>
                <a:cubicBezTo>
                  <a:pt x="127" y="145"/>
                  <a:pt x="127" y="145"/>
                  <a:pt x="127" y="145"/>
                </a:cubicBezTo>
                <a:cubicBezTo>
                  <a:pt x="130" y="145"/>
                  <a:pt x="133" y="142"/>
                  <a:pt x="133" y="138"/>
                </a:cubicBezTo>
                <a:cubicBezTo>
                  <a:pt x="133" y="65"/>
                  <a:pt x="133" y="65"/>
                  <a:pt x="133" y="65"/>
                </a:cubicBezTo>
                <a:cubicBezTo>
                  <a:pt x="140" y="65"/>
                  <a:pt x="140" y="65"/>
                  <a:pt x="140" y="65"/>
                </a:cubicBezTo>
                <a:cubicBezTo>
                  <a:pt x="144" y="65"/>
                  <a:pt x="147" y="62"/>
                  <a:pt x="147" y="58"/>
                </a:cubicBezTo>
                <a:cubicBezTo>
                  <a:pt x="147" y="45"/>
                  <a:pt x="147" y="45"/>
                  <a:pt x="147" y="45"/>
                </a:cubicBezTo>
                <a:cubicBezTo>
                  <a:pt x="147" y="41"/>
                  <a:pt x="144" y="38"/>
                  <a:pt x="140" y="38"/>
                </a:cubicBezTo>
                <a:close/>
                <a:moveTo>
                  <a:pt x="108" y="20"/>
                </a:moveTo>
                <a:cubicBezTo>
                  <a:pt x="112" y="19"/>
                  <a:pt x="115" y="21"/>
                  <a:pt x="116" y="25"/>
                </a:cubicBezTo>
                <a:cubicBezTo>
                  <a:pt x="120" y="38"/>
                  <a:pt x="120" y="38"/>
                  <a:pt x="120" y="38"/>
                </a:cubicBezTo>
                <a:cubicBezTo>
                  <a:pt x="119" y="38"/>
                  <a:pt x="119" y="38"/>
                  <a:pt x="119" y="38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0" y="26"/>
                  <a:pt x="110" y="26"/>
                  <a:pt x="110" y="26"/>
                </a:cubicBezTo>
                <a:cubicBezTo>
                  <a:pt x="103" y="28"/>
                  <a:pt x="103" y="28"/>
                  <a:pt x="103" y="28"/>
                </a:cubicBezTo>
                <a:cubicBezTo>
                  <a:pt x="104" y="29"/>
                  <a:pt x="104" y="29"/>
                  <a:pt x="104" y="29"/>
                </a:cubicBezTo>
                <a:cubicBezTo>
                  <a:pt x="96" y="25"/>
                  <a:pt x="96" y="25"/>
                  <a:pt x="96" y="25"/>
                </a:cubicBezTo>
                <a:cubicBezTo>
                  <a:pt x="95" y="23"/>
                  <a:pt x="95" y="23"/>
                  <a:pt x="95" y="23"/>
                </a:cubicBezTo>
                <a:lnTo>
                  <a:pt x="108" y="20"/>
                </a:lnTo>
                <a:close/>
                <a:moveTo>
                  <a:pt x="106" y="38"/>
                </a:moveTo>
                <a:cubicBezTo>
                  <a:pt x="62" y="38"/>
                  <a:pt x="62" y="38"/>
                  <a:pt x="62" y="38"/>
                </a:cubicBezTo>
                <a:cubicBezTo>
                  <a:pt x="73" y="19"/>
                  <a:pt x="73" y="19"/>
                  <a:pt x="73" y="19"/>
                </a:cubicBezTo>
                <a:lnTo>
                  <a:pt x="106" y="38"/>
                </a:lnTo>
                <a:close/>
                <a:moveTo>
                  <a:pt x="46" y="11"/>
                </a:moveTo>
                <a:cubicBezTo>
                  <a:pt x="48" y="8"/>
                  <a:pt x="52" y="7"/>
                  <a:pt x="55" y="9"/>
                </a:cubicBezTo>
                <a:cubicBezTo>
                  <a:pt x="67" y="16"/>
                  <a:pt x="67" y="16"/>
                  <a:pt x="67" y="16"/>
                </a:cubicBezTo>
                <a:cubicBezTo>
                  <a:pt x="54" y="38"/>
                  <a:pt x="54" y="38"/>
                  <a:pt x="54" y="38"/>
                </a:cubicBezTo>
                <a:cubicBezTo>
                  <a:pt x="39" y="38"/>
                  <a:pt x="39" y="38"/>
                  <a:pt x="39" y="38"/>
                </a:cubicBezTo>
                <a:cubicBezTo>
                  <a:pt x="39" y="38"/>
                  <a:pt x="39" y="38"/>
                  <a:pt x="39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1" y="38"/>
                  <a:pt x="31" y="38"/>
                  <a:pt x="31" y="38"/>
                </a:cubicBezTo>
                <a:lnTo>
                  <a:pt x="46" y="11"/>
                </a:lnTo>
                <a:close/>
                <a:moveTo>
                  <a:pt x="127" y="138"/>
                </a:moveTo>
                <a:cubicBezTo>
                  <a:pt x="20" y="138"/>
                  <a:pt x="20" y="138"/>
                  <a:pt x="20" y="138"/>
                </a:cubicBezTo>
                <a:cubicBezTo>
                  <a:pt x="20" y="65"/>
                  <a:pt x="20" y="65"/>
                  <a:pt x="20" y="65"/>
                </a:cubicBezTo>
                <a:cubicBezTo>
                  <a:pt x="127" y="65"/>
                  <a:pt x="127" y="65"/>
                  <a:pt x="127" y="65"/>
                </a:cubicBezTo>
                <a:lnTo>
                  <a:pt x="127" y="138"/>
                </a:lnTo>
                <a:close/>
                <a:moveTo>
                  <a:pt x="140" y="58"/>
                </a:moveTo>
                <a:cubicBezTo>
                  <a:pt x="6" y="58"/>
                  <a:pt x="6" y="58"/>
                  <a:pt x="6" y="58"/>
                </a:cubicBezTo>
                <a:cubicBezTo>
                  <a:pt x="6" y="45"/>
                  <a:pt x="6" y="45"/>
                  <a:pt x="6" y="45"/>
                </a:cubicBezTo>
                <a:cubicBezTo>
                  <a:pt x="140" y="45"/>
                  <a:pt x="140" y="45"/>
                  <a:pt x="140" y="45"/>
                </a:cubicBezTo>
                <a:lnTo>
                  <a:pt x="140" y="58"/>
                </a:lnTo>
                <a:close/>
                <a:moveTo>
                  <a:pt x="58" y="18"/>
                </a:moveTo>
                <a:cubicBezTo>
                  <a:pt x="52" y="15"/>
                  <a:pt x="52" y="15"/>
                  <a:pt x="52" y="15"/>
                </a:cubicBezTo>
                <a:cubicBezTo>
                  <a:pt x="49" y="21"/>
                  <a:pt x="49" y="21"/>
                  <a:pt x="49" y="21"/>
                </a:cubicBezTo>
                <a:cubicBezTo>
                  <a:pt x="54" y="24"/>
                  <a:pt x="54" y="24"/>
                  <a:pt x="54" y="24"/>
                </a:cubicBezTo>
                <a:lnTo>
                  <a:pt x="58" y="18"/>
                </a:lnTo>
                <a:close/>
                <a:moveTo>
                  <a:pt x="51" y="30"/>
                </a:moveTo>
                <a:cubicBezTo>
                  <a:pt x="45" y="26"/>
                  <a:pt x="45" y="26"/>
                  <a:pt x="45" y="26"/>
                </a:cubicBezTo>
                <a:cubicBezTo>
                  <a:pt x="42" y="32"/>
                  <a:pt x="42" y="32"/>
                  <a:pt x="42" y="32"/>
                </a:cubicBezTo>
                <a:cubicBezTo>
                  <a:pt x="48" y="35"/>
                  <a:pt x="48" y="35"/>
                  <a:pt x="48" y="35"/>
                </a:cubicBezTo>
                <a:lnTo>
                  <a:pt x="51" y="30"/>
                </a:lnTo>
                <a:close/>
                <a:moveTo>
                  <a:pt x="53" y="98"/>
                </a:moveTo>
                <a:cubicBezTo>
                  <a:pt x="93" y="98"/>
                  <a:pt x="93" y="98"/>
                  <a:pt x="93" y="98"/>
                </a:cubicBezTo>
                <a:cubicBezTo>
                  <a:pt x="97" y="98"/>
                  <a:pt x="100" y="95"/>
                  <a:pt x="100" y="92"/>
                </a:cubicBezTo>
                <a:cubicBezTo>
                  <a:pt x="100" y="85"/>
                  <a:pt x="100" y="85"/>
                  <a:pt x="100" y="85"/>
                </a:cubicBezTo>
                <a:cubicBezTo>
                  <a:pt x="100" y="81"/>
                  <a:pt x="97" y="78"/>
                  <a:pt x="93" y="78"/>
                </a:cubicBezTo>
                <a:cubicBezTo>
                  <a:pt x="53" y="78"/>
                  <a:pt x="53" y="78"/>
                  <a:pt x="53" y="78"/>
                </a:cubicBezTo>
                <a:cubicBezTo>
                  <a:pt x="50" y="78"/>
                  <a:pt x="47" y="81"/>
                  <a:pt x="47" y="85"/>
                </a:cubicBezTo>
                <a:cubicBezTo>
                  <a:pt x="47" y="92"/>
                  <a:pt x="47" y="92"/>
                  <a:pt x="47" y="92"/>
                </a:cubicBezTo>
                <a:cubicBezTo>
                  <a:pt x="47" y="95"/>
                  <a:pt x="50" y="98"/>
                  <a:pt x="53" y="98"/>
                </a:cubicBezTo>
                <a:close/>
                <a:moveTo>
                  <a:pt x="53" y="85"/>
                </a:moveTo>
                <a:cubicBezTo>
                  <a:pt x="93" y="85"/>
                  <a:pt x="93" y="85"/>
                  <a:pt x="93" y="85"/>
                </a:cubicBezTo>
                <a:cubicBezTo>
                  <a:pt x="93" y="92"/>
                  <a:pt x="93" y="92"/>
                  <a:pt x="93" y="92"/>
                </a:cubicBezTo>
                <a:cubicBezTo>
                  <a:pt x="53" y="92"/>
                  <a:pt x="53" y="92"/>
                  <a:pt x="53" y="92"/>
                </a:cubicBezTo>
                <a:lnTo>
                  <a:pt x="53" y="8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/>
        </p:nvSpPr>
        <p:spPr>
          <a:xfrm>
            <a:off x="483675" y="1787874"/>
            <a:ext cx="47193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Prima di attivare un procedimento di acquisizione, le amministrazioni devono aver svolto una serie di </a:t>
            </a:r>
            <a:r>
              <a:rPr b="1" lang="it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azioni</a:t>
            </a:r>
            <a:r>
              <a:rPr lang="it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per “prepararsi” ad effettuare i successivi passi in maniera sicura, minimizzando il rischio di trovarsi in </a:t>
            </a:r>
            <a:r>
              <a:rPr b="1" lang="it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situazioni inaspettate</a:t>
            </a:r>
            <a:r>
              <a:rPr lang="it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dovendo poi improvvisare.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4"/>
          <p:cNvSpPr txBox="1"/>
          <p:nvPr/>
        </p:nvSpPr>
        <p:spPr>
          <a:xfrm>
            <a:off x="557710" y="790145"/>
            <a:ext cx="44715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Azioni da svolgere prima della fase di acquisizione</a:t>
            </a:r>
            <a:endParaRPr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0" name="Google Shape;250;p34"/>
          <p:cNvCxnSpPr/>
          <p:nvPr/>
        </p:nvCxnSpPr>
        <p:spPr>
          <a:xfrm>
            <a:off x="593558" y="3384237"/>
            <a:ext cx="793290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1" name="Google Shape;251;p34"/>
          <p:cNvCxnSpPr/>
          <p:nvPr/>
        </p:nvCxnSpPr>
        <p:spPr>
          <a:xfrm>
            <a:off x="612608" y="3391901"/>
            <a:ext cx="2385600" cy="0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2" name="Google Shape;252;p34"/>
          <p:cNvSpPr/>
          <p:nvPr/>
        </p:nvSpPr>
        <p:spPr>
          <a:xfrm>
            <a:off x="614437" y="3648300"/>
            <a:ext cx="496800" cy="496800"/>
          </a:xfrm>
          <a:prstGeom prst="roundRect">
            <a:avLst>
              <a:gd fmla="val 5238" name="adj"/>
            </a:avLst>
          </a:prstGeom>
          <a:solidFill>
            <a:srgbClr val="606060"/>
          </a:solidFill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34"/>
          <p:cNvSpPr txBox="1"/>
          <p:nvPr/>
        </p:nvSpPr>
        <p:spPr>
          <a:xfrm>
            <a:off x="1315875" y="3550931"/>
            <a:ext cx="30549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Azioni Generali</a:t>
            </a:r>
            <a:endParaRPr sz="900"/>
          </a:p>
          <a:p>
            <a:pPr indent="0" lvl="0" marL="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Queste attività prendono il nome di </a:t>
            </a:r>
            <a:r>
              <a:rPr b="1" lang="it" sz="10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Azioni Generali</a:t>
            </a:r>
            <a:r>
              <a:rPr lang="it" sz="10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 (AG) e vengono enumerate da 1 a 7.</a:t>
            </a:r>
            <a:endParaRPr sz="900"/>
          </a:p>
        </p:txBody>
      </p:sp>
      <p:sp>
        <p:nvSpPr>
          <p:cNvPr id="254" name="Google Shape;254;p34"/>
          <p:cNvSpPr/>
          <p:nvPr/>
        </p:nvSpPr>
        <p:spPr>
          <a:xfrm>
            <a:off x="724733" y="3760563"/>
            <a:ext cx="276225" cy="272215"/>
          </a:xfrm>
          <a:custGeom>
            <a:rect b="b" l="l" r="r" t="t"/>
            <a:pathLst>
              <a:path extrusionOk="0" h="145" w="147">
                <a:moveTo>
                  <a:pt x="140" y="38"/>
                </a:moveTo>
                <a:cubicBezTo>
                  <a:pt x="127" y="38"/>
                  <a:pt x="127" y="38"/>
                  <a:pt x="127" y="38"/>
                </a:cubicBezTo>
                <a:cubicBezTo>
                  <a:pt x="123" y="23"/>
                  <a:pt x="123" y="23"/>
                  <a:pt x="123" y="23"/>
                </a:cubicBezTo>
                <a:cubicBezTo>
                  <a:pt x="121" y="16"/>
                  <a:pt x="114" y="12"/>
                  <a:pt x="106" y="14"/>
                </a:cubicBezTo>
                <a:cubicBezTo>
                  <a:pt x="86" y="19"/>
                  <a:pt x="86" y="19"/>
                  <a:pt x="86" y="19"/>
                </a:cubicBezTo>
                <a:cubicBezTo>
                  <a:pt x="59" y="3"/>
                  <a:pt x="59" y="3"/>
                  <a:pt x="59" y="3"/>
                </a:cubicBezTo>
                <a:cubicBezTo>
                  <a:pt x="52" y="0"/>
                  <a:pt x="44" y="2"/>
                  <a:pt x="40" y="8"/>
                </a:cubicBezTo>
                <a:cubicBezTo>
                  <a:pt x="23" y="38"/>
                  <a:pt x="23" y="38"/>
                  <a:pt x="23" y="38"/>
                </a:cubicBezTo>
                <a:cubicBezTo>
                  <a:pt x="6" y="38"/>
                  <a:pt x="6" y="38"/>
                  <a:pt x="6" y="38"/>
                </a:cubicBezTo>
                <a:cubicBezTo>
                  <a:pt x="3" y="38"/>
                  <a:pt x="0" y="41"/>
                  <a:pt x="0" y="45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62"/>
                  <a:pt x="3" y="65"/>
                  <a:pt x="6" y="65"/>
                </a:cubicBezTo>
                <a:cubicBezTo>
                  <a:pt x="13" y="65"/>
                  <a:pt x="13" y="65"/>
                  <a:pt x="13" y="65"/>
                </a:cubicBezTo>
                <a:cubicBezTo>
                  <a:pt x="13" y="138"/>
                  <a:pt x="13" y="138"/>
                  <a:pt x="13" y="138"/>
                </a:cubicBezTo>
                <a:cubicBezTo>
                  <a:pt x="13" y="142"/>
                  <a:pt x="16" y="145"/>
                  <a:pt x="20" y="145"/>
                </a:cubicBezTo>
                <a:cubicBezTo>
                  <a:pt x="127" y="145"/>
                  <a:pt x="127" y="145"/>
                  <a:pt x="127" y="145"/>
                </a:cubicBezTo>
                <a:cubicBezTo>
                  <a:pt x="130" y="145"/>
                  <a:pt x="133" y="142"/>
                  <a:pt x="133" y="138"/>
                </a:cubicBezTo>
                <a:cubicBezTo>
                  <a:pt x="133" y="65"/>
                  <a:pt x="133" y="65"/>
                  <a:pt x="133" y="65"/>
                </a:cubicBezTo>
                <a:cubicBezTo>
                  <a:pt x="140" y="65"/>
                  <a:pt x="140" y="65"/>
                  <a:pt x="140" y="65"/>
                </a:cubicBezTo>
                <a:cubicBezTo>
                  <a:pt x="144" y="65"/>
                  <a:pt x="147" y="62"/>
                  <a:pt x="147" y="58"/>
                </a:cubicBezTo>
                <a:cubicBezTo>
                  <a:pt x="147" y="45"/>
                  <a:pt x="147" y="45"/>
                  <a:pt x="147" y="45"/>
                </a:cubicBezTo>
                <a:cubicBezTo>
                  <a:pt x="147" y="41"/>
                  <a:pt x="144" y="38"/>
                  <a:pt x="140" y="38"/>
                </a:cubicBezTo>
                <a:close/>
                <a:moveTo>
                  <a:pt x="108" y="20"/>
                </a:moveTo>
                <a:cubicBezTo>
                  <a:pt x="112" y="19"/>
                  <a:pt x="115" y="21"/>
                  <a:pt x="116" y="25"/>
                </a:cubicBezTo>
                <a:cubicBezTo>
                  <a:pt x="120" y="38"/>
                  <a:pt x="120" y="38"/>
                  <a:pt x="120" y="38"/>
                </a:cubicBezTo>
                <a:cubicBezTo>
                  <a:pt x="119" y="38"/>
                  <a:pt x="119" y="38"/>
                  <a:pt x="119" y="38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0" y="26"/>
                  <a:pt x="110" y="26"/>
                  <a:pt x="110" y="26"/>
                </a:cubicBezTo>
                <a:cubicBezTo>
                  <a:pt x="103" y="28"/>
                  <a:pt x="103" y="28"/>
                  <a:pt x="103" y="28"/>
                </a:cubicBezTo>
                <a:cubicBezTo>
                  <a:pt x="104" y="29"/>
                  <a:pt x="104" y="29"/>
                  <a:pt x="104" y="29"/>
                </a:cubicBezTo>
                <a:cubicBezTo>
                  <a:pt x="96" y="25"/>
                  <a:pt x="96" y="25"/>
                  <a:pt x="96" y="25"/>
                </a:cubicBezTo>
                <a:cubicBezTo>
                  <a:pt x="95" y="23"/>
                  <a:pt x="95" y="23"/>
                  <a:pt x="95" y="23"/>
                </a:cubicBezTo>
                <a:lnTo>
                  <a:pt x="108" y="20"/>
                </a:lnTo>
                <a:close/>
                <a:moveTo>
                  <a:pt x="106" y="38"/>
                </a:moveTo>
                <a:cubicBezTo>
                  <a:pt x="62" y="38"/>
                  <a:pt x="62" y="38"/>
                  <a:pt x="62" y="38"/>
                </a:cubicBezTo>
                <a:cubicBezTo>
                  <a:pt x="73" y="19"/>
                  <a:pt x="73" y="19"/>
                  <a:pt x="73" y="19"/>
                </a:cubicBezTo>
                <a:lnTo>
                  <a:pt x="106" y="38"/>
                </a:lnTo>
                <a:close/>
                <a:moveTo>
                  <a:pt x="46" y="11"/>
                </a:moveTo>
                <a:cubicBezTo>
                  <a:pt x="48" y="8"/>
                  <a:pt x="52" y="7"/>
                  <a:pt x="55" y="9"/>
                </a:cubicBezTo>
                <a:cubicBezTo>
                  <a:pt x="67" y="16"/>
                  <a:pt x="67" y="16"/>
                  <a:pt x="67" y="16"/>
                </a:cubicBezTo>
                <a:cubicBezTo>
                  <a:pt x="54" y="38"/>
                  <a:pt x="54" y="38"/>
                  <a:pt x="54" y="38"/>
                </a:cubicBezTo>
                <a:cubicBezTo>
                  <a:pt x="39" y="38"/>
                  <a:pt x="39" y="38"/>
                  <a:pt x="39" y="38"/>
                </a:cubicBezTo>
                <a:cubicBezTo>
                  <a:pt x="39" y="38"/>
                  <a:pt x="39" y="38"/>
                  <a:pt x="39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1" y="38"/>
                  <a:pt x="31" y="38"/>
                  <a:pt x="31" y="38"/>
                </a:cubicBezTo>
                <a:lnTo>
                  <a:pt x="46" y="11"/>
                </a:lnTo>
                <a:close/>
                <a:moveTo>
                  <a:pt x="127" y="138"/>
                </a:moveTo>
                <a:cubicBezTo>
                  <a:pt x="20" y="138"/>
                  <a:pt x="20" y="138"/>
                  <a:pt x="20" y="138"/>
                </a:cubicBezTo>
                <a:cubicBezTo>
                  <a:pt x="20" y="65"/>
                  <a:pt x="20" y="65"/>
                  <a:pt x="20" y="65"/>
                </a:cubicBezTo>
                <a:cubicBezTo>
                  <a:pt x="127" y="65"/>
                  <a:pt x="127" y="65"/>
                  <a:pt x="127" y="65"/>
                </a:cubicBezTo>
                <a:lnTo>
                  <a:pt x="127" y="138"/>
                </a:lnTo>
                <a:close/>
                <a:moveTo>
                  <a:pt x="140" y="58"/>
                </a:moveTo>
                <a:cubicBezTo>
                  <a:pt x="6" y="58"/>
                  <a:pt x="6" y="58"/>
                  <a:pt x="6" y="58"/>
                </a:cubicBezTo>
                <a:cubicBezTo>
                  <a:pt x="6" y="45"/>
                  <a:pt x="6" y="45"/>
                  <a:pt x="6" y="45"/>
                </a:cubicBezTo>
                <a:cubicBezTo>
                  <a:pt x="140" y="45"/>
                  <a:pt x="140" y="45"/>
                  <a:pt x="140" y="45"/>
                </a:cubicBezTo>
                <a:lnTo>
                  <a:pt x="140" y="58"/>
                </a:lnTo>
                <a:close/>
                <a:moveTo>
                  <a:pt x="58" y="18"/>
                </a:moveTo>
                <a:cubicBezTo>
                  <a:pt x="52" y="15"/>
                  <a:pt x="52" y="15"/>
                  <a:pt x="52" y="15"/>
                </a:cubicBezTo>
                <a:cubicBezTo>
                  <a:pt x="49" y="21"/>
                  <a:pt x="49" y="21"/>
                  <a:pt x="49" y="21"/>
                </a:cubicBezTo>
                <a:cubicBezTo>
                  <a:pt x="54" y="24"/>
                  <a:pt x="54" y="24"/>
                  <a:pt x="54" y="24"/>
                </a:cubicBezTo>
                <a:lnTo>
                  <a:pt x="58" y="18"/>
                </a:lnTo>
                <a:close/>
                <a:moveTo>
                  <a:pt x="51" y="30"/>
                </a:moveTo>
                <a:cubicBezTo>
                  <a:pt x="45" y="26"/>
                  <a:pt x="45" y="26"/>
                  <a:pt x="45" y="26"/>
                </a:cubicBezTo>
                <a:cubicBezTo>
                  <a:pt x="42" y="32"/>
                  <a:pt x="42" y="32"/>
                  <a:pt x="42" y="32"/>
                </a:cubicBezTo>
                <a:cubicBezTo>
                  <a:pt x="48" y="35"/>
                  <a:pt x="48" y="35"/>
                  <a:pt x="48" y="35"/>
                </a:cubicBezTo>
                <a:lnTo>
                  <a:pt x="51" y="30"/>
                </a:lnTo>
                <a:close/>
                <a:moveTo>
                  <a:pt x="53" y="98"/>
                </a:moveTo>
                <a:cubicBezTo>
                  <a:pt x="93" y="98"/>
                  <a:pt x="93" y="98"/>
                  <a:pt x="93" y="98"/>
                </a:cubicBezTo>
                <a:cubicBezTo>
                  <a:pt x="97" y="98"/>
                  <a:pt x="100" y="95"/>
                  <a:pt x="100" y="92"/>
                </a:cubicBezTo>
                <a:cubicBezTo>
                  <a:pt x="100" y="85"/>
                  <a:pt x="100" y="85"/>
                  <a:pt x="100" y="85"/>
                </a:cubicBezTo>
                <a:cubicBezTo>
                  <a:pt x="100" y="81"/>
                  <a:pt x="97" y="78"/>
                  <a:pt x="93" y="78"/>
                </a:cubicBezTo>
                <a:cubicBezTo>
                  <a:pt x="53" y="78"/>
                  <a:pt x="53" y="78"/>
                  <a:pt x="53" y="78"/>
                </a:cubicBezTo>
                <a:cubicBezTo>
                  <a:pt x="50" y="78"/>
                  <a:pt x="47" y="81"/>
                  <a:pt x="47" y="85"/>
                </a:cubicBezTo>
                <a:cubicBezTo>
                  <a:pt x="47" y="92"/>
                  <a:pt x="47" y="92"/>
                  <a:pt x="47" y="92"/>
                </a:cubicBezTo>
                <a:cubicBezTo>
                  <a:pt x="47" y="95"/>
                  <a:pt x="50" y="98"/>
                  <a:pt x="53" y="98"/>
                </a:cubicBezTo>
                <a:close/>
                <a:moveTo>
                  <a:pt x="53" y="85"/>
                </a:moveTo>
                <a:cubicBezTo>
                  <a:pt x="93" y="85"/>
                  <a:pt x="93" y="85"/>
                  <a:pt x="93" y="85"/>
                </a:cubicBezTo>
                <a:cubicBezTo>
                  <a:pt x="93" y="92"/>
                  <a:pt x="93" y="92"/>
                  <a:pt x="93" y="92"/>
                </a:cubicBezTo>
                <a:cubicBezTo>
                  <a:pt x="53" y="92"/>
                  <a:pt x="53" y="92"/>
                  <a:pt x="53" y="92"/>
                </a:cubicBezTo>
                <a:lnTo>
                  <a:pt x="53" y="8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34"/>
          <p:cNvSpPr/>
          <p:nvPr/>
        </p:nvSpPr>
        <p:spPr>
          <a:xfrm>
            <a:off x="4880209" y="3648300"/>
            <a:ext cx="496800" cy="496800"/>
          </a:xfrm>
          <a:prstGeom prst="roundRect">
            <a:avLst>
              <a:gd fmla="val 523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4"/>
          <p:cNvSpPr txBox="1"/>
          <p:nvPr/>
        </p:nvSpPr>
        <p:spPr>
          <a:xfrm>
            <a:off x="5581650" y="3550925"/>
            <a:ext cx="3237300" cy="11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La maggior parte di queste azioni sono </a:t>
            </a:r>
            <a:r>
              <a:rPr b="1" lang="it" sz="10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prassi</a:t>
            </a:r>
            <a:r>
              <a:rPr lang="it" sz="10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 che le amministrazioni dovrebbero aver già svolto per altri obiettivi, risultando anche un modo per </a:t>
            </a:r>
            <a:r>
              <a:rPr b="1" lang="it" sz="10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verificare</a:t>
            </a:r>
            <a:r>
              <a:rPr lang="it" sz="10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b="1" lang="it" sz="10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sanare</a:t>
            </a:r>
            <a:r>
              <a:rPr lang="it" sz="10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 eventuali carenze per quelle non prese in considerazione.</a:t>
            </a:r>
            <a:endParaRPr sz="900"/>
          </a:p>
        </p:txBody>
      </p:sp>
      <p:sp>
        <p:nvSpPr>
          <p:cNvPr id="257" name="Google Shape;257;p34"/>
          <p:cNvSpPr/>
          <p:nvPr/>
        </p:nvSpPr>
        <p:spPr>
          <a:xfrm>
            <a:off x="4981825" y="3762869"/>
            <a:ext cx="276225" cy="276182"/>
          </a:xfrm>
          <a:custGeom>
            <a:rect b="b" l="l" r="r" t="t"/>
            <a:pathLst>
              <a:path extrusionOk="0" h="147" w="147">
                <a:moveTo>
                  <a:pt x="146" y="122"/>
                </a:moveTo>
                <a:cubicBezTo>
                  <a:pt x="109" y="85"/>
                  <a:pt x="109" y="85"/>
                  <a:pt x="109" y="85"/>
                </a:cubicBezTo>
                <a:cubicBezTo>
                  <a:pt x="114" y="80"/>
                  <a:pt x="114" y="72"/>
                  <a:pt x="109" y="67"/>
                </a:cubicBezTo>
                <a:cubicBezTo>
                  <a:pt x="86" y="44"/>
                  <a:pt x="86" y="44"/>
                  <a:pt x="86" y="44"/>
                </a:cubicBezTo>
                <a:cubicBezTo>
                  <a:pt x="86" y="44"/>
                  <a:pt x="86" y="44"/>
                  <a:pt x="86" y="44"/>
                </a:cubicBezTo>
                <a:cubicBezTo>
                  <a:pt x="86" y="20"/>
                  <a:pt x="67" y="0"/>
                  <a:pt x="43" y="0"/>
                </a:cubicBezTo>
                <a:cubicBezTo>
                  <a:pt x="19" y="0"/>
                  <a:pt x="0" y="20"/>
                  <a:pt x="0" y="44"/>
                </a:cubicBezTo>
                <a:cubicBezTo>
                  <a:pt x="0" y="68"/>
                  <a:pt x="19" y="87"/>
                  <a:pt x="43" y="87"/>
                </a:cubicBezTo>
                <a:cubicBezTo>
                  <a:pt x="43" y="87"/>
                  <a:pt x="43" y="87"/>
                  <a:pt x="43" y="87"/>
                </a:cubicBezTo>
                <a:cubicBezTo>
                  <a:pt x="66" y="110"/>
                  <a:pt x="66" y="110"/>
                  <a:pt x="66" y="110"/>
                </a:cubicBezTo>
                <a:cubicBezTo>
                  <a:pt x="71" y="115"/>
                  <a:pt x="79" y="115"/>
                  <a:pt x="85" y="110"/>
                </a:cubicBezTo>
                <a:cubicBezTo>
                  <a:pt x="94" y="120"/>
                  <a:pt x="94" y="120"/>
                  <a:pt x="94" y="120"/>
                </a:cubicBezTo>
                <a:cubicBezTo>
                  <a:pt x="95" y="120"/>
                  <a:pt x="95" y="121"/>
                  <a:pt x="96" y="121"/>
                </a:cubicBezTo>
                <a:cubicBezTo>
                  <a:pt x="106" y="121"/>
                  <a:pt x="106" y="121"/>
                  <a:pt x="106" y="121"/>
                </a:cubicBezTo>
                <a:cubicBezTo>
                  <a:pt x="106" y="131"/>
                  <a:pt x="106" y="131"/>
                  <a:pt x="106" y="131"/>
                </a:cubicBezTo>
                <a:cubicBezTo>
                  <a:pt x="106" y="132"/>
                  <a:pt x="108" y="134"/>
                  <a:pt x="110" y="134"/>
                </a:cubicBezTo>
                <a:cubicBezTo>
                  <a:pt x="120" y="134"/>
                  <a:pt x="120" y="134"/>
                  <a:pt x="120" y="134"/>
                </a:cubicBezTo>
                <a:cubicBezTo>
                  <a:pt x="120" y="144"/>
                  <a:pt x="120" y="144"/>
                  <a:pt x="120" y="144"/>
                </a:cubicBezTo>
                <a:cubicBezTo>
                  <a:pt x="120" y="146"/>
                  <a:pt x="121" y="147"/>
                  <a:pt x="123" y="147"/>
                </a:cubicBezTo>
                <a:cubicBezTo>
                  <a:pt x="143" y="147"/>
                  <a:pt x="143" y="147"/>
                  <a:pt x="143" y="147"/>
                </a:cubicBezTo>
                <a:cubicBezTo>
                  <a:pt x="145" y="147"/>
                  <a:pt x="147" y="146"/>
                  <a:pt x="147" y="144"/>
                </a:cubicBezTo>
                <a:cubicBezTo>
                  <a:pt x="147" y="124"/>
                  <a:pt x="147" y="124"/>
                  <a:pt x="147" y="124"/>
                </a:cubicBezTo>
                <a:cubicBezTo>
                  <a:pt x="147" y="123"/>
                  <a:pt x="146" y="122"/>
                  <a:pt x="146" y="122"/>
                </a:cubicBezTo>
                <a:close/>
                <a:moveTo>
                  <a:pt x="36" y="80"/>
                </a:moveTo>
                <a:cubicBezTo>
                  <a:pt x="19" y="76"/>
                  <a:pt x="6" y="62"/>
                  <a:pt x="6" y="44"/>
                </a:cubicBezTo>
                <a:cubicBezTo>
                  <a:pt x="6" y="23"/>
                  <a:pt x="23" y="7"/>
                  <a:pt x="43" y="7"/>
                </a:cubicBezTo>
                <a:cubicBezTo>
                  <a:pt x="61" y="7"/>
                  <a:pt x="76" y="20"/>
                  <a:pt x="79" y="37"/>
                </a:cubicBezTo>
                <a:cubicBezTo>
                  <a:pt x="74" y="32"/>
                  <a:pt x="66" y="33"/>
                  <a:pt x="61" y="38"/>
                </a:cubicBezTo>
                <a:cubicBezTo>
                  <a:pt x="37" y="62"/>
                  <a:pt x="37" y="62"/>
                  <a:pt x="37" y="62"/>
                </a:cubicBezTo>
                <a:cubicBezTo>
                  <a:pt x="32" y="67"/>
                  <a:pt x="32" y="74"/>
                  <a:pt x="36" y="80"/>
                </a:cubicBezTo>
                <a:close/>
                <a:moveTo>
                  <a:pt x="140" y="141"/>
                </a:moveTo>
                <a:cubicBezTo>
                  <a:pt x="126" y="141"/>
                  <a:pt x="126" y="141"/>
                  <a:pt x="126" y="141"/>
                </a:cubicBezTo>
                <a:cubicBezTo>
                  <a:pt x="126" y="131"/>
                  <a:pt x="126" y="131"/>
                  <a:pt x="126" y="131"/>
                </a:cubicBezTo>
                <a:cubicBezTo>
                  <a:pt x="126" y="129"/>
                  <a:pt x="125" y="127"/>
                  <a:pt x="123" y="127"/>
                </a:cubicBezTo>
                <a:cubicBezTo>
                  <a:pt x="113" y="127"/>
                  <a:pt x="113" y="127"/>
                  <a:pt x="113" y="127"/>
                </a:cubicBezTo>
                <a:cubicBezTo>
                  <a:pt x="113" y="117"/>
                  <a:pt x="113" y="117"/>
                  <a:pt x="113" y="117"/>
                </a:cubicBezTo>
                <a:cubicBezTo>
                  <a:pt x="113" y="115"/>
                  <a:pt x="112" y="114"/>
                  <a:pt x="110" y="114"/>
                </a:cubicBezTo>
                <a:cubicBezTo>
                  <a:pt x="98" y="114"/>
                  <a:pt x="98" y="114"/>
                  <a:pt x="98" y="114"/>
                </a:cubicBezTo>
                <a:cubicBezTo>
                  <a:pt x="87" y="103"/>
                  <a:pt x="87" y="103"/>
                  <a:pt x="87" y="103"/>
                </a:cubicBezTo>
                <a:cubicBezTo>
                  <a:pt x="86" y="102"/>
                  <a:pt x="86" y="102"/>
                  <a:pt x="85" y="102"/>
                </a:cubicBezTo>
                <a:cubicBezTo>
                  <a:pt x="84" y="102"/>
                  <a:pt x="83" y="102"/>
                  <a:pt x="82" y="103"/>
                </a:cubicBezTo>
                <a:cubicBezTo>
                  <a:pt x="80" y="105"/>
                  <a:pt x="80" y="105"/>
                  <a:pt x="80" y="105"/>
                </a:cubicBezTo>
                <a:cubicBezTo>
                  <a:pt x="77" y="108"/>
                  <a:pt x="73" y="108"/>
                  <a:pt x="71" y="105"/>
                </a:cubicBezTo>
                <a:cubicBezTo>
                  <a:pt x="42" y="76"/>
                  <a:pt x="42" y="76"/>
                  <a:pt x="42" y="76"/>
                </a:cubicBezTo>
                <a:cubicBezTo>
                  <a:pt x="39" y="73"/>
                  <a:pt x="39" y="69"/>
                  <a:pt x="42" y="67"/>
                </a:cubicBezTo>
                <a:cubicBezTo>
                  <a:pt x="66" y="42"/>
                  <a:pt x="66" y="42"/>
                  <a:pt x="66" y="42"/>
                </a:cubicBezTo>
                <a:cubicBezTo>
                  <a:pt x="69" y="40"/>
                  <a:pt x="73" y="40"/>
                  <a:pt x="75" y="42"/>
                </a:cubicBezTo>
                <a:cubicBezTo>
                  <a:pt x="80" y="47"/>
                  <a:pt x="80" y="47"/>
                  <a:pt x="80" y="47"/>
                </a:cubicBezTo>
                <a:cubicBezTo>
                  <a:pt x="79" y="52"/>
                  <a:pt x="78" y="57"/>
                  <a:pt x="75" y="62"/>
                </a:cubicBezTo>
                <a:cubicBezTo>
                  <a:pt x="73" y="61"/>
                  <a:pt x="72" y="60"/>
                  <a:pt x="70" y="60"/>
                </a:cubicBezTo>
                <a:cubicBezTo>
                  <a:pt x="64" y="60"/>
                  <a:pt x="60" y="65"/>
                  <a:pt x="60" y="70"/>
                </a:cubicBezTo>
                <a:cubicBezTo>
                  <a:pt x="60" y="76"/>
                  <a:pt x="64" y="80"/>
                  <a:pt x="70" y="80"/>
                </a:cubicBezTo>
                <a:cubicBezTo>
                  <a:pt x="75" y="80"/>
                  <a:pt x="80" y="76"/>
                  <a:pt x="80" y="70"/>
                </a:cubicBezTo>
                <a:cubicBezTo>
                  <a:pt x="80" y="69"/>
                  <a:pt x="80" y="68"/>
                  <a:pt x="79" y="67"/>
                </a:cubicBezTo>
                <a:cubicBezTo>
                  <a:pt x="82" y="63"/>
                  <a:pt x="84" y="58"/>
                  <a:pt x="85" y="52"/>
                </a:cubicBezTo>
                <a:cubicBezTo>
                  <a:pt x="104" y="71"/>
                  <a:pt x="104" y="71"/>
                  <a:pt x="104" y="71"/>
                </a:cubicBezTo>
                <a:cubicBezTo>
                  <a:pt x="107" y="74"/>
                  <a:pt x="107" y="78"/>
                  <a:pt x="104" y="81"/>
                </a:cubicBezTo>
                <a:cubicBezTo>
                  <a:pt x="102" y="83"/>
                  <a:pt x="102" y="83"/>
                  <a:pt x="102" y="83"/>
                </a:cubicBezTo>
                <a:cubicBezTo>
                  <a:pt x="102" y="83"/>
                  <a:pt x="101" y="84"/>
                  <a:pt x="101" y="85"/>
                </a:cubicBezTo>
                <a:cubicBezTo>
                  <a:pt x="101" y="86"/>
                  <a:pt x="102" y="87"/>
                  <a:pt x="102" y="88"/>
                </a:cubicBezTo>
                <a:cubicBezTo>
                  <a:pt x="140" y="125"/>
                  <a:pt x="140" y="125"/>
                  <a:pt x="140" y="125"/>
                </a:cubicBezTo>
                <a:lnTo>
                  <a:pt x="140" y="141"/>
                </a:lnTo>
                <a:close/>
                <a:moveTo>
                  <a:pt x="73" y="70"/>
                </a:moveTo>
                <a:cubicBezTo>
                  <a:pt x="73" y="72"/>
                  <a:pt x="72" y="74"/>
                  <a:pt x="70" y="74"/>
                </a:cubicBezTo>
                <a:cubicBezTo>
                  <a:pt x="68" y="74"/>
                  <a:pt x="66" y="72"/>
                  <a:pt x="66" y="70"/>
                </a:cubicBezTo>
                <a:cubicBezTo>
                  <a:pt x="66" y="69"/>
                  <a:pt x="68" y="67"/>
                  <a:pt x="70" y="67"/>
                </a:cubicBezTo>
                <a:cubicBezTo>
                  <a:pt x="72" y="67"/>
                  <a:pt x="73" y="69"/>
                  <a:pt x="73" y="7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8" name="Google Shape;258;p3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8866" l="0" r="0" t="18866"/>
          <a:stretch/>
        </p:blipFill>
        <p:spPr>
          <a:xfrm>
            <a:off x="5646821" y="592966"/>
            <a:ext cx="2879700" cy="1194900"/>
          </a:xfrm>
          <a:prstGeom prst="roundRect">
            <a:avLst>
              <a:gd fmla="val 4546" name="adj"/>
            </a:avLst>
          </a:prstGeom>
          <a:noFill/>
          <a:ln>
            <a:noFill/>
          </a:ln>
        </p:spPr>
      </p:pic>
      <p:pic>
        <p:nvPicPr>
          <p:cNvPr id="259" name="Google Shape;259;p34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18843" l="0" r="0" t="18843"/>
          <a:stretch/>
        </p:blipFill>
        <p:spPr>
          <a:xfrm>
            <a:off x="5646821" y="1908217"/>
            <a:ext cx="2879700" cy="1194900"/>
          </a:xfrm>
          <a:prstGeom prst="roundRect">
            <a:avLst>
              <a:gd fmla="val 4546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35"/>
          <p:cNvGrpSpPr/>
          <p:nvPr/>
        </p:nvGrpSpPr>
        <p:grpSpPr>
          <a:xfrm>
            <a:off x="381501" y="842932"/>
            <a:ext cx="600486" cy="688302"/>
            <a:chOff x="11046786" y="1470634"/>
            <a:chExt cx="2176463" cy="2406650"/>
          </a:xfrm>
        </p:grpSpPr>
        <p:sp>
          <p:nvSpPr>
            <p:cNvPr id="265" name="Google Shape;265;p35"/>
            <p:cNvSpPr/>
            <p:nvPr/>
          </p:nvSpPr>
          <p:spPr>
            <a:xfrm>
              <a:off x="11046786" y="1470634"/>
              <a:ext cx="2176463" cy="2406650"/>
            </a:xfrm>
            <a:custGeom>
              <a:rect b="b" l="l" r="r" t="t"/>
              <a:pathLst>
                <a:path extrusionOk="0" h="479" w="433">
                  <a:moveTo>
                    <a:pt x="433" y="154"/>
                  </a:moveTo>
                  <a:cubicBezTo>
                    <a:pt x="433" y="325"/>
                    <a:pt x="433" y="325"/>
                    <a:pt x="433" y="325"/>
                  </a:cubicBezTo>
                  <a:cubicBezTo>
                    <a:pt x="433" y="350"/>
                    <a:pt x="420" y="372"/>
                    <a:pt x="399" y="384"/>
                  </a:cubicBezTo>
                  <a:cubicBezTo>
                    <a:pt x="250" y="470"/>
                    <a:pt x="250" y="470"/>
                    <a:pt x="250" y="470"/>
                  </a:cubicBezTo>
                  <a:cubicBezTo>
                    <a:pt x="240" y="476"/>
                    <a:pt x="228" y="479"/>
                    <a:pt x="217" y="479"/>
                  </a:cubicBezTo>
                  <a:cubicBezTo>
                    <a:pt x="205" y="479"/>
                    <a:pt x="193" y="476"/>
                    <a:pt x="183" y="470"/>
                  </a:cubicBezTo>
                  <a:cubicBezTo>
                    <a:pt x="107" y="426"/>
                    <a:pt x="107" y="426"/>
                    <a:pt x="107" y="426"/>
                  </a:cubicBezTo>
                  <a:cubicBezTo>
                    <a:pt x="34" y="384"/>
                    <a:pt x="34" y="384"/>
                    <a:pt x="34" y="384"/>
                  </a:cubicBezTo>
                  <a:cubicBezTo>
                    <a:pt x="13" y="372"/>
                    <a:pt x="0" y="350"/>
                    <a:pt x="0" y="325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30"/>
                    <a:pt x="13" y="107"/>
                    <a:pt x="34" y="95"/>
                  </a:cubicBezTo>
                  <a:cubicBezTo>
                    <a:pt x="183" y="9"/>
                    <a:pt x="183" y="9"/>
                    <a:pt x="183" y="9"/>
                  </a:cubicBezTo>
                  <a:cubicBezTo>
                    <a:pt x="193" y="3"/>
                    <a:pt x="205" y="0"/>
                    <a:pt x="217" y="0"/>
                  </a:cubicBezTo>
                  <a:cubicBezTo>
                    <a:pt x="228" y="0"/>
                    <a:pt x="240" y="3"/>
                    <a:pt x="250" y="9"/>
                  </a:cubicBezTo>
                  <a:cubicBezTo>
                    <a:pt x="399" y="95"/>
                    <a:pt x="399" y="95"/>
                    <a:pt x="399" y="95"/>
                  </a:cubicBezTo>
                  <a:cubicBezTo>
                    <a:pt x="420" y="107"/>
                    <a:pt x="433" y="130"/>
                    <a:pt x="433" y="1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92100" sx="102000" rotWithShape="0" algn="ctr" dist="127000" sy="102000">
                <a:schemeClr val="accent4">
                  <a:alpha val="54900"/>
                </a:schemeClr>
              </a:outerShdw>
            </a:effectLst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11584949" y="2666021"/>
              <a:ext cx="1638300" cy="1211263"/>
            </a:xfrm>
            <a:custGeom>
              <a:rect b="b" l="l" r="r" t="t"/>
              <a:pathLst>
                <a:path extrusionOk="0" h="241" w="326">
                  <a:moveTo>
                    <a:pt x="326" y="0"/>
                  </a:moveTo>
                  <a:cubicBezTo>
                    <a:pt x="326" y="87"/>
                    <a:pt x="326" y="87"/>
                    <a:pt x="326" y="87"/>
                  </a:cubicBezTo>
                  <a:cubicBezTo>
                    <a:pt x="326" y="112"/>
                    <a:pt x="313" y="134"/>
                    <a:pt x="292" y="146"/>
                  </a:cubicBezTo>
                  <a:cubicBezTo>
                    <a:pt x="143" y="232"/>
                    <a:pt x="143" y="232"/>
                    <a:pt x="143" y="232"/>
                  </a:cubicBezTo>
                  <a:cubicBezTo>
                    <a:pt x="133" y="238"/>
                    <a:pt x="121" y="241"/>
                    <a:pt x="110" y="241"/>
                  </a:cubicBezTo>
                  <a:cubicBezTo>
                    <a:pt x="98" y="241"/>
                    <a:pt x="86" y="238"/>
                    <a:pt x="76" y="232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4" y="185"/>
                    <a:pt x="8" y="183"/>
                    <a:pt x="12" y="180"/>
                  </a:cubicBezTo>
                  <a:cubicBezTo>
                    <a:pt x="313" y="6"/>
                    <a:pt x="313" y="6"/>
                    <a:pt x="313" y="6"/>
                  </a:cubicBezTo>
                  <a:cubicBezTo>
                    <a:pt x="317" y="4"/>
                    <a:pt x="322" y="2"/>
                    <a:pt x="326" y="0"/>
                  </a:cubicBezTo>
                  <a:close/>
                </a:path>
              </a:pathLst>
            </a:custGeom>
            <a:solidFill>
              <a:srgbClr val="64D6B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67" name="Google Shape;267;p35"/>
          <p:cNvGrpSpPr/>
          <p:nvPr/>
        </p:nvGrpSpPr>
        <p:grpSpPr>
          <a:xfrm>
            <a:off x="381500" y="2225299"/>
            <a:ext cx="600486" cy="688302"/>
            <a:chOff x="13640761" y="1470634"/>
            <a:chExt cx="2176463" cy="2406650"/>
          </a:xfrm>
        </p:grpSpPr>
        <p:sp>
          <p:nvSpPr>
            <p:cNvPr id="268" name="Google Shape;268;p35"/>
            <p:cNvSpPr/>
            <p:nvPr/>
          </p:nvSpPr>
          <p:spPr>
            <a:xfrm>
              <a:off x="13640761" y="1470634"/>
              <a:ext cx="2176463" cy="2406650"/>
            </a:xfrm>
            <a:custGeom>
              <a:rect b="b" l="l" r="r" t="t"/>
              <a:pathLst>
                <a:path extrusionOk="0" h="479" w="433">
                  <a:moveTo>
                    <a:pt x="433" y="154"/>
                  </a:moveTo>
                  <a:cubicBezTo>
                    <a:pt x="433" y="325"/>
                    <a:pt x="433" y="325"/>
                    <a:pt x="433" y="325"/>
                  </a:cubicBezTo>
                  <a:cubicBezTo>
                    <a:pt x="433" y="350"/>
                    <a:pt x="420" y="372"/>
                    <a:pt x="399" y="384"/>
                  </a:cubicBezTo>
                  <a:cubicBezTo>
                    <a:pt x="326" y="427"/>
                    <a:pt x="326" y="427"/>
                    <a:pt x="326" y="427"/>
                  </a:cubicBezTo>
                  <a:cubicBezTo>
                    <a:pt x="251" y="470"/>
                    <a:pt x="251" y="470"/>
                    <a:pt x="251" y="470"/>
                  </a:cubicBezTo>
                  <a:cubicBezTo>
                    <a:pt x="240" y="476"/>
                    <a:pt x="229" y="479"/>
                    <a:pt x="217" y="479"/>
                  </a:cubicBezTo>
                  <a:cubicBezTo>
                    <a:pt x="205" y="479"/>
                    <a:pt x="193" y="476"/>
                    <a:pt x="183" y="470"/>
                  </a:cubicBezTo>
                  <a:cubicBezTo>
                    <a:pt x="34" y="384"/>
                    <a:pt x="34" y="384"/>
                    <a:pt x="34" y="384"/>
                  </a:cubicBezTo>
                  <a:cubicBezTo>
                    <a:pt x="13" y="372"/>
                    <a:pt x="0" y="350"/>
                    <a:pt x="0" y="325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30"/>
                    <a:pt x="13" y="107"/>
                    <a:pt x="34" y="95"/>
                  </a:cubicBezTo>
                  <a:cubicBezTo>
                    <a:pt x="183" y="9"/>
                    <a:pt x="183" y="9"/>
                    <a:pt x="183" y="9"/>
                  </a:cubicBezTo>
                  <a:cubicBezTo>
                    <a:pt x="193" y="3"/>
                    <a:pt x="205" y="0"/>
                    <a:pt x="217" y="0"/>
                  </a:cubicBezTo>
                  <a:cubicBezTo>
                    <a:pt x="229" y="0"/>
                    <a:pt x="240" y="3"/>
                    <a:pt x="251" y="9"/>
                  </a:cubicBezTo>
                  <a:cubicBezTo>
                    <a:pt x="399" y="95"/>
                    <a:pt x="399" y="95"/>
                    <a:pt x="399" y="95"/>
                  </a:cubicBezTo>
                  <a:cubicBezTo>
                    <a:pt x="420" y="107"/>
                    <a:pt x="433" y="130"/>
                    <a:pt x="433" y="1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92100" sx="102000" rotWithShape="0" algn="ctr" dist="127000" sy="102000">
                <a:schemeClr val="accent4">
                  <a:alpha val="54900"/>
                </a:schemeClr>
              </a:outerShdw>
            </a:effectLst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9" name="Google Shape;269;p35"/>
            <p:cNvSpPr/>
            <p:nvPr/>
          </p:nvSpPr>
          <p:spPr>
            <a:xfrm>
              <a:off x="13640761" y="2670784"/>
              <a:ext cx="1638300" cy="1206500"/>
            </a:xfrm>
            <a:custGeom>
              <a:rect b="b" l="l" r="r" t="t"/>
              <a:pathLst>
                <a:path extrusionOk="0" h="240" w="326">
                  <a:moveTo>
                    <a:pt x="326" y="188"/>
                  </a:moveTo>
                  <a:cubicBezTo>
                    <a:pt x="251" y="231"/>
                    <a:pt x="251" y="231"/>
                    <a:pt x="251" y="231"/>
                  </a:cubicBezTo>
                  <a:cubicBezTo>
                    <a:pt x="240" y="237"/>
                    <a:pt x="229" y="240"/>
                    <a:pt x="217" y="240"/>
                  </a:cubicBezTo>
                  <a:cubicBezTo>
                    <a:pt x="205" y="240"/>
                    <a:pt x="193" y="237"/>
                    <a:pt x="183" y="231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13" y="133"/>
                    <a:pt x="0" y="111"/>
                    <a:pt x="0" y="8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1"/>
                    <a:pt x="8" y="3"/>
                    <a:pt x="12" y="5"/>
                  </a:cubicBezTo>
                  <a:cubicBezTo>
                    <a:pt x="313" y="179"/>
                    <a:pt x="313" y="179"/>
                    <a:pt x="313" y="179"/>
                  </a:cubicBezTo>
                  <a:cubicBezTo>
                    <a:pt x="318" y="182"/>
                    <a:pt x="322" y="185"/>
                    <a:pt x="326" y="188"/>
                  </a:cubicBezTo>
                  <a:close/>
                </a:path>
              </a:pathLst>
            </a:custGeom>
            <a:solidFill>
              <a:srgbClr val="64D6B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70" name="Google Shape;270;p35"/>
          <p:cNvGrpSpPr/>
          <p:nvPr/>
        </p:nvGrpSpPr>
        <p:grpSpPr>
          <a:xfrm>
            <a:off x="352522" y="3607676"/>
            <a:ext cx="593521" cy="688302"/>
            <a:chOff x="14917111" y="3712184"/>
            <a:chExt cx="2176463" cy="2406650"/>
          </a:xfrm>
        </p:grpSpPr>
        <p:sp>
          <p:nvSpPr>
            <p:cNvPr id="271" name="Google Shape;271;p35"/>
            <p:cNvSpPr/>
            <p:nvPr/>
          </p:nvSpPr>
          <p:spPr>
            <a:xfrm>
              <a:off x="14917111" y="3712184"/>
              <a:ext cx="2176463" cy="2406650"/>
            </a:xfrm>
            <a:custGeom>
              <a:rect b="b" l="l" r="r" t="t"/>
              <a:pathLst>
                <a:path extrusionOk="0" h="479" w="433">
                  <a:moveTo>
                    <a:pt x="433" y="154"/>
                  </a:moveTo>
                  <a:cubicBezTo>
                    <a:pt x="433" y="325"/>
                    <a:pt x="433" y="325"/>
                    <a:pt x="433" y="325"/>
                  </a:cubicBezTo>
                  <a:cubicBezTo>
                    <a:pt x="433" y="350"/>
                    <a:pt x="420" y="372"/>
                    <a:pt x="399" y="384"/>
                  </a:cubicBezTo>
                  <a:cubicBezTo>
                    <a:pt x="250" y="470"/>
                    <a:pt x="250" y="470"/>
                    <a:pt x="250" y="470"/>
                  </a:cubicBezTo>
                  <a:cubicBezTo>
                    <a:pt x="240" y="476"/>
                    <a:pt x="228" y="479"/>
                    <a:pt x="216" y="479"/>
                  </a:cubicBezTo>
                  <a:cubicBezTo>
                    <a:pt x="204" y="479"/>
                    <a:pt x="192" y="476"/>
                    <a:pt x="182" y="470"/>
                  </a:cubicBezTo>
                  <a:cubicBezTo>
                    <a:pt x="112" y="429"/>
                    <a:pt x="112" y="429"/>
                    <a:pt x="112" y="429"/>
                  </a:cubicBezTo>
                  <a:cubicBezTo>
                    <a:pt x="33" y="384"/>
                    <a:pt x="33" y="384"/>
                    <a:pt x="33" y="384"/>
                  </a:cubicBezTo>
                  <a:cubicBezTo>
                    <a:pt x="13" y="372"/>
                    <a:pt x="0" y="350"/>
                    <a:pt x="0" y="325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30"/>
                    <a:pt x="13" y="107"/>
                    <a:pt x="33" y="95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82" y="9"/>
                    <a:pt x="182" y="9"/>
                    <a:pt x="182" y="9"/>
                  </a:cubicBezTo>
                  <a:cubicBezTo>
                    <a:pt x="192" y="3"/>
                    <a:pt x="204" y="0"/>
                    <a:pt x="216" y="0"/>
                  </a:cubicBezTo>
                  <a:cubicBezTo>
                    <a:pt x="228" y="0"/>
                    <a:pt x="240" y="3"/>
                    <a:pt x="250" y="9"/>
                  </a:cubicBezTo>
                  <a:cubicBezTo>
                    <a:pt x="399" y="95"/>
                    <a:pt x="399" y="95"/>
                    <a:pt x="399" y="95"/>
                  </a:cubicBezTo>
                  <a:cubicBezTo>
                    <a:pt x="420" y="107"/>
                    <a:pt x="433" y="130"/>
                    <a:pt x="433" y="1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92100" sx="102000" rotWithShape="0" algn="ctr" dist="127000" sy="102000">
                <a:schemeClr val="accent4">
                  <a:alpha val="54900"/>
                </a:schemeClr>
              </a:outerShdw>
            </a:effectLst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72" name="Google Shape;272;p35"/>
            <p:cNvSpPr/>
            <p:nvPr/>
          </p:nvSpPr>
          <p:spPr>
            <a:xfrm>
              <a:off x="14917111" y="3963009"/>
              <a:ext cx="568325" cy="1903413"/>
            </a:xfrm>
            <a:custGeom>
              <a:rect b="b" l="l" r="r" t="t"/>
              <a:pathLst>
                <a:path extrusionOk="0" h="379" w="113">
                  <a:moveTo>
                    <a:pt x="113" y="16"/>
                  </a:moveTo>
                  <a:cubicBezTo>
                    <a:pt x="113" y="364"/>
                    <a:pt x="113" y="364"/>
                    <a:pt x="113" y="364"/>
                  </a:cubicBezTo>
                  <a:cubicBezTo>
                    <a:pt x="113" y="369"/>
                    <a:pt x="113" y="374"/>
                    <a:pt x="112" y="379"/>
                  </a:cubicBezTo>
                  <a:cubicBezTo>
                    <a:pt x="33" y="334"/>
                    <a:pt x="33" y="334"/>
                    <a:pt x="33" y="334"/>
                  </a:cubicBezTo>
                  <a:cubicBezTo>
                    <a:pt x="13" y="322"/>
                    <a:pt x="0" y="300"/>
                    <a:pt x="0" y="275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80"/>
                    <a:pt x="13" y="57"/>
                    <a:pt x="33" y="45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3" y="5"/>
                    <a:pt x="113" y="10"/>
                    <a:pt x="113" y="16"/>
                  </a:cubicBezTo>
                  <a:close/>
                </a:path>
              </a:pathLst>
            </a:custGeom>
            <a:solidFill>
              <a:srgbClr val="64D6B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73" name="Google Shape;273;p35"/>
          <p:cNvSpPr txBox="1"/>
          <p:nvPr/>
        </p:nvSpPr>
        <p:spPr>
          <a:xfrm>
            <a:off x="537859" y="1154521"/>
            <a:ext cx="4017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700"/>
          </a:p>
        </p:txBody>
      </p:sp>
      <p:sp>
        <p:nvSpPr>
          <p:cNvPr id="274" name="Google Shape;274;p35"/>
          <p:cNvSpPr txBox="1"/>
          <p:nvPr/>
        </p:nvSpPr>
        <p:spPr>
          <a:xfrm>
            <a:off x="444831" y="2536967"/>
            <a:ext cx="4017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700"/>
          </a:p>
        </p:txBody>
      </p:sp>
      <p:sp>
        <p:nvSpPr>
          <p:cNvPr id="275" name="Google Shape;275;p35"/>
          <p:cNvSpPr txBox="1"/>
          <p:nvPr/>
        </p:nvSpPr>
        <p:spPr>
          <a:xfrm>
            <a:off x="345312" y="3802280"/>
            <a:ext cx="397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700"/>
          </a:p>
        </p:txBody>
      </p:sp>
      <p:sp>
        <p:nvSpPr>
          <p:cNvPr id="276" name="Google Shape;276;p35"/>
          <p:cNvSpPr/>
          <p:nvPr/>
        </p:nvSpPr>
        <p:spPr>
          <a:xfrm>
            <a:off x="495033" y="1020593"/>
            <a:ext cx="152437" cy="157537"/>
          </a:xfrm>
          <a:custGeom>
            <a:rect b="b" l="l" r="r" t="t"/>
            <a:pathLst>
              <a:path extrusionOk="0" h="147" w="147">
                <a:moveTo>
                  <a:pt x="91" y="90"/>
                </a:moveTo>
                <a:cubicBezTo>
                  <a:pt x="77" y="90"/>
                  <a:pt x="77" y="90"/>
                  <a:pt x="77" y="90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91" y="103"/>
                  <a:pt x="91" y="103"/>
                  <a:pt x="91" y="103"/>
                </a:cubicBezTo>
                <a:lnTo>
                  <a:pt x="91" y="90"/>
                </a:lnTo>
                <a:close/>
                <a:moveTo>
                  <a:pt x="91" y="113"/>
                </a:moveTo>
                <a:cubicBezTo>
                  <a:pt x="77" y="113"/>
                  <a:pt x="77" y="113"/>
                  <a:pt x="77" y="113"/>
                </a:cubicBezTo>
                <a:cubicBezTo>
                  <a:pt x="77" y="127"/>
                  <a:pt x="77" y="127"/>
                  <a:pt x="77" y="127"/>
                </a:cubicBezTo>
                <a:cubicBezTo>
                  <a:pt x="91" y="127"/>
                  <a:pt x="91" y="127"/>
                  <a:pt x="91" y="127"/>
                </a:cubicBezTo>
                <a:lnTo>
                  <a:pt x="91" y="113"/>
                </a:lnTo>
                <a:close/>
                <a:moveTo>
                  <a:pt x="71" y="67"/>
                </a:moveTo>
                <a:cubicBezTo>
                  <a:pt x="57" y="67"/>
                  <a:pt x="57" y="67"/>
                  <a:pt x="57" y="67"/>
                </a:cubicBezTo>
                <a:cubicBezTo>
                  <a:pt x="57" y="80"/>
                  <a:pt x="57" y="80"/>
                  <a:pt x="57" y="80"/>
                </a:cubicBezTo>
                <a:cubicBezTo>
                  <a:pt x="71" y="80"/>
                  <a:pt x="71" y="80"/>
                  <a:pt x="71" y="80"/>
                </a:cubicBezTo>
                <a:lnTo>
                  <a:pt x="71" y="67"/>
                </a:lnTo>
                <a:close/>
                <a:moveTo>
                  <a:pt x="91" y="67"/>
                </a:moveTo>
                <a:cubicBezTo>
                  <a:pt x="77" y="67"/>
                  <a:pt x="77" y="67"/>
                  <a:pt x="77" y="67"/>
                </a:cubicBezTo>
                <a:cubicBezTo>
                  <a:pt x="77" y="80"/>
                  <a:pt x="77" y="80"/>
                  <a:pt x="77" y="80"/>
                </a:cubicBezTo>
                <a:cubicBezTo>
                  <a:pt x="91" y="80"/>
                  <a:pt x="91" y="80"/>
                  <a:pt x="91" y="80"/>
                </a:cubicBezTo>
                <a:lnTo>
                  <a:pt x="91" y="67"/>
                </a:lnTo>
                <a:close/>
                <a:moveTo>
                  <a:pt x="131" y="90"/>
                </a:moveTo>
                <a:cubicBezTo>
                  <a:pt x="117" y="90"/>
                  <a:pt x="117" y="90"/>
                  <a:pt x="117" y="90"/>
                </a:cubicBezTo>
                <a:cubicBezTo>
                  <a:pt x="117" y="103"/>
                  <a:pt x="117" y="103"/>
                  <a:pt x="117" y="103"/>
                </a:cubicBezTo>
                <a:cubicBezTo>
                  <a:pt x="131" y="103"/>
                  <a:pt x="131" y="103"/>
                  <a:pt x="131" y="103"/>
                </a:cubicBezTo>
                <a:lnTo>
                  <a:pt x="131" y="90"/>
                </a:lnTo>
                <a:close/>
                <a:moveTo>
                  <a:pt x="131" y="67"/>
                </a:moveTo>
                <a:cubicBezTo>
                  <a:pt x="117" y="67"/>
                  <a:pt x="117" y="67"/>
                  <a:pt x="117" y="67"/>
                </a:cubicBezTo>
                <a:cubicBezTo>
                  <a:pt x="117" y="80"/>
                  <a:pt x="117" y="80"/>
                  <a:pt x="117" y="80"/>
                </a:cubicBezTo>
                <a:cubicBezTo>
                  <a:pt x="131" y="80"/>
                  <a:pt x="131" y="80"/>
                  <a:pt x="131" y="80"/>
                </a:cubicBezTo>
                <a:lnTo>
                  <a:pt x="131" y="67"/>
                </a:lnTo>
                <a:close/>
                <a:moveTo>
                  <a:pt x="71" y="90"/>
                </a:moveTo>
                <a:cubicBezTo>
                  <a:pt x="57" y="90"/>
                  <a:pt x="57" y="90"/>
                  <a:pt x="57" y="90"/>
                </a:cubicBezTo>
                <a:cubicBezTo>
                  <a:pt x="57" y="103"/>
                  <a:pt x="57" y="103"/>
                  <a:pt x="57" y="103"/>
                </a:cubicBezTo>
                <a:cubicBezTo>
                  <a:pt x="71" y="103"/>
                  <a:pt x="71" y="103"/>
                  <a:pt x="71" y="103"/>
                </a:cubicBezTo>
                <a:lnTo>
                  <a:pt x="71" y="90"/>
                </a:lnTo>
                <a:close/>
                <a:moveTo>
                  <a:pt x="111" y="67"/>
                </a:moveTo>
                <a:cubicBezTo>
                  <a:pt x="97" y="67"/>
                  <a:pt x="97" y="67"/>
                  <a:pt x="97" y="67"/>
                </a:cubicBezTo>
                <a:cubicBezTo>
                  <a:pt x="97" y="80"/>
                  <a:pt x="97" y="80"/>
                  <a:pt x="97" y="80"/>
                </a:cubicBezTo>
                <a:cubicBezTo>
                  <a:pt x="111" y="80"/>
                  <a:pt x="111" y="80"/>
                  <a:pt x="111" y="80"/>
                </a:cubicBezTo>
                <a:lnTo>
                  <a:pt x="111" y="67"/>
                </a:lnTo>
                <a:close/>
                <a:moveTo>
                  <a:pt x="111" y="90"/>
                </a:moveTo>
                <a:cubicBezTo>
                  <a:pt x="97" y="90"/>
                  <a:pt x="97" y="90"/>
                  <a:pt x="97" y="90"/>
                </a:cubicBezTo>
                <a:cubicBezTo>
                  <a:pt x="97" y="103"/>
                  <a:pt x="97" y="103"/>
                  <a:pt x="97" y="103"/>
                </a:cubicBezTo>
                <a:cubicBezTo>
                  <a:pt x="111" y="103"/>
                  <a:pt x="111" y="103"/>
                  <a:pt x="111" y="103"/>
                </a:cubicBezTo>
                <a:lnTo>
                  <a:pt x="111" y="90"/>
                </a:lnTo>
                <a:close/>
                <a:moveTo>
                  <a:pt x="31" y="113"/>
                </a:moveTo>
                <a:cubicBezTo>
                  <a:pt x="17" y="113"/>
                  <a:pt x="17" y="113"/>
                  <a:pt x="17" y="113"/>
                </a:cubicBezTo>
                <a:cubicBezTo>
                  <a:pt x="17" y="127"/>
                  <a:pt x="17" y="127"/>
                  <a:pt x="17" y="127"/>
                </a:cubicBezTo>
                <a:cubicBezTo>
                  <a:pt x="31" y="127"/>
                  <a:pt x="31" y="127"/>
                  <a:pt x="31" y="127"/>
                </a:cubicBezTo>
                <a:lnTo>
                  <a:pt x="31" y="113"/>
                </a:lnTo>
                <a:close/>
                <a:moveTo>
                  <a:pt x="31" y="67"/>
                </a:moveTo>
                <a:cubicBezTo>
                  <a:pt x="17" y="67"/>
                  <a:pt x="17" y="67"/>
                  <a:pt x="17" y="67"/>
                </a:cubicBezTo>
                <a:cubicBezTo>
                  <a:pt x="17" y="80"/>
                  <a:pt x="17" y="80"/>
                  <a:pt x="17" y="80"/>
                </a:cubicBezTo>
                <a:cubicBezTo>
                  <a:pt x="31" y="80"/>
                  <a:pt x="31" y="80"/>
                  <a:pt x="31" y="80"/>
                </a:cubicBezTo>
                <a:lnTo>
                  <a:pt x="31" y="67"/>
                </a:lnTo>
                <a:close/>
                <a:moveTo>
                  <a:pt x="31" y="90"/>
                </a:moveTo>
                <a:cubicBezTo>
                  <a:pt x="17" y="90"/>
                  <a:pt x="17" y="90"/>
                  <a:pt x="17" y="90"/>
                </a:cubicBezTo>
                <a:cubicBezTo>
                  <a:pt x="17" y="103"/>
                  <a:pt x="17" y="103"/>
                  <a:pt x="17" y="103"/>
                </a:cubicBezTo>
                <a:cubicBezTo>
                  <a:pt x="31" y="103"/>
                  <a:pt x="31" y="103"/>
                  <a:pt x="31" y="103"/>
                </a:cubicBezTo>
                <a:lnTo>
                  <a:pt x="31" y="90"/>
                </a:lnTo>
                <a:close/>
                <a:moveTo>
                  <a:pt x="71" y="113"/>
                </a:moveTo>
                <a:cubicBezTo>
                  <a:pt x="57" y="113"/>
                  <a:pt x="57" y="113"/>
                  <a:pt x="57" y="113"/>
                </a:cubicBezTo>
                <a:cubicBezTo>
                  <a:pt x="57" y="127"/>
                  <a:pt x="57" y="127"/>
                  <a:pt x="57" y="127"/>
                </a:cubicBezTo>
                <a:cubicBezTo>
                  <a:pt x="71" y="127"/>
                  <a:pt x="71" y="127"/>
                  <a:pt x="71" y="127"/>
                </a:cubicBezTo>
                <a:lnTo>
                  <a:pt x="71" y="113"/>
                </a:lnTo>
                <a:close/>
                <a:moveTo>
                  <a:pt x="134" y="13"/>
                </a:moveTo>
                <a:cubicBezTo>
                  <a:pt x="121" y="13"/>
                  <a:pt x="121" y="13"/>
                  <a:pt x="121" y="13"/>
                </a:cubicBezTo>
                <a:cubicBezTo>
                  <a:pt x="121" y="3"/>
                  <a:pt x="121" y="3"/>
                  <a:pt x="121" y="3"/>
                </a:cubicBezTo>
                <a:cubicBezTo>
                  <a:pt x="121" y="1"/>
                  <a:pt x="119" y="0"/>
                  <a:pt x="117" y="0"/>
                </a:cubicBezTo>
                <a:cubicBezTo>
                  <a:pt x="116" y="0"/>
                  <a:pt x="114" y="1"/>
                  <a:pt x="114" y="3"/>
                </a:cubicBezTo>
                <a:cubicBezTo>
                  <a:pt x="114" y="13"/>
                  <a:pt x="114" y="13"/>
                  <a:pt x="114" y="13"/>
                </a:cubicBezTo>
                <a:cubicBezTo>
                  <a:pt x="34" y="13"/>
                  <a:pt x="34" y="13"/>
                  <a:pt x="34" y="13"/>
                </a:cubicBezTo>
                <a:cubicBezTo>
                  <a:pt x="34" y="3"/>
                  <a:pt x="34" y="3"/>
                  <a:pt x="34" y="3"/>
                </a:cubicBezTo>
                <a:cubicBezTo>
                  <a:pt x="34" y="1"/>
                  <a:pt x="32" y="0"/>
                  <a:pt x="31" y="0"/>
                </a:cubicBezTo>
                <a:cubicBezTo>
                  <a:pt x="29" y="0"/>
                  <a:pt x="27" y="1"/>
                  <a:pt x="27" y="3"/>
                </a:cubicBezTo>
                <a:cubicBezTo>
                  <a:pt x="27" y="13"/>
                  <a:pt x="27" y="13"/>
                  <a:pt x="27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6" y="13"/>
                  <a:pt x="0" y="19"/>
                  <a:pt x="0" y="27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41"/>
                  <a:pt x="6" y="147"/>
                  <a:pt x="14" y="147"/>
                </a:cubicBezTo>
                <a:cubicBezTo>
                  <a:pt x="134" y="147"/>
                  <a:pt x="134" y="147"/>
                  <a:pt x="134" y="147"/>
                </a:cubicBezTo>
                <a:cubicBezTo>
                  <a:pt x="141" y="147"/>
                  <a:pt x="147" y="141"/>
                  <a:pt x="147" y="133"/>
                </a:cubicBezTo>
                <a:cubicBezTo>
                  <a:pt x="147" y="27"/>
                  <a:pt x="147" y="27"/>
                  <a:pt x="147" y="27"/>
                </a:cubicBezTo>
                <a:cubicBezTo>
                  <a:pt x="147" y="19"/>
                  <a:pt x="141" y="13"/>
                  <a:pt x="134" y="13"/>
                </a:cubicBezTo>
                <a:close/>
                <a:moveTo>
                  <a:pt x="141" y="133"/>
                </a:moveTo>
                <a:cubicBezTo>
                  <a:pt x="141" y="137"/>
                  <a:pt x="138" y="140"/>
                  <a:pt x="134" y="140"/>
                </a:cubicBezTo>
                <a:cubicBezTo>
                  <a:pt x="14" y="140"/>
                  <a:pt x="14" y="140"/>
                  <a:pt x="14" y="140"/>
                </a:cubicBezTo>
                <a:cubicBezTo>
                  <a:pt x="10" y="140"/>
                  <a:pt x="7" y="137"/>
                  <a:pt x="7" y="133"/>
                </a:cubicBezTo>
                <a:cubicBezTo>
                  <a:pt x="7" y="53"/>
                  <a:pt x="7" y="53"/>
                  <a:pt x="7" y="53"/>
                </a:cubicBezTo>
                <a:cubicBezTo>
                  <a:pt x="141" y="53"/>
                  <a:pt x="141" y="53"/>
                  <a:pt x="141" y="53"/>
                </a:cubicBezTo>
                <a:lnTo>
                  <a:pt x="141" y="133"/>
                </a:lnTo>
                <a:close/>
                <a:moveTo>
                  <a:pt x="141" y="47"/>
                </a:moveTo>
                <a:cubicBezTo>
                  <a:pt x="7" y="47"/>
                  <a:pt x="7" y="47"/>
                  <a:pt x="7" y="4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3"/>
                  <a:pt x="10" y="20"/>
                  <a:pt x="14" y="20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32"/>
                  <a:pt x="29" y="33"/>
                  <a:pt x="31" y="33"/>
                </a:cubicBezTo>
                <a:cubicBezTo>
                  <a:pt x="32" y="33"/>
                  <a:pt x="34" y="32"/>
                  <a:pt x="34" y="30"/>
                </a:cubicBezTo>
                <a:cubicBezTo>
                  <a:pt x="34" y="20"/>
                  <a:pt x="34" y="20"/>
                  <a:pt x="34" y="20"/>
                </a:cubicBezTo>
                <a:cubicBezTo>
                  <a:pt x="114" y="20"/>
                  <a:pt x="114" y="20"/>
                  <a:pt x="114" y="2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32"/>
                  <a:pt x="116" y="33"/>
                  <a:pt x="117" y="33"/>
                </a:cubicBezTo>
                <a:cubicBezTo>
                  <a:pt x="119" y="33"/>
                  <a:pt x="121" y="32"/>
                  <a:pt x="121" y="30"/>
                </a:cubicBezTo>
                <a:cubicBezTo>
                  <a:pt x="121" y="20"/>
                  <a:pt x="121" y="20"/>
                  <a:pt x="121" y="20"/>
                </a:cubicBezTo>
                <a:cubicBezTo>
                  <a:pt x="134" y="20"/>
                  <a:pt x="134" y="20"/>
                  <a:pt x="134" y="20"/>
                </a:cubicBezTo>
                <a:cubicBezTo>
                  <a:pt x="138" y="20"/>
                  <a:pt x="141" y="23"/>
                  <a:pt x="141" y="27"/>
                </a:cubicBezTo>
                <a:lnTo>
                  <a:pt x="141" y="47"/>
                </a:lnTo>
                <a:close/>
                <a:moveTo>
                  <a:pt x="51" y="67"/>
                </a:moveTo>
                <a:cubicBezTo>
                  <a:pt x="37" y="67"/>
                  <a:pt x="37" y="67"/>
                  <a:pt x="37" y="67"/>
                </a:cubicBezTo>
                <a:cubicBezTo>
                  <a:pt x="37" y="80"/>
                  <a:pt x="37" y="80"/>
                  <a:pt x="37" y="80"/>
                </a:cubicBezTo>
                <a:cubicBezTo>
                  <a:pt x="51" y="80"/>
                  <a:pt x="51" y="80"/>
                  <a:pt x="51" y="80"/>
                </a:cubicBezTo>
                <a:lnTo>
                  <a:pt x="51" y="67"/>
                </a:lnTo>
                <a:close/>
                <a:moveTo>
                  <a:pt x="51" y="90"/>
                </a:moveTo>
                <a:cubicBezTo>
                  <a:pt x="37" y="90"/>
                  <a:pt x="37" y="90"/>
                  <a:pt x="37" y="90"/>
                </a:cubicBezTo>
                <a:cubicBezTo>
                  <a:pt x="37" y="103"/>
                  <a:pt x="37" y="103"/>
                  <a:pt x="37" y="103"/>
                </a:cubicBezTo>
                <a:cubicBezTo>
                  <a:pt x="51" y="103"/>
                  <a:pt x="51" y="103"/>
                  <a:pt x="51" y="103"/>
                </a:cubicBezTo>
                <a:lnTo>
                  <a:pt x="51" y="90"/>
                </a:lnTo>
                <a:close/>
                <a:moveTo>
                  <a:pt x="51" y="113"/>
                </a:moveTo>
                <a:cubicBezTo>
                  <a:pt x="37" y="113"/>
                  <a:pt x="37" y="113"/>
                  <a:pt x="37" y="113"/>
                </a:cubicBezTo>
                <a:cubicBezTo>
                  <a:pt x="37" y="127"/>
                  <a:pt x="37" y="127"/>
                  <a:pt x="37" y="127"/>
                </a:cubicBezTo>
                <a:cubicBezTo>
                  <a:pt x="51" y="127"/>
                  <a:pt x="51" y="127"/>
                  <a:pt x="51" y="127"/>
                </a:cubicBezTo>
                <a:lnTo>
                  <a:pt x="51" y="11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35"/>
          <p:cNvSpPr/>
          <p:nvPr/>
        </p:nvSpPr>
        <p:spPr>
          <a:xfrm>
            <a:off x="753936" y="2402571"/>
            <a:ext cx="152418" cy="158007"/>
          </a:xfrm>
          <a:custGeom>
            <a:rect b="b" l="l" r="r" t="t"/>
            <a:pathLst>
              <a:path extrusionOk="0" h="147" w="147">
                <a:moveTo>
                  <a:pt x="127" y="43"/>
                </a:moveTo>
                <a:cubicBezTo>
                  <a:pt x="127" y="10"/>
                  <a:pt x="127" y="10"/>
                  <a:pt x="127" y="10"/>
                </a:cubicBezTo>
                <a:cubicBezTo>
                  <a:pt x="127" y="4"/>
                  <a:pt x="123" y="0"/>
                  <a:pt x="117" y="0"/>
                </a:cubicBezTo>
                <a:cubicBezTo>
                  <a:pt x="111" y="0"/>
                  <a:pt x="107" y="4"/>
                  <a:pt x="107" y="10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56" y="28"/>
                  <a:pt x="56" y="28"/>
                  <a:pt x="56" y="28"/>
                </a:cubicBezTo>
                <a:cubicBezTo>
                  <a:pt x="7" y="33"/>
                  <a:pt x="7" y="33"/>
                  <a:pt x="7" y="33"/>
                </a:cubicBezTo>
                <a:cubicBezTo>
                  <a:pt x="3" y="33"/>
                  <a:pt x="0" y="36"/>
                  <a:pt x="0" y="40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90"/>
                  <a:pt x="3" y="93"/>
                  <a:pt x="7" y="93"/>
                </a:cubicBezTo>
                <a:cubicBezTo>
                  <a:pt x="30" y="96"/>
                  <a:pt x="30" y="96"/>
                  <a:pt x="30" y="96"/>
                </a:cubicBezTo>
                <a:cubicBezTo>
                  <a:pt x="40" y="144"/>
                  <a:pt x="40" y="144"/>
                  <a:pt x="40" y="144"/>
                </a:cubicBezTo>
                <a:cubicBezTo>
                  <a:pt x="40" y="144"/>
                  <a:pt x="40" y="144"/>
                  <a:pt x="40" y="144"/>
                </a:cubicBezTo>
                <a:cubicBezTo>
                  <a:pt x="41" y="146"/>
                  <a:pt x="42" y="147"/>
                  <a:pt x="44" y="147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72" y="147"/>
                  <a:pt x="74" y="145"/>
                  <a:pt x="74" y="143"/>
                </a:cubicBezTo>
                <a:cubicBezTo>
                  <a:pt x="74" y="143"/>
                  <a:pt x="74" y="143"/>
                  <a:pt x="73" y="143"/>
                </a:cubicBezTo>
                <a:cubicBezTo>
                  <a:pt x="74" y="143"/>
                  <a:pt x="74" y="143"/>
                  <a:pt x="74" y="143"/>
                </a:cubicBezTo>
                <a:cubicBezTo>
                  <a:pt x="64" y="101"/>
                  <a:pt x="64" y="101"/>
                  <a:pt x="64" y="101"/>
                </a:cubicBezTo>
                <a:cubicBezTo>
                  <a:pt x="107" y="114"/>
                  <a:pt x="107" y="114"/>
                  <a:pt x="107" y="114"/>
                </a:cubicBezTo>
                <a:cubicBezTo>
                  <a:pt x="107" y="117"/>
                  <a:pt x="107" y="117"/>
                  <a:pt x="107" y="117"/>
                </a:cubicBezTo>
                <a:cubicBezTo>
                  <a:pt x="107" y="122"/>
                  <a:pt x="111" y="127"/>
                  <a:pt x="117" y="127"/>
                </a:cubicBezTo>
                <a:cubicBezTo>
                  <a:pt x="123" y="127"/>
                  <a:pt x="127" y="122"/>
                  <a:pt x="127" y="117"/>
                </a:cubicBezTo>
                <a:cubicBezTo>
                  <a:pt x="127" y="83"/>
                  <a:pt x="127" y="83"/>
                  <a:pt x="127" y="83"/>
                </a:cubicBezTo>
                <a:cubicBezTo>
                  <a:pt x="138" y="83"/>
                  <a:pt x="147" y="74"/>
                  <a:pt x="147" y="63"/>
                </a:cubicBezTo>
                <a:cubicBezTo>
                  <a:pt x="147" y="52"/>
                  <a:pt x="138" y="43"/>
                  <a:pt x="127" y="43"/>
                </a:cubicBezTo>
                <a:close/>
                <a:moveTo>
                  <a:pt x="7" y="87"/>
                </a:moveTo>
                <a:cubicBezTo>
                  <a:pt x="7" y="73"/>
                  <a:pt x="7" y="73"/>
                  <a:pt x="7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5" y="73"/>
                  <a:pt x="27" y="72"/>
                  <a:pt x="27" y="70"/>
                </a:cubicBezTo>
                <a:cubicBezTo>
                  <a:pt x="27" y="68"/>
                  <a:pt x="25" y="67"/>
                  <a:pt x="24" y="67"/>
                </a:cubicBezTo>
                <a:cubicBezTo>
                  <a:pt x="7" y="67"/>
                  <a:pt x="7" y="67"/>
                  <a:pt x="7" y="67"/>
                </a:cubicBezTo>
                <a:cubicBezTo>
                  <a:pt x="7" y="60"/>
                  <a:pt x="7" y="60"/>
                  <a:pt x="7" y="60"/>
                </a:cubicBezTo>
                <a:cubicBezTo>
                  <a:pt x="17" y="60"/>
                  <a:pt x="17" y="60"/>
                  <a:pt x="17" y="60"/>
                </a:cubicBezTo>
                <a:cubicBezTo>
                  <a:pt x="19" y="60"/>
                  <a:pt x="20" y="58"/>
                  <a:pt x="20" y="57"/>
                </a:cubicBezTo>
                <a:cubicBezTo>
                  <a:pt x="20" y="55"/>
                  <a:pt x="19" y="53"/>
                  <a:pt x="17" y="53"/>
                </a:cubicBezTo>
                <a:cubicBezTo>
                  <a:pt x="7" y="53"/>
                  <a:pt x="7" y="53"/>
                  <a:pt x="7" y="53"/>
                </a:cubicBezTo>
                <a:cubicBezTo>
                  <a:pt x="7" y="40"/>
                  <a:pt x="7" y="40"/>
                  <a:pt x="7" y="40"/>
                </a:cubicBezTo>
                <a:cubicBezTo>
                  <a:pt x="54" y="35"/>
                  <a:pt x="54" y="35"/>
                  <a:pt x="54" y="35"/>
                </a:cubicBezTo>
                <a:cubicBezTo>
                  <a:pt x="54" y="92"/>
                  <a:pt x="54" y="92"/>
                  <a:pt x="54" y="92"/>
                </a:cubicBezTo>
                <a:lnTo>
                  <a:pt x="7" y="87"/>
                </a:lnTo>
                <a:close/>
                <a:moveTo>
                  <a:pt x="43" y="127"/>
                </a:moveTo>
                <a:cubicBezTo>
                  <a:pt x="37" y="97"/>
                  <a:pt x="37" y="97"/>
                  <a:pt x="37" y="97"/>
                </a:cubicBezTo>
                <a:cubicBezTo>
                  <a:pt x="56" y="99"/>
                  <a:pt x="56" y="99"/>
                  <a:pt x="56" y="99"/>
                </a:cubicBezTo>
                <a:cubicBezTo>
                  <a:pt x="57" y="99"/>
                  <a:pt x="57" y="99"/>
                  <a:pt x="57" y="99"/>
                </a:cubicBezTo>
                <a:cubicBezTo>
                  <a:pt x="63" y="127"/>
                  <a:pt x="63" y="127"/>
                  <a:pt x="63" y="127"/>
                </a:cubicBezTo>
                <a:lnTo>
                  <a:pt x="43" y="127"/>
                </a:lnTo>
                <a:close/>
                <a:moveTo>
                  <a:pt x="65" y="133"/>
                </a:moveTo>
                <a:cubicBezTo>
                  <a:pt x="66" y="140"/>
                  <a:pt x="66" y="140"/>
                  <a:pt x="66" y="140"/>
                </a:cubicBezTo>
                <a:cubicBezTo>
                  <a:pt x="46" y="140"/>
                  <a:pt x="46" y="140"/>
                  <a:pt x="46" y="140"/>
                </a:cubicBezTo>
                <a:cubicBezTo>
                  <a:pt x="45" y="133"/>
                  <a:pt x="45" y="133"/>
                  <a:pt x="45" y="133"/>
                </a:cubicBezTo>
                <a:lnTo>
                  <a:pt x="65" y="133"/>
                </a:lnTo>
                <a:close/>
                <a:moveTo>
                  <a:pt x="107" y="107"/>
                </a:moveTo>
                <a:cubicBezTo>
                  <a:pt x="60" y="93"/>
                  <a:pt x="60" y="93"/>
                  <a:pt x="60" y="93"/>
                </a:cubicBezTo>
                <a:cubicBezTo>
                  <a:pt x="60" y="33"/>
                  <a:pt x="60" y="33"/>
                  <a:pt x="60" y="33"/>
                </a:cubicBezTo>
                <a:cubicBezTo>
                  <a:pt x="107" y="19"/>
                  <a:pt x="107" y="19"/>
                  <a:pt x="107" y="19"/>
                </a:cubicBezTo>
                <a:lnTo>
                  <a:pt x="107" y="107"/>
                </a:lnTo>
                <a:close/>
                <a:moveTo>
                  <a:pt x="120" y="117"/>
                </a:moveTo>
                <a:cubicBezTo>
                  <a:pt x="120" y="119"/>
                  <a:pt x="119" y="120"/>
                  <a:pt x="117" y="120"/>
                </a:cubicBezTo>
                <a:cubicBezTo>
                  <a:pt x="115" y="120"/>
                  <a:pt x="114" y="119"/>
                  <a:pt x="114" y="117"/>
                </a:cubicBezTo>
                <a:cubicBezTo>
                  <a:pt x="114" y="10"/>
                  <a:pt x="114" y="10"/>
                  <a:pt x="114" y="10"/>
                </a:cubicBezTo>
                <a:cubicBezTo>
                  <a:pt x="114" y="8"/>
                  <a:pt x="115" y="6"/>
                  <a:pt x="117" y="6"/>
                </a:cubicBezTo>
                <a:cubicBezTo>
                  <a:pt x="119" y="6"/>
                  <a:pt x="120" y="8"/>
                  <a:pt x="120" y="10"/>
                </a:cubicBezTo>
                <a:lnTo>
                  <a:pt x="120" y="117"/>
                </a:lnTo>
                <a:close/>
                <a:moveTo>
                  <a:pt x="127" y="77"/>
                </a:moveTo>
                <a:cubicBezTo>
                  <a:pt x="127" y="50"/>
                  <a:pt x="127" y="50"/>
                  <a:pt x="127" y="50"/>
                </a:cubicBezTo>
                <a:cubicBezTo>
                  <a:pt x="134" y="50"/>
                  <a:pt x="140" y="56"/>
                  <a:pt x="140" y="63"/>
                </a:cubicBezTo>
                <a:cubicBezTo>
                  <a:pt x="140" y="71"/>
                  <a:pt x="134" y="77"/>
                  <a:pt x="127" y="7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5"/>
          <p:cNvSpPr/>
          <p:nvPr/>
        </p:nvSpPr>
        <p:spPr>
          <a:xfrm>
            <a:off x="664534" y="3988553"/>
            <a:ext cx="150212" cy="157554"/>
          </a:xfrm>
          <a:custGeom>
            <a:rect b="b" l="l" r="r" t="t"/>
            <a:pathLst>
              <a:path extrusionOk="0" h="147" w="147">
                <a:moveTo>
                  <a:pt x="142" y="59"/>
                </a:moveTo>
                <a:cubicBezTo>
                  <a:pt x="135" y="57"/>
                  <a:pt x="135" y="57"/>
                  <a:pt x="135" y="57"/>
                </a:cubicBezTo>
                <a:cubicBezTo>
                  <a:pt x="133" y="52"/>
                  <a:pt x="131" y="47"/>
                  <a:pt x="129" y="42"/>
                </a:cubicBezTo>
                <a:cubicBezTo>
                  <a:pt x="132" y="36"/>
                  <a:pt x="132" y="36"/>
                  <a:pt x="132" y="36"/>
                </a:cubicBezTo>
                <a:cubicBezTo>
                  <a:pt x="133" y="33"/>
                  <a:pt x="134" y="31"/>
                  <a:pt x="132" y="29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18" y="14"/>
                  <a:pt x="117" y="14"/>
                  <a:pt x="115" y="14"/>
                </a:cubicBezTo>
                <a:cubicBezTo>
                  <a:pt x="114" y="14"/>
                  <a:pt x="113" y="14"/>
                  <a:pt x="112" y="15"/>
                </a:cubicBezTo>
                <a:cubicBezTo>
                  <a:pt x="105" y="19"/>
                  <a:pt x="105" y="19"/>
                  <a:pt x="105" y="19"/>
                </a:cubicBezTo>
                <a:cubicBezTo>
                  <a:pt x="100" y="16"/>
                  <a:pt x="95" y="14"/>
                  <a:pt x="90" y="12"/>
                </a:cubicBezTo>
                <a:cubicBezTo>
                  <a:pt x="88" y="5"/>
                  <a:pt x="88" y="5"/>
                  <a:pt x="88" y="5"/>
                </a:cubicBezTo>
                <a:cubicBezTo>
                  <a:pt x="87" y="3"/>
                  <a:pt x="86" y="0"/>
                  <a:pt x="83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1" y="0"/>
                  <a:pt x="59" y="3"/>
                  <a:pt x="59" y="5"/>
                </a:cubicBezTo>
                <a:cubicBezTo>
                  <a:pt x="57" y="12"/>
                  <a:pt x="57" y="12"/>
                  <a:pt x="57" y="12"/>
                </a:cubicBezTo>
                <a:cubicBezTo>
                  <a:pt x="51" y="14"/>
                  <a:pt x="46" y="16"/>
                  <a:pt x="42" y="19"/>
                </a:cubicBezTo>
                <a:cubicBezTo>
                  <a:pt x="35" y="15"/>
                  <a:pt x="35" y="15"/>
                  <a:pt x="35" y="15"/>
                </a:cubicBezTo>
                <a:cubicBezTo>
                  <a:pt x="34" y="14"/>
                  <a:pt x="33" y="14"/>
                  <a:pt x="31" y="14"/>
                </a:cubicBezTo>
                <a:cubicBezTo>
                  <a:pt x="30" y="14"/>
                  <a:pt x="29" y="14"/>
                  <a:pt x="28" y="15"/>
                </a:cubicBezTo>
                <a:cubicBezTo>
                  <a:pt x="15" y="29"/>
                  <a:pt x="15" y="29"/>
                  <a:pt x="15" y="29"/>
                </a:cubicBezTo>
                <a:cubicBezTo>
                  <a:pt x="13" y="31"/>
                  <a:pt x="13" y="33"/>
                  <a:pt x="15" y="36"/>
                </a:cubicBezTo>
                <a:cubicBezTo>
                  <a:pt x="18" y="42"/>
                  <a:pt x="18" y="42"/>
                  <a:pt x="18" y="42"/>
                </a:cubicBezTo>
                <a:cubicBezTo>
                  <a:pt x="16" y="47"/>
                  <a:pt x="13" y="52"/>
                  <a:pt x="12" y="57"/>
                </a:cubicBezTo>
                <a:cubicBezTo>
                  <a:pt x="5" y="59"/>
                  <a:pt x="5" y="59"/>
                  <a:pt x="5" y="59"/>
                </a:cubicBezTo>
                <a:cubicBezTo>
                  <a:pt x="2" y="60"/>
                  <a:pt x="0" y="61"/>
                  <a:pt x="0" y="64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86"/>
                  <a:pt x="2" y="88"/>
                  <a:pt x="5" y="88"/>
                </a:cubicBezTo>
                <a:cubicBezTo>
                  <a:pt x="12" y="90"/>
                  <a:pt x="12" y="90"/>
                  <a:pt x="12" y="90"/>
                </a:cubicBezTo>
                <a:cubicBezTo>
                  <a:pt x="13" y="96"/>
                  <a:pt x="16" y="101"/>
                  <a:pt x="18" y="106"/>
                </a:cubicBezTo>
                <a:cubicBezTo>
                  <a:pt x="15" y="112"/>
                  <a:pt x="15" y="112"/>
                  <a:pt x="15" y="112"/>
                </a:cubicBezTo>
                <a:cubicBezTo>
                  <a:pt x="13" y="114"/>
                  <a:pt x="13" y="117"/>
                  <a:pt x="15" y="119"/>
                </a:cubicBezTo>
                <a:cubicBezTo>
                  <a:pt x="28" y="133"/>
                  <a:pt x="28" y="133"/>
                  <a:pt x="28" y="133"/>
                </a:cubicBezTo>
                <a:cubicBezTo>
                  <a:pt x="29" y="133"/>
                  <a:pt x="30" y="134"/>
                  <a:pt x="31" y="134"/>
                </a:cubicBezTo>
                <a:cubicBezTo>
                  <a:pt x="33" y="134"/>
                  <a:pt x="34" y="133"/>
                  <a:pt x="35" y="133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6" y="132"/>
                  <a:pt x="51" y="134"/>
                  <a:pt x="57" y="135"/>
                </a:cubicBezTo>
                <a:cubicBezTo>
                  <a:pt x="59" y="142"/>
                  <a:pt x="59" y="142"/>
                  <a:pt x="59" y="142"/>
                </a:cubicBezTo>
                <a:cubicBezTo>
                  <a:pt x="59" y="145"/>
                  <a:pt x="61" y="147"/>
                  <a:pt x="64" y="147"/>
                </a:cubicBezTo>
                <a:cubicBezTo>
                  <a:pt x="83" y="147"/>
                  <a:pt x="83" y="147"/>
                  <a:pt x="83" y="147"/>
                </a:cubicBezTo>
                <a:cubicBezTo>
                  <a:pt x="86" y="147"/>
                  <a:pt x="87" y="145"/>
                  <a:pt x="88" y="142"/>
                </a:cubicBezTo>
                <a:cubicBezTo>
                  <a:pt x="90" y="135"/>
                  <a:pt x="90" y="135"/>
                  <a:pt x="90" y="135"/>
                </a:cubicBezTo>
                <a:cubicBezTo>
                  <a:pt x="95" y="134"/>
                  <a:pt x="100" y="132"/>
                  <a:pt x="105" y="129"/>
                </a:cubicBezTo>
                <a:cubicBezTo>
                  <a:pt x="112" y="133"/>
                  <a:pt x="112" y="133"/>
                  <a:pt x="112" y="133"/>
                </a:cubicBezTo>
                <a:cubicBezTo>
                  <a:pt x="113" y="133"/>
                  <a:pt x="114" y="134"/>
                  <a:pt x="116" y="134"/>
                </a:cubicBezTo>
                <a:cubicBezTo>
                  <a:pt x="117" y="134"/>
                  <a:pt x="118" y="133"/>
                  <a:pt x="118" y="133"/>
                </a:cubicBezTo>
                <a:cubicBezTo>
                  <a:pt x="132" y="119"/>
                  <a:pt x="132" y="119"/>
                  <a:pt x="132" y="119"/>
                </a:cubicBezTo>
                <a:cubicBezTo>
                  <a:pt x="134" y="117"/>
                  <a:pt x="134" y="114"/>
                  <a:pt x="132" y="112"/>
                </a:cubicBezTo>
                <a:cubicBezTo>
                  <a:pt x="129" y="106"/>
                  <a:pt x="129" y="106"/>
                  <a:pt x="129" y="106"/>
                </a:cubicBezTo>
                <a:cubicBezTo>
                  <a:pt x="131" y="101"/>
                  <a:pt x="133" y="96"/>
                  <a:pt x="135" y="90"/>
                </a:cubicBezTo>
                <a:cubicBezTo>
                  <a:pt x="142" y="88"/>
                  <a:pt x="142" y="88"/>
                  <a:pt x="142" y="88"/>
                </a:cubicBezTo>
                <a:cubicBezTo>
                  <a:pt x="144" y="88"/>
                  <a:pt x="147" y="86"/>
                  <a:pt x="147" y="83"/>
                </a:cubicBezTo>
                <a:cubicBezTo>
                  <a:pt x="147" y="64"/>
                  <a:pt x="147" y="64"/>
                  <a:pt x="147" y="64"/>
                </a:cubicBezTo>
                <a:cubicBezTo>
                  <a:pt x="147" y="61"/>
                  <a:pt x="144" y="60"/>
                  <a:pt x="142" y="59"/>
                </a:cubicBezTo>
                <a:close/>
                <a:moveTo>
                  <a:pt x="140" y="82"/>
                </a:moveTo>
                <a:cubicBezTo>
                  <a:pt x="140" y="82"/>
                  <a:pt x="140" y="82"/>
                  <a:pt x="140" y="82"/>
                </a:cubicBezTo>
                <a:cubicBezTo>
                  <a:pt x="133" y="84"/>
                  <a:pt x="133" y="84"/>
                  <a:pt x="133" y="84"/>
                </a:cubicBezTo>
                <a:cubicBezTo>
                  <a:pt x="131" y="84"/>
                  <a:pt x="129" y="86"/>
                  <a:pt x="128" y="88"/>
                </a:cubicBezTo>
                <a:cubicBezTo>
                  <a:pt x="127" y="93"/>
                  <a:pt x="125" y="98"/>
                  <a:pt x="123" y="102"/>
                </a:cubicBezTo>
                <a:cubicBezTo>
                  <a:pt x="122" y="104"/>
                  <a:pt x="122" y="107"/>
                  <a:pt x="123" y="109"/>
                </a:cubicBezTo>
                <a:cubicBezTo>
                  <a:pt x="126" y="115"/>
                  <a:pt x="126" y="115"/>
                  <a:pt x="126" y="115"/>
                </a:cubicBezTo>
                <a:cubicBezTo>
                  <a:pt x="115" y="127"/>
                  <a:pt x="115" y="127"/>
                  <a:pt x="115" y="127"/>
                </a:cubicBezTo>
                <a:cubicBezTo>
                  <a:pt x="115" y="127"/>
                  <a:pt x="115" y="127"/>
                  <a:pt x="115" y="127"/>
                </a:cubicBezTo>
                <a:cubicBezTo>
                  <a:pt x="109" y="123"/>
                  <a:pt x="109" y="123"/>
                  <a:pt x="109" y="123"/>
                </a:cubicBezTo>
                <a:cubicBezTo>
                  <a:pt x="108" y="122"/>
                  <a:pt x="106" y="122"/>
                  <a:pt x="105" y="122"/>
                </a:cubicBezTo>
                <a:cubicBezTo>
                  <a:pt x="104" y="122"/>
                  <a:pt x="103" y="122"/>
                  <a:pt x="102" y="123"/>
                </a:cubicBezTo>
                <a:cubicBezTo>
                  <a:pt x="98" y="125"/>
                  <a:pt x="93" y="127"/>
                  <a:pt x="88" y="129"/>
                </a:cubicBezTo>
                <a:cubicBezTo>
                  <a:pt x="86" y="129"/>
                  <a:pt x="84" y="131"/>
                  <a:pt x="83" y="134"/>
                </a:cubicBezTo>
                <a:cubicBezTo>
                  <a:pt x="82" y="140"/>
                  <a:pt x="82" y="140"/>
                  <a:pt x="82" y="140"/>
                </a:cubicBezTo>
                <a:cubicBezTo>
                  <a:pt x="82" y="140"/>
                  <a:pt x="82" y="140"/>
                  <a:pt x="82" y="140"/>
                </a:cubicBezTo>
                <a:cubicBezTo>
                  <a:pt x="65" y="140"/>
                  <a:pt x="65" y="140"/>
                  <a:pt x="65" y="140"/>
                </a:cubicBezTo>
                <a:cubicBezTo>
                  <a:pt x="63" y="134"/>
                  <a:pt x="63" y="134"/>
                  <a:pt x="63" y="134"/>
                </a:cubicBezTo>
                <a:cubicBezTo>
                  <a:pt x="63" y="131"/>
                  <a:pt x="61" y="129"/>
                  <a:pt x="59" y="129"/>
                </a:cubicBezTo>
                <a:cubicBezTo>
                  <a:pt x="54" y="127"/>
                  <a:pt x="49" y="125"/>
                  <a:pt x="45" y="123"/>
                </a:cubicBezTo>
                <a:cubicBezTo>
                  <a:pt x="44" y="122"/>
                  <a:pt x="43" y="122"/>
                  <a:pt x="42" y="122"/>
                </a:cubicBezTo>
                <a:cubicBezTo>
                  <a:pt x="40" y="122"/>
                  <a:pt x="39" y="122"/>
                  <a:pt x="38" y="123"/>
                </a:cubicBezTo>
                <a:cubicBezTo>
                  <a:pt x="32" y="127"/>
                  <a:pt x="32" y="127"/>
                  <a:pt x="32" y="127"/>
                </a:cubicBezTo>
                <a:cubicBezTo>
                  <a:pt x="32" y="127"/>
                  <a:pt x="32" y="127"/>
                  <a:pt x="32" y="127"/>
                </a:cubicBezTo>
                <a:cubicBezTo>
                  <a:pt x="20" y="115"/>
                  <a:pt x="20" y="115"/>
                  <a:pt x="20" y="115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5" y="107"/>
                  <a:pt x="25" y="104"/>
                  <a:pt x="24" y="102"/>
                </a:cubicBezTo>
                <a:cubicBezTo>
                  <a:pt x="22" y="98"/>
                  <a:pt x="20" y="93"/>
                  <a:pt x="18" y="88"/>
                </a:cubicBezTo>
                <a:cubicBezTo>
                  <a:pt x="18" y="86"/>
                  <a:pt x="16" y="84"/>
                  <a:pt x="14" y="84"/>
                </a:cubicBezTo>
                <a:cubicBezTo>
                  <a:pt x="7" y="82"/>
                  <a:pt x="7" y="82"/>
                  <a:pt x="7" y="82"/>
                </a:cubicBezTo>
                <a:cubicBezTo>
                  <a:pt x="7" y="82"/>
                  <a:pt x="7" y="82"/>
                  <a:pt x="7" y="82"/>
                </a:cubicBezTo>
                <a:cubicBezTo>
                  <a:pt x="7" y="65"/>
                  <a:pt x="7" y="65"/>
                  <a:pt x="7" y="65"/>
                </a:cubicBezTo>
                <a:cubicBezTo>
                  <a:pt x="14" y="64"/>
                  <a:pt x="14" y="64"/>
                  <a:pt x="14" y="64"/>
                </a:cubicBezTo>
                <a:cubicBezTo>
                  <a:pt x="16" y="63"/>
                  <a:pt x="18" y="61"/>
                  <a:pt x="18" y="59"/>
                </a:cubicBezTo>
                <a:cubicBezTo>
                  <a:pt x="20" y="54"/>
                  <a:pt x="22" y="50"/>
                  <a:pt x="24" y="45"/>
                </a:cubicBezTo>
                <a:cubicBezTo>
                  <a:pt x="25" y="43"/>
                  <a:pt x="25" y="40"/>
                  <a:pt x="24" y="38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2"/>
                  <a:pt x="20" y="32"/>
                  <a:pt x="20" y="32"/>
                </a:cubicBezTo>
                <a:cubicBezTo>
                  <a:pt x="32" y="21"/>
                  <a:pt x="32" y="21"/>
                  <a:pt x="32" y="21"/>
                </a:cubicBezTo>
                <a:cubicBezTo>
                  <a:pt x="38" y="24"/>
                  <a:pt x="38" y="24"/>
                  <a:pt x="38" y="24"/>
                </a:cubicBezTo>
                <a:cubicBezTo>
                  <a:pt x="39" y="25"/>
                  <a:pt x="40" y="25"/>
                  <a:pt x="42" y="25"/>
                </a:cubicBezTo>
                <a:cubicBezTo>
                  <a:pt x="43" y="25"/>
                  <a:pt x="44" y="25"/>
                  <a:pt x="45" y="24"/>
                </a:cubicBezTo>
                <a:cubicBezTo>
                  <a:pt x="49" y="22"/>
                  <a:pt x="54" y="20"/>
                  <a:pt x="59" y="19"/>
                </a:cubicBezTo>
                <a:cubicBezTo>
                  <a:pt x="61" y="18"/>
                  <a:pt x="63" y="16"/>
                  <a:pt x="63" y="14"/>
                </a:cubicBezTo>
                <a:cubicBezTo>
                  <a:pt x="65" y="7"/>
                  <a:pt x="65" y="7"/>
                  <a:pt x="65" y="7"/>
                </a:cubicBezTo>
                <a:cubicBezTo>
                  <a:pt x="82" y="7"/>
                  <a:pt x="82" y="7"/>
                  <a:pt x="82" y="7"/>
                </a:cubicBezTo>
                <a:cubicBezTo>
                  <a:pt x="82" y="7"/>
                  <a:pt x="82" y="7"/>
                  <a:pt x="82" y="7"/>
                </a:cubicBezTo>
                <a:cubicBezTo>
                  <a:pt x="83" y="14"/>
                  <a:pt x="83" y="14"/>
                  <a:pt x="83" y="14"/>
                </a:cubicBezTo>
                <a:cubicBezTo>
                  <a:pt x="84" y="16"/>
                  <a:pt x="86" y="18"/>
                  <a:pt x="88" y="19"/>
                </a:cubicBezTo>
                <a:cubicBezTo>
                  <a:pt x="93" y="20"/>
                  <a:pt x="98" y="22"/>
                  <a:pt x="102" y="24"/>
                </a:cubicBezTo>
                <a:cubicBezTo>
                  <a:pt x="103" y="25"/>
                  <a:pt x="104" y="25"/>
                  <a:pt x="105" y="25"/>
                </a:cubicBezTo>
                <a:cubicBezTo>
                  <a:pt x="106" y="25"/>
                  <a:pt x="108" y="25"/>
                  <a:pt x="109" y="24"/>
                </a:cubicBezTo>
                <a:cubicBezTo>
                  <a:pt x="115" y="21"/>
                  <a:pt x="115" y="21"/>
                  <a:pt x="115" y="21"/>
                </a:cubicBezTo>
                <a:cubicBezTo>
                  <a:pt x="126" y="32"/>
                  <a:pt x="126" y="32"/>
                  <a:pt x="126" y="32"/>
                </a:cubicBezTo>
                <a:cubicBezTo>
                  <a:pt x="126" y="32"/>
                  <a:pt x="126" y="32"/>
                  <a:pt x="126" y="32"/>
                </a:cubicBezTo>
                <a:cubicBezTo>
                  <a:pt x="123" y="38"/>
                  <a:pt x="123" y="38"/>
                  <a:pt x="123" y="38"/>
                </a:cubicBezTo>
                <a:cubicBezTo>
                  <a:pt x="122" y="40"/>
                  <a:pt x="122" y="43"/>
                  <a:pt x="123" y="45"/>
                </a:cubicBezTo>
                <a:cubicBezTo>
                  <a:pt x="125" y="50"/>
                  <a:pt x="127" y="54"/>
                  <a:pt x="128" y="59"/>
                </a:cubicBezTo>
                <a:cubicBezTo>
                  <a:pt x="129" y="61"/>
                  <a:pt x="131" y="63"/>
                  <a:pt x="133" y="64"/>
                </a:cubicBezTo>
                <a:cubicBezTo>
                  <a:pt x="140" y="65"/>
                  <a:pt x="140" y="65"/>
                  <a:pt x="140" y="65"/>
                </a:cubicBezTo>
                <a:lnTo>
                  <a:pt x="140" y="82"/>
                </a:lnTo>
                <a:close/>
                <a:moveTo>
                  <a:pt x="73" y="34"/>
                </a:moveTo>
                <a:cubicBezTo>
                  <a:pt x="51" y="34"/>
                  <a:pt x="33" y="52"/>
                  <a:pt x="33" y="74"/>
                </a:cubicBezTo>
                <a:cubicBezTo>
                  <a:pt x="33" y="96"/>
                  <a:pt x="51" y="114"/>
                  <a:pt x="73" y="114"/>
                </a:cubicBezTo>
                <a:cubicBezTo>
                  <a:pt x="96" y="114"/>
                  <a:pt x="113" y="96"/>
                  <a:pt x="113" y="74"/>
                </a:cubicBezTo>
                <a:cubicBezTo>
                  <a:pt x="113" y="52"/>
                  <a:pt x="96" y="34"/>
                  <a:pt x="73" y="34"/>
                </a:cubicBezTo>
                <a:close/>
                <a:moveTo>
                  <a:pt x="73" y="40"/>
                </a:moveTo>
                <a:cubicBezTo>
                  <a:pt x="85" y="40"/>
                  <a:pt x="95" y="46"/>
                  <a:pt x="101" y="55"/>
                </a:cubicBezTo>
                <a:cubicBezTo>
                  <a:pt x="83" y="64"/>
                  <a:pt x="83" y="64"/>
                  <a:pt x="83" y="64"/>
                </a:cubicBezTo>
                <a:cubicBezTo>
                  <a:pt x="81" y="62"/>
                  <a:pt x="77" y="60"/>
                  <a:pt x="73" y="60"/>
                </a:cubicBezTo>
                <a:cubicBezTo>
                  <a:pt x="70" y="60"/>
                  <a:pt x="66" y="62"/>
                  <a:pt x="64" y="64"/>
                </a:cubicBezTo>
                <a:cubicBezTo>
                  <a:pt x="46" y="55"/>
                  <a:pt x="46" y="55"/>
                  <a:pt x="46" y="55"/>
                </a:cubicBezTo>
                <a:cubicBezTo>
                  <a:pt x="52" y="46"/>
                  <a:pt x="62" y="40"/>
                  <a:pt x="73" y="40"/>
                </a:cubicBezTo>
                <a:close/>
                <a:moveTo>
                  <a:pt x="70" y="107"/>
                </a:moveTo>
                <a:cubicBezTo>
                  <a:pt x="53" y="105"/>
                  <a:pt x="40" y="91"/>
                  <a:pt x="40" y="74"/>
                </a:cubicBezTo>
                <a:cubicBezTo>
                  <a:pt x="40" y="69"/>
                  <a:pt x="41" y="65"/>
                  <a:pt x="43" y="60"/>
                </a:cubicBezTo>
                <a:cubicBezTo>
                  <a:pt x="61" y="70"/>
                  <a:pt x="61" y="70"/>
                  <a:pt x="61" y="70"/>
                </a:cubicBezTo>
                <a:cubicBezTo>
                  <a:pt x="60" y="71"/>
                  <a:pt x="60" y="73"/>
                  <a:pt x="60" y="74"/>
                </a:cubicBezTo>
                <a:cubicBezTo>
                  <a:pt x="60" y="80"/>
                  <a:pt x="64" y="85"/>
                  <a:pt x="70" y="87"/>
                </a:cubicBezTo>
                <a:lnTo>
                  <a:pt x="70" y="107"/>
                </a:lnTo>
                <a:close/>
                <a:moveTo>
                  <a:pt x="67" y="74"/>
                </a:moveTo>
                <a:cubicBezTo>
                  <a:pt x="67" y="70"/>
                  <a:pt x="70" y="67"/>
                  <a:pt x="73" y="67"/>
                </a:cubicBezTo>
                <a:cubicBezTo>
                  <a:pt x="77" y="67"/>
                  <a:pt x="80" y="70"/>
                  <a:pt x="80" y="74"/>
                </a:cubicBezTo>
                <a:cubicBezTo>
                  <a:pt x="80" y="77"/>
                  <a:pt x="77" y="80"/>
                  <a:pt x="73" y="80"/>
                </a:cubicBezTo>
                <a:cubicBezTo>
                  <a:pt x="70" y="80"/>
                  <a:pt x="67" y="77"/>
                  <a:pt x="67" y="74"/>
                </a:cubicBezTo>
                <a:close/>
                <a:moveTo>
                  <a:pt x="107" y="74"/>
                </a:moveTo>
                <a:cubicBezTo>
                  <a:pt x="107" y="91"/>
                  <a:pt x="94" y="105"/>
                  <a:pt x="77" y="107"/>
                </a:cubicBezTo>
                <a:cubicBezTo>
                  <a:pt x="77" y="87"/>
                  <a:pt x="77" y="87"/>
                  <a:pt x="77" y="87"/>
                </a:cubicBezTo>
                <a:cubicBezTo>
                  <a:pt x="82" y="85"/>
                  <a:pt x="87" y="80"/>
                  <a:pt x="87" y="74"/>
                </a:cubicBezTo>
                <a:cubicBezTo>
                  <a:pt x="87" y="73"/>
                  <a:pt x="87" y="71"/>
                  <a:pt x="86" y="70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106" y="65"/>
                  <a:pt x="107" y="69"/>
                  <a:pt x="107" y="7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35"/>
          <p:cNvSpPr txBox="1"/>
          <p:nvPr/>
        </p:nvSpPr>
        <p:spPr>
          <a:xfrm>
            <a:off x="377900" y="247724"/>
            <a:ext cx="44304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70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Azioni Generali </a:t>
            </a:r>
            <a:endParaRPr sz="700"/>
          </a:p>
        </p:txBody>
      </p:sp>
      <p:sp>
        <p:nvSpPr>
          <p:cNvPr id="280" name="Google Shape;280;p35"/>
          <p:cNvSpPr txBox="1"/>
          <p:nvPr/>
        </p:nvSpPr>
        <p:spPr>
          <a:xfrm>
            <a:off x="1241500" y="842925"/>
            <a:ext cx="7508700" cy="12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AG1 - Promuovere competenza e consapevolezza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E’ necessario che le amministrazioni possano disporre di </a:t>
            </a:r>
            <a:r>
              <a:rPr b="1" lang="it" sz="1000"/>
              <a:t>competenze aggiornate</a:t>
            </a:r>
            <a:r>
              <a:rPr lang="it" sz="1000"/>
              <a:t> in diversi aspetti come Procurement Management, gestione progetti ecc</a:t>
            </a:r>
            <a:r>
              <a:rPr lang="it" sz="1000"/>
              <a:t>.. attraverso </a:t>
            </a:r>
            <a:r>
              <a:rPr b="1" lang="it" sz="1000"/>
              <a:t>percorsi didattici</a:t>
            </a:r>
            <a:r>
              <a:rPr lang="it" sz="1000"/>
              <a:t> appositi e nel caso non sia disponibile personale interno si può fare ricorso a </a:t>
            </a:r>
            <a:r>
              <a:rPr b="1" lang="it" sz="1000"/>
              <a:t>società di supporto/consulenza</a:t>
            </a:r>
            <a:r>
              <a:rPr lang="it" sz="1000"/>
              <a:t>. Allo stesso modo integrare attività per tutto il personale per avere una maggiore </a:t>
            </a:r>
            <a:r>
              <a:rPr b="1" lang="it" sz="1000"/>
              <a:t>consapevolezza</a:t>
            </a:r>
            <a:r>
              <a:rPr lang="it" sz="1000"/>
              <a:t> sulla </a:t>
            </a:r>
            <a:r>
              <a:rPr b="1" lang="it" sz="1000"/>
              <a:t>sicurezza nel Procurement ICT</a:t>
            </a:r>
            <a:r>
              <a:rPr lang="it" sz="1000"/>
              <a:t>.</a:t>
            </a:r>
            <a:endParaRPr sz="1000"/>
          </a:p>
        </p:txBody>
      </p:sp>
      <p:sp>
        <p:nvSpPr>
          <p:cNvPr id="281" name="Google Shape;281;p35"/>
          <p:cNvSpPr txBox="1"/>
          <p:nvPr/>
        </p:nvSpPr>
        <p:spPr>
          <a:xfrm>
            <a:off x="1241500" y="2225300"/>
            <a:ext cx="7508700" cy="12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AG2 - Raccogliere buone prassi ed esperienze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L’amministrazione deve raccogliere notizie su casi di </a:t>
            </a:r>
            <a:r>
              <a:rPr b="1" lang="it" sz="1000"/>
              <a:t>successo/insuccesso</a:t>
            </a:r>
            <a:r>
              <a:rPr lang="it" sz="1000"/>
              <a:t> riscontrati nelle precedenti acquisizioni, prendendole in considerazione come </a:t>
            </a:r>
            <a:r>
              <a:rPr b="1" lang="it" sz="1000"/>
              <a:t>prassi di successo</a:t>
            </a:r>
            <a:r>
              <a:rPr lang="it" sz="1000"/>
              <a:t> da tenere in conto per un miglioramento continuo di tale processo e allo stesso tempo deve essere in grado di diffondere </a:t>
            </a:r>
            <a:r>
              <a:rPr b="1" lang="it" sz="1000"/>
              <a:t>avvisi e allarmi</a:t>
            </a:r>
            <a:r>
              <a:rPr lang="it" sz="1000"/>
              <a:t> provenienti dagli organismi individuati dal legislatore a presidio della sicurezza cibernetica.</a:t>
            </a:r>
            <a:endParaRPr sz="1000"/>
          </a:p>
        </p:txBody>
      </p:sp>
      <p:sp>
        <p:nvSpPr>
          <p:cNvPr id="282" name="Google Shape;282;p35"/>
          <p:cNvSpPr txBox="1"/>
          <p:nvPr/>
        </p:nvSpPr>
        <p:spPr>
          <a:xfrm>
            <a:off x="1241500" y="3607675"/>
            <a:ext cx="7508700" cy="12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AG3 - Stabilire ruoli e responsabilità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Le amministrazioni devono definire </a:t>
            </a:r>
            <a:r>
              <a:rPr b="1" lang="it" sz="1000"/>
              <a:t>ruoli e responsabilità</a:t>
            </a:r>
            <a:r>
              <a:rPr lang="it" sz="1000"/>
              <a:t> connesse con la </a:t>
            </a:r>
            <a:r>
              <a:rPr b="1" lang="it" sz="1000"/>
              <a:t>sicurezza del procurement ICT</a:t>
            </a:r>
            <a:r>
              <a:rPr lang="it" sz="1000"/>
              <a:t>, identificando profili idonei e assegnando incarichi formali. 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36"/>
          <p:cNvGrpSpPr/>
          <p:nvPr/>
        </p:nvGrpSpPr>
        <p:grpSpPr>
          <a:xfrm>
            <a:off x="411080" y="3529276"/>
            <a:ext cx="590039" cy="688302"/>
            <a:chOff x="9760911" y="3712184"/>
            <a:chExt cx="2176463" cy="2406650"/>
          </a:xfrm>
        </p:grpSpPr>
        <p:sp>
          <p:nvSpPr>
            <p:cNvPr id="288" name="Google Shape;288;p36"/>
            <p:cNvSpPr/>
            <p:nvPr/>
          </p:nvSpPr>
          <p:spPr>
            <a:xfrm>
              <a:off x="9760911" y="3712184"/>
              <a:ext cx="2176463" cy="2406650"/>
            </a:xfrm>
            <a:custGeom>
              <a:rect b="b" l="l" r="r" t="t"/>
              <a:pathLst>
                <a:path extrusionOk="0" h="479" w="433">
                  <a:moveTo>
                    <a:pt x="433" y="154"/>
                  </a:moveTo>
                  <a:cubicBezTo>
                    <a:pt x="433" y="325"/>
                    <a:pt x="433" y="325"/>
                    <a:pt x="433" y="325"/>
                  </a:cubicBezTo>
                  <a:cubicBezTo>
                    <a:pt x="433" y="350"/>
                    <a:pt x="420" y="372"/>
                    <a:pt x="399" y="384"/>
                  </a:cubicBezTo>
                  <a:cubicBezTo>
                    <a:pt x="322" y="428"/>
                    <a:pt x="322" y="428"/>
                    <a:pt x="322" y="428"/>
                  </a:cubicBezTo>
                  <a:cubicBezTo>
                    <a:pt x="250" y="470"/>
                    <a:pt x="250" y="470"/>
                    <a:pt x="250" y="470"/>
                  </a:cubicBezTo>
                  <a:cubicBezTo>
                    <a:pt x="240" y="476"/>
                    <a:pt x="228" y="479"/>
                    <a:pt x="216" y="479"/>
                  </a:cubicBezTo>
                  <a:cubicBezTo>
                    <a:pt x="204" y="479"/>
                    <a:pt x="193" y="476"/>
                    <a:pt x="182" y="470"/>
                  </a:cubicBezTo>
                  <a:cubicBezTo>
                    <a:pt x="34" y="384"/>
                    <a:pt x="34" y="384"/>
                    <a:pt x="34" y="384"/>
                  </a:cubicBezTo>
                  <a:cubicBezTo>
                    <a:pt x="13" y="372"/>
                    <a:pt x="0" y="350"/>
                    <a:pt x="0" y="325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30"/>
                    <a:pt x="13" y="107"/>
                    <a:pt x="34" y="95"/>
                  </a:cubicBezTo>
                  <a:cubicBezTo>
                    <a:pt x="182" y="9"/>
                    <a:pt x="182" y="9"/>
                    <a:pt x="182" y="9"/>
                  </a:cubicBezTo>
                  <a:cubicBezTo>
                    <a:pt x="193" y="3"/>
                    <a:pt x="204" y="0"/>
                    <a:pt x="216" y="0"/>
                  </a:cubicBezTo>
                  <a:cubicBezTo>
                    <a:pt x="228" y="0"/>
                    <a:pt x="240" y="3"/>
                    <a:pt x="250" y="9"/>
                  </a:cubicBezTo>
                  <a:cubicBezTo>
                    <a:pt x="322" y="51"/>
                    <a:pt x="322" y="51"/>
                    <a:pt x="322" y="51"/>
                  </a:cubicBezTo>
                  <a:cubicBezTo>
                    <a:pt x="399" y="95"/>
                    <a:pt x="399" y="95"/>
                    <a:pt x="399" y="95"/>
                  </a:cubicBezTo>
                  <a:cubicBezTo>
                    <a:pt x="420" y="107"/>
                    <a:pt x="433" y="130"/>
                    <a:pt x="433" y="1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92100" sx="102000" rotWithShape="0" algn="ctr" dist="127000" sy="102000">
                <a:schemeClr val="accent4">
                  <a:alpha val="54900"/>
                </a:schemeClr>
              </a:outerShdw>
            </a:effectLst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89" name="Google Shape;289;p36"/>
            <p:cNvSpPr/>
            <p:nvPr/>
          </p:nvSpPr>
          <p:spPr>
            <a:xfrm>
              <a:off x="11373811" y="3967771"/>
              <a:ext cx="563563" cy="1893888"/>
            </a:xfrm>
            <a:custGeom>
              <a:rect b="b" l="l" r="r" t="t"/>
              <a:pathLst>
                <a:path extrusionOk="0" h="377" w="112">
                  <a:moveTo>
                    <a:pt x="112" y="103"/>
                  </a:moveTo>
                  <a:cubicBezTo>
                    <a:pt x="112" y="274"/>
                    <a:pt x="112" y="274"/>
                    <a:pt x="112" y="274"/>
                  </a:cubicBezTo>
                  <a:cubicBezTo>
                    <a:pt x="112" y="299"/>
                    <a:pt x="99" y="321"/>
                    <a:pt x="78" y="333"/>
                  </a:cubicBezTo>
                  <a:cubicBezTo>
                    <a:pt x="1" y="377"/>
                    <a:pt x="1" y="377"/>
                    <a:pt x="1" y="377"/>
                  </a:cubicBezTo>
                  <a:cubicBezTo>
                    <a:pt x="0" y="372"/>
                    <a:pt x="0" y="368"/>
                    <a:pt x="0" y="3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0"/>
                    <a:pt x="0" y="5"/>
                    <a:pt x="1" y="0"/>
                  </a:cubicBezTo>
                  <a:cubicBezTo>
                    <a:pt x="78" y="44"/>
                    <a:pt x="78" y="44"/>
                    <a:pt x="78" y="44"/>
                  </a:cubicBezTo>
                  <a:cubicBezTo>
                    <a:pt x="99" y="56"/>
                    <a:pt x="112" y="79"/>
                    <a:pt x="112" y="103"/>
                  </a:cubicBezTo>
                  <a:close/>
                </a:path>
              </a:pathLst>
            </a:custGeom>
            <a:solidFill>
              <a:srgbClr val="64D6B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90" name="Google Shape;290;p36"/>
          <p:cNvGrpSpPr/>
          <p:nvPr/>
        </p:nvGrpSpPr>
        <p:grpSpPr>
          <a:xfrm>
            <a:off x="378094" y="2289721"/>
            <a:ext cx="600486" cy="595165"/>
            <a:chOff x="11046786" y="5942621"/>
            <a:chExt cx="2176463" cy="2406650"/>
          </a:xfrm>
        </p:grpSpPr>
        <p:sp>
          <p:nvSpPr>
            <p:cNvPr id="291" name="Google Shape;291;p36"/>
            <p:cNvSpPr/>
            <p:nvPr/>
          </p:nvSpPr>
          <p:spPr>
            <a:xfrm>
              <a:off x="11046786" y="5942621"/>
              <a:ext cx="2176463" cy="2406650"/>
            </a:xfrm>
            <a:custGeom>
              <a:rect b="b" l="l" r="r" t="t"/>
              <a:pathLst>
                <a:path extrusionOk="0" h="479" w="433">
                  <a:moveTo>
                    <a:pt x="433" y="154"/>
                  </a:moveTo>
                  <a:cubicBezTo>
                    <a:pt x="433" y="326"/>
                    <a:pt x="433" y="326"/>
                    <a:pt x="433" y="326"/>
                  </a:cubicBezTo>
                  <a:cubicBezTo>
                    <a:pt x="433" y="350"/>
                    <a:pt x="420" y="372"/>
                    <a:pt x="399" y="384"/>
                  </a:cubicBezTo>
                  <a:cubicBezTo>
                    <a:pt x="250" y="470"/>
                    <a:pt x="250" y="470"/>
                    <a:pt x="250" y="470"/>
                  </a:cubicBezTo>
                  <a:cubicBezTo>
                    <a:pt x="240" y="476"/>
                    <a:pt x="228" y="479"/>
                    <a:pt x="217" y="479"/>
                  </a:cubicBezTo>
                  <a:cubicBezTo>
                    <a:pt x="205" y="479"/>
                    <a:pt x="193" y="476"/>
                    <a:pt x="183" y="470"/>
                  </a:cubicBezTo>
                  <a:cubicBezTo>
                    <a:pt x="34" y="384"/>
                    <a:pt x="34" y="384"/>
                    <a:pt x="34" y="384"/>
                  </a:cubicBezTo>
                  <a:cubicBezTo>
                    <a:pt x="13" y="372"/>
                    <a:pt x="0" y="350"/>
                    <a:pt x="0" y="326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30"/>
                    <a:pt x="13" y="107"/>
                    <a:pt x="34" y="95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83" y="9"/>
                    <a:pt x="183" y="9"/>
                    <a:pt x="183" y="9"/>
                  </a:cubicBezTo>
                  <a:cubicBezTo>
                    <a:pt x="193" y="3"/>
                    <a:pt x="205" y="0"/>
                    <a:pt x="217" y="0"/>
                  </a:cubicBezTo>
                  <a:cubicBezTo>
                    <a:pt x="228" y="0"/>
                    <a:pt x="240" y="3"/>
                    <a:pt x="250" y="9"/>
                  </a:cubicBezTo>
                  <a:cubicBezTo>
                    <a:pt x="399" y="95"/>
                    <a:pt x="399" y="95"/>
                    <a:pt x="399" y="95"/>
                  </a:cubicBezTo>
                  <a:cubicBezTo>
                    <a:pt x="420" y="107"/>
                    <a:pt x="433" y="130"/>
                    <a:pt x="433" y="1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92100" sx="102000" rotWithShape="0" algn="ctr" dist="127000" sy="102000">
                <a:schemeClr val="accent4">
                  <a:alpha val="54900"/>
                </a:schemeClr>
              </a:outerShdw>
            </a:effectLst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92" name="Google Shape;292;p36"/>
            <p:cNvSpPr/>
            <p:nvPr/>
          </p:nvSpPr>
          <p:spPr>
            <a:xfrm>
              <a:off x="11580186" y="5942621"/>
              <a:ext cx="1643063" cy="1220788"/>
            </a:xfrm>
            <a:custGeom>
              <a:rect b="b" l="l" r="r" t="t"/>
              <a:pathLst>
                <a:path extrusionOk="0" h="243" w="327">
                  <a:moveTo>
                    <a:pt x="327" y="154"/>
                  </a:moveTo>
                  <a:cubicBezTo>
                    <a:pt x="327" y="243"/>
                    <a:pt x="327" y="243"/>
                    <a:pt x="327" y="243"/>
                  </a:cubicBezTo>
                  <a:cubicBezTo>
                    <a:pt x="323" y="241"/>
                    <a:pt x="318" y="239"/>
                    <a:pt x="314" y="237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8" y="60"/>
                    <a:pt x="4" y="57"/>
                    <a:pt x="0" y="54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87" y="3"/>
                    <a:pt x="99" y="0"/>
                    <a:pt x="111" y="0"/>
                  </a:cubicBezTo>
                  <a:cubicBezTo>
                    <a:pt x="122" y="0"/>
                    <a:pt x="134" y="3"/>
                    <a:pt x="144" y="9"/>
                  </a:cubicBezTo>
                  <a:cubicBezTo>
                    <a:pt x="293" y="95"/>
                    <a:pt x="293" y="95"/>
                    <a:pt x="293" y="95"/>
                  </a:cubicBezTo>
                  <a:cubicBezTo>
                    <a:pt x="314" y="107"/>
                    <a:pt x="327" y="130"/>
                    <a:pt x="327" y="154"/>
                  </a:cubicBezTo>
                  <a:close/>
                </a:path>
              </a:pathLst>
            </a:custGeom>
            <a:solidFill>
              <a:srgbClr val="64D6B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93" name="Google Shape;293;p36"/>
          <p:cNvGrpSpPr/>
          <p:nvPr/>
        </p:nvGrpSpPr>
        <p:grpSpPr>
          <a:xfrm>
            <a:off x="378094" y="1017330"/>
            <a:ext cx="600486" cy="688302"/>
            <a:chOff x="13631236" y="5942621"/>
            <a:chExt cx="2176463" cy="2406650"/>
          </a:xfrm>
        </p:grpSpPr>
        <p:sp>
          <p:nvSpPr>
            <p:cNvPr id="294" name="Google Shape;294;p36"/>
            <p:cNvSpPr/>
            <p:nvPr/>
          </p:nvSpPr>
          <p:spPr>
            <a:xfrm>
              <a:off x="13631236" y="5942621"/>
              <a:ext cx="2176463" cy="2406650"/>
            </a:xfrm>
            <a:custGeom>
              <a:rect b="b" l="l" r="r" t="t"/>
              <a:pathLst>
                <a:path extrusionOk="0" h="479" w="433">
                  <a:moveTo>
                    <a:pt x="433" y="154"/>
                  </a:moveTo>
                  <a:cubicBezTo>
                    <a:pt x="433" y="326"/>
                    <a:pt x="433" y="326"/>
                    <a:pt x="433" y="326"/>
                  </a:cubicBezTo>
                  <a:cubicBezTo>
                    <a:pt x="433" y="350"/>
                    <a:pt x="420" y="372"/>
                    <a:pt x="399" y="384"/>
                  </a:cubicBezTo>
                  <a:cubicBezTo>
                    <a:pt x="250" y="470"/>
                    <a:pt x="250" y="470"/>
                    <a:pt x="250" y="470"/>
                  </a:cubicBezTo>
                  <a:cubicBezTo>
                    <a:pt x="240" y="476"/>
                    <a:pt x="228" y="479"/>
                    <a:pt x="217" y="479"/>
                  </a:cubicBezTo>
                  <a:cubicBezTo>
                    <a:pt x="205" y="479"/>
                    <a:pt x="193" y="476"/>
                    <a:pt x="183" y="470"/>
                  </a:cubicBezTo>
                  <a:cubicBezTo>
                    <a:pt x="34" y="384"/>
                    <a:pt x="34" y="384"/>
                    <a:pt x="34" y="384"/>
                  </a:cubicBezTo>
                  <a:cubicBezTo>
                    <a:pt x="13" y="372"/>
                    <a:pt x="0" y="350"/>
                    <a:pt x="0" y="326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30"/>
                    <a:pt x="13" y="107"/>
                    <a:pt x="34" y="95"/>
                  </a:cubicBezTo>
                  <a:cubicBezTo>
                    <a:pt x="183" y="9"/>
                    <a:pt x="183" y="9"/>
                    <a:pt x="183" y="9"/>
                  </a:cubicBezTo>
                  <a:cubicBezTo>
                    <a:pt x="193" y="3"/>
                    <a:pt x="205" y="0"/>
                    <a:pt x="217" y="0"/>
                  </a:cubicBezTo>
                  <a:cubicBezTo>
                    <a:pt x="228" y="0"/>
                    <a:pt x="240" y="3"/>
                    <a:pt x="250" y="9"/>
                  </a:cubicBezTo>
                  <a:cubicBezTo>
                    <a:pt x="328" y="54"/>
                    <a:pt x="328" y="54"/>
                    <a:pt x="328" y="54"/>
                  </a:cubicBezTo>
                  <a:cubicBezTo>
                    <a:pt x="399" y="95"/>
                    <a:pt x="399" y="95"/>
                    <a:pt x="399" y="95"/>
                  </a:cubicBezTo>
                  <a:cubicBezTo>
                    <a:pt x="420" y="107"/>
                    <a:pt x="433" y="130"/>
                    <a:pt x="433" y="1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92100" sx="102000" rotWithShape="0" algn="ctr" dist="127000" sy="102000">
                <a:schemeClr val="accent4">
                  <a:alpha val="54900"/>
                </a:schemeClr>
              </a:outerShdw>
            </a:effectLst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95" name="Google Shape;295;p36"/>
            <p:cNvSpPr/>
            <p:nvPr/>
          </p:nvSpPr>
          <p:spPr>
            <a:xfrm>
              <a:off x="13631236" y="5942621"/>
              <a:ext cx="1647825" cy="1225550"/>
            </a:xfrm>
            <a:custGeom>
              <a:rect b="b" l="l" r="r" t="t"/>
              <a:pathLst>
                <a:path extrusionOk="0" h="244" w="328">
                  <a:moveTo>
                    <a:pt x="328" y="54"/>
                  </a:moveTo>
                  <a:cubicBezTo>
                    <a:pt x="324" y="57"/>
                    <a:pt x="320" y="60"/>
                    <a:pt x="315" y="63"/>
                  </a:cubicBezTo>
                  <a:cubicBezTo>
                    <a:pt x="14" y="237"/>
                    <a:pt x="14" y="237"/>
                    <a:pt x="14" y="237"/>
                  </a:cubicBezTo>
                  <a:cubicBezTo>
                    <a:pt x="9" y="239"/>
                    <a:pt x="5" y="242"/>
                    <a:pt x="0" y="24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30"/>
                    <a:pt x="13" y="107"/>
                    <a:pt x="34" y="95"/>
                  </a:cubicBezTo>
                  <a:cubicBezTo>
                    <a:pt x="183" y="9"/>
                    <a:pt x="183" y="9"/>
                    <a:pt x="183" y="9"/>
                  </a:cubicBezTo>
                  <a:cubicBezTo>
                    <a:pt x="193" y="3"/>
                    <a:pt x="205" y="0"/>
                    <a:pt x="217" y="0"/>
                  </a:cubicBezTo>
                  <a:cubicBezTo>
                    <a:pt x="228" y="0"/>
                    <a:pt x="240" y="3"/>
                    <a:pt x="250" y="9"/>
                  </a:cubicBezTo>
                  <a:lnTo>
                    <a:pt x="328" y="54"/>
                  </a:lnTo>
                  <a:close/>
                </a:path>
              </a:pathLst>
            </a:custGeom>
            <a:solidFill>
              <a:srgbClr val="64D6B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96" name="Google Shape;296;p36"/>
          <p:cNvSpPr txBox="1"/>
          <p:nvPr/>
        </p:nvSpPr>
        <p:spPr>
          <a:xfrm>
            <a:off x="534052" y="2381163"/>
            <a:ext cx="401700" cy="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  <a:endParaRPr sz="700"/>
          </a:p>
        </p:txBody>
      </p:sp>
      <p:sp>
        <p:nvSpPr>
          <p:cNvPr id="297" name="Google Shape;297;p36"/>
          <p:cNvSpPr txBox="1"/>
          <p:nvPr/>
        </p:nvSpPr>
        <p:spPr>
          <a:xfrm>
            <a:off x="404009" y="1201263"/>
            <a:ext cx="4017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sz="700"/>
          </a:p>
        </p:txBody>
      </p:sp>
      <p:sp>
        <p:nvSpPr>
          <p:cNvPr id="298" name="Google Shape;298;p36"/>
          <p:cNvSpPr txBox="1"/>
          <p:nvPr/>
        </p:nvSpPr>
        <p:spPr>
          <a:xfrm>
            <a:off x="617017" y="3723881"/>
            <a:ext cx="3948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06</a:t>
            </a:r>
            <a:endParaRPr sz="700"/>
          </a:p>
        </p:txBody>
      </p:sp>
      <p:sp>
        <p:nvSpPr>
          <p:cNvPr id="299" name="Google Shape;299;p36"/>
          <p:cNvSpPr/>
          <p:nvPr/>
        </p:nvSpPr>
        <p:spPr>
          <a:xfrm>
            <a:off x="492545" y="2628521"/>
            <a:ext cx="151105" cy="111507"/>
          </a:xfrm>
          <a:custGeom>
            <a:rect b="b" l="l" r="r" t="t"/>
            <a:pathLst>
              <a:path extrusionOk="0" h="120" w="146">
                <a:moveTo>
                  <a:pt x="33" y="67"/>
                </a:moveTo>
                <a:cubicBezTo>
                  <a:pt x="22" y="67"/>
                  <a:pt x="14" y="76"/>
                  <a:pt x="14" y="87"/>
                </a:cubicBezTo>
                <a:cubicBezTo>
                  <a:pt x="14" y="88"/>
                  <a:pt x="15" y="90"/>
                  <a:pt x="17" y="90"/>
                </a:cubicBezTo>
                <a:cubicBezTo>
                  <a:pt x="19" y="90"/>
                  <a:pt x="20" y="88"/>
                  <a:pt x="20" y="87"/>
                </a:cubicBezTo>
                <a:cubicBezTo>
                  <a:pt x="20" y="79"/>
                  <a:pt x="26" y="73"/>
                  <a:pt x="33" y="73"/>
                </a:cubicBezTo>
                <a:cubicBezTo>
                  <a:pt x="35" y="73"/>
                  <a:pt x="37" y="72"/>
                  <a:pt x="37" y="70"/>
                </a:cubicBezTo>
                <a:cubicBezTo>
                  <a:pt x="37" y="68"/>
                  <a:pt x="35" y="67"/>
                  <a:pt x="33" y="67"/>
                </a:cubicBezTo>
                <a:close/>
                <a:moveTo>
                  <a:pt x="143" y="72"/>
                </a:moveTo>
                <a:cubicBezTo>
                  <a:pt x="118" y="14"/>
                  <a:pt x="118" y="14"/>
                  <a:pt x="118" y="14"/>
                </a:cubicBezTo>
                <a:cubicBezTo>
                  <a:pt x="118" y="14"/>
                  <a:pt x="118" y="14"/>
                  <a:pt x="118" y="14"/>
                </a:cubicBezTo>
                <a:cubicBezTo>
                  <a:pt x="115" y="6"/>
                  <a:pt x="108" y="0"/>
                  <a:pt x="100" y="0"/>
                </a:cubicBezTo>
                <a:cubicBezTo>
                  <a:pt x="89" y="0"/>
                  <a:pt x="80" y="9"/>
                  <a:pt x="80" y="20"/>
                </a:cubicBezTo>
                <a:cubicBezTo>
                  <a:pt x="66" y="20"/>
                  <a:pt x="66" y="20"/>
                  <a:pt x="66" y="20"/>
                </a:cubicBezTo>
                <a:cubicBezTo>
                  <a:pt x="66" y="9"/>
                  <a:pt x="58" y="0"/>
                  <a:pt x="47" y="0"/>
                </a:cubicBezTo>
                <a:cubicBezTo>
                  <a:pt x="38" y="0"/>
                  <a:pt x="31" y="6"/>
                  <a:pt x="28" y="14"/>
                </a:cubicBezTo>
                <a:cubicBezTo>
                  <a:pt x="28" y="14"/>
                  <a:pt x="28" y="14"/>
                  <a:pt x="28" y="14"/>
                </a:cubicBezTo>
                <a:cubicBezTo>
                  <a:pt x="4" y="72"/>
                  <a:pt x="4" y="72"/>
                  <a:pt x="4" y="72"/>
                </a:cubicBezTo>
                <a:cubicBezTo>
                  <a:pt x="2" y="76"/>
                  <a:pt x="0" y="81"/>
                  <a:pt x="0" y="87"/>
                </a:cubicBezTo>
                <a:cubicBezTo>
                  <a:pt x="0" y="105"/>
                  <a:pt x="15" y="120"/>
                  <a:pt x="33" y="120"/>
                </a:cubicBezTo>
                <a:cubicBezTo>
                  <a:pt x="49" y="120"/>
                  <a:pt x="63" y="108"/>
                  <a:pt x="66" y="93"/>
                </a:cubicBezTo>
                <a:cubicBezTo>
                  <a:pt x="80" y="93"/>
                  <a:pt x="80" y="93"/>
                  <a:pt x="80" y="93"/>
                </a:cubicBezTo>
                <a:cubicBezTo>
                  <a:pt x="83" y="108"/>
                  <a:pt x="97" y="120"/>
                  <a:pt x="113" y="120"/>
                </a:cubicBezTo>
                <a:cubicBezTo>
                  <a:pt x="131" y="120"/>
                  <a:pt x="146" y="105"/>
                  <a:pt x="146" y="87"/>
                </a:cubicBezTo>
                <a:cubicBezTo>
                  <a:pt x="146" y="81"/>
                  <a:pt x="145" y="76"/>
                  <a:pt x="143" y="72"/>
                </a:cubicBezTo>
                <a:close/>
                <a:moveTo>
                  <a:pt x="33" y="113"/>
                </a:moveTo>
                <a:cubicBezTo>
                  <a:pt x="19" y="113"/>
                  <a:pt x="7" y="101"/>
                  <a:pt x="7" y="87"/>
                </a:cubicBezTo>
                <a:cubicBezTo>
                  <a:pt x="7" y="72"/>
                  <a:pt x="19" y="60"/>
                  <a:pt x="33" y="60"/>
                </a:cubicBezTo>
                <a:cubicBezTo>
                  <a:pt x="48" y="60"/>
                  <a:pt x="60" y="72"/>
                  <a:pt x="60" y="87"/>
                </a:cubicBezTo>
                <a:cubicBezTo>
                  <a:pt x="60" y="101"/>
                  <a:pt x="48" y="113"/>
                  <a:pt x="33" y="113"/>
                </a:cubicBezTo>
                <a:close/>
                <a:moveTo>
                  <a:pt x="60" y="67"/>
                </a:moveTo>
                <a:cubicBezTo>
                  <a:pt x="54" y="59"/>
                  <a:pt x="44" y="53"/>
                  <a:pt x="33" y="53"/>
                </a:cubicBezTo>
                <a:cubicBezTo>
                  <a:pt x="27" y="53"/>
                  <a:pt x="22" y="55"/>
                  <a:pt x="17" y="58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7" y="10"/>
                  <a:pt x="41" y="7"/>
                  <a:pt x="47" y="7"/>
                </a:cubicBezTo>
                <a:cubicBezTo>
                  <a:pt x="54" y="7"/>
                  <a:pt x="59" y="12"/>
                  <a:pt x="60" y="19"/>
                </a:cubicBezTo>
                <a:cubicBezTo>
                  <a:pt x="60" y="19"/>
                  <a:pt x="60" y="19"/>
                  <a:pt x="60" y="19"/>
                </a:cubicBezTo>
                <a:lnTo>
                  <a:pt x="60" y="67"/>
                </a:lnTo>
                <a:close/>
                <a:moveTo>
                  <a:pt x="80" y="87"/>
                </a:moveTo>
                <a:cubicBezTo>
                  <a:pt x="66" y="87"/>
                  <a:pt x="66" y="87"/>
                  <a:pt x="66" y="87"/>
                </a:cubicBezTo>
                <a:cubicBezTo>
                  <a:pt x="66" y="80"/>
                  <a:pt x="66" y="80"/>
                  <a:pt x="66" y="80"/>
                </a:cubicBezTo>
                <a:cubicBezTo>
                  <a:pt x="80" y="80"/>
                  <a:pt x="80" y="80"/>
                  <a:pt x="80" y="80"/>
                </a:cubicBezTo>
                <a:lnTo>
                  <a:pt x="80" y="87"/>
                </a:lnTo>
                <a:close/>
                <a:moveTo>
                  <a:pt x="80" y="73"/>
                </a:moveTo>
                <a:cubicBezTo>
                  <a:pt x="66" y="73"/>
                  <a:pt x="66" y="73"/>
                  <a:pt x="66" y="73"/>
                </a:cubicBezTo>
                <a:cubicBezTo>
                  <a:pt x="66" y="27"/>
                  <a:pt x="66" y="27"/>
                  <a:pt x="66" y="27"/>
                </a:cubicBezTo>
                <a:cubicBezTo>
                  <a:pt x="80" y="27"/>
                  <a:pt x="80" y="27"/>
                  <a:pt x="80" y="27"/>
                </a:cubicBezTo>
                <a:lnTo>
                  <a:pt x="80" y="73"/>
                </a:lnTo>
                <a:close/>
                <a:moveTo>
                  <a:pt x="86" y="19"/>
                </a:moveTo>
                <a:cubicBezTo>
                  <a:pt x="86" y="19"/>
                  <a:pt x="86" y="19"/>
                  <a:pt x="86" y="19"/>
                </a:cubicBezTo>
                <a:cubicBezTo>
                  <a:pt x="87" y="12"/>
                  <a:pt x="93" y="7"/>
                  <a:pt x="100" y="7"/>
                </a:cubicBezTo>
                <a:cubicBezTo>
                  <a:pt x="105" y="7"/>
                  <a:pt x="110" y="10"/>
                  <a:pt x="112" y="15"/>
                </a:cubicBezTo>
                <a:cubicBezTo>
                  <a:pt x="112" y="15"/>
                  <a:pt x="112" y="15"/>
                  <a:pt x="112" y="15"/>
                </a:cubicBezTo>
                <a:cubicBezTo>
                  <a:pt x="129" y="58"/>
                  <a:pt x="129" y="58"/>
                  <a:pt x="129" y="58"/>
                </a:cubicBezTo>
                <a:cubicBezTo>
                  <a:pt x="125" y="55"/>
                  <a:pt x="119" y="53"/>
                  <a:pt x="113" y="53"/>
                </a:cubicBezTo>
                <a:cubicBezTo>
                  <a:pt x="102" y="53"/>
                  <a:pt x="92" y="59"/>
                  <a:pt x="86" y="67"/>
                </a:cubicBezTo>
                <a:lnTo>
                  <a:pt x="86" y="19"/>
                </a:lnTo>
                <a:close/>
                <a:moveTo>
                  <a:pt x="113" y="113"/>
                </a:moveTo>
                <a:cubicBezTo>
                  <a:pt x="98" y="113"/>
                  <a:pt x="86" y="101"/>
                  <a:pt x="86" y="87"/>
                </a:cubicBezTo>
                <a:cubicBezTo>
                  <a:pt x="86" y="72"/>
                  <a:pt x="98" y="60"/>
                  <a:pt x="113" y="60"/>
                </a:cubicBezTo>
                <a:cubicBezTo>
                  <a:pt x="127" y="60"/>
                  <a:pt x="139" y="72"/>
                  <a:pt x="139" y="87"/>
                </a:cubicBezTo>
                <a:cubicBezTo>
                  <a:pt x="139" y="101"/>
                  <a:pt x="127" y="113"/>
                  <a:pt x="113" y="113"/>
                </a:cubicBezTo>
                <a:close/>
                <a:moveTo>
                  <a:pt x="113" y="67"/>
                </a:moveTo>
                <a:cubicBezTo>
                  <a:pt x="102" y="67"/>
                  <a:pt x="93" y="76"/>
                  <a:pt x="93" y="87"/>
                </a:cubicBezTo>
                <a:cubicBezTo>
                  <a:pt x="93" y="88"/>
                  <a:pt x="94" y="90"/>
                  <a:pt x="96" y="90"/>
                </a:cubicBezTo>
                <a:cubicBezTo>
                  <a:pt x="98" y="90"/>
                  <a:pt x="100" y="88"/>
                  <a:pt x="100" y="87"/>
                </a:cubicBezTo>
                <a:cubicBezTo>
                  <a:pt x="100" y="79"/>
                  <a:pt x="106" y="73"/>
                  <a:pt x="113" y="73"/>
                </a:cubicBezTo>
                <a:cubicBezTo>
                  <a:pt x="115" y="73"/>
                  <a:pt x="116" y="72"/>
                  <a:pt x="116" y="70"/>
                </a:cubicBezTo>
                <a:cubicBezTo>
                  <a:pt x="116" y="68"/>
                  <a:pt x="115" y="67"/>
                  <a:pt x="113" y="6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500025" y="3775545"/>
            <a:ext cx="152798" cy="157100"/>
          </a:xfrm>
          <a:custGeom>
            <a:rect b="b" l="l" r="r" t="t"/>
            <a:pathLst>
              <a:path extrusionOk="0" h="146" w="150">
                <a:moveTo>
                  <a:pt x="26" y="82"/>
                </a:moveTo>
                <a:cubicBezTo>
                  <a:pt x="0" y="146"/>
                  <a:pt x="0" y="146"/>
                  <a:pt x="0" y="146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64" y="120"/>
                  <a:pt x="62" y="120"/>
                  <a:pt x="61" y="120"/>
                </a:cubicBezTo>
                <a:cubicBezTo>
                  <a:pt x="42" y="120"/>
                  <a:pt x="24" y="101"/>
                  <a:pt x="26" y="82"/>
                </a:cubicBezTo>
                <a:close/>
                <a:moveTo>
                  <a:pt x="12" y="134"/>
                </a:moveTo>
                <a:cubicBezTo>
                  <a:pt x="24" y="104"/>
                  <a:pt x="24" y="104"/>
                  <a:pt x="24" y="104"/>
                </a:cubicBezTo>
                <a:cubicBezTo>
                  <a:pt x="26" y="107"/>
                  <a:pt x="28" y="110"/>
                  <a:pt x="30" y="112"/>
                </a:cubicBezTo>
                <a:cubicBezTo>
                  <a:pt x="34" y="116"/>
                  <a:pt x="38" y="120"/>
                  <a:pt x="42" y="122"/>
                </a:cubicBezTo>
                <a:lnTo>
                  <a:pt x="12" y="134"/>
                </a:lnTo>
                <a:close/>
                <a:moveTo>
                  <a:pt x="145" y="1"/>
                </a:moveTo>
                <a:cubicBezTo>
                  <a:pt x="144" y="1"/>
                  <a:pt x="142" y="0"/>
                  <a:pt x="140" y="0"/>
                </a:cubicBezTo>
                <a:cubicBezTo>
                  <a:pt x="126" y="0"/>
                  <a:pt x="89" y="10"/>
                  <a:pt x="70" y="30"/>
                </a:cubicBezTo>
                <a:cubicBezTo>
                  <a:pt x="65" y="35"/>
                  <a:pt x="50" y="49"/>
                  <a:pt x="46" y="53"/>
                </a:cubicBezTo>
                <a:cubicBezTo>
                  <a:pt x="35" y="57"/>
                  <a:pt x="18" y="63"/>
                  <a:pt x="9" y="72"/>
                </a:cubicBezTo>
                <a:cubicBezTo>
                  <a:pt x="9" y="72"/>
                  <a:pt x="20" y="72"/>
                  <a:pt x="34" y="81"/>
                </a:cubicBezTo>
                <a:cubicBezTo>
                  <a:pt x="32" y="89"/>
                  <a:pt x="34" y="98"/>
                  <a:pt x="41" y="105"/>
                </a:cubicBezTo>
                <a:cubicBezTo>
                  <a:pt x="47" y="110"/>
                  <a:pt x="53" y="113"/>
                  <a:pt x="60" y="113"/>
                </a:cubicBezTo>
                <a:cubicBezTo>
                  <a:pt x="62" y="113"/>
                  <a:pt x="64" y="113"/>
                  <a:pt x="65" y="112"/>
                </a:cubicBezTo>
                <a:cubicBezTo>
                  <a:pt x="74" y="126"/>
                  <a:pt x="74" y="138"/>
                  <a:pt x="74" y="138"/>
                </a:cubicBezTo>
                <a:cubicBezTo>
                  <a:pt x="84" y="128"/>
                  <a:pt x="90" y="112"/>
                  <a:pt x="93" y="100"/>
                </a:cubicBezTo>
                <a:cubicBezTo>
                  <a:pt x="98" y="97"/>
                  <a:pt x="112" y="81"/>
                  <a:pt x="116" y="77"/>
                </a:cubicBezTo>
                <a:cubicBezTo>
                  <a:pt x="140" y="54"/>
                  <a:pt x="150" y="6"/>
                  <a:pt x="145" y="1"/>
                </a:cubicBezTo>
                <a:close/>
                <a:moveTo>
                  <a:pt x="87" y="98"/>
                </a:moveTo>
                <a:cubicBezTo>
                  <a:pt x="84" y="107"/>
                  <a:pt x="81" y="115"/>
                  <a:pt x="77" y="122"/>
                </a:cubicBezTo>
                <a:cubicBezTo>
                  <a:pt x="76" y="118"/>
                  <a:pt x="74" y="114"/>
                  <a:pt x="71" y="109"/>
                </a:cubicBezTo>
                <a:cubicBezTo>
                  <a:pt x="70" y="107"/>
                  <a:pt x="68" y="106"/>
                  <a:pt x="65" y="106"/>
                </a:cubicBezTo>
                <a:cubicBezTo>
                  <a:pt x="65" y="106"/>
                  <a:pt x="64" y="106"/>
                  <a:pt x="64" y="106"/>
                </a:cubicBezTo>
                <a:cubicBezTo>
                  <a:pt x="62" y="106"/>
                  <a:pt x="61" y="106"/>
                  <a:pt x="60" y="106"/>
                </a:cubicBezTo>
                <a:cubicBezTo>
                  <a:pt x="55" y="106"/>
                  <a:pt x="50" y="104"/>
                  <a:pt x="46" y="100"/>
                </a:cubicBezTo>
                <a:cubicBezTo>
                  <a:pt x="41" y="95"/>
                  <a:pt x="39" y="89"/>
                  <a:pt x="40" y="83"/>
                </a:cubicBezTo>
                <a:cubicBezTo>
                  <a:pt x="41" y="80"/>
                  <a:pt x="40" y="77"/>
                  <a:pt x="37" y="75"/>
                </a:cubicBezTo>
                <a:cubicBezTo>
                  <a:pt x="33" y="72"/>
                  <a:pt x="28" y="70"/>
                  <a:pt x="24" y="69"/>
                </a:cubicBezTo>
                <a:cubicBezTo>
                  <a:pt x="31" y="65"/>
                  <a:pt x="39" y="62"/>
                  <a:pt x="48" y="60"/>
                </a:cubicBezTo>
                <a:cubicBezTo>
                  <a:pt x="48" y="60"/>
                  <a:pt x="48" y="60"/>
                  <a:pt x="48" y="60"/>
                </a:cubicBezTo>
                <a:cubicBezTo>
                  <a:pt x="87" y="98"/>
                  <a:pt x="87" y="98"/>
                  <a:pt x="87" y="98"/>
                </a:cubicBezTo>
                <a:cubicBezTo>
                  <a:pt x="87" y="98"/>
                  <a:pt x="87" y="98"/>
                  <a:pt x="87" y="98"/>
                </a:cubicBezTo>
                <a:close/>
                <a:moveTo>
                  <a:pt x="112" y="72"/>
                </a:moveTo>
                <a:cubicBezTo>
                  <a:pt x="110" y="73"/>
                  <a:pt x="108" y="76"/>
                  <a:pt x="106" y="78"/>
                </a:cubicBezTo>
                <a:cubicBezTo>
                  <a:pt x="102" y="83"/>
                  <a:pt x="95" y="89"/>
                  <a:pt x="91" y="93"/>
                </a:cubicBezTo>
                <a:cubicBezTo>
                  <a:pt x="53" y="55"/>
                  <a:pt x="53" y="55"/>
                  <a:pt x="53" y="55"/>
                </a:cubicBezTo>
                <a:cubicBezTo>
                  <a:pt x="57" y="51"/>
                  <a:pt x="64" y="45"/>
                  <a:pt x="68" y="40"/>
                </a:cubicBezTo>
                <a:cubicBezTo>
                  <a:pt x="71" y="38"/>
                  <a:pt x="73" y="36"/>
                  <a:pt x="74" y="35"/>
                </a:cubicBezTo>
                <a:cubicBezTo>
                  <a:pt x="92" y="17"/>
                  <a:pt x="127" y="7"/>
                  <a:pt x="139" y="7"/>
                </a:cubicBezTo>
                <a:cubicBezTo>
                  <a:pt x="139" y="18"/>
                  <a:pt x="130" y="53"/>
                  <a:pt x="112" y="72"/>
                </a:cubicBezTo>
                <a:close/>
                <a:moveTo>
                  <a:pt x="90" y="80"/>
                </a:moveTo>
                <a:cubicBezTo>
                  <a:pt x="92" y="80"/>
                  <a:pt x="93" y="78"/>
                  <a:pt x="93" y="76"/>
                </a:cubicBezTo>
                <a:cubicBezTo>
                  <a:pt x="93" y="75"/>
                  <a:pt x="92" y="73"/>
                  <a:pt x="90" y="73"/>
                </a:cubicBezTo>
                <a:cubicBezTo>
                  <a:pt x="88" y="73"/>
                  <a:pt x="86" y="75"/>
                  <a:pt x="86" y="76"/>
                </a:cubicBezTo>
                <a:cubicBezTo>
                  <a:pt x="86" y="78"/>
                  <a:pt x="88" y="80"/>
                  <a:pt x="90" y="80"/>
                </a:cubicBezTo>
                <a:close/>
                <a:moveTo>
                  <a:pt x="70" y="53"/>
                </a:moveTo>
                <a:cubicBezTo>
                  <a:pt x="68" y="53"/>
                  <a:pt x="67" y="55"/>
                  <a:pt x="67" y="57"/>
                </a:cubicBezTo>
                <a:cubicBezTo>
                  <a:pt x="67" y="58"/>
                  <a:pt x="68" y="60"/>
                  <a:pt x="70" y="60"/>
                </a:cubicBezTo>
                <a:cubicBezTo>
                  <a:pt x="72" y="60"/>
                  <a:pt x="73" y="58"/>
                  <a:pt x="73" y="57"/>
                </a:cubicBezTo>
                <a:cubicBezTo>
                  <a:pt x="73" y="55"/>
                  <a:pt x="72" y="53"/>
                  <a:pt x="70" y="53"/>
                </a:cubicBezTo>
                <a:close/>
                <a:moveTo>
                  <a:pt x="80" y="70"/>
                </a:moveTo>
                <a:cubicBezTo>
                  <a:pt x="82" y="70"/>
                  <a:pt x="83" y="68"/>
                  <a:pt x="83" y="66"/>
                </a:cubicBezTo>
                <a:cubicBezTo>
                  <a:pt x="83" y="65"/>
                  <a:pt x="82" y="63"/>
                  <a:pt x="80" y="63"/>
                </a:cubicBezTo>
                <a:cubicBezTo>
                  <a:pt x="78" y="63"/>
                  <a:pt x="76" y="65"/>
                  <a:pt x="76" y="66"/>
                </a:cubicBezTo>
                <a:cubicBezTo>
                  <a:pt x="76" y="68"/>
                  <a:pt x="78" y="70"/>
                  <a:pt x="80" y="70"/>
                </a:cubicBezTo>
                <a:close/>
                <a:moveTo>
                  <a:pt x="110" y="47"/>
                </a:moveTo>
                <a:cubicBezTo>
                  <a:pt x="115" y="47"/>
                  <a:pt x="120" y="42"/>
                  <a:pt x="120" y="37"/>
                </a:cubicBezTo>
                <a:cubicBezTo>
                  <a:pt x="120" y="31"/>
                  <a:pt x="115" y="27"/>
                  <a:pt x="110" y="27"/>
                </a:cubicBezTo>
                <a:cubicBezTo>
                  <a:pt x="104" y="27"/>
                  <a:pt x="100" y="31"/>
                  <a:pt x="100" y="37"/>
                </a:cubicBezTo>
                <a:cubicBezTo>
                  <a:pt x="100" y="42"/>
                  <a:pt x="104" y="47"/>
                  <a:pt x="110" y="47"/>
                </a:cubicBezTo>
                <a:close/>
                <a:moveTo>
                  <a:pt x="110" y="33"/>
                </a:moveTo>
                <a:cubicBezTo>
                  <a:pt x="111" y="33"/>
                  <a:pt x="113" y="35"/>
                  <a:pt x="113" y="37"/>
                </a:cubicBezTo>
                <a:cubicBezTo>
                  <a:pt x="113" y="38"/>
                  <a:pt x="111" y="40"/>
                  <a:pt x="110" y="40"/>
                </a:cubicBezTo>
                <a:cubicBezTo>
                  <a:pt x="108" y="40"/>
                  <a:pt x="106" y="38"/>
                  <a:pt x="106" y="37"/>
                </a:cubicBezTo>
                <a:cubicBezTo>
                  <a:pt x="106" y="35"/>
                  <a:pt x="108" y="33"/>
                  <a:pt x="110" y="3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36"/>
          <p:cNvSpPr/>
          <p:nvPr/>
        </p:nvSpPr>
        <p:spPr>
          <a:xfrm>
            <a:off x="635244" y="1487313"/>
            <a:ext cx="152415" cy="158007"/>
          </a:xfrm>
          <a:custGeom>
            <a:rect b="b" l="l" r="r" t="t"/>
            <a:pathLst>
              <a:path extrusionOk="0" h="147" w="147">
                <a:moveTo>
                  <a:pt x="133" y="43"/>
                </a:moveTo>
                <a:cubicBezTo>
                  <a:pt x="133" y="10"/>
                  <a:pt x="133" y="10"/>
                  <a:pt x="133" y="10"/>
                </a:cubicBezTo>
                <a:cubicBezTo>
                  <a:pt x="133" y="4"/>
                  <a:pt x="129" y="0"/>
                  <a:pt x="123" y="0"/>
                </a:cubicBezTo>
                <a:cubicBezTo>
                  <a:pt x="118" y="0"/>
                  <a:pt x="113" y="4"/>
                  <a:pt x="113" y="10"/>
                </a:cubicBezTo>
                <a:cubicBezTo>
                  <a:pt x="113" y="12"/>
                  <a:pt x="113" y="12"/>
                  <a:pt x="113" y="12"/>
                </a:cubicBezTo>
                <a:cubicBezTo>
                  <a:pt x="16" y="41"/>
                  <a:pt x="16" y="41"/>
                  <a:pt x="16" y="41"/>
                </a:cubicBezTo>
                <a:cubicBezTo>
                  <a:pt x="15" y="40"/>
                  <a:pt x="14" y="40"/>
                  <a:pt x="13" y="40"/>
                </a:cubicBezTo>
                <a:cubicBezTo>
                  <a:pt x="6" y="40"/>
                  <a:pt x="6" y="40"/>
                  <a:pt x="6" y="40"/>
                </a:cubicBezTo>
                <a:cubicBezTo>
                  <a:pt x="3" y="40"/>
                  <a:pt x="0" y="43"/>
                  <a:pt x="0" y="47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4"/>
                  <a:pt x="3" y="87"/>
                  <a:pt x="6" y="87"/>
                </a:cubicBezTo>
                <a:cubicBezTo>
                  <a:pt x="13" y="87"/>
                  <a:pt x="13" y="87"/>
                  <a:pt x="13" y="87"/>
                </a:cubicBezTo>
                <a:cubicBezTo>
                  <a:pt x="14" y="87"/>
                  <a:pt x="15" y="86"/>
                  <a:pt x="16" y="86"/>
                </a:cubicBezTo>
                <a:cubicBezTo>
                  <a:pt x="20" y="87"/>
                  <a:pt x="20" y="87"/>
                  <a:pt x="20" y="87"/>
                </a:cubicBezTo>
                <a:cubicBezTo>
                  <a:pt x="33" y="144"/>
                  <a:pt x="33" y="144"/>
                  <a:pt x="33" y="144"/>
                </a:cubicBezTo>
                <a:cubicBezTo>
                  <a:pt x="33" y="144"/>
                  <a:pt x="33" y="144"/>
                  <a:pt x="33" y="144"/>
                </a:cubicBezTo>
                <a:cubicBezTo>
                  <a:pt x="33" y="146"/>
                  <a:pt x="35" y="147"/>
                  <a:pt x="36" y="147"/>
                </a:cubicBezTo>
                <a:cubicBezTo>
                  <a:pt x="63" y="147"/>
                  <a:pt x="63" y="147"/>
                  <a:pt x="63" y="147"/>
                </a:cubicBezTo>
                <a:cubicBezTo>
                  <a:pt x="65" y="147"/>
                  <a:pt x="66" y="145"/>
                  <a:pt x="66" y="143"/>
                </a:cubicBezTo>
                <a:cubicBezTo>
                  <a:pt x="66" y="143"/>
                  <a:pt x="66" y="143"/>
                  <a:pt x="66" y="143"/>
                </a:cubicBezTo>
                <a:cubicBezTo>
                  <a:pt x="66" y="143"/>
                  <a:pt x="66" y="143"/>
                  <a:pt x="66" y="143"/>
                </a:cubicBezTo>
                <a:cubicBezTo>
                  <a:pt x="56" y="97"/>
                  <a:pt x="56" y="97"/>
                  <a:pt x="56" y="97"/>
                </a:cubicBezTo>
                <a:cubicBezTo>
                  <a:pt x="113" y="114"/>
                  <a:pt x="113" y="114"/>
                  <a:pt x="113" y="114"/>
                </a:cubicBezTo>
                <a:cubicBezTo>
                  <a:pt x="113" y="117"/>
                  <a:pt x="113" y="117"/>
                  <a:pt x="113" y="117"/>
                </a:cubicBezTo>
                <a:cubicBezTo>
                  <a:pt x="113" y="122"/>
                  <a:pt x="118" y="127"/>
                  <a:pt x="123" y="127"/>
                </a:cubicBezTo>
                <a:cubicBezTo>
                  <a:pt x="129" y="127"/>
                  <a:pt x="133" y="122"/>
                  <a:pt x="133" y="117"/>
                </a:cubicBezTo>
                <a:cubicBezTo>
                  <a:pt x="133" y="83"/>
                  <a:pt x="133" y="83"/>
                  <a:pt x="133" y="83"/>
                </a:cubicBezTo>
                <a:cubicBezTo>
                  <a:pt x="141" y="83"/>
                  <a:pt x="147" y="77"/>
                  <a:pt x="147" y="70"/>
                </a:cubicBezTo>
                <a:cubicBezTo>
                  <a:pt x="147" y="57"/>
                  <a:pt x="147" y="57"/>
                  <a:pt x="147" y="57"/>
                </a:cubicBezTo>
                <a:cubicBezTo>
                  <a:pt x="147" y="49"/>
                  <a:pt x="141" y="43"/>
                  <a:pt x="133" y="43"/>
                </a:cubicBezTo>
                <a:close/>
                <a:moveTo>
                  <a:pt x="13" y="80"/>
                </a:moveTo>
                <a:cubicBezTo>
                  <a:pt x="6" y="80"/>
                  <a:pt x="6" y="80"/>
                  <a:pt x="6" y="80"/>
                </a:cubicBezTo>
                <a:cubicBezTo>
                  <a:pt x="6" y="47"/>
                  <a:pt x="6" y="47"/>
                  <a:pt x="6" y="47"/>
                </a:cubicBezTo>
                <a:cubicBezTo>
                  <a:pt x="13" y="47"/>
                  <a:pt x="13" y="47"/>
                  <a:pt x="13" y="47"/>
                </a:cubicBezTo>
                <a:lnTo>
                  <a:pt x="13" y="80"/>
                </a:lnTo>
                <a:close/>
                <a:moveTo>
                  <a:pt x="59" y="140"/>
                </a:moveTo>
                <a:cubicBezTo>
                  <a:pt x="39" y="140"/>
                  <a:pt x="39" y="140"/>
                  <a:pt x="39" y="140"/>
                </a:cubicBezTo>
                <a:cubicBezTo>
                  <a:pt x="37" y="133"/>
                  <a:pt x="37" y="133"/>
                  <a:pt x="37" y="133"/>
                </a:cubicBezTo>
                <a:cubicBezTo>
                  <a:pt x="57" y="133"/>
                  <a:pt x="57" y="133"/>
                  <a:pt x="57" y="133"/>
                </a:cubicBezTo>
                <a:lnTo>
                  <a:pt x="59" y="140"/>
                </a:lnTo>
                <a:close/>
                <a:moveTo>
                  <a:pt x="56" y="127"/>
                </a:moveTo>
                <a:cubicBezTo>
                  <a:pt x="36" y="127"/>
                  <a:pt x="36" y="127"/>
                  <a:pt x="36" y="127"/>
                </a:cubicBezTo>
                <a:cubicBezTo>
                  <a:pt x="28" y="89"/>
                  <a:pt x="28" y="89"/>
                  <a:pt x="28" y="89"/>
                </a:cubicBezTo>
                <a:cubicBezTo>
                  <a:pt x="48" y="95"/>
                  <a:pt x="48" y="95"/>
                  <a:pt x="48" y="95"/>
                </a:cubicBezTo>
                <a:lnTo>
                  <a:pt x="56" y="127"/>
                </a:lnTo>
                <a:close/>
                <a:moveTo>
                  <a:pt x="113" y="107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47"/>
                  <a:pt x="20" y="47"/>
                  <a:pt x="20" y="47"/>
                </a:cubicBezTo>
                <a:cubicBezTo>
                  <a:pt x="113" y="19"/>
                  <a:pt x="113" y="19"/>
                  <a:pt x="113" y="19"/>
                </a:cubicBezTo>
                <a:lnTo>
                  <a:pt x="113" y="107"/>
                </a:lnTo>
                <a:close/>
                <a:moveTo>
                  <a:pt x="126" y="117"/>
                </a:moveTo>
                <a:cubicBezTo>
                  <a:pt x="126" y="119"/>
                  <a:pt x="125" y="120"/>
                  <a:pt x="123" y="120"/>
                </a:cubicBezTo>
                <a:cubicBezTo>
                  <a:pt x="121" y="120"/>
                  <a:pt x="120" y="119"/>
                  <a:pt x="120" y="117"/>
                </a:cubicBezTo>
                <a:cubicBezTo>
                  <a:pt x="120" y="10"/>
                  <a:pt x="120" y="10"/>
                  <a:pt x="120" y="10"/>
                </a:cubicBezTo>
                <a:cubicBezTo>
                  <a:pt x="120" y="8"/>
                  <a:pt x="121" y="6"/>
                  <a:pt x="123" y="6"/>
                </a:cubicBezTo>
                <a:cubicBezTo>
                  <a:pt x="125" y="6"/>
                  <a:pt x="126" y="8"/>
                  <a:pt x="126" y="10"/>
                </a:cubicBezTo>
                <a:lnTo>
                  <a:pt x="126" y="117"/>
                </a:lnTo>
                <a:close/>
                <a:moveTo>
                  <a:pt x="140" y="70"/>
                </a:moveTo>
                <a:cubicBezTo>
                  <a:pt x="140" y="74"/>
                  <a:pt x="137" y="77"/>
                  <a:pt x="133" y="77"/>
                </a:cubicBezTo>
                <a:cubicBezTo>
                  <a:pt x="133" y="50"/>
                  <a:pt x="133" y="50"/>
                  <a:pt x="133" y="50"/>
                </a:cubicBezTo>
                <a:cubicBezTo>
                  <a:pt x="137" y="50"/>
                  <a:pt x="140" y="53"/>
                  <a:pt x="140" y="57"/>
                </a:cubicBezTo>
                <a:lnTo>
                  <a:pt x="140" y="7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36"/>
          <p:cNvSpPr txBox="1"/>
          <p:nvPr/>
        </p:nvSpPr>
        <p:spPr>
          <a:xfrm>
            <a:off x="377900" y="247724"/>
            <a:ext cx="44304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70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Azioni Generali </a:t>
            </a:r>
            <a:endParaRPr sz="700"/>
          </a:p>
        </p:txBody>
      </p:sp>
      <p:sp>
        <p:nvSpPr>
          <p:cNvPr id="303" name="Google Shape;303;p36"/>
          <p:cNvSpPr txBox="1"/>
          <p:nvPr/>
        </p:nvSpPr>
        <p:spPr>
          <a:xfrm>
            <a:off x="1241500" y="842925"/>
            <a:ext cx="7558200" cy="12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AG4 - Effettuare una ricognizione dei beni informatici e dei servizi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L’amministrazione deve disporre di un </a:t>
            </a:r>
            <a:r>
              <a:rPr b="1" lang="it" sz="1000"/>
              <a:t>inventario aggiornato</a:t>
            </a:r>
            <a:r>
              <a:rPr lang="it" sz="1000"/>
              <a:t> dei propri </a:t>
            </a:r>
            <a:r>
              <a:rPr b="1" lang="it" sz="1000"/>
              <a:t>beni informatici</a:t>
            </a:r>
            <a:r>
              <a:rPr lang="it" sz="1000"/>
              <a:t> e dei </a:t>
            </a:r>
            <a:r>
              <a:rPr b="1" lang="it" sz="1000"/>
              <a:t>servizi erogati </a:t>
            </a:r>
            <a:r>
              <a:rPr lang="it" sz="1000"/>
              <a:t>in modo tale da facilitare diverse attività come la gestione di Asset. Nel caso in cui non sia disponibile o incompleto si deve effettuare una </a:t>
            </a:r>
            <a:r>
              <a:rPr b="1" lang="it" sz="1000"/>
              <a:t>ricognizione</a:t>
            </a:r>
            <a:r>
              <a:rPr lang="it" sz="1000"/>
              <a:t> dei beni/servizi, e ad ogni elemento catalogato deve essere indicato un </a:t>
            </a:r>
            <a:r>
              <a:rPr b="1" lang="it" sz="1000"/>
              <a:t>responsabile</a:t>
            </a:r>
            <a:r>
              <a:rPr lang="it" sz="1000"/>
              <a:t> in termini di protezione dei requisiti generali di sicurezza. </a:t>
            </a:r>
            <a:endParaRPr sz="1000"/>
          </a:p>
        </p:txBody>
      </p:sp>
      <p:sp>
        <p:nvSpPr>
          <p:cNvPr id="304" name="Google Shape;304;p36"/>
          <p:cNvSpPr txBox="1"/>
          <p:nvPr/>
        </p:nvSpPr>
        <p:spPr>
          <a:xfrm>
            <a:off x="1241500" y="2289725"/>
            <a:ext cx="7558200" cy="9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AG5 - Classificazione di beni e servizi sotto il profilo della sicurezza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L</a:t>
            </a:r>
            <a:r>
              <a:rPr lang="it" sz="1000"/>
              <a:t>’amministrazione deve eseguire le attività di </a:t>
            </a:r>
            <a:r>
              <a:rPr b="1" lang="it" sz="1000"/>
              <a:t>Risk Assessment</a:t>
            </a:r>
            <a:r>
              <a:rPr lang="it" sz="1000"/>
              <a:t> e di </a:t>
            </a:r>
            <a:r>
              <a:rPr b="1" lang="it" sz="1000"/>
              <a:t>Business Impact Analisys</a:t>
            </a:r>
            <a:r>
              <a:rPr lang="it" sz="1000"/>
              <a:t> per classificare i beni e i servizi individuati in termini di criticità, rischi, minacce e vulnerabilità. Inoltre questa classificazione deve essere mantenuta aggiornata ripetendo tali procedure nel caso in cui l’amministrazione giudichi obsoleti gli ultimi studi condotti.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05" name="Google Shape;305;p36"/>
          <p:cNvSpPr txBox="1"/>
          <p:nvPr/>
        </p:nvSpPr>
        <p:spPr>
          <a:xfrm>
            <a:off x="1241500" y="3466325"/>
            <a:ext cx="7558200" cy="11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AG6 - Definire una metodologia di audit e valutazione del fornitore in materia di sicurezza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Le amministrazioni devono organizzarsi in modo da poter svolgere efficaci </a:t>
            </a:r>
            <a:r>
              <a:rPr b="1" lang="it" sz="1000"/>
              <a:t>azioni di audit</a:t>
            </a:r>
            <a:r>
              <a:rPr lang="it" sz="1000"/>
              <a:t> nei confronti dei propri fornitori definendo il processo e le modalità di svolgimento di tali attività. Per le modalità si devono stabilire gli </a:t>
            </a:r>
            <a:r>
              <a:rPr b="1" lang="it" sz="1000"/>
              <a:t>obiettivi</a:t>
            </a:r>
            <a:r>
              <a:rPr lang="it" sz="1000"/>
              <a:t> del processo di audit, la </a:t>
            </a:r>
            <a:r>
              <a:rPr b="1" lang="it" sz="1000"/>
              <a:t>periodicità</a:t>
            </a:r>
            <a:r>
              <a:rPr lang="it" sz="1000"/>
              <a:t> con la quale verranno eseguiti e le </a:t>
            </a:r>
            <a:r>
              <a:rPr b="1" lang="it" sz="1000"/>
              <a:t>misure</a:t>
            </a:r>
            <a:r>
              <a:rPr lang="it" sz="1000"/>
              <a:t> che saranno utilizzate.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37"/>
          <p:cNvGrpSpPr/>
          <p:nvPr/>
        </p:nvGrpSpPr>
        <p:grpSpPr>
          <a:xfrm>
            <a:off x="378094" y="1017330"/>
            <a:ext cx="600486" cy="688302"/>
            <a:chOff x="13631236" y="5942621"/>
            <a:chExt cx="2176463" cy="2406650"/>
          </a:xfrm>
        </p:grpSpPr>
        <p:sp>
          <p:nvSpPr>
            <p:cNvPr id="311" name="Google Shape;311;p37"/>
            <p:cNvSpPr/>
            <p:nvPr/>
          </p:nvSpPr>
          <p:spPr>
            <a:xfrm>
              <a:off x="13631236" y="5942621"/>
              <a:ext cx="2176463" cy="2406650"/>
            </a:xfrm>
            <a:custGeom>
              <a:rect b="b" l="l" r="r" t="t"/>
              <a:pathLst>
                <a:path extrusionOk="0" h="479" w="433">
                  <a:moveTo>
                    <a:pt x="433" y="154"/>
                  </a:moveTo>
                  <a:cubicBezTo>
                    <a:pt x="433" y="326"/>
                    <a:pt x="433" y="326"/>
                    <a:pt x="433" y="326"/>
                  </a:cubicBezTo>
                  <a:cubicBezTo>
                    <a:pt x="433" y="350"/>
                    <a:pt x="420" y="372"/>
                    <a:pt x="399" y="384"/>
                  </a:cubicBezTo>
                  <a:cubicBezTo>
                    <a:pt x="250" y="470"/>
                    <a:pt x="250" y="470"/>
                    <a:pt x="250" y="470"/>
                  </a:cubicBezTo>
                  <a:cubicBezTo>
                    <a:pt x="240" y="476"/>
                    <a:pt x="228" y="479"/>
                    <a:pt x="217" y="479"/>
                  </a:cubicBezTo>
                  <a:cubicBezTo>
                    <a:pt x="205" y="479"/>
                    <a:pt x="193" y="476"/>
                    <a:pt x="183" y="470"/>
                  </a:cubicBezTo>
                  <a:cubicBezTo>
                    <a:pt x="34" y="384"/>
                    <a:pt x="34" y="384"/>
                    <a:pt x="34" y="384"/>
                  </a:cubicBezTo>
                  <a:cubicBezTo>
                    <a:pt x="13" y="372"/>
                    <a:pt x="0" y="350"/>
                    <a:pt x="0" y="326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30"/>
                    <a:pt x="13" y="107"/>
                    <a:pt x="34" y="95"/>
                  </a:cubicBezTo>
                  <a:cubicBezTo>
                    <a:pt x="183" y="9"/>
                    <a:pt x="183" y="9"/>
                    <a:pt x="183" y="9"/>
                  </a:cubicBezTo>
                  <a:cubicBezTo>
                    <a:pt x="193" y="3"/>
                    <a:pt x="205" y="0"/>
                    <a:pt x="217" y="0"/>
                  </a:cubicBezTo>
                  <a:cubicBezTo>
                    <a:pt x="228" y="0"/>
                    <a:pt x="240" y="3"/>
                    <a:pt x="250" y="9"/>
                  </a:cubicBezTo>
                  <a:cubicBezTo>
                    <a:pt x="328" y="54"/>
                    <a:pt x="328" y="54"/>
                    <a:pt x="328" y="54"/>
                  </a:cubicBezTo>
                  <a:cubicBezTo>
                    <a:pt x="399" y="95"/>
                    <a:pt x="399" y="95"/>
                    <a:pt x="399" y="95"/>
                  </a:cubicBezTo>
                  <a:cubicBezTo>
                    <a:pt x="420" y="107"/>
                    <a:pt x="433" y="130"/>
                    <a:pt x="433" y="1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92100" sx="102000" rotWithShape="0" algn="ctr" dist="127000" sy="102000">
                <a:schemeClr val="accent4">
                  <a:alpha val="54900"/>
                </a:schemeClr>
              </a:outerShdw>
            </a:effectLst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2" name="Google Shape;312;p37"/>
            <p:cNvSpPr/>
            <p:nvPr/>
          </p:nvSpPr>
          <p:spPr>
            <a:xfrm>
              <a:off x="13631236" y="5942621"/>
              <a:ext cx="1647825" cy="1225550"/>
            </a:xfrm>
            <a:custGeom>
              <a:rect b="b" l="l" r="r" t="t"/>
              <a:pathLst>
                <a:path extrusionOk="0" h="244" w="328">
                  <a:moveTo>
                    <a:pt x="328" y="54"/>
                  </a:moveTo>
                  <a:cubicBezTo>
                    <a:pt x="324" y="57"/>
                    <a:pt x="320" y="60"/>
                    <a:pt x="315" y="63"/>
                  </a:cubicBezTo>
                  <a:cubicBezTo>
                    <a:pt x="14" y="237"/>
                    <a:pt x="14" y="237"/>
                    <a:pt x="14" y="237"/>
                  </a:cubicBezTo>
                  <a:cubicBezTo>
                    <a:pt x="9" y="239"/>
                    <a:pt x="5" y="242"/>
                    <a:pt x="0" y="24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30"/>
                    <a:pt x="13" y="107"/>
                    <a:pt x="34" y="95"/>
                  </a:cubicBezTo>
                  <a:cubicBezTo>
                    <a:pt x="183" y="9"/>
                    <a:pt x="183" y="9"/>
                    <a:pt x="183" y="9"/>
                  </a:cubicBezTo>
                  <a:cubicBezTo>
                    <a:pt x="193" y="3"/>
                    <a:pt x="205" y="0"/>
                    <a:pt x="217" y="0"/>
                  </a:cubicBezTo>
                  <a:cubicBezTo>
                    <a:pt x="228" y="0"/>
                    <a:pt x="240" y="3"/>
                    <a:pt x="250" y="9"/>
                  </a:cubicBezTo>
                  <a:lnTo>
                    <a:pt x="328" y="54"/>
                  </a:lnTo>
                  <a:close/>
                </a:path>
              </a:pathLst>
            </a:custGeom>
            <a:solidFill>
              <a:srgbClr val="64D6BF"/>
            </a:solidFill>
            <a:ln>
              <a:noFill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13" name="Google Shape;313;p37"/>
          <p:cNvSpPr txBox="1"/>
          <p:nvPr/>
        </p:nvSpPr>
        <p:spPr>
          <a:xfrm>
            <a:off x="404009" y="1201263"/>
            <a:ext cx="4017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07</a:t>
            </a:r>
            <a:endParaRPr sz="700"/>
          </a:p>
        </p:txBody>
      </p:sp>
      <p:sp>
        <p:nvSpPr>
          <p:cNvPr id="314" name="Google Shape;314;p37"/>
          <p:cNvSpPr/>
          <p:nvPr/>
        </p:nvSpPr>
        <p:spPr>
          <a:xfrm>
            <a:off x="635244" y="1487313"/>
            <a:ext cx="152415" cy="158007"/>
          </a:xfrm>
          <a:custGeom>
            <a:rect b="b" l="l" r="r" t="t"/>
            <a:pathLst>
              <a:path extrusionOk="0" h="147" w="147">
                <a:moveTo>
                  <a:pt x="133" y="43"/>
                </a:moveTo>
                <a:cubicBezTo>
                  <a:pt x="133" y="10"/>
                  <a:pt x="133" y="10"/>
                  <a:pt x="133" y="10"/>
                </a:cubicBezTo>
                <a:cubicBezTo>
                  <a:pt x="133" y="4"/>
                  <a:pt x="129" y="0"/>
                  <a:pt x="123" y="0"/>
                </a:cubicBezTo>
                <a:cubicBezTo>
                  <a:pt x="118" y="0"/>
                  <a:pt x="113" y="4"/>
                  <a:pt x="113" y="10"/>
                </a:cubicBezTo>
                <a:cubicBezTo>
                  <a:pt x="113" y="12"/>
                  <a:pt x="113" y="12"/>
                  <a:pt x="113" y="12"/>
                </a:cubicBezTo>
                <a:cubicBezTo>
                  <a:pt x="16" y="41"/>
                  <a:pt x="16" y="41"/>
                  <a:pt x="16" y="41"/>
                </a:cubicBezTo>
                <a:cubicBezTo>
                  <a:pt x="15" y="40"/>
                  <a:pt x="14" y="40"/>
                  <a:pt x="13" y="40"/>
                </a:cubicBezTo>
                <a:cubicBezTo>
                  <a:pt x="6" y="40"/>
                  <a:pt x="6" y="40"/>
                  <a:pt x="6" y="40"/>
                </a:cubicBezTo>
                <a:cubicBezTo>
                  <a:pt x="3" y="40"/>
                  <a:pt x="0" y="43"/>
                  <a:pt x="0" y="47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4"/>
                  <a:pt x="3" y="87"/>
                  <a:pt x="6" y="87"/>
                </a:cubicBezTo>
                <a:cubicBezTo>
                  <a:pt x="13" y="87"/>
                  <a:pt x="13" y="87"/>
                  <a:pt x="13" y="87"/>
                </a:cubicBezTo>
                <a:cubicBezTo>
                  <a:pt x="14" y="87"/>
                  <a:pt x="15" y="86"/>
                  <a:pt x="16" y="86"/>
                </a:cubicBezTo>
                <a:cubicBezTo>
                  <a:pt x="20" y="87"/>
                  <a:pt x="20" y="87"/>
                  <a:pt x="20" y="87"/>
                </a:cubicBezTo>
                <a:cubicBezTo>
                  <a:pt x="33" y="144"/>
                  <a:pt x="33" y="144"/>
                  <a:pt x="33" y="144"/>
                </a:cubicBezTo>
                <a:cubicBezTo>
                  <a:pt x="33" y="144"/>
                  <a:pt x="33" y="144"/>
                  <a:pt x="33" y="144"/>
                </a:cubicBezTo>
                <a:cubicBezTo>
                  <a:pt x="33" y="146"/>
                  <a:pt x="35" y="147"/>
                  <a:pt x="36" y="147"/>
                </a:cubicBezTo>
                <a:cubicBezTo>
                  <a:pt x="63" y="147"/>
                  <a:pt x="63" y="147"/>
                  <a:pt x="63" y="147"/>
                </a:cubicBezTo>
                <a:cubicBezTo>
                  <a:pt x="65" y="147"/>
                  <a:pt x="66" y="145"/>
                  <a:pt x="66" y="143"/>
                </a:cubicBezTo>
                <a:cubicBezTo>
                  <a:pt x="66" y="143"/>
                  <a:pt x="66" y="143"/>
                  <a:pt x="66" y="143"/>
                </a:cubicBezTo>
                <a:cubicBezTo>
                  <a:pt x="66" y="143"/>
                  <a:pt x="66" y="143"/>
                  <a:pt x="66" y="143"/>
                </a:cubicBezTo>
                <a:cubicBezTo>
                  <a:pt x="56" y="97"/>
                  <a:pt x="56" y="97"/>
                  <a:pt x="56" y="97"/>
                </a:cubicBezTo>
                <a:cubicBezTo>
                  <a:pt x="113" y="114"/>
                  <a:pt x="113" y="114"/>
                  <a:pt x="113" y="114"/>
                </a:cubicBezTo>
                <a:cubicBezTo>
                  <a:pt x="113" y="117"/>
                  <a:pt x="113" y="117"/>
                  <a:pt x="113" y="117"/>
                </a:cubicBezTo>
                <a:cubicBezTo>
                  <a:pt x="113" y="122"/>
                  <a:pt x="118" y="127"/>
                  <a:pt x="123" y="127"/>
                </a:cubicBezTo>
                <a:cubicBezTo>
                  <a:pt x="129" y="127"/>
                  <a:pt x="133" y="122"/>
                  <a:pt x="133" y="117"/>
                </a:cubicBezTo>
                <a:cubicBezTo>
                  <a:pt x="133" y="83"/>
                  <a:pt x="133" y="83"/>
                  <a:pt x="133" y="83"/>
                </a:cubicBezTo>
                <a:cubicBezTo>
                  <a:pt x="141" y="83"/>
                  <a:pt x="147" y="77"/>
                  <a:pt x="147" y="70"/>
                </a:cubicBezTo>
                <a:cubicBezTo>
                  <a:pt x="147" y="57"/>
                  <a:pt x="147" y="57"/>
                  <a:pt x="147" y="57"/>
                </a:cubicBezTo>
                <a:cubicBezTo>
                  <a:pt x="147" y="49"/>
                  <a:pt x="141" y="43"/>
                  <a:pt x="133" y="43"/>
                </a:cubicBezTo>
                <a:close/>
                <a:moveTo>
                  <a:pt x="13" y="80"/>
                </a:moveTo>
                <a:cubicBezTo>
                  <a:pt x="6" y="80"/>
                  <a:pt x="6" y="80"/>
                  <a:pt x="6" y="80"/>
                </a:cubicBezTo>
                <a:cubicBezTo>
                  <a:pt x="6" y="47"/>
                  <a:pt x="6" y="47"/>
                  <a:pt x="6" y="47"/>
                </a:cubicBezTo>
                <a:cubicBezTo>
                  <a:pt x="13" y="47"/>
                  <a:pt x="13" y="47"/>
                  <a:pt x="13" y="47"/>
                </a:cubicBezTo>
                <a:lnTo>
                  <a:pt x="13" y="80"/>
                </a:lnTo>
                <a:close/>
                <a:moveTo>
                  <a:pt x="59" y="140"/>
                </a:moveTo>
                <a:cubicBezTo>
                  <a:pt x="39" y="140"/>
                  <a:pt x="39" y="140"/>
                  <a:pt x="39" y="140"/>
                </a:cubicBezTo>
                <a:cubicBezTo>
                  <a:pt x="37" y="133"/>
                  <a:pt x="37" y="133"/>
                  <a:pt x="37" y="133"/>
                </a:cubicBezTo>
                <a:cubicBezTo>
                  <a:pt x="57" y="133"/>
                  <a:pt x="57" y="133"/>
                  <a:pt x="57" y="133"/>
                </a:cubicBezTo>
                <a:lnTo>
                  <a:pt x="59" y="140"/>
                </a:lnTo>
                <a:close/>
                <a:moveTo>
                  <a:pt x="56" y="127"/>
                </a:moveTo>
                <a:cubicBezTo>
                  <a:pt x="36" y="127"/>
                  <a:pt x="36" y="127"/>
                  <a:pt x="36" y="127"/>
                </a:cubicBezTo>
                <a:cubicBezTo>
                  <a:pt x="28" y="89"/>
                  <a:pt x="28" y="89"/>
                  <a:pt x="28" y="89"/>
                </a:cubicBezTo>
                <a:cubicBezTo>
                  <a:pt x="48" y="95"/>
                  <a:pt x="48" y="95"/>
                  <a:pt x="48" y="95"/>
                </a:cubicBezTo>
                <a:lnTo>
                  <a:pt x="56" y="127"/>
                </a:lnTo>
                <a:close/>
                <a:moveTo>
                  <a:pt x="113" y="107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47"/>
                  <a:pt x="20" y="47"/>
                  <a:pt x="20" y="47"/>
                </a:cubicBezTo>
                <a:cubicBezTo>
                  <a:pt x="113" y="19"/>
                  <a:pt x="113" y="19"/>
                  <a:pt x="113" y="19"/>
                </a:cubicBezTo>
                <a:lnTo>
                  <a:pt x="113" y="107"/>
                </a:lnTo>
                <a:close/>
                <a:moveTo>
                  <a:pt x="126" y="117"/>
                </a:moveTo>
                <a:cubicBezTo>
                  <a:pt x="126" y="119"/>
                  <a:pt x="125" y="120"/>
                  <a:pt x="123" y="120"/>
                </a:cubicBezTo>
                <a:cubicBezTo>
                  <a:pt x="121" y="120"/>
                  <a:pt x="120" y="119"/>
                  <a:pt x="120" y="117"/>
                </a:cubicBezTo>
                <a:cubicBezTo>
                  <a:pt x="120" y="10"/>
                  <a:pt x="120" y="10"/>
                  <a:pt x="120" y="10"/>
                </a:cubicBezTo>
                <a:cubicBezTo>
                  <a:pt x="120" y="8"/>
                  <a:pt x="121" y="6"/>
                  <a:pt x="123" y="6"/>
                </a:cubicBezTo>
                <a:cubicBezTo>
                  <a:pt x="125" y="6"/>
                  <a:pt x="126" y="8"/>
                  <a:pt x="126" y="10"/>
                </a:cubicBezTo>
                <a:lnTo>
                  <a:pt x="126" y="117"/>
                </a:lnTo>
                <a:close/>
                <a:moveTo>
                  <a:pt x="140" y="70"/>
                </a:moveTo>
                <a:cubicBezTo>
                  <a:pt x="140" y="74"/>
                  <a:pt x="137" y="77"/>
                  <a:pt x="133" y="77"/>
                </a:cubicBezTo>
                <a:cubicBezTo>
                  <a:pt x="133" y="50"/>
                  <a:pt x="133" y="50"/>
                  <a:pt x="133" y="50"/>
                </a:cubicBezTo>
                <a:cubicBezTo>
                  <a:pt x="137" y="50"/>
                  <a:pt x="140" y="53"/>
                  <a:pt x="140" y="57"/>
                </a:cubicBezTo>
                <a:lnTo>
                  <a:pt x="140" y="7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37"/>
          <p:cNvSpPr txBox="1"/>
          <p:nvPr/>
        </p:nvSpPr>
        <p:spPr>
          <a:xfrm>
            <a:off x="377900" y="247724"/>
            <a:ext cx="44304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700">
                <a:solidFill>
                  <a:srgbClr val="606060"/>
                </a:solidFill>
                <a:latin typeface="Montserrat"/>
                <a:ea typeface="Montserrat"/>
                <a:cs typeface="Montserrat"/>
                <a:sym typeface="Montserrat"/>
              </a:rPr>
              <a:t>Azioni Generali </a:t>
            </a:r>
            <a:endParaRPr sz="700"/>
          </a:p>
        </p:txBody>
      </p:sp>
      <p:sp>
        <p:nvSpPr>
          <p:cNvPr id="316" name="Google Shape;316;p37"/>
          <p:cNvSpPr txBox="1"/>
          <p:nvPr/>
        </p:nvSpPr>
        <p:spPr>
          <a:xfrm>
            <a:off x="1241500" y="842925"/>
            <a:ext cx="75582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AG7 - Definire una metodologia di audit interno in materia di sicurezza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L</a:t>
            </a:r>
            <a:r>
              <a:rPr lang="it" sz="1000"/>
              <a:t>e amministrazioni devono organizzarsi anche per effettuare </a:t>
            </a:r>
            <a:r>
              <a:rPr b="1" lang="it" sz="1000"/>
              <a:t>audit interni</a:t>
            </a:r>
            <a:r>
              <a:rPr lang="it" sz="1000"/>
              <a:t>, che avranno l’obiettivo di verificare la corretta adozione nel tempo, di tutte le misure di sicurezza e la conformità alle normative vigenti in materia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317" name="Google Shape;317;p37"/>
          <p:cNvPicPr preferRelativeResize="0"/>
          <p:nvPr/>
        </p:nvPicPr>
        <p:blipFill rotWithShape="1">
          <a:blip r:embed="rId3">
            <a:alphaModFix/>
          </a:blip>
          <a:srcRect b="0" l="465" r="436" t="0"/>
          <a:stretch/>
        </p:blipFill>
        <p:spPr>
          <a:xfrm>
            <a:off x="547650" y="1757625"/>
            <a:ext cx="8200199" cy="171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7"/>
          <p:cNvPicPr preferRelativeResize="0"/>
          <p:nvPr/>
        </p:nvPicPr>
        <p:blipFill rotWithShape="1">
          <a:blip r:embed="rId4">
            <a:alphaModFix/>
          </a:blip>
          <a:srcRect b="9" l="0" r="803" t="4561"/>
          <a:stretch/>
        </p:blipFill>
        <p:spPr>
          <a:xfrm>
            <a:off x="510650" y="3446551"/>
            <a:ext cx="8200199" cy="10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8"/>
          <p:cNvSpPr txBox="1"/>
          <p:nvPr/>
        </p:nvSpPr>
        <p:spPr>
          <a:xfrm>
            <a:off x="455625" y="417950"/>
            <a:ext cx="4920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7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Azioni da svolgere durante la fase di procurement</a:t>
            </a:r>
            <a:endParaRPr sz="700"/>
          </a:p>
        </p:txBody>
      </p:sp>
      <p:sp>
        <p:nvSpPr>
          <p:cNvPr id="324" name="Google Shape;324;p38"/>
          <p:cNvSpPr txBox="1"/>
          <p:nvPr/>
        </p:nvSpPr>
        <p:spPr>
          <a:xfrm>
            <a:off x="455625" y="1422425"/>
            <a:ext cx="4596600" cy="14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414241"/>
                </a:solidFill>
                <a:latin typeface="Montserrat"/>
                <a:ea typeface="Montserrat"/>
                <a:cs typeface="Montserrat"/>
                <a:sym typeface="Montserrat"/>
              </a:rPr>
              <a:t>Questo tipo di azioni sono dette “</a:t>
            </a:r>
            <a:r>
              <a:rPr b="1" lang="it" sz="1000">
                <a:solidFill>
                  <a:srgbClr val="414241"/>
                </a:solidFill>
                <a:latin typeface="Montserrat"/>
                <a:ea typeface="Montserrat"/>
                <a:cs typeface="Montserrat"/>
                <a:sym typeface="Montserrat"/>
              </a:rPr>
              <a:t>Azioni Procurement</a:t>
            </a:r>
            <a:r>
              <a:rPr lang="it" sz="1000">
                <a:solidFill>
                  <a:srgbClr val="414241"/>
                </a:solidFill>
                <a:latin typeface="Montserrat"/>
                <a:ea typeface="Montserrat"/>
                <a:cs typeface="Montserrat"/>
                <a:sym typeface="Montserrat"/>
              </a:rPr>
              <a:t>” (AP) e sono quelle che le amministrazioni devono compiere per la gestione della sicurezza </a:t>
            </a:r>
            <a:r>
              <a:rPr b="1" lang="it" sz="1000">
                <a:solidFill>
                  <a:srgbClr val="414241"/>
                </a:solidFill>
                <a:latin typeface="Montserrat"/>
                <a:ea typeface="Montserrat"/>
                <a:cs typeface="Montserrat"/>
                <a:sym typeface="Montserrat"/>
              </a:rPr>
              <a:t>nel corso</a:t>
            </a:r>
            <a:r>
              <a:rPr lang="it" sz="1000">
                <a:solidFill>
                  <a:srgbClr val="414241"/>
                </a:solidFill>
                <a:latin typeface="Montserrat"/>
                <a:ea typeface="Montserrat"/>
                <a:cs typeface="Montserrat"/>
                <a:sym typeface="Montserrat"/>
              </a:rPr>
              <a:t> del procedimento di acquisizione.</a:t>
            </a:r>
            <a:endParaRPr sz="1000">
              <a:solidFill>
                <a:srgbClr val="41424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1424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414241"/>
                </a:solidFill>
                <a:latin typeface="Montserrat"/>
                <a:ea typeface="Montserrat"/>
                <a:cs typeface="Montserrat"/>
                <a:sym typeface="Montserrat"/>
              </a:rPr>
              <a:t>In totale sono </a:t>
            </a:r>
            <a:r>
              <a:rPr b="1" lang="it" sz="1000">
                <a:solidFill>
                  <a:srgbClr val="41424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it" sz="1000">
                <a:solidFill>
                  <a:srgbClr val="414241"/>
                </a:solidFill>
                <a:latin typeface="Montserrat"/>
                <a:ea typeface="Montserrat"/>
                <a:cs typeface="Montserrat"/>
                <a:sym typeface="Montserrat"/>
              </a:rPr>
              <a:t> e il loro svolgimento dipende dalle caratteristiche della singola acquisizione e in alcuni casi sono alternative tra loro.</a:t>
            </a:r>
            <a:endParaRPr sz="1000">
              <a:solidFill>
                <a:srgbClr val="4142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38"/>
          <p:cNvSpPr/>
          <p:nvPr/>
        </p:nvSpPr>
        <p:spPr>
          <a:xfrm>
            <a:off x="7316094" y="-3249"/>
            <a:ext cx="1827900" cy="1719600"/>
          </a:xfrm>
          <a:prstGeom prst="rect">
            <a:avLst/>
          </a:prstGeom>
          <a:solidFill>
            <a:srgbClr val="606060"/>
          </a:solidFill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38"/>
          <p:cNvSpPr/>
          <p:nvPr/>
        </p:nvSpPr>
        <p:spPr>
          <a:xfrm>
            <a:off x="7316094" y="3427962"/>
            <a:ext cx="1827900" cy="1719600"/>
          </a:xfrm>
          <a:prstGeom prst="rect">
            <a:avLst/>
          </a:prstGeom>
          <a:solidFill>
            <a:srgbClr val="606060"/>
          </a:solidFill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38"/>
          <p:cNvSpPr/>
          <p:nvPr/>
        </p:nvSpPr>
        <p:spPr>
          <a:xfrm>
            <a:off x="8092332" y="417939"/>
            <a:ext cx="275432" cy="276182"/>
          </a:xfrm>
          <a:custGeom>
            <a:rect b="b" l="l" r="r" t="t"/>
            <a:pathLst>
              <a:path extrusionOk="0" h="147" w="147">
                <a:moveTo>
                  <a:pt x="93" y="60"/>
                </a:moveTo>
                <a:cubicBezTo>
                  <a:pt x="67" y="60"/>
                  <a:pt x="67" y="60"/>
                  <a:pt x="67" y="60"/>
                </a:cubicBezTo>
                <a:cubicBezTo>
                  <a:pt x="67" y="33"/>
                  <a:pt x="67" y="33"/>
                  <a:pt x="67" y="33"/>
                </a:cubicBezTo>
                <a:cubicBezTo>
                  <a:pt x="67" y="32"/>
                  <a:pt x="65" y="30"/>
                  <a:pt x="63" y="30"/>
                </a:cubicBezTo>
                <a:cubicBezTo>
                  <a:pt x="62" y="30"/>
                  <a:pt x="60" y="32"/>
                  <a:pt x="60" y="33"/>
                </a:cubicBezTo>
                <a:cubicBezTo>
                  <a:pt x="60" y="60"/>
                  <a:pt x="60" y="60"/>
                  <a:pt x="60" y="60"/>
                </a:cubicBezTo>
                <a:cubicBezTo>
                  <a:pt x="33" y="60"/>
                  <a:pt x="33" y="60"/>
                  <a:pt x="33" y="60"/>
                </a:cubicBezTo>
                <a:cubicBezTo>
                  <a:pt x="31" y="60"/>
                  <a:pt x="30" y="62"/>
                  <a:pt x="30" y="64"/>
                </a:cubicBezTo>
                <a:cubicBezTo>
                  <a:pt x="30" y="65"/>
                  <a:pt x="31" y="67"/>
                  <a:pt x="33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0" y="94"/>
                  <a:pt x="60" y="94"/>
                  <a:pt x="60" y="94"/>
                </a:cubicBezTo>
                <a:cubicBezTo>
                  <a:pt x="60" y="95"/>
                  <a:pt x="62" y="97"/>
                  <a:pt x="63" y="97"/>
                </a:cubicBezTo>
                <a:cubicBezTo>
                  <a:pt x="65" y="97"/>
                  <a:pt x="67" y="95"/>
                  <a:pt x="67" y="94"/>
                </a:cubicBezTo>
                <a:cubicBezTo>
                  <a:pt x="67" y="67"/>
                  <a:pt x="67" y="67"/>
                  <a:pt x="67" y="67"/>
                </a:cubicBezTo>
                <a:cubicBezTo>
                  <a:pt x="93" y="67"/>
                  <a:pt x="93" y="67"/>
                  <a:pt x="93" y="67"/>
                </a:cubicBezTo>
                <a:cubicBezTo>
                  <a:pt x="95" y="67"/>
                  <a:pt x="97" y="65"/>
                  <a:pt x="97" y="64"/>
                </a:cubicBezTo>
                <a:cubicBezTo>
                  <a:pt x="97" y="62"/>
                  <a:pt x="95" y="60"/>
                  <a:pt x="93" y="60"/>
                </a:cubicBezTo>
                <a:close/>
                <a:moveTo>
                  <a:pt x="146" y="141"/>
                </a:moveTo>
                <a:cubicBezTo>
                  <a:pt x="110" y="106"/>
                  <a:pt x="110" y="106"/>
                  <a:pt x="110" y="106"/>
                </a:cubicBezTo>
                <a:cubicBezTo>
                  <a:pt x="121" y="95"/>
                  <a:pt x="127" y="80"/>
                  <a:pt x="127" y="64"/>
                </a:cubicBezTo>
                <a:cubicBezTo>
                  <a:pt x="127" y="28"/>
                  <a:pt x="98" y="0"/>
                  <a:pt x="63" y="0"/>
                </a:cubicBezTo>
                <a:cubicBezTo>
                  <a:pt x="28" y="0"/>
                  <a:pt x="0" y="28"/>
                  <a:pt x="0" y="64"/>
                </a:cubicBezTo>
                <a:cubicBezTo>
                  <a:pt x="0" y="99"/>
                  <a:pt x="28" y="127"/>
                  <a:pt x="63" y="127"/>
                </a:cubicBezTo>
                <a:cubicBezTo>
                  <a:pt x="80" y="127"/>
                  <a:pt x="95" y="121"/>
                  <a:pt x="106" y="111"/>
                </a:cubicBezTo>
                <a:cubicBezTo>
                  <a:pt x="141" y="146"/>
                  <a:pt x="141" y="146"/>
                  <a:pt x="141" y="146"/>
                </a:cubicBezTo>
                <a:cubicBezTo>
                  <a:pt x="142" y="147"/>
                  <a:pt x="143" y="147"/>
                  <a:pt x="144" y="147"/>
                </a:cubicBezTo>
                <a:cubicBezTo>
                  <a:pt x="145" y="147"/>
                  <a:pt x="147" y="146"/>
                  <a:pt x="147" y="144"/>
                </a:cubicBezTo>
                <a:cubicBezTo>
                  <a:pt x="147" y="143"/>
                  <a:pt x="147" y="142"/>
                  <a:pt x="146" y="141"/>
                </a:cubicBezTo>
                <a:close/>
                <a:moveTo>
                  <a:pt x="63" y="120"/>
                </a:moveTo>
                <a:cubicBezTo>
                  <a:pt x="32" y="120"/>
                  <a:pt x="7" y="95"/>
                  <a:pt x="7" y="64"/>
                </a:cubicBezTo>
                <a:cubicBezTo>
                  <a:pt x="7" y="32"/>
                  <a:pt x="32" y="7"/>
                  <a:pt x="63" y="7"/>
                </a:cubicBezTo>
                <a:cubicBezTo>
                  <a:pt x="95" y="7"/>
                  <a:pt x="120" y="32"/>
                  <a:pt x="120" y="64"/>
                </a:cubicBezTo>
                <a:cubicBezTo>
                  <a:pt x="120" y="95"/>
                  <a:pt x="95" y="120"/>
                  <a:pt x="63" y="12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38"/>
          <p:cNvSpPr txBox="1"/>
          <p:nvPr/>
        </p:nvSpPr>
        <p:spPr>
          <a:xfrm>
            <a:off x="7517226" y="2449454"/>
            <a:ext cx="14259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Promo concept</a:t>
            </a:r>
            <a:endParaRPr sz="700"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Globally negotiate team building e-markets for adaptive architectures. 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38"/>
          <p:cNvSpPr/>
          <p:nvPr/>
        </p:nvSpPr>
        <p:spPr>
          <a:xfrm>
            <a:off x="8092382" y="2079977"/>
            <a:ext cx="276225" cy="275389"/>
          </a:xfrm>
          <a:custGeom>
            <a:rect b="b" l="l" r="r" t="t"/>
            <a:pathLst>
              <a:path extrusionOk="0" h="147" w="147">
                <a:moveTo>
                  <a:pt x="13" y="47"/>
                </a:moveTo>
                <a:cubicBezTo>
                  <a:pt x="20" y="47"/>
                  <a:pt x="20" y="47"/>
                  <a:pt x="20" y="47"/>
                </a:cubicBezTo>
                <a:cubicBezTo>
                  <a:pt x="20" y="40"/>
                  <a:pt x="20" y="40"/>
                  <a:pt x="20" y="40"/>
                </a:cubicBezTo>
                <a:cubicBezTo>
                  <a:pt x="13" y="40"/>
                  <a:pt x="13" y="40"/>
                  <a:pt x="13" y="40"/>
                </a:cubicBezTo>
                <a:lnTo>
                  <a:pt x="13" y="47"/>
                </a:lnTo>
                <a:close/>
                <a:moveTo>
                  <a:pt x="13" y="20"/>
                </a:moveTo>
                <a:cubicBezTo>
                  <a:pt x="20" y="20"/>
                  <a:pt x="20" y="20"/>
                  <a:pt x="20" y="20"/>
                </a:cubicBezTo>
                <a:cubicBezTo>
                  <a:pt x="20" y="14"/>
                  <a:pt x="20" y="14"/>
                  <a:pt x="20" y="14"/>
                </a:cubicBezTo>
                <a:cubicBezTo>
                  <a:pt x="13" y="14"/>
                  <a:pt x="13" y="14"/>
                  <a:pt x="13" y="14"/>
                </a:cubicBezTo>
                <a:lnTo>
                  <a:pt x="13" y="20"/>
                </a:lnTo>
                <a:close/>
                <a:moveTo>
                  <a:pt x="13" y="34"/>
                </a:moveTo>
                <a:cubicBezTo>
                  <a:pt x="20" y="34"/>
                  <a:pt x="20" y="34"/>
                  <a:pt x="20" y="34"/>
                </a:cubicBezTo>
                <a:cubicBezTo>
                  <a:pt x="20" y="27"/>
                  <a:pt x="20" y="27"/>
                  <a:pt x="20" y="27"/>
                </a:cubicBezTo>
                <a:cubicBezTo>
                  <a:pt x="13" y="27"/>
                  <a:pt x="13" y="27"/>
                  <a:pt x="13" y="27"/>
                </a:cubicBezTo>
                <a:lnTo>
                  <a:pt x="13" y="34"/>
                </a:lnTo>
                <a:close/>
                <a:moveTo>
                  <a:pt x="13" y="61"/>
                </a:moveTo>
                <a:cubicBezTo>
                  <a:pt x="20" y="61"/>
                  <a:pt x="20" y="61"/>
                  <a:pt x="20" y="61"/>
                </a:cubicBezTo>
                <a:cubicBezTo>
                  <a:pt x="20" y="54"/>
                  <a:pt x="20" y="54"/>
                  <a:pt x="20" y="54"/>
                </a:cubicBezTo>
                <a:cubicBezTo>
                  <a:pt x="13" y="54"/>
                  <a:pt x="13" y="54"/>
                  <a:pt x="13" y="54"/>
                </a:cubicBezTo>
                <a:lnTo>
                  <a:pt x="13" y="61"/>
                </a:lnTo>
                <a:close/>
                <a:moveTo>
                  <a:pt x="20" y="87"/>
                </a:moveTo>
                <a:cubicBezTo>
                  <a:pt x="13" y="87"/>
                  <a:pt x="13" y="87"/>
                  <a:pt x="13" y="87"/>
                </a:cubicBezTo>
                <a:cubicBezTo>
                  <a:pt x="13" y="94"/>
                  <a:pt x="13" y="94"/>
                  <a:pt x="13" y="94"/>
                </a:cubicBezTo>
                <a:cubicBezTo>
                  <a:pt x="20" y="94"/>
                  <a:pt x="20" y="94"/>
                  <a:pt x="20" y="94"/>
                </a:cubicBezTo>
                <a:lnTo>
                  <a:pt x="20" y="87"/>
                </a:lnTo>
                <a:close/>
                <a:moveTo>
                  <a:pt x="20" y="101"/>
                </a:moveTo>
                <a:cubicBezTo>
                  <a:pt x="13" y="101"/>
                  <a:pt x="13" y="101"/>
                  <a:pt x="13" y="101"/>
                </a:cubicBezTo>
                <a:cubicBezTo>
                  <a:pt x="13" y="107"/>
                  <a:pt x="13" y="107"/>
                  <a:pt x="13" y="107"/>
                </a:cubicBezTo>
                <a:cubicBezTo>
                  <a:pt x="20" y="107"/>
                  <a:pt x="20" y="107"/>
                  <a:pt x="20" y="107"/>
                </a:cubicBezTo>
                <a:lnTo>
                  <a:pt x="20" y="101"/>
                </a:lnTo>
                <a:close/>
                <a:moveTo>
                  <a:pt x="20" y="127"/>
                </a:moveTo>
                <a:cubicBezTo>
                  <a:pt x="13" y="127"/>
                  <a:pt x="13" y="127"/>
                  <a:pt x="13" y="127"/>
                </a:cubicBezTo>
                <a:cubicBezTo>
                  <a:pt x="13" y="134"/>
                  <a:pt x="13" y="134"/>
                  <a:pt x="13" y="134"/>
                </a:cubicBezTo>
                <a:cubicBezTo>
                  <a:pt x="20" y="134"/>
                  <a:pt x="20" y="134"/>
                  <a:pt x="20" y="134"/>
                </a:cubicBezTo>
                <a:lnTo>
                  <a:pt x="20" y="127"/>
                </a:lnTo>
                <a:close/>
                <a:moveTo>
                  <a:pt x="20" y="114"/>
                </a:moveTo>
                <a:cubicBezTo>
                  <a:pt x="13" y="114"/>
                  <a:pt x="13" y="114"/>
                  <a:pt x="13" y="114"/>
                </a:cubicBezTo>
                <a:cubicBezTo>
                  <a:pt x="13" y="121"/>
                  <a:pt x="13" y="121"/>
                  <a:pt x="13" y="121"/>
                </a:cubicBezTo>
                <a:cubicBezTo>
                  <a:pt x="20" y="121"/>
                  <a:pt x="20" y="121"/>
                  <a:pt x="20" y="121"/>
                </a:cubicBezTo>
                <a:lnTo>
                  <a:pt x="20" y="114"/>
                </a:lnTo>
                <a:close/>
                <a:moveTo>
                  <a:pt x="134" y="114"/>
                </a:moveTo>
                <a:cubicBezTo>
                  <a:pt x="127" y="114"/>
                  <a:pt x="127" y="114"/>
                  <a:pt x="127" y="114"/>
                </a:cubicBezTo>
                <a:cubicBezTo>
                  <a:pt x="127" y="121"/>
                  <a:pt x="127" y="121"/>
                  <a:pt x="127" y="121"/>
                </a:cubicBezTo>
                <a:cubicBezTo>
                  <a:pt x="134" y="121"/>
                  <a:pt x="134" y="121"/>
                  <a:pt x="134" y="121"/>
                </a:cubicBezTo>
                <a:lnTo>
                  <a:pt x="134" y="114"/>
                </a:lnTo>
                <a:close/>
                <a:moveTo>
                  <a:pt x="127" y="20"/>
                </a:moveTo>
                <a:cubicBezTo>
                  <a:pt x="134" y="20"/>
                  <a:pt x="134" y="20"/>
                  <a:pt x="134" y="20"/>
                </a:cubicBezTo>
                <a:cubicBezTo>
                  <a:pt x="134" y="14"/>
                  <a:pt x="134" y="14"/>
                  <a:pt x="134" y="14"/>
                </a:cubicBezTo>
                <a:cubicBezTo>
                  <a:pt x="127" y="14"/>
                  <a:pt x="127" y="14"/>
                  <a:pt x="127" y="14"/>
                </a:cubicBezTo>
                <a:lnTo>
                  <a:pt x="127" y="20"/>
                </a:lnTo>
                <a:close/>
                <a:moveTo>
                  <a:pt x="57" y="101"/>
                </a:moveTo>
                <a:cubicBezTo>
                  <a:pt x="58" y="101"/>
                  <a:pt x="58" y="100"/>
                  <a:pt x="59" y="100"/>
                </a:cubicBezTo>
                <a:cubicBezTo>
                  <a:pt x="59" y="100"/>
                  <a:pt x="59" y="100"/>
                  <a:pt x="59" y="100"/>
                </a:cubicBezTo>
                <a:cubicBezTo>
                  <a:pt x="96" y="76"/>
                  <a:pt x="96" y="76"/>
                  <a:pt x="96" y="76"/>
                </a:cubicBezTo>
                <a:cubicBezTo>
                  <a:pt x="96" y="76"/>
                  <a:pt x="96" y="76"/>
                  <a:pt x="96" y="76"/>
                </a:cubicBezTo>
                <a:cubicBezTo>
                  <a:pt x="96" y="76"/>
                  <a:pt x="97" y="75"/>
                  <a:pt x="97" y="74"/>
                </a:cubicBezTo>
                <a:cubicBezTo>
                  <a:pt x="97" y="73"/>
                  <a:pt x="96" y="72"/>
                  <a:pt x="96" y="71"/>
                </a:cubicBezTo>
                <a:cubicBezTo>
                  <a:pt x="96" y="71"/>
                  <a:pt x="96" y="71"/>
                  <a:pt x="96" y="71"/>
                </a:cubicBezTo>
                <a:cubicBezTo>
                  <a:pt x="59" y="48"/>
                  <a:pt x="59" y="48"/>
                  <a:pt x="59" y="48"/>
                </a:cubicBezTo>
                <a:cubicBezTo>
                  <a:pt x="59" y="48"/>
                  <a:pt x="59" y="48"/>
                  <a:pt x="59" y="48"/>
                </a:cubicBezTo>
                <a:cubicBezTo>
                  <a:pt x="58" y="47"/>
                  <a:pt x="58" y="47"/>
                  <a:pt x="57" y="47"/>
                </a:cubicBezTo>
                <a:cubicBezTo>
                  <a:pt x="55" y="47"/>
                  <a:pt x="53" y="49"/>
                  <a:pt x="53" y="50"/>
                </a:cubicBezTo>
                <a:cubicBezTo>
                  <a:pt x="53" y="97"/>
                  <a:pt x="53" y="97"/>
                  <a:pt x="53" y="97"/>
                </a:cubicBezTo>
                <a:cubicBezTo>
                  <a:pt x="53" y="99"/>
                  <a:pt x="55" y="101"/>
                  <a:pt x="57" y="101"/>
                </a:cubicBezTo>
                <a:close/>
                <a:moveTo>
                  <a:pt x="60" y="57"/>
                </a:moveTo>
                <a:cubicBezTo>
                  <a:pt x="87" y="74"/>
                  <a:pt x="87" y="74"/>
                  <a:pt x="87" y="74"/>
                </a:cubicBezTo>
                <a:cubicBezTo>
                  <a:pt x="60" y="91"/>
                  <a:pt x="60" y="91"/>
                  <a:pt x="60" y="91"/>
                </a:cubicBezTo>
                <a:lnTo>
                  <a:pt x="60" y="57"/>
                </a:lnTo>
                <a:close/>
                <a:moveTo>
                  <a:pt x="134" y="0"/>
                </a:move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41"/>
                  <a:pt x="6" y="147"/>
                  <a:pt x="13" y="147"/>
                </a:cubicBezTo>
                <a:cubicBezTo>
                  <a:pt x="134" y="147"/>
                  <a:pt x="134" y="147"/>
                  <a:pt x="134" y="147"/>
                </a:cubicBezTo>
                <a:cubicBezTo>
                  <a:pt x="141" y="147"/>
                  <a:pt x="147" y="141"/>
                  <a:pt x="147" y="134"/>
                </a:cubicBezTo>
                <a:cubicBezTo>
                  <a:pt x="147" y="14"/>
                  <a:pt x="147" y="14"/>
                  <a:pt x="147" y="14"/>
                </a:cubicBezTo>
                <a:cubicBezTo>
                  <a:pt x="147" y="6"/>
                  <a:pt x="141" y="0"/>
                  <a:pt x="134" y="0"/>
                </a:cubicBezTo>
                <a:close/>
                <a:moveTo>
                  <a:pt x="27" y="141"/>
                </a:moveTo>
                <a:cubicBezTo>
                  <a:pt x="13" y="141"/>
                  <a:pt x="13" y="141"/>
                  <a:pt x="13" y="141"/>
                </a:cubicBezTo>
                <a:cubicBezTo>
                  <a:pt x="10" y="141"/>
                  <a:pt x="7" y="138"/>
                  <a:pt x="7" y="134"/>
                </a:cubicBezTo>
                <a:cubicBezTo>
                  <a:pt x="7" y="77"/>
                  <a:pt x="7" y="77"/>
                  <a:pt x="7" y="77"/>
                </a:cubicBezTo>
                <a:cubicBezTo>
                  <a:pt x="27" y="77"/>
                  <a:pt x="27" y="77"/>
                  <a:pt x="27" y="77"/>
                </a:cubicBezTo>
                <a:lnTo>
                  <a:pt x="27" y="141"/>
                </a:lnTo>
                <a:close/>
                <a:moveTo>
                  <a:pt x="27" y="71"/>
                </a:moveTo>
                <a:cubicBezTo>
                  <a:pt x="7" y="71"/>
                  <a:pt x="7" y="71"/>
                  <a:pt x="7" y="71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0"/>
                  <a:pt x="10" y="7"/>
                  <a:pt x="13" y="7"/>
                </a:cubicBezTo>
                <a:cubicBezTo>
                  <a:pt x="27" y="7"/>
                  <a:pt x="27" y="7"/>
                  <a:pt x="27" y="7"/>
                </a:cubicBezTo>
                <a:lnTo>
                  <a:pt x="27" y="71"/>
                </a:lnTo>
                <a:close/>
                <a:moveTo>
                  <a:pt x="114" y="141"/>
                </a:moveTo>
                <a:cubicBezTo>
                  <a:pt x="33" y="141"/>
                  <a:pt x="33" y="141"/>
                  <a:pt x="33" y="141"/>
                </a:cubicBezTo>
                <a:cubicBezTo>
                  <a:pt x="33" y="7"/>
                  <a:pt x="33" y="7"/>
                  <a:pt x="33" y="7"/>
                </a:cubicBezTo>
                <a:cubicBezTo>
                  <a:pt x="114" y="7"/>
                  <a:pt x="114" y="7"/>
                  <a:pt x="114" y="7"/>
                </a:cubicBezTo>
                <a:lnTo>
                  <a:pt x="114" y="141"/>
                </a:lnTo>
                <a:close/>
                <a:moveTo>
                  <a:pt x="140" y="134"/>
                </a:moveTo>
                <a:cubicBezTo>
                  <a:pt x="140" y="138"/>
                  <a:pt x="137" y="141"/>
                  <a:pt x="134" y="141"/>
                </a:cubicBezTo>
                <a:cubicBezTo>
                  <a:pt x="120" y="141"/>
                  <a:pt x="120" y="141"/>
                  <a:pt x="120" y="141"/>
                </a:cubicBezTo>
                <a:cubicBezTo>
                  <a:pt x="120" y="77"/>
                  <a:pt x="120" y="77"/>
                  <a:pt x="120" y="77"/>
                </a:cubicBezTo>
                <a:cubicBezTo>
                  <a:pt x="140" y="77"/>
                  <a:pt x="140" y="77"/>
                  <a:pt x="140" y="77"/>
                </a:cubicBezTo>
                <a:lnTo>
                  <a:pt x="140" y="134"/>
                </a:lnTo>
                <a:close/>
                <a:moveTo>
                  <a:pt x="140" y="71"/>
                </a:moveTo>
                <a:cubicBezTo>
                  <a:pt x="120" y="71"/>
                  <a:pt x="120" y="71"/>
                  <a:pt x="120" y="71"/>
                </a:cubicBezTo>
                <a:cubicBezTo>
                  <a:pt x="120" y="7"/>
                  <a:pt x="120" y="7"/>
                  <a:pt x="120" y="7"/>
                </a:cubicBezTo>
                <a:cubicBezTo>
                  <a:pt x="134" y="7"/>
                  <a:pt x="134" y="7"/>
                  <a:pt x="134" y="7"/>
                </a:cubicBezTo>
                <a:cubicBezTo>
                  <a:pt x="137" y="7"/>
                  <a:pt x="140" y="10"/>
                  <a:pt x="140" y="14"/>
                </a:cubicBezTo>
                <a:lnTo>
                  <a:pt x="140" y="71"/>
                </a:lnTo>
                <a:close/>
                <a:moveTo>
                  <a:pt x="127" y="47"/>
                </a:moveTo>
                <a:cubicBezTo>
                  <a:pt x="134" y="47"/>
                  <a:pt x="134" y="47"/>
                  <a:pt x="134" y="47"/>
                </a:cubicBezTo>
                <a:cubicBezTo>
                  <a:pt x="134" y="40"/>
                  <a:pt x="134" y="40"/>
                  <a:pt x="134" y="40"/>
                </a:cubicBezTo>
                <a:cubicBezTo>
                  <a:pt x="127" y="40"/>
                  <a:pt x="127" y="40"/>
                  <a:pt x="127" y="40"/>
                </a:cubicBezTo>
                <a:lnTo>
                  <a:pt x="127" y="47"/>
                </a:lnTo>
                <a:close/>
                <a:moveTo>
                  <a:pt x="127" y="34"/>
                </a:moveTo>
                <a:cubicBezTo>
                  <a:pt x="134" y="34"/>
                  <a:pt x="134" y="34"/>
                  <a:pt x="134" y="34"/>
                </a:cubicBezTo>
                <a:cubicBezTo>
                  <a:pt x="134" y="27"/>
                  <a:pt x="134" y="27"/>
                  <a:pt x="134" y="27"/>
                </a:cubicBezTo>
                <a:cubicBezTo>
                  <a:pt x="127" y="27"/>
                  <a:pt x="127" y="27"/>
                  <a:pt x="127" y="27"/>
                </a:cubicBezTo>
                <a:lnTo>
                  <a:pt x="127" y="34"/>
                </a:lnTo>
                <a:close/>
                <a:moveTo>
                  <a:pt x="134" y="87"/>
                </a:moveTo>
                <a:cubicBezTo>
                  <a:pt x="127" y="87"/>
                  <a:pt x="127" y="87"/>
                  <a:pt x="127" y="87"/>
                </a:cubicBezTo>
                <a:cubicBezTo>
                  <a:pt x="127" y="94"/>
                  <a:pt x="127" y="94"/>
                  <a:pt x="127" y="94"/>
                </a:cubicBezTo>
                <a:cubicBezTo>
                  <a:pt x="134" y="94"/>
                  <a:pt x="134" y="94"/>
                  <a:pt x="134" y="94"/>
                </a:cubicBezTo>
                <a:lnTo>
                  <a:pt x="134" y="87"/>
                </a:lnTo>
                <a:close/>
                <a:moveTo>
                  <a:pt x="134" y="101"/>
                </a:moveTo>
                <a:cubicBezTo>
                  <a:pt x="127" y="101"/>
                  <a:pt x="127" y="101"/>
                  <a:pt x="127" y="101"/>
                </a:cubicBezTo>
                <a:cubicBezTo>
                  <a:pt x="127" y="107"/>
                  <a:pt x="127" y="107"/>
                  <a:pt x="127" y="107"/>
                </a:cubicBezTo>
                <a:cubicBezTo>
                  <a:pt x="134" y="107"/>
                  <a:pt x="134" y="107"/>
                  <a:pt x="134" y="107"/>
                </a:cubicBezTo>
                <a:lnTo>
                  <a:pt x="134" y="101"/>
                </a:lnTo>
                <a:close/>
                <a:moveTo>
                  <a:pt x="127" y="61"/>
                </a:moveTo>
                <a:cubicBezTo>
                  <a:pt x="134" y="61"/>
                  <a:pt x="134" y="61"/>
                  <a:pt x="134" y="61"/>
                </a:cubicBezTo>
                <a:cubicBezTo>
                  <a:pt x="134" y="54"/>
                  <a:pt x="134" y="54"/>
                  <a:pt x="134" y="54"/>
                </a:cubicBezTo>
                <a:cubicBezTo>
                  <a:pt x="127" y="54"/>
                  <a:pt x="127" y="54"/>
                  <a:pt x="127" y="54"/>
                </a:cubicBezTo>
                <a:lnTo>
                  <a:pt x="127" y="61"/>
                </a:lnTo>
                <a:close/>
                <a:moveTo>
                  <a:pt x="134" y="127"/>
                </a:moveTo>
                <a:cubicBezTo>
                  <a:pt x="127" y="127"/>
                  <a:pt x="127" y="127"/>
                  <a:pt x="127" y="127"/>
                </a:cubicBezTo>
                <a:cubicBezTo>
                  <a:pt x="127" y="134"/>
                  <a:pt x="127" y="134"/>
                  <a:pt x="127" y="134"/>
                </a:cubicBezTo>
                <a:cubicBezTo>
                  <a:pt x="134" y="134"/>
                  <a:pt x="134" y="134"/>
                  <a:pt x="134" y="134"/>
                </a:cubicBezTo>
                <a:lnTo>
                  <a:pt x="134" y="12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38"/>
          <p:cNvSpPr/>
          <p:nvPr/>
        </p:nvSpPr>
        <p:spPr>
          <a:xfrm>
            <a:off x="8040582" y="3741237"/>
            <a:ext cx="276225" cy="272215"/>
          </a:xfrm>
          <a:custGeom>
            <a:rect b="b" l="l" r="r" t="t"/>
            <a:pathLst>
              <a:path extrusionOk="0" h="145" w="147">
                <a:moveTo>
                  <a:pt x="140" y="38"/>
                </a:moveTo>
                <a:cubicBezTo>
                  <a:pt x="127" y="38"/>
                  <a:pt x="127" y="38"/>
                  <a:pt x="127" y="38"/>
                </a:cubicBezTo>
                <a:cubicBezTo>
                  <a:pt x="123" y="23"/>
                  <a:pt x="123" y="23"/>
                  <a:pt x="123" y="23"/>
                </a:cubicBezTo>
                <a:cubicBezTo>
                  <a:pt x="121" y="16"/>
                  <a:pt x="114" y="12"/>
                  <a:pt x="106" y="14"/>
                </a:cubicBezTo>
                <a:cubicBezTo>
                  <a:pt x="86" y="19"/>
                  <a:pt x="86" y="19"/>
                  <a:pt x="86" y="19"/>
                </a:cubicBezTo>
                <a:cubicBezTo>
                  <a:pt x="59" y="3"/>
                  <a:pt x="59" y="3"/>
                  <a:pt x="59" y="3"/>
                </a:cubicBezTo>
                <a:cubicBezTo>
                  <a:pt x="52" y="0"/>
                  <a:pt x="44" y="2"/>
                  <a:pt x="40" y="8"/>
                </a:cubicBezTo>
                <a:cubicBezTo>
                  <a:pt x="23" y="38"/>
                  <a:pt x="23" y="38"/>
                  <a:pt x="23" y="38"/>
                </a:cubicBezTo>
                <a:cubicBezTo>
                  <a:pt x="6" y="38"/>
                  <a:pt x="6" y="38"/>
                  <a:pt x="6" y="38"/>
                </a:cubicBezTo>
                <a:cubicBezTo>
                  <a:pt x="3" y="38"/>
                  <a:pt x="0" y="41"/>
                  <a:pt x="0" y="45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62"/>
                  <a:pt x="3" y="65"/>
                  <a:pt x="6" y="65"/>
                </a:cubicBezTo>
                <a:cubicBezTo>
                  <a:pt x="13" y="65"/>
                  <a:pt x="13" y="65"/>
                  <a:pt x="13" y="65"/>
                </a:cubicBezTo>
                <a:cubicBezTo>
                  <a:pt x="13" y="138"/>
                  <a:pt x="13" y="138"/>
                  <a:pt x="13" y="138"/>
                </a:cubicBezTo>
                <a:cubicBezTo>
                  <a:pt x="13" y="142"/>
                  <a:pt x="16" y="145"/>
                  <a:pt x="20" y="145"/>
                </a:cubicBezTo>
                <a:cubicBezTo>
                  <a:pt x="127" y="145"/>
                  <a:pt x="127" y="145"/>
                  <a:pt x="127" y="145"/>
                </a:cubicBezTo>
                <a:cubicBezTo>
                  <a:pt x="130" y="145"/>
                  <a:pt x="133" y="142"/>
                  <a:pt x="133" y="138"/>
                </a:cubicBezTo>
                <a:cubicBezTo>
                  <a:pt x="133" y="65"/>
                  <a:pt x="133" y="65"/>
                  <a:pt x="133" y="65"/>
                </a:cubicBezTo>
                <a:cubicBezTo>
                  <a:pt x="140" y="65"/>
                  <a:pt x="140" y="65"/>
                  <a:pt x="140" y="65"/>
                </a:cubicBezTo>
                <a:cubicBezTo>
                  <a:pt x="144" y="65"/>
                  <a:pt x="147" y="62"/>
                  <a:pt x="147" y="58"/>
                </a:cubicBezTo>
                <a:cubicBezTo>
                  <a:pt x="147" y="45"/>
                  <a:pt x="147" y="45"/>
                  <a:pt x="147" y="45"/>
                </a:cubicBezTo>
                <a:cubicBezTo>
                  <a:pt x="147" y="41"/>
                  <a:pt x="144" y="38"/>
                  <a:pt x="140" y="38"/>
                </a:cubicBezTo>
                <a:close/>
                <a:moveTo>
                  <a:pt x="108" y="20"/>
                </a:moveTo>
                <a:cubicBezTo>
                  <a:pt x="112" y="19"/>
                  <a:pt x="115" y="21"/>
                  <a:pt x="116" y="25"/>
                </a:cubicBezTo>
                <a:cubicBezTo>
                  <a:pt x="120" y="38"/>
                  <a:pt x="120" y="38"/>
                  <a:pt x="120" y="38"/>
                </a:cubicBezTo>
                <a:cubicBezTo>
                  <a:pt x="119" y="38"/>
                  <a:pt x="119" y="38"/>
                  <a:pt x="119" y="38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0" y="26"/>
                  <a:pt x="110" y="26"/>
                  <a:pt x="110" y="26"/>
                </a:cubicBezTo>
                <a:cubicBezTo>
                  <a:pt x="103" y="28"/>
                  <a:pt x="103" y="28"/>
                  <a:pt x="103" y="28"/>
                </a:cubicBezTo>
                <a:cubicBezTo>
                  <a:pt x="104" y="29"/>
                  <a:pt x="104" y="29"/>
                  <a:pt x="104" y="29"/>
                </a:cubicBezTo>
                <a:cubicBezTo>
                  <a:pt x="96" y="25"/>
                  <a:pt x="96" y="25"/>
                  <a:pt x="96" y="25"/>
                </a:cubicBezTo>
                <a:cubicBezTo>
                  <a:pt x="95" y="23"/>
                  <a:pt x="95" y="23"/>
                  <a:pt x="95" y="23"/>
                </a:cubicBezTo>
                <a:lnTo>
                  <a:pt x="108" y="20"/>
                </a:lnTo>
                <a:close/>
                <a:moveTo>
                  <a:pt x="106" y="38"/>
                </a:moveTo>
                <a:cubicBezTo>
                  <a:pt x="62" y="38"/>
                  <a:pt x="62" y="38"/>
                  <a:pt x="62" y="38"/>
                </a:cubicBezTo>
                <a:cubicBezTo>
                  <a:pt x="73" y="19"/>
                  <a:pt x="73" y="19"/>
                  <a:pt x="73" y="19"/>
                </a:cubicBezTo>
                <a:lnTo>
                  <a:pt x="106" y="38"/>
                </a:lnTo>
                <a:close/>
                <a:moveTo>
                  <a:pt x="46" y="11"/>
                </a:moveTo>
                <a:cubicBezTo>
                  <a:pt x="48" y="8"/>
                  <a:pt x="52" y="7"/>
                  <a:pt x="55" y="9"/>
                </a:cubicBezTo>
                <a:cubicBezTo>
                  <a:pt x="67" y="16"/>
                  <a:pt x="67" y="16"/>
                  <a:pt x="67" y="16"/>
                </a:cubicBezTo>
                <a:cubicBezTo>
                  <a:pt x="54" y="38"/>
                  <a:pt x="54" y="38"/>
                  <a:pt x="54" y="38"/>
                </a:cubicBezTo>
                <a:cubicBezTo>
                  <a:pt x="39" y="38"/>
                  <a:pt x="39" y="38"/>
                  <a:pt x="39" y="38"/>
                </a:cubicBezTo>
                <a:cubicBezTo>
                  <a:pt x="39" y="38"/>
                  <a:pt x="39" y="38"/>
                  <a:pt x="39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1" y="38"/>
                  <a:pt x="31" y="38"/>
                  <a:pt x="31" y="38"/>
                </a:cubicBezTo>
                <a:lnTo>
                  <a:pt x="46" y="11"/>
                </a:lnTo>
                <a:close/>
                <a:moveTo>
                  <a:pt x="127" y="138"/>
                </a:moveTo>
                <a:cubicBezTo>
                  <a:pt x="20" y="138"/>
                  <a:pt x="20" y="138"/>
                  <a:pt x="20" y="138"/>
                </a:cubicBezTo>
                <a:cubicBezTo>
                  <a:pt x="20" y="65"/>
                  <a:pt x="20" y="65"/>
                  <a:pt x="20" y="65"/>
                </a:cubicBezTo>
                <a:cubicBezTo>
                  <a:pt x="127" y="65"/>
                  <a:pt x="127" y="65"/>
                  <a:pt x="127" y="65"/>
                </a:cubicBezTo>
                <a:lnTo>
                  <a:pt x="127" y="138"/>
                </a:lnTo>
                <a:close/>
                <a:moveTo>
                  <a:pt x="140" y="58"/>
                </a:moveTo>
                <a:cubicBezTo>
                  <a:pt x="6" y="58"/>
                  <a:pt x="6" y="58"/>
                  <a:pt x="6" y="58"/>
                </a:cubicBezTo>
                <a:cubicBezTo>
                  <a:pt x="6" y="45"/>
                  <a:pt x="6" y="45"/>
                  <a:pt x="6" y="45"/>
                </a:cubicBezTo>
                <a:cubicBezTo>
                  <a:pt x="140" y="45"/>
                  <a:pt x="140" y="45"/>
                  <a:pt x="140" y="45"/>
                </a:cubicBezTo>
                <a:lnTo>
                  <a:pt x="140" y="58"/>
                </a:lnTo>
                <a:close/>
                <a:moveTo>
                  <a:pt x="58" y="18"/>
                </a:moveTo>
                <a:cubicBezTo>
                  <a:pt x="52" y="15"/>
                  <a:pt x="52" y="15"/>
                  <a:pt x="52" y="15"/>
                </a:cubicBezTo>
                <a:cubicBezTo>
                  <a:pt x="49" y="21"/>
                  <a:pt x="49" y="21"/>
                  <a:pt x="49" y="21"/>
                </a:cubicBezTo>
                <a:cubicBezTo>
                  <a:pt x="54" y="24"/>
                  <a:pt x="54" y="24"/>
                  <a:pt x="54" y="24"/>
                </a:cubicBezTo>
                <a:lnTo>
                  <a:pt x="58" y="18"/>
                </a:lnTo>
                <a:close/>
                <a:moveTo>
                  <a:pt x="51" y="30"/>
                </a:moveTo>
                <a:cubicBezTo>
                  <a:pt x="45" y="26"/>
                  <a:pt x="45" y="26"/>
                  <a:pt x="45" y="26"/>
                </a:cubicBezTo>
                <a:cubicBezTo>
                  <a:pt x="42" y="32"/>
                  <a:pt x="42" y="32"/>
                  <a:pt x="42" y="32"/>
                </a:cubicBezTo>
                <a:cubicBezTo>
                  <a:pt x="48" y="35"/>
                  <a:pt x="48" y="35"/>
                  <a:pt x="48" y="35"/>
                </a:cubicBezTo>
                <a:lnTo>
                  <a:pt x="51" y="30"/>
                </a:lnTo>
                <a:close/>
                <a:moveTo>
                  <a:pt x="53" y="98"/>
                </a:moveTo>
                <a:cubicBezTo>
                  <a:pt x="93" y="98"/>
                  <a:pt x="93" y="98"/>
                  <a:pt x="93" y="98"/>
                </a:cubicBezTo>
                <a:cubicBezTo>
                  <a:pt x="97" y="98"/>
                  <a:pt x="100" y="95"/>
                  <a:pt x="100" y="92"/>
                </a:cubicBezTo>
                <a:cubicBezTo>
                  <a:pt x="100" y="85"/>
                  <a:pt x="100" y="85"/>
                  <a:pt x="100" y="85"/>
                </a:cubicBezTo>
                <a:cubicBezTo>
                  <a:pt x="100" y="81"/>
                  <a:pt x="97" y="78"/>
                  <a:pt x="93" y="78"/>
                </a:cubicBezTo>
                <a:cubicBezTo>
                  <a:pt x="53" y="78"/>
                  <a:pt x="53" y="78"/>
                  <a:pt x="53" y="78"/>
                </a:cubicBezTo>
                <a:cubicBezTo>
                  <a:pt x="50" y="78"/>
                  <a:pt x="47" y="81"/>
                  <a:pt x="47" y="85"/>
                </a:cubicBezTo>
                <a:cubicBezTo>
                  <a:pt x="47" y="92"/>
                  <a:pt x="47" y="92"/>
                  <a:pt x="47" y="92"/>
                </a:cubicBezTo>
                <a:cubicBezTo>
                  <a:pt x="47" y="95"/>
                  <a:pt x="50" y="98"/>
                  <a:pt x="53" y="98"/>
                </a:cubicBezTo>
                <a:close/>
                <a:moveTo>
                  <a:pt x="53" y="85"/>
                </a:moveTo>
                <a:cubicBezTo>
                  <a:pt x="93" y="85"/>
                  <a:pt x="93" y="85"/>
                  <a:pt x="93" y="85"/>
                </a:cubicBezTo>
                <a:cubicBezTo>
                  <a:pt x="93" y="92"/>
                  <a:pt x="93" y="92"/>
                  <a:pt x="93" y="92"/>
                </a:cubicBezTo>
                <a:cubicBezTo>
                  <a:pt x="53" y="92"/>
                  <a:pt x="53" y="92"/>
                  <a:pt x="53" y="92"/>
                </a:cubicBezTo>
                <a:lnTo>
                  <a:pt x="53" y="8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38"/>
          <p:cNvSpPr/>
          <p:nvPr/>
        </p:nvSpPr>
        <p:spPr>
          <a:xfrm>
            <a:off x="8092384" y="1018970"/>
            <a:ext cx="276225" cy="276182"/>
          </a:xfrm>
          <a:custGeom>
            <a:rect b="b" l="l" r="r" t="t"/>
            <a:pathLst>
              <a:path extrusionOk="0" h="147" w="147">
                <a:moveTo>
                  <a:pt x="127" y="43"/>
                </a:moveTo>
                <a:cubicBezTo>
                  <a:pt x="127" y="10"/>
                  <a:pt x="127" y="10"/>
                  <a:pt x="127" y="10"/>
                </a:cubicBezTo>
                <a:cubicBezTo>
                  <a:pt x="127" y="4"/>
                  <a:pt x="123" y="0"/>
                  <a:pt x="117" y="0"/>
                </a:cubicBezTo>
                <a:cubicBezTo>
                  <a:pt x="111" y="0"/>
                  <a:pt x="107" y="4"/>
                  <a:pt x="107" y="10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56" y="28"/>
                  <a:pt x="56" y="28"/>
                  <a:pt x="56" y="28"/>
                </a:cubicBezTo>
                <a:cubicBezTo>
                  <a:pt x="7" y="33"/>
                  <a:pt x="7" y="33"/>
                  <a:pt x="7" y="33"/>
                </a:cubicBezTo>
                <a:cubicBezTo>
                  <a:pt x="3" y="33"/>
                  <a:pt x="0" y="36"/>
                  <a:pt x="0" y="40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90"/>
                  <a:pt x="3" y="93"/>
                  <a:pt x="7" y="93"/>
                </a:cubicBezTo>
                <a:cubicBezTo>
                  <a:pt x="30" y="96"/>
                  <a:pt x="30" y="96"/>
                  <a:pt x="30" y="96"/>
                </a:cubicBezTo>
                <a:cubicBezTo>
                  <a:pt x="40" y="144"/>
                  <a:pt x="40" y="144"/>
                  <a:pt x="40" y="144"/>
                </a:cubicBezTo>
                <a:cubicBezTo>
                  <a:pt x="40" y="144"/>
                  <a:pt x="40" y="144"/>
                  <a:pt x="40" y="144"/>
                </a:cubicBezTo>
                <a:cubicBezTo>
                  <a:pt x="41" y="146"/>
                  <a:pt x="42" y="147"/>
                  <a:pt x="44" y="147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72" y="147"/>
                  <a:pt x="74" y="145"/>
                  <a:pt x="74" y="143"/>
                </a:cubicBezTo>
                <a:cubicBezTo>
                  <a:pt x="74" y="143"/>
                  <a:pt x="74" y="143"/>
                  <a:pt x="73" y="143"/>
                </a:cubicBezTo>
                <a:cubicBezTo>
                  <a:pt x="74" y="143"/>
                  <a:pt x="74" y="143"/>
                  <a:pt x="74" y="143"/>
                </a:cubicBezTo>
                <a:cubicBezTo>
                  <a:pt x="64" y="101"/>
                  <a:pt x="64" y="101"/>
                  <a:pt x="64" y="101"/>
                </a:cubicBezTo>
                <a:cubicBezTo>
                  <a:pt x="107" y="114"/>
                  <a:pt x="107" y="114"/>
                  <a:pt x="107" y="114"/>
                </a:cubicBezTo>
                <a:cubicBezTo>
                  <a:pt x="107" y="117"/>
                  <a:pt x="107" y="117"/>
                  <a:pt x="107" y="117"/>
                </a:cubicBezTo>
                <a:cubicBezTo>
                  <a:pt x="107" y="122"/>
                  <a:pt x="111" y="127"/>
                  <a:pt x="117" y="127"/>
                </a:cubicBezTo>
                <a:cubicBezTo>
                  <a:pt x="123" y="127"/>
                  <a:pt x="127" y="122"/>
                  <a:pt x="127" y="117"/>
                </a:cubicBezTo>
                <a:cubicBezTo>
                  <a:pt x="127" y="83"/>
                  <a:pt x="127" y="83"/>
                  <a:pt x="127" y="83"/>
                </a:cubicBezTo>
                <a:cubicBezTo>
                  <a:pt x="138" y="83"/>
                  <a:pt x="147" y="74"/>
                  <a:pt x="147" y="63"/>
                </a:cubicBezTo>
                <a:cubicBezTo>
                  <a:pt x="147" y="52"/>
                  <a:pt x="138" y="43"/>
                  <a:pt x="127" y="43"/>
                </a:cubicBezTo>
                <a:close/>
                <a:moveTo>
                  <a:pt x="7" y="87"/>
                </a:moveTo>
                <a:cubicBezTo>
                  <a:pt x="7" y="73"/>
                  <a:pt x="7" y="73"/>
                  <a:pt x="7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5" y="73"/>
                  <a:pt x="27" y="72"/>
                  <a:pt x="27" y="70"/>
                </a:cubicBezTo>
                <a:cubicBezTo>
                  <a:pt x="27" y="68"/>
                  <a:pt x="25" y="67"/>
                  <a:pt x="24" y="67"/>
                </a:cubicBezTo>
                <a:cubicBezTo>
                  <a:pt x="7" y="67"/>
                  <a:pt x="7" y="67"/>
                  <a:pt x="7" y="67"/>
                </a:cubicBezTo>
                <a:cubicBezTo>
                  <a:pt x="7" y="60"/>
                  <a:pt x="7" y="60"/>
                  <a:pt x="7" y="60"/>
                </a:cubicBezTo>
                <a:cubicBezTo>
                  <a:pt x="17" y="60"/>
                  <a:pt x="17" y="60"/>
                  <a:pt x="17" y="60"/>
                </a:cubicBezTo>
                <a:cubicBezTo>
                  <a:pt x="19" y="60"/>
                  <a:pt x="20" y="58"/>
                  <a:pt x="20" y="57"/>
                </a:cubicBezTo>
                <a:cubicBezTo>
                  <a:pt x="20" y="55"/>
                  <a:pt x="19" y="53"/>
                  <a:pt x="17" y="53"/>
                </a:cubicBezTo>
                <a:cubicBezTo>
                  <a:pt x="7" y="53"/>
                  <a:pt x="7" y="53"/>
                  <a:pt x="7" y="53"/>
                </a:cubicBezTo>
                <a:cubicBezTo>
                  <a:pt x="7" y="40"/>
                  <a:pt x="7" y="40"/>
                  <a:pt x="7" y="40"/>
                </a:cubicBezTo>
                <a:cubicBezTo>
                  <a:pt x="54" y="35"/>
                  <a:pt x="54" y="35"/>
                  <a:pt x="54" y="35"/>
                </a:cubicBezTo>
                <a:cubicBezTo>
                  <a:pt x="54" y="92"/>
                  <a:pt x="54" y="92"/>
                  <a:pt x="54" y="92"/>
                </a:cubicBezTo>
                <a:lnTo>
                  <a:pt x="7" y="87"/>
                </a:lnTo>
                <a:close/>
                <a:moveTo>
                  <a:pt x="43" y="127"/>
                </a:moveTo>
                <a:cubicBezTo>
                  <a:pt x="37" y="97"/>
                  <a:pt x="37" y="97"/>
                  <a:pt x="37" y="97"/>
                </a:cubicBezTo>
                <a:cubicBezTo>
                  <a:pt x="56" y="99"/>
                  <a:pt x="56" y="99"/>
                  <a:pt x="56" y="99"/>
                </a:cubicBezTo>
                <a:cubicBezTo>
                  <a:pt x="57" y="99"/>
                  <a:pt x="57" y="99"/>
                  <a:pt x="57" y="99"/>
                </a:cubicBezTo>
                <a:cubicBezTo>
                  <a:pt x="63" y="127"/>
                  <a:pt x="63" y="127"/>
                  <a:pt x="63" y="127"/>
                </a:cubicBezTo>
                <a:lnTo>
                  <a:pt x="43" y="127"/>
                </a:lnTo>
                <a:close/>
                <a:moveTo>
                  <a:pt x="65" y="133"/>
                </a:moveTo>
                <a:cubicBezTo>
                  <a:pt x="66" y="140"/>
                  <a:pt x="66" y="140"/>
                  <a:pt x="66" y="140"/>
                </a:cubicBezTo>
                <a:cubicBezTo>
                  <a:pt x="46" y="140"/>
                  <a:pt x="46" y="140"/>
                  <a:pt x="46" y="140"/>
                </a:cubicBezTo>
                <a:cubicBezTo>
                  <a:pt x="45" y="133"/>
                  <a:pt x="45" y="133"/>
                  <a:pt x="45" y="133"/>
                </a:cubicBezTo>
                <a:lnTo>
                  <a:pt x="65" y="133"/>
                </a:lnTo>
                <a:close/>
                <a:moveTo>
                  <a:pt x="107" y="107"/>
                </a:moveTo>
                <a:cubicBezTo>
                  <a:pt x="60" y="93"/>
                  <a:pt x="60" y="93"/>
                  <a:pt x="60" y="93"/>
                </a:cubicBezTo>
                <a:cubicBezTo>
                  <a:pt x="60" y="33"/>
                  <a:pt x="60" y="33"/>
                  <a:pt x="60" y="33"/>
                </a:cubicBezTo>
                <a:cubicBezTo>
                  <a:pt x="107" y="19"/>
                  <a:pt x="107" y="19"/>
                  <a:pt x="107" y="19"/>
                </a:cubicBezTo>
                <a:lnTo>
                  <a:pt x="107" y="107"/>
                </a:lnTo>
                <a:close/>
                <a:moveTo>
                  <a:pt x="120" y="117"/>
                </a:moveTo>
                <a:cubicBezTo>
                  <a:pt x="120" y="119"/>
                  <a:pt x="119" y="120"/>
                  <a:pt x="117" y="120"/>
                </a:cubicBezTo>
                <a:cubicBezTo>
                  <a:pt x="115" y="120"/>
                  <a:pt x="114" y="119"/>
                  <a:pt x="114" y="117"/>
                </a:cubicBezTo>
                <a:cubicBezTo>
                  <a:pt x="114" y="10"/>
                  <a:pt x="114" y="10"/>
                  <a:pt x="114" y="10"/>
                </a:cubicBezTo>
                <a:cubicBezTo>
                  <a:pt x="114" y="8"/>
                  <a:pt x="115" y="6"/>
                  <a:pt x="117" y="6"/>
                </a:cubicBezTo>
                <a:cubicBezTo>
                  <a:pt x="119" y="6"/>
                  <a:pt x="120" y="8"/>
                  <a:pt x="120" y="10"/>
                </a:cubicBezTo>
                <a:lnTo>
                  <a:pt x="120" y="117"/>
                </a:lnTo>
                <a:close/>
                <a:moveTo>
                  <a:pt x="127" y="77"/>
                </a:moveTo>
                <a:cubicBezTo>
                  <a:pt x="127" y="50"/>
                  <a:pt x="127" y="50"/>
                  <a:pt x="127" y="50"/>
                </a:cubicBezTo>
                <a:cubicBezTo>
                  <a:pt x="134" y="50"/>
                  <a:pt x="140" y="56"/>
                  <a:pt x="140" y="63"/>
                </a:cubicBezTo>
                <a:cubicBezTo>
                  <a:pt x="140" y="71"/>
                  <a:pt x="134" y="77"/>
                  <a:pt x="127" y="7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2" name="Google Shape;332;p38"/>
          <p:cNvPicPr preferRelativeResize="0"/>
          <p:nvPr>
            <p:ph idx="5" type="pic"/>
          </p:nvPr>
        </p:nvPicPr>
        <p:blipFill rotWithShape="1">
          <a:blip r:embed="rId3">
            <a:alphaModFix/>
          </a:blip>
          <a:srcRect b="0" l="37874" r="37877" t="0"/>
          <a:stretch/>
        </p:blipFill>
        <p:spPr>
          <a:xfrm>
            <a:off x="5670420" y="3875"/>
            <a:ext cx="16452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8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14545" r="14537" t="0"/>
          <a:stretch/>
        </p:blipFill>
        <p:spPr>
          <a:xfrm>
            <a:off x="7316094" y="1716570"/>
            <a:ext cx="1827900" cy="17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Custom 17">
      <a:dk1>
        <a:srgbClr val="2C2C2C"/>
      </a:dk1>
      <a:lt1>
        <a:srgbClr val="FFFFFF"/>
      </a:lt1>
      <a:dk2>
        <a:srgbClr val="2C2C2C"/>
      </a:dk2>
      <a:lt2>
        <a:srgbClr val="FFFFFF"/>
      </a:lt2>
      <a:accent1>
        <a:srgbClr val="27937E"/>
      </a:accent1>
      <a:accent2>
        <a:srgbClr val="35AF98"/>
      </a:accent2>
      <a:accent3>
        <a:srgbClr val="60CCB7"/>
      </a:accent3>
      <a:accent4>
        <a:srgbClr val="78DDCA"/>
      </a:accent4>
      <a:accent5>
        <a:srgbClr val="95E8D9"/>
      </a:accent5>
      <a:accent6>
        <a:srgbClr val="B0F7E9"/>
      </a:accent6>
      <a:hlink>
        <a:srgbClr val="5B9BD5"/>
      </a:hlink>
      <a:folHlink>
        <a:srgbClr val="70AD4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