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2" r:id="rId2"/>
    <p:sldId id="261" r:id="rId3"/>
    <p:sldId id="262" r:id="rId4"/>
    <p:sldId id="263" r:id="rId5"/>
    <p:sldId id="264" r:id="rId6"/>
    <p:sldId id="27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C42D"/>
    <a:srgbClr val="AC6600"/>
    <a:srgbClr val="33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27AAF40-4A93-43D5-B8A2-A2D69670533E}" type="datetimeFigureOut">
              <a:rPr lang="es-CO" smtClean="0"/>
              <a:t>28/03/2019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a:xfrm>
            <a:off x="9255346" y="2750337"/>
            <a:ext cx="1171888" cy="1356442"/>
          </a:xfrm>
        </p:spPr>
        <p:txBody>
          <a:bodyPr/>
          <a:lstStyle/>
          <a:p>
            <a:fld id="{983E7A70-3E51-4BE6-A4D0-F67C39F2B243}" type="slidenum">
              <a:rPr lang="es-CO" smtClean="0"/>
              <a:t>‹Nº›</a:t>
            </a:fld>
            <a:endParaRPr lang="es-CO"/>
          </a:p>
        </p:txBody>
      </p:sp>
    </p:spTree>
    <p:extLst>
      <p:ext uri="{BB962C8B-B14F-4D97-AF65-F5344CB8AC3E}">
        <p14:creationId xmlns:p14="http://schemas.microsoft.com/office/powerpoint/2010/main" val="2459423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27AAF40-4A93-43D5-B8A2-A2D69670533E}" type="datetimeFigureOut">
              <a:rPr lang="es-CO" smtClean="0"/>
              <a:t>28/03/2019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a:xfrm>
            <a:off x="10729455" y="4711309"/>
            <a:ext cx="1154151" cy="1090789"/>
          </a:xfrm>
        </p:spPr>
        <p:txBody>
          <a:bodyPr/>
          <a:lstStyle/>
          <a:p>
            <a:fld id="{983E7A70-3E51-4BE6-A4D0-F67C39F2B243}" type="slidenum">
              <a:rPr lang="es-CO" smtClean="0"/>
              <a:t>‹Nº›</a:t>
            </a:fld>
            <a:endParaRPr lang="es-CO"/>
          </a:p>
        </p:txBody>
      </p:sp>
    </p:spTree>
    <p:extLst>
      <p:ext uri="{BB962C8B-B14F-4D97-AF65-F5344CB8AC3E}">
        <p14:creationId xmlns:p14="http://schemas.microsoft.com/office/powerpoint/2010/main" val="465107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27AAF40-4A93-43D5-B8A2-A2D69670533E}" type="datetimeFigureOut">
              <a:rPr lang="es-CO" smtClean="0"/>
              <a:t>28/03/2019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a:xfrm>
            <a:off x="10729455" y="4711615"/>
            <a:ext cx="1154151" cy="1090789"/>
          </a:xfrm>
        </p:spPr>
        <p:txBody>
          <a:bodyPr/>
          <a:lstStyle/>
          <a:p>
            <a:fld id="{983E7A70-3E51-4BE6-A4D0-F67C39F2B243}" type="slidenum">
              <a:rPr lang="es-CO" smtClean="0"/>
              <a:t>‹Nº›</a:t>
            </a:fld>
            <a:endParaRPr lang="es-CO"/>
          </a:p>
        </p:txBody>
      </p:sp>
    </p:spTree>
    <p:extLst>
      <p:ext uri="{BB962C8B-B14F-4D97-AF65-F5344CB8AC3E}">
        <p14:creationId xmlns:p14="http://schemas.microsoft.com/office/powerpoint/2010/main" val="3768716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27AAF40-4A93-43D5-B8A2-A2D69670533E}" type="datetimeFigureOut">
              <a:rPr lang="es-CO" smtClean="0"/>
              <a:t>28/03/2019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a:xfrm>
            <a:off x="10729455" y="4709925"/>
            <a:ext cx="1154151" cy="1090789"/>
          </a:xfrm>
        </p:spPr>
        <p:txBody>
          <a:bodyPr/>
          <a:lstStyle/>
          <a:p>
            <a:fld id="{983E7A70-3E51-4BE6-A4D0-F67C39F2B243}" type="slidenum">
              <a:rPr lang="es-CO" smtClean="0"/>
              <a:t>‹Nº›</a:t>
            </a:fld>
            <a:endParaRPr lang="es-CO"/>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994055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27AAF40-4A93-43D5-B8A2-A2D69670533E}" type="datetimeFigureOut">
              <a:rPr lang="es-CO" smtClean="0"/>
              <a:t>28/03/2019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a:xfrm>
            <a:off x="10729455" y="4709925"/>
            <a:ext cx="1154151" cy="1090789"/>
          </a:xfrm>
        </p:spPr>
        <p:txBody>
          <a:bodyPr/>
          <a:lstStyle/>
          <a:p>
            <a:fld id="{983E7A70-3E51-4BE6-A4D0-F67C39F2B243}" type="slidenum">
              <a:rPr lang="es-CO" smtClean="0"/>
              <a:t>‹Nº›</a:t>
            </a:fld>
            <a:endParaRPr lang="es-CO"/>
          </a:p>
        </p:txBody>
      </p:sp>
    </p:spTree>
    <p:extLst>
      <p:ext uri="{BB962C8B-B14F-4D97-AF65-F5344CB8AC3E}">
        <p14:creationId xmlns:p14="http://schemas.microsoft.com/office/powerpoint/2010/main" val="4088132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527AAF40-4A93-43D5-B8A2-A2D69670533E}" type="datetimeFigureOut">
              <a:rPr lang="es-CO" smtClean="0"/>
              <a:t>28/03/2019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983E7A70-3E51-4BE6-A4D0-F67C39F2B243}" type="slidenum">
              <a:rPr lang="es-CO" smtClean="0"/>
              <a:t>‹Nº›</a:t>
            </a:fld>
            <a:endParaRPr lang="es-CO"/>
          </a:p>
        </p:txBody>
      </p:sp>
    </p:spTree>
    <p:extLst>
      <p:ext uri="{BB962C8B-B14F-4D97-AF65-F5344CB8AC3E}">
        <p14:creationId xmlns:p14="http://schemas.microsoft.com/office/powerpoint/2010/main" val="5463932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527AAF40-4A93-43D5-B8A2-A2D69670533E}" type="datetimeFigureOut">
              <a:rPr lang="es-CO" smtClean="0"/>
              <a:t>28/03/2019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983E7A70-3E51-4BE6-A4D0-F67C39F2B243}" type="slidenum">
              <a:rPr lang="es-CO" smtClean="0"/>
              <a:t>‹Nº›</a:t>
            </a:fld>
            <a:endParaRPr lang="es-CO"/>
          </a:p>
        </p:txBody>
      </p:sp>
    </p:spTree>
    <p:extLst>
      <p:ext uri="{BB962C8B-B14F-4D97-AF65-F5344CB8AC3E}">
        <p14:creationId xmlns:p14="http://schemas.microsoft.com/office/powerpoint/2010/main" val="1944666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27AAF40-4A93-43D5-B8A2-A2D69670533E}" type="datetimeFigureOut">
              <a:rPr lang="es-CO" smtClean="0"/>
              <a:t>28/03/2019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83E7A70-3E51-4BE6-A4D0-F67C39F2B243}" type="slidenum">
              <a:rPr lang="es-CO" smtClean="0"/>
              <a:t>‹Nº›</a:t>
            </a:fld>
            <a:endParaRPr lang="es-CO"/>
          </a:p>
        </p:txBody>
      </p:sp>
    </p:spTree>
    <p:extLst>
      <p:ext uri="{BB962C8B-B14F-4D97-AF65-F5344CB8AC3E}">
        <p14:creationId xmlns:p14="http://schemas.microsoft.com/office/powerpoint/2010/main" val="12642847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27AAF40-4A93-43D5-B8A2-A2D69670533E}" type="datetimeFigureOut">
              <a:rPr lang="es-CO" smtClean="0"/>
              <a:t>28/03/2019</a:t>
            </a:fld>
            <a:endParaRPr lang="es-CO"/>
          </a:p>
        </p:txBody>
      </p:sp>
      <p:sp>
        <p:nvSpPr>
          <p:cNvPr id="5" name="Footer Placeholder 4"/>
          <p:cNvSpPr>
            <a:spLocks noGrp="1"/>
          </p:cNvSpPr>
          <p:nvPr>
            <p:ph type="ftr" sz="quarter" idx="11"/>
          </p:nvPr>
        </p:nvSpPr>
        <p:spPr>
          <a:xfrm>
            <a:off x="680321" y="5936188"/>
            <a:ext cx="6126805" cy="365125"/>
          </a:xfrm>
        </p:spPr>
        <p:txBody>
          <a:bodyPr/>
          <a:lstStyle/>
          <a:p>
            <a:endParaRPr lang="es-CO"/>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983E7A70-3E51-4BE6-A4D0-F67C39F2B243}" type="slidenum">
              <a:rPr lang="es-CO" smtClean="0"/>
              <a:t>‹Nº›</a:t>
            </a:fld>
            <a:endParaRPr lang="es-CO"/>
          </a:p>
        </p:txBody>
      </p:sp>
    </p:spTree>
    <p:extLst>
      <p:ext uri="{BB962C8B-B14F-4D97-AF65-F5344CB8AC3E}">
        <p14:creationId xmlns:p14="http://schemas.microsoft.com/office/powerpoint/2010/main" val="2555441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27AAF40-4A93-43D5-B8A2-A2D69670533E}" type="datetimeFigureOut">
              <a:rPr lang="es-CO" smtClean="0"/>
              <a:t>28/03/2019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83E7A70-3E51-4BE6-A4D0-F67C39F2B243}" type="slidenum">
              <a:rPr lang="es-CO" smtClean="0"/>
              <a:t>‹Nº›</a:t>
            </a:fld>
            <a:endParaRPr lang="es-CO"/>
          </a:p>
        </p:txBody>
      </p:sp>
    </p:spTree>
    <p:extLst>
      <p:ext uri="{BB962C8B-B14F-4D97-AF65-F5344CB8AC3E}">
        <p14:creationId xmlns:p14="http://schemas.microsoft.com/office/powerpoint/2010/main" val="3827700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27AAF40-4A93-43D5-B8A2-A2D69670533E}" type="datetimeFigureOut">
              <a:rPr lang="es-CO" smtClean="0"/>
              <a:t>28/03/2019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a:xfrm>
            <a:off x="10729455" y="2869895"/>
            <a:ext cx="1154151" cy="1090789"/>
          </a:xfrm>
        </p:spPr>
        <p:txBody>
          <a:bodyPr/>
          <a:lstStyle/>
          <a:p>
            <a:fld id="{983E7A70-3E51-4BE6-A4D0-F67C39F2B243}" type="slidenum">
              <a:rPr lang="es-CO" smtClean="0"/>
              <a:t>‹Nº›</a:t>
            </a:fld>
            <a:endParaRPr lang="es-CO"/>
          </a:p>
        </p:txBody>
      </p:sp>
    </p:spTree>
    <p:extLst>
      <p:ext uri="{BB962C8B-B14F-4D97-AF65-F5344CB8AC3E}">
        <p14:creationId xmlns:p14="http://schemas.microsoft.com/office/powerpoint/2010/main" val="469699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27AAF40-4A93-43D5-B8A2-A2D69670533E}" type="datetimeFigureOut">
              <a:rPr lang="es-CO" smtClean="0"/>
              <a:t>28/03/2019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983E7A70-3E51-4BE6-A4D0-F67C39F2B243}" type="slidenum">
              <a:rPr lang="es-CO" smtClean="0"/>
              <a:t>‹Nº›</a:t>
            </a:fld>
            <a:endParaRPr lang="es-CO"/>
          </a:p>
        </p:txBody>
      </p:sp>
    </p:spTree>
    <p:extLst>
      <p:ext uri="{BB962C8B-B14F-4D97-AF65-F5344CB8AC3E}">
        <p14:creationId xmlns:p14="http://schemas.microsoft.com/office/powerpoint/2010/main" val="295687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27AAF40-4A93-43D5-B8A2-A2D69670533E}" type="datetimeFigureOut">
              <a:rPr lang="es-CO" smtClean="0"/>
              <a:t>28/03/2019</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983E7A70-3E51-4BE6-A4D0-F67C39F2B243}" type="slidenum">
              <a:rPr lang="es-CO" smtClean="0"/>
              <a:t>‹Nº›</a:t>
            </a:fld>
            <a:endParaRPr lang="es-CO"/>
          </a:p>
        </p:txBody>
      </p:sp>
    </p:spTree>
    <p:extLst>
      <p:ext uri="{BB962C8B-B14F-4D97-AF65-F5344CB8AC3E}">
        <p14:creationId xmlns:p14="http://schemas.microsoft.com/office/powerpoint/2010/main" val="2639075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27AAF40-4A93-43D5-B8A2-A2D69670533E}" type="datetimeFigureOut">
              <a:rPr lang="es-CO" smtClean="0"/>
              <a:t>28/03/2019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983E7A70-3E51-4BE6-A4D0-F67C39F2B243}" type="slidenum">
              <a:rPr lang="es-CO" smtClean="0"/>
              <a:t>‹Nº›</a:t>
            </a:fld>
            <a:endParaRPr lang="es-CO"/>
          </a:p>
        </p:txBody>
      </p:sp>
    </p:spTree>
    <p:extLst>
      <p:ext uri="{BB962C8B-B14F-4D97-AF65-F5344CB8AC3E}">
        <p14:creationId xmlns:p14="http://schemas.microsoft.com/office/powerpoint/2010/main" val="3468385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27AAF40-4A93-43D5-B8A2-A2D69670533E}" type="datetimeFigureOut">
              <a:rPr lang="es-CO" smtClean="0"/>
              <a:t>28/03/2019</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983E7A70-3E51-4BE6-A4D0-F67C39F2B243}" type="slidenum">
              <a:rPr lang="es-CO" smtClean="0"/>
              <a:t>‹Nº›</a:t>
            </a:fld>
            <a:endParaRPr lang="es-CO"/>
          </a:p>
        </p:txBody>
      </p:sp>
    </p:spTree>
    <p:extLst>
      <p:ext uri="{BB962C8B-B14F-4D97-AF65-F5344CB8AC3E}">
        <p14:creationId xmlns:p14="http://schemas.microsoft.com/office/powerpoint/2010/main" val="3750231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27AAF40-4A93-43D5-B8A2-A2D69670533E}" type="datetimeFigureOut">
              <a:rPr lang="es-CO" smtClean="0"/>
              <a:t>28/03/2019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983E7A70-3E51-4BE6-A4D0-F67C39F2B243}" type="slidenum">
              <a:rPr lang="es-CO" smtClean="0"/>
              <a:t>‹Nº›</a:t>
            </a:fld>
            <a:endParaRPr lang="es-CO"/>
          </a:p>
        </p:txBody>
      </p:sp>
    </p:spTree>
    <p:extLst>
      <p:ext uri="{BB962C8B-B14F-4D97-AF65-F5344CB8AC3E}">
        <p14:creationId xmlns:p14="http://schemas.microsoft.com/office/powerpoint/2010/main" val="246194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27AAF40-4A93-43D5-B8A2-A2D69670533E}" type="datetimeFigureOut">
              <a:rPr lang="es-CO" smtClean="0"/>
              <a:t>28/03/2019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983E7A70-3E51-4BE6-A4D0-F67C39F2B243}" type="slidenum">
              <a:rPr lang="es-CO" smtClean="0"/>
              <a:t>‹Nº›</a:t>
            </a:fld>
            <a:endParaRPr lang="es-CO"/>
          </a:p>
        </p:txBody>
      </p:sp>
    </p:spTree>
    <p:extLst>
      <p:ext uri="{BB962C8B-B14F-4D97-AF65-F5344CB8AC3E}">
        <p14:creationId xmlns:p14="http://schemas.microsoft.com/office/powerpoint/2010/main" val="1921475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27AAF40-4A93-43D5-B8A2-A2D69670533E}" type="datetimeFigureOut">
              <a:rPr lang="es-CO" smtClean="0"/>
              <a:t>28/03/2019</a:t>
            </a:fld>
            <a:endParaRPr lang="es-CO"/>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83E7A70-3E51-4BE6-A4D0-F67C39F2B243}" type="slidenum">
              <a:rPr lang="es-CO" smtClean="0"/>
              <a:t>‹Nº›</a:t>
            </a:fld>
            <a:endParaRPr lang="es-CO"/>
          </a:p>
        </p:txBody>
      </p:sp>
    </p:spTree>
    <p:extLst>
      <p:ext uri="{BB962C8B-B14F-4D97-AF65-F5344CB8AC3E}">
        <p14:creationId xmlns:p14="http://schemas.microsoft.com/office/powerpoint/2010/main" val="295543993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a:extLst>
              <a:ext uri="{FF2B5EF4-FFF2-40B4-BE49-F238E27FC236}">
                <a16:creationId xmlns:a16="http://schemas.microsoft.com/office/drawing/2014/main" id="{DD868DE3-2ECA-4585-9373-F5817D784A5D}"/>
              </a:ext>
            </a:extLst>
          </p:cNvPr>
          <p:cNvPicPr>
            <a:picLocks noGrp="1" noChangeAspect="1"/>
          </p:cNvPicPr>
          <p:nvPr>
            <p:ph idx="1"/>
          </p:nvPr>
        </p:nvPicPr>
        <p:blipFill rotWithShape="1">
          <a:blip r:embed="rId2"/>
          <a:srcRect l="21357" t="16363" r="6541" b="12627"/>
          <a:stretch/>
        </p:blipFill>
        <p:spPr>
          <a:xfrm>
            <a:off x="-83891" y="0"/>
            <a:ext cx="12275891" cy="6858000"/>
          </a:xfrm>
          <a:prstGeom prst="rect">
            <a:avLst/>
          </a:prstGeom>
        </p:spPr>
      </p:pic>
      <p:sp>
        <p:nvSpPr>
          <p:cNvPr id="8" name="CuadroTexto 7">
            <a:extLst>
              <a:ext uri="{FF2B5EF4-FFF2-40B4-BE49-F238E27FC236}">
                <a16:creationId xmlns:a16="http://schemas.microsoft.com/office/drawing/2014/main" id="{CB454A62-3581-4CC5-82FE-BE4659320DE0}"/>
              </a:ext>
            </a:extLst>
          </p:cNvPr>
          <p:cNvSpPr txBox="1"/>
          <p:nvPr/>
        </p:nvSpPr>
        <p:spPr>
          <a:xfrm>
            <a:off x="1351867" y="923899"/>
            <a:ext cx="7029470" cy="1384995"/>
          </a:xfrm>
          <a:prstGeom prst="rect">
            <a:avLst/>
          </a:prstGeom>
          <a:noFill/>
        </p:spPr>
        <p:txBody>
          <a:bodyPr wrap="square" rtlCol="0">
            <a:spAutoFit/>
          </a:bodyPr>
          <a:lstStyle/>
          <a:p>
            <a:pPr algn="ctr"/>
            <a:r>
              <a:rPr lang="es-CO" sz="2800" b="1" dirty="0">
                <a:solidFill>
                  <a:schemeClr val="bg1"/>
                </a:solidFill>
              </a:rPr>
              <a:t>ORDEN DE INVENTARIO SISTEMATIZADO</a:t>
            </a:r>
          </a:p>
          <a:p>
            <a:r>
              <a:rPr lang="es-CO" sz="2800" b="1" dirty="0">
                <a:solidFill>
                  <a:schemeClr val="bg1"/>
                </a:solidFill>
              </a:rPr>
              <a:t>			</a:t>
            </a:r>
          </a:p>
          <a:p>
            <a:r>
              <a:rPr lang="es-CO" sz="2800" b="1" dirty="0">
                <a:solidFill>
                  <a:schemeClr val="bg1"/>
                </a:solidFill>
              </a:rPr>
              <a:t>			</a:t>
            </a:r>
          </a:p>
        </p:txBody>
      </p:sp>
      <p:sp>
        <p:nvSpPr>
          <p:cNvPr id="10" name="CuadroTexto 9">
            <a:extLst>
              <a:ext uri="{FF2B5EF4-FFF2-40B4-BE49-F238E27FC236}">
                <a16:creationId xmlns:a16="http://schemas.microsoft.com/office/drawing/2014/main" id="{B9D1CED0-D80F-4D81-95EA-1B46C4AFD07C}"/>
              </a:ext>
            </a:extLst>
          </p:cNvPr>
          <p:cNvSpPr txBox="1"/>
          <p:nvPr/>
        </p:nvSpPr>
        <p:spPr>
          <a:xfrm>
            <a:off x="1351867" y="2828474"/>
            <a:ext cx="6697737" cy="3139321"/>
          </a:xfrm>
          <a:prstGeom prst="rect">
            <a:avLst/>
          </a:prstGeom>
          <a:noFill/>
        </p:spPr>
        <p:txBody>
          <a:bodyPr wrap="square" rtlCol="0">
            <a:spAutoFit/>
          </a:bodyPr>
          <a:lstStyle/>
          <a:p>
            <a:pPr algn="ctr"/>
            <a:r>
              <a:rPr lang="es-CO" b="1" dirty="0">
                <a:solidFill>
                  <a:srgbClr val="ACC42D"/>
                </a:solidFill>
              </a:rPr>
              <a:t>Luis Felipe Gamba Russi</a:t>
            </a:r>
          </a:p>
          <a:p>
            <a:pPr algn="ctr"/>
            <a:r>
              <a:rPr lang="es-CO" b="1" dirty="0">
                <a:solidFill>
                  <a:srgbClr val="ACC42D"/>
                </a:solidFill>
              </a:rPr>
              <a:t>Andrés Felipe Quiroga Osorio</a:t>
            </a:r>
          </a:p>
          <a:p>
            <a:pPr algn="ctr"/>
            <a:r>
              <a:rPr lang="es-CO" b="1" dirty="0">
                <a:solidFill>
                  <a:srgbClr val="ACC42D"/>
                </a:solidFill>
              </a:rPr>
              <a:t>Diego Alejandro Serrano Amaya</a:t>
            </a:r>
          </a:p>
          <a:p>
            <a:pPr algn="ctr"/>
            <a:r>
              <a:rPr lang="es-CO" b="1" dirty="0">
                <a:solidFill>
                  <a:srgbClr val="ACC42D"/>
                </a:solidFill>
              </a:rPr>
              <a:t>Luis Gabriel Ramírez Molina</a:t>
            </a:r>
          </a:p>
          <a:p>
            <a:pPr algn="ctr"/>
            <a:endParaRPr lang="es-CO" b="1" dirty="0">
              <a:solidFill>
                <a:srgbClr val="ACC42D"/>
              </a:solidFill>
            </a:endParaRPr>
          </a:p>
          <a:p>
            <a:pPr algn="ctr"/>
            <a:endParaRPr lang="es-CO" b="1" dirty="0">
              <a:solidFill>
                <a:srgbClr val="ACC42D"/>
              </a:solidFill>
            </a:endParaRPr>
          </a:p>
          <a:p>
            <a:pPr algn="ctr"/>
            <a:r>
              <a:rPr lang="es-CO" b="1" dirty="0">
                <a:solidFill>
                  <a:srgbClr val="ACC42D"/>
                </a:solidFill>
              </a:rPr>
              <a:t>SENA</a:t>
            </a:r>
            <a:endParaRPr lang="es-CO" dirty="0">
              <a:solidFill>
                <a:srgbClr val="ACC42D"/>
              </a:solidFill>
            </a:endParaRPr>
          </a:p>
          <a:p>
            <a:pPr algn="ctr"/>
            <a:r>
              <a:rPr lang="es-CO" b="1" dirty="0">
                <a:solidFill>
                  <a:srgbClr val="ACC42D"/>
                </a:solidFill>
              </a:rPr>
              <a:t>Servicio Nacional de Aprendizaje</a:t>
            </a:r>
            <a:endParaRPr lang="es-CO" dirty="0">
              <a:solidFill>
                <a:srgbClr val="ACC42D"/>
              </a:solidFill>
            </a:endParaRPr>
          </a:p>
          <a:p>
            <a:pPr algn="ctr"/>
            <a:r>
              <a:rPr lang="es-CO" b="1" dirty="0">
                <a:solidFill>
                  <a:srgbClr val="ACC42D"/>
                </a:solidFill>
              </a:rPr>
              <a:t>Bogotá, marzo 27</a:t>
            </a:r>
            <a:endParaRPr lang="es-CO" dirty="0">
              <a:solidFill>
                <a:srgbClr val="ACC42D"/>
              </a:solidFill>
            </a:endParaRPr>
          </a:p>
          <a:p>
            <a:pPr algn="ctr"/>
            <a:r>
              <a:rPr lang="es-CO" b="1" dirty="0">
                <a:solidFill>
                  <a:srgbClr val="ACC42D"/>
                </a:solidFill>
              </a:rPr>
              <a:t>2019</a:t>
            </a:r>
            <a:endParaRPr lang="es-CO" dirty="0">
              <a:solidFill>
                <a:srgbClr val="ACC42D"/>
              </a:solidFill>
            </a:endParaRPr>
          </a:p>
          <a:p>
            <a:pPr algn="ctr"/>
            <a:endParaRPr lang="es-CO" b="1" dirty="0">
              <a:solidFill>
                <a:srgbClr val="ACC42D"/>
              </a:solidFill>
            </a:endParaRPr>
          </a:p>
        </p:txBody>
      </p:sp>
      <p:pic>
        <p:nvPicPr>
          <p:cNvPr id="11" name="Imagen 10">
            <a:extLst>
              <a:ext uri="{FF2B5EF4-FFF2-40B4-BE49-F238E27FC236}">
                <a16:creationId xmlns:a16="http://schemas.microsoft.com/office/drawing/2014/main" id="{EE074BCA-6362-4DC3-B484-F8B37CB797C1}"/>
              </a:ext>
            </a:extLst>
          </p:cNvPr>
          <p:cNvPicPr>
            <a:picLocks noChangeAspect="1"/>
          </p:cNvPicPr>
          <p:nvPr/>
        </p:nvPicPr>
        <p:blipFill>
          <a:blip r:embed="rId3"/>
          <a:stretch>
            <a:fillRect/>
          </a:stretch>
        </p:blipFill>
        <p:spPr>
          <a:xfrm>
            <a:off x="4029808" y="1451867"/>
            <a:ext cx="1319571" cy="1104422"/>
          </a:xfrm>
          <a:prstGeom prst="rect">
            <a:avLst/>
          </a:prstGeom>
        </p:spPr>
      </p:pic>
    </p:spTree>
    <p:extLst>
      <p:ext uri="{BB962C8B-B14F-4D97-AF65-F5344CB8AC3E}">
        <p14:creationId xmlns:p14="http://schemas.microsoft.com/office/powerpoint/2010/main" val="2323041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E5440F3-ED03-418B-B8AE-EB263BEA08EB}"/>
              </a:ext>
            </a:extLst>
          </p:cNvPr>
          <p:cNvSpPr>
            <a:spLocks noGrp="1"/>
          </p:cNvSpPr>
          <p:nvPr>
            <p:ph idx="1"/>
          </p:nvPr>
        </p:nvSpPr>
        <p:spPr>
          <a:xfrm>
            <a:off x="142875" y="257174"/>
            <a:ext cx="11210925" cy="6600825"/>
          </a:xfrm>
        </p:spPr>
        <p:txBody>
          <a:bodyPr>
            <a:normAutofit lnSpcReduction="10000"/>
          </a:bodyPr>
          <a:lstStyle/>
          <a:p>
            <a:pPr algn="just"/>
            <a:r>
              <a:rPr lang="es-CO" sz="2200" b="1" i="1" u="sng" dirty="0"/>
              <a:t>Objetivo General.</a:t>
            </a:r>
          </a:p>
          <a:p>
            <a:pPr lvl="0" algn="just"/>
            <a:r>
              <a:rPr lang="es-CO" sz="2200" dirty="0"/>
              <a:t>Implementar un sistema de información orientado a la web, para la administración del mobiliario asignado a la institución educativa León Xlll.</a:t>
            </a:r>
          </a:p>
          <a:p>
            <a:pPr algn="just"/>
            <a:endParaRPr lang="es-CO" sz="2200" b="1" i="1" u="sng" dirty="0"/>
          </a:p>
          <a:p>
            <a:pPr algn="just"/>
            <a:r>
              <a:rPr lang="es-CO" sz="2200" b="1" i="1" u="sng" dirty="0"/>
              <a:t>Objetivo Específico.</a:t>
            </a:r>
          </a:p>
          <a:p>
            <a:pPr lvl="0" algn="just"/>
            <a:endParaRPr lang="es-CO" sz="2200" dirty="0"/>
          </a:p>
          <a:p>
            <a:pPr lvl="0"/>
            <a:r>
              <a:rPr lang="es-CO" sz="2200" dirty="0"/>
              <a:t>Especificar los roles y requerimientos administrativos de los usuarios implicados en la gestión de la aplicación web.</a:t>
            </a:r>
            <a:br>
              <a:rPr lang="es-CO" sz="2200" dirty="0"/>
            </a:br>
            <a:endParaRPr lang="es-CO" sz="2200" dirty="0"/>
          </a:p>
          <a:p>
            <a:pPr lvl="0" algn="just"/>
            <a:endParaRPr lang="es-CO" sz="2200" dirty="0"/>
          </a:p>
          <a:p>
            <a:pPr lvl="0"/>
            <a:r>
              <a:rPr lang="es-CO" sz="2200" dirty="0"/>
              <a:t>Proponer técnicas de recolección de información, dirigidas al personal administrativo y docente, para gestionar eficazmente el inventario de los bienes asignados a la institución León Xlll.</a:t>
            </a:r>
            <a:br>
              <a:rPr lang="es-CO" sz="2200" dirty="0"/>
            </a:br>
            <a:endParaRPr lang="es-CO" sz="2200" dirty="0"/>
          </a:p>
          <a:p>
            <a:pPr lvl="0" algn="just"/>
            <a:r>
              <a:rPr lang="es-CO" sz="2200" dirty="0"/>
              <a:t>Construir los modelos de UML que den soporte a la información requerida. </a:t>
            </a:r>
            <a:br>
              <a:rPr lang="es-CO" sz="2200" dirty="0"/>
            </a:br>
            <a:endParaRPr lang="es-CO" sz="2200" dirty="0"/>
          </a:p>
          <a:p>
            <a:pPr lvl="0" algn="just"/>
            <a:r>
              <a:rPr lang="es-CO" sz="2200" dirty="0"/>
              <a:t>Redactar la documentación del proceso, basado en los requerimientos funcionales y no funcionales para la construcción del sistema de orden de inventario.(«Objetivos generales y específicos | Sinnaps - Cloud Project Management», s. f.)</a:t>
            </a:r>
          </a:p>
          <a:p>
            <a:pPr lvl="0"/>
            <a:endParaRPr lang="es-CO" dirty="0"/>
          </a:p>
          <a:p>
            <a:endParaRPr lang="es-CO" dirty="0"/>
          </a:p>
        </p:txBody>
      </p:sp>
    </p:spTree>
    <p:extLst>
      <p:ext uri="{BB962C8B-B14F-4D97-AF65-F5344CB8AC3E}">
        <p14:creationId xmlns:p14="http://schemas.microsoft.com/office/powerpoint/2010/main" val="1415050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A67EACD-4ABD-4B4D-AED7-AC31041F0D43}"/>
              </a:ext>
            </a:extLst>
          </p:cNvPr>
          <p:cNvSpPr>
            <a:spLocks noGrp="1"/>
          </p:cNvSpPr>
          <p:nvPr>
            <p:ph idx="1"/>
          </p:nvPr>
        </p:nvSpPr>
        <p:spPr>
          <a:xfrm>
            <a:off x="0" y="0"/>
            <a:ext cx="12192000" cy="6858000"/>
          </a:xfrm>
        </p:spPr>
        <p:txBody>
          <a:bodyPr>
            <a:normAutofit fontScale="85000" lnSpcReduction="20000"/>
          </a:bodyPr>
          <a:lstStyle/>
          <a:p>
            <a:r>
              <a:rPr lang="es-CO" sz="2400" b="1" i="1" u="sng" dirty="0"/>
              <a:t>Planteamiento del Problema.</a:t>
            </a:r>
          </a:p>
          <a:p>
            <a:pPr marL="0" indent="0">
              <a:buNone/>
            </a:pPr>
            <a:r>
              <a:rPr lang="es-CO" sz="2400" dirty="0"/>
              <a:t> </a:t>
            </a:r>
          </a:p>
          <a:p>
            <a:pPr algn="just"/>
            <a:r>
              <a:rPr lang="es-CO" sz="2200" dirty="0"/>
              <a:t>La Evaluación de Condiciones Básicas para la Enseñanza y el Aprendizaje (ACEA) revela unas estadísticas acerca sobre la inmobiliaria de los colegios ubicados en Soacha, estas son:</a:t>
            </a:r>
          </a:p>
          <a:p>
            <a:pPr marL="0" indent="0" algn="just">
              <a:buNone/>
            </a:pPr>
            <a:r>
              <a:rPr lang="es-CO" sz="2200" dirty="0"/>
              <a:t>    </a:t>
            </a:r>
          </a:p>
          <a:p>
            <a:pPr marL="0" indent="0" algn="just">
              <a:buNone/>
            </a:pPr>
            <a:r>
              <a:rPr lang="es-CO" sz="2200" dirty="0"/>
              <a:t>- 78.2% de los estudiantes de 4º, 5º y 6º de primaria tiene mobiliario para sentarse y escribir en buenas o regulares condiciones.</a:t>
            </a:r>
          </a:p>
          <a:p>
            <a:pPr marL="0" indent="0" algn="just">
              <a:buNone/>
            </a:pPr>
            <a:r>
              <a:rPr lang="es-CO" sz="2200" dirty="0"/>
              <a:t>- 75.3% de los docentes indica que en su grupo el tamaño del mobiliario es adecuado para sus estudiantes.</a:t>
            </a:r>
          </a:p>
          <a:p>
            <a:pPr marL="0" indent="0" algn="just">
              <a:buNone/>
            </a:pPr>
            <a:r>
              <a:rPr lang="es-CO" sz="2200" dirty="0"/>
              <a:t> -  Cerca de 80% de los docentes de 4º, 5º y 6º tiene silla y escritorio en condiciones aceptables</a:t>
            </a:r>
          </a:p>
          <a:p>
            <a:pPr marL="0" indent="0" algn="just">
              <a:buNone/>
            </a:pPr>
            <a:endParaRPr lang="es-CO" sz="2200" dirty="0"/>
          </a:p>
          <a:p>
            <a:pPr algn="just"/>
            <a:r>
              <a:rPr lang="es-CO" sz="2200" dirty="0"/>
              <a:t>En efecto a esto, y dado que el inventario de los establecimientos educativos son parte importante de los procesos de formación, es necesario que los directivos, instructores y estudiantes reconozcan la importancia de que estos implementos se deben de mantener en un estado de aceptables condiciones.</a:t>
            </a:r>
          </a:p>
          <a:p>
            <a:pPr marL="0" indent="0" algn="just">
              <a:buNone/>
            </a:pPr>
            <a:endParaRPr lang="es-CO" sz="2200" dirty="0"/>
          </a:p>
          <a:p>
            <a:pPr algn="just"/>
            <a:r>
              <a:rPr lang="es-CO" sz="2200" dirty="0"/>
              <a:t>Visto que la institución educativa León Xlll no presenta un sistema de administración de inventario, es necesario proponer una herramienta que permita la gestión del mobiliario asignado en el centro educativo.(«Planteamiento del problema - Wikipedia, la enciclopedia libre», s. f.)</a:t>
            </a:r>
          </a:p>
          <a:p>
            <a:endParaRPr lang="es-CO" sz="2300" b="1" u="sng" dirty="0"/>
          </a:p>
          <a:p>
            <a:r>
              <a:rPr lang="es-CO" sz="2300" b="1" u="sng" dirty="0"/>
              <a:t>Formulación de la Pregunta Hacia el Planteamiento del Problema.</a:t>
            </a:r>
          </a:p>
          <a:p>
            <a:pPr marL="0" indent="0">
              <a:buNone/>
            </a:pPr>
            <a:r>
              <a:rPr lang="es-CO" sz="2300" dirty="0"/>
              <a:t> </a:t>
            </a:r>
          </a:p>
          <a:p>
            <a:r>
              <a:rPr lang="es-CO" sz="2300" dirty="0"/>
              <a:t>¿Cuáles serán las características de un sistema de información para mejorar la administración del inventario de bienes asignados a la institución educativa León XIII?</a:t>
            </a:r>
          </a:p>
          <a:p>
            <a:pPr algn="just"/>
            <a:endParaRPr lang="es-CO" sz="2200" dirty="0"/>
          </a:p>
          <a:p>
            <a:endParaRPr lang="es-CO" dirty="0"/>
          </a:p>
        </p:txBody>
      </p:sp>
    </p:spTree>
    <p:extLst>
      <p:ext uri="{BB962C8B-B14F-4D97-AF65-F5344CB8AC3E}">
        <p14:creationId xmlns:p14="http://schemas.microsoft.com/office/powerpoint/2010/main" val="231192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5">
            <a:extLst>
              <a:ext uri="{FF2B5EF4-FFF2-40B4-BE49-F238E27FC236}">
                <a16:creationId xmlns:a16="http://schemas.microsoft.com/office/drawing/2014/main" id="{3400E0B3-78EC-4A87-BFE7-CC1D1441ACBA}"/>
              </a:ext>
            </a:extLst>
          </p:cNvPr>
          <p:cNvSpPr>
            <a:spLocks noGrp="1"/>
          </p:cNvSpPr>
          <p:nvPr>
            <p:ph idx="1"/>
          </p:nvPr>
        </p:nvSpPr>
        <p:spPr>
          <a:xfrm>
            <a:off x="0" y="0"/>
            <a:ext cx="12192000" cy="6858000"/>
          </a:xfrm>
        </p:spPr>
        <p:txBody>
          <a:bodyPr>
            <a:normAutofit lnSpcReduction="10000"/>
          </a:bodyPr>
          <a:lstStyle/>
          <a:p>
            <a:r>
              <a:rPr lang="es-CO" b="1" i="1" u="sng" dirty="0"/>
              <a:t>Alcance del Proyecto.</a:t>
            </a:r>
          </a:p>
          <a:p>
            <a:pPr algn="just"/>
            <a:r>
              <a:rPr lang="es-CO" sz="2000" dirty="0"/>
              <a:t>El presente proyecto pretende implementar un sistema de información que ayude a la gestión del inventario de la institución educativa León XIII, con la calidad suficiente para la administración de los bienes del centro educativo.</a:t>
            </a:r>
          </a:p>
          <a:p>
            <a:pPr algn="just"/>
            <a:r>
              <a:rPr lang="es-CO" sz="2000" dirty="0"/>
              <a:t>Para implementar el mencionado sistema de información, es necesario cumplir con el ciclo de vida del proyecto conformado por 3 fases:</a:t>
            </a:r>
          </a:p>
          <a:p>
            <a:pPr algn="just"/>
            <a:endParaRPr lang="es-CO" sz="2000" dirty="0"/>
          </a:p>
          <a:p>
            <a:pPr algn="just"/>
            <a:r>
              <a:rPr lang="es-CO" sz="2000" dirty="0"/>
              <a:t>➔      Inicio del proyecto</a:t>
            </a:r>
          </a:p>
          <a:p>
            <a:pPr algn="just"/>
            <a:r>
              <a:rPr lang="es-CO" sz="2000" dirty="0"/>
              <a:t>➔      Organización y preparación</a:t>
            </a:r>
          </a:p>
          <a:p>
            <a:pPr algn="just"/>
            <a:r>
              <a:rPr lang="es-CO" sz="2000" dirty="0"/>
              <a:t>➔      Ejecución del trabajo y cierre del proyecto</a:t>
            </a:r>
          </a:p>
          <a:p>
            <a:pPr algn="just"/>
            <a:endParaRPr lang="es-CO" sz="2000" dirty="0"/>
          </a:p>
          <a:p>
            <a:pPr algn="just"/>
            <a:endParaRPr lang="es-CO" sz="2000" dirty="0"/>
          </a:p>
          <a:p>
            <a:pPr algn="just"/>
            <a:r>
              <a:rPr lang="es-CO" sz="2000" dirty="0"/>
              <a:t>Siguiendo lo anterior de manera estructurada, se cumplirá el procedimiento para el desarrollo del producto, dentro del tiempo estipulado y haciendo uso de los recursos disponibles.</a:t>
            </a:r>
          </a:p>
          <a:p>
            <a:pPr algn="just"/>
            <a:endParaRPr lang="es-CO" sz="2000" dirty="0"/>
          </a:p>
          <a:p>
            <a:pPr algn="just"/>
            <a:endParaRPr lang="es-CO" sz="2000" dirty="0"/>
          </a:p>
          <a:p>
            <a:pPr algn="just"/>
            <a:r>
              <a:rPr lang="es-CO" sz="2000" dirty="0"/>
              <a:t>El sistema OIS (Orden de Inventario Sistematizado) busca disminuir las pérdidas y eliminar completamente las fallas de administración, de los elementos asignados a los diferentes usuarios dentro de la institución.(«Cómo definir correctamente el ALCANCE DE UN PROYECTO», s. f.)</a:t>
            </a:r>
          </a:p>
          <a:p>
            <a:endParaRPr lang="es-CO" dirty="0"/>
          </a:p>
        </p:txBody>
      </p:sp>
    </p:spTree>
    <p:extLst>
      <p:ext uri="{BB962C8B-B14F-4D97-AF65-F5344CB8AC3E}">
        <p14:creationId xmlns:p14="http://schemas.microsoft.com/office/powerpoint/2010/main" val="2925629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D7EDDEB-E338-4AF7-8F61-C458552AE576}"/>
              </a:ext>
            </a:extLst>
          </p:cNvPr>
          <p:cNvSpPr>
            <a:spLocks noGrp="1"/>
          </p:cNvSpPr>
          <p:nvPr>
            <p:ph idx="1"/>
          </p:nvPr>
        </p:nvSpPr>
        <p:spPr>
          <a:xfrm>
            <a:off x="66675" y="219075"/>
            <a:ext cx="12192000" cy="6858000"/>
          </a:xfrm>
        </p:spPr>
        <p:txBody>
          <a:bodyPr/>
          <a:lstStyle/>
          <a:p>
            <a:r>
              <a:rPr lang="es-CO" b="1" i="1" u="sng" dirty="0"/>
              <a:t>Justificación.</a:t>
            </a:r>
          </a:p>
          <a:p>
            <a:endParaRPr lang="es-CO" sz="2400" dirty="0"/>
          </a:p>
          <a:p>
            <a:pPr algn="just"/>
            <a:r>
              <a:rPr lang="es-CO" sz="2000" dirty="0"/>
              <a:t>El mayor problema que ha tenido la institución educativa </a:t>
            </a:r>
            <a:r>
              <a:rPr lang="es-CO" sz="2000" dirty="0" err="1"/>
              <a:t>Leon</a:t>
            </a:r>
            <a:r>
              <a:rPr lang="es-CO" sz="2000" dirty="0"/>
              <a:t> XIII de la localidad de León XIII sobre su control de inventario se ha generado por la mala información que estos tienen sobre sus bienes, generando pérdidas de elementos o daños como por ejemplo en pupitres y tableros.</a:t>
            </a:r>
          </a:p>
          <a:p>
            <a:pPr algn="just"/>
            <a:endParaRPr lang="es-CO" sz="2000" dirty="0"/>
          </a:p>
          <a:p>
            <a:pPr algn="just"/>
            <a:endParaRPr lang="es-CO" sz="2000" dirty="0"/>
          </a:p>
          <a:p>
            <a:pPr algn="just"/>
            <a:r>
              <a:rPr lang="es-CO" sz="2000" dirty="0"/>
              <a:t>Debido a lo anterior, surge la necesidad de implementar un software orientado a la web que ayude a administrar el inventario del mobiliario, sistematizando la información de los bienes teniendo en cuenta los roles y requerimientos de cada usuario en el centro educativo. («Justificación del problema de investigación», s. f.)</a:t>
            </a:r>
          </a:p>
          <a:p>
            <a:endParaRPr lang="es-CO" dirty="0"/>
          </a:p>
        </p:txBody>
      </p:sp>
    </p:spTree>
    <p:extLst>
      <p:ext uri="{BB962C8B-B14F-4D97-AF65-F5344CB8AC3E}">
        <p14:creationId xmlns:p14="http://schemas.microsoft.com/office/powerpoint/2010/main" val="2347402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3D643A74-BF8B-47E6-AAC7-0E34167DB546}"/>
              </a:ext>
            </a:extLst>
          </p:cNvPr>
          <p:cNvPicPr>
            <a:picLocks noGrp="1" noChangeAspect="1"/>
          </p:cNvPicPr>
          <p:nvPr>
            <p:ph idx="1"/>
          </p:nvPr>
        </p:nvPicPr>
        <p:blipFill rotWithShape="1">
          <a:blip r:embed="rId2"/>
          <a:srcRect l="21642" t="16658" r="6586" b="12978"/>
          <a:stretch/>
        </p:blipFill>
        <p:spPr>
          <a:xfrm>
            <a:off x="0" y="0"/>
            <a:ext cx="12192001" cy="6858000"/>
          </a:xfrm>
          <a:prstGeom prst="rect">
            <a:avLst/>
          </a:prstGeom>
        </p:spPr>
      </p:pic>
    </p:spTree>
    <p:extLst>
      <p:ext uri="{BB962C8B-B14F-4D97-AF65-F5344CB8AC3E}">
        <p14:creationId xmlns:p14="http://schemas.microsoft.com/office/powerpoint/2010/main" val="2371752962"/>
      </p:ext>
    </p:extLst>
  </p:cSld>
  <p:clrMapOvr>
    <a:masterClrMapping/>
  </p:clrMapOvr>
</p:sld>
</file>

<file path=ppt/theme/theme1.xml><?xml version="1.0" encoding="utf-8"?>
<a:theme xmlns:a="http://schemas.openxmlformats.org/drawingml/2006/main" name="Berlín">
  <a:themeElements>
    <a:clrScheme name="Berlí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í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í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TM04033917[[fn=Berlín]]</Template>
  <TotalTime>290</TotalTime>
  <Words>342</Words>
  <Application>Microsoft Office PowerPoint</Application>
  <PresentationFormat>Panorámica</PresentationFormat>
  <Paragraphs>57</Paragraphs>
  <Slides>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vt:i4>
      </vt:variant>
    </vt:vector>
  </HeadingPairs>
  <TitlesOfParts>
    <vt:vector size="9" baseType="lpstr">
      <vt:lpstr>Arial</vt:lpstr>
      <vt:lpstr>Trebuchet MS</vt:lpstr>
      <vt:lpstr>Berlín</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Luis Felipe Gamba Russi</dc:creator>
  <cp:lastModifiedBy>APRENDIZ</cp:lastModifiedBy>
  <cp:revision>7</cp:revision>
  <dcterms:created xsi:type="dcterms:W3CDTF">2019-03-27T02:57:43Z</dcterms:created>
  <dcterms:modified xsi:type="dcterms:W3CDTF">2019-03-28T15:17:11Z</dcterms:modified>
</cp:coreProperties>
</file>