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60"/>
  </p:notesMasterIdLst>
  <p:sldIdLst>
    <p:sldId id="260" r:id="rId2"/>
    <p:sldId id="261" r:id="rId3"/>
    <p:sldId id="262" r:id="rId4"/>
    <p:sldId id="263" r:id="rId5"/>
    <p:sldId id="264" r:id="rId6"/>
    <p:sldId id="274" r:id="rId7"/>
    <p:sldId id="275" r:id="rId8"/>
    <p:sldId id="276" r:id="rId9"/>
    <p:sldId id="277" r:id="rId10"/>
    <p:sldId id="278" r:id="rId11"/>
    <p:sldId id="267" r:id="rId12"/>
    <p:sldId id="281" r:id="rId13"/>
    <p:sldId id="285" r:id="rId14"/>
    <p:sldId id="286" r:id="rId15"/>
    <p:sldId id="295" r:id="rId16"/>
    <p:sldId id="287" r:id="rId17"/>
    <p:sldId id="288" r:id="rId18"/>
    <p:sldId id="289" r:id="rId19"/>
    <p:sldId id="290" r:id="rId20"/>
    <p:sldId id="292" r:id="rId21"/>
    <p:sldId id="293" r:id="rId22"/>
    <p:sldId id="296" r:id="rId23"/>
    <p:sldId id="297" r:id="rId24"/>
    <p:sldId id="298" r:id="rId25"/>
    <p:sldId id="280" r:id="rId26"/>
    <p:sldId id="299" r:id="rId27"/>
    <p:sldId id="279" r:id="rId28"/>
    <p:sldId id="302" r:id="rId29"/>
    <p:sldId id="300" r:id="rId30"/>
    <p:sldId id="303" r:id="rId31"/>
    <p:sldId id="301" r:id="rId32"/>
    <p:sldId id="304" r:id="rId33"/>
    <p:sldId id="305" r:id="rId34"/>
    <p:sldId id="306" r:id="rId35"/>
    <p:sldId id="322" r:id="rId36"/>
    <p:sldId id="307" r:id="rId37"/>
    <p:sldId id="308" r:id="rId38"/>
    <p:sldId id="309" r:id="rId39"/>
    <p:sldId id="310" r:id="rId40"/>
    <p:sldId id="314" r:id="rId41"/>
    <p:sldId id="312" r:id="rId42"/>
    <p:sldId id="313" r:id="rId43"/>
    <p:sldId id="311" r:id="rId44"/>
    <p:sldId id="315" r:id="rId45"/>
    <p:sldId id="316" r:id="rId46"/>
    <p:sldId id="317" r:id="rId47"/>
    <p:sldId id="318" r:id="rId48"/>
    <p:sldId id="319" r:id="rId49"/>
    <p:sldId id="320" r:id="rId50"/>
    <p:sldId id="321" r:id="rId51"/>
    <p:sldId id="265" r:id="rId52"/>
    <p:sldId id="266" r:id="rId53"/>
    <p:sldId id="268" r:id="rId54"/>
    <p:sldId id="269" r:id="rId55"/>
    <p:sldId id="270" r:id="rId56"/>
    <p:sldId id="271" r:id="rId57"/>
    <p:sldId id="272" r:id="rId58"/>
    <p:sldId id="273" r:id="rId59"/>
  </p:sldIdLst>
  <p:sldSz cx="9144000" cy="5143500" type="screen16x9"/>
  <p:notesSz cx="6858000" cy="9144000"/>
  <p:embeddedFontLst>
    <p:embeddedFont>
      <p:font typeface="Calibri" panose="020F050202020403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C5D"/>
    <a:srgbClr val="ACC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ES" sz="1200" b="0" i="0" u="none" strike="noStrike" cap="none">
                <a:solidFill>
                  <a:schemeClr val="dk1"/>
                </a:solidFill>
                <a:latin typeface="Calibri"/>
                <a:ea typeface="Calibri"/>
                <a:cs typeface="Calibri"/>
                <a:sym typeface="Calibri"/>
              </a:rPr>
              <a:t>‹Nº›</a:t>
            </a:fld>
            <a:endParaRPr lang="es-E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548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517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311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3971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753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431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9859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6197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44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95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091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0263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065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948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079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5622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4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587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06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1" name="Shape 11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ES" sz="1200">
                <a:solidFill>
                  <a:schemeClr val="dk1"/>
                </a:solidFill>
                <a:latin typeface="Calibri"/>
                <a:ea typeface="Calibri"/>
                <a:cs typeface="Calibri"/>
                <a:sym typeface="Calibri"/>
              </a:rPr>
              <a:t>3</a:t>
            </a:fld>
            <a:endParaRPr lang="es-ES"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218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563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302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3040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33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56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510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797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5726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626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348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689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851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7623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212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9569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949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3138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3821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13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891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35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55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1027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ESQUEMA GRAL 2A">
    <p:spTree>
      <p:nvGrpSpPr>
        <p:cNvPr id="1" name="Shape 11"/>
        <p:cNvGrpSpPr/>
        <p:nvPr/>
      </p:nvGrpSpPr>
      <p:grpSpPr>
        <a:xfrm>
          <a:off x="0" y="0"/>
          <a:ext cx="0" cy="0"/>
          <a:chOff x="0" y="0"/>
          <a:chExt cx="0" cy="0"/>
        </a:xfrm>
      </p:grpSpPr>
      <p:pic>
        <p:nvPicPr>
          <p:cNvPr id="12" name="Shape 12" descr="Template_PPT_Mesa de trabajo 24 copia 2.png"/>
          <p:cNvPicPr preferRelativeResize="0"/>
          <p:nvPr/>
        </p:nvPicPr>
        <p:blipFill rotWithShape="1">
          <a:blip r:embed="rId2">
            <a:alphaModFix/>
          </a:blip>
          <a:srcRect/>
          <a:stretch/>
        </p:blipFill>
        <p:spPr>
          <a:xfrm>
            <a:off x="0" y="0"/>
            <a:ext cx="9138451"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ÍTULO ESTILO 3">
    <p:spTree>
      <p:nvGrpSpPr>
        <p:cNvPr id="1" name="Shape 30"/>
        <p:cNvGrpSpPr/>
        <p:nvPr/>
      </p:nvGrpSpPr>
      <p:grpSpPr>
        <a:xfrm>
          <a:off x="0" y="0"/>
          <a:ext cx="0" cy="0"/>
          <a:chOff x="0" y="0"/>
          <a:chExt cx="0" cy="0"/>
        </a:xfrm>
      </p:grpSpPr>
      <p:pic>
        <p:nvPicPr>
          <p:cNvPr id="31" name="Shape 31" descr="Sin título9.png"/>
          <p:cNvPicPr preferRelativeResize="0"/>
          <p:nvPr/>
        </p:nvPicPr>
        <p:blipFill rotWithShape="1">
          <a:blip r:embed="rId2">
            <a:alphaModFix/>
          </a:blip>
          <a:srcRect/>
          <a:stretch/>
        </p:blipFill>
        <p:spPr>
          <a:xfrm>
            <a:off x="-89803" y="0"/>
            <a:ext cx="92695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SQUEMA GRAL 2B">
    <p:spTree>
      <p:nvGrpSpPr>
        <p:cNvPr id="1" name="Shape 32"/>
        <p:cNvGrpSpPr/>
        <p:nvPr/>
      </p:nvGrpSpPr>
      <p:grpSpPr>
        <a:xfrm>
          <a:off x="0" y="0"/>
          <a:ext cx="0" cy="0"/>
          <a:chOff x="0" y="0"/>
          <a:chExt cx="0" cy="0"/>
        </a:xfrm>
      </p:grpSpPr>
      <p:pic>
        <p:nvPicPr>
          <p:cNvPr id="33" name="Shape 33" descr="Template_PPT_Mesa de trabajo 24 copia 3.png"/>
          <p:cNvPicPr preferRelativeResize="0"/>
          <p:nvPr/>
        </p:nvPicPr>
        <p:blipFill rotWithShape="1">
          <a:blip r:embed="rId2">
            <a:alphaModFix/>
          </a:blip>
          <a:srcRect/>
          <a:stretch/>
        </p:blipFill>
        <p:spPr>
          <a:xfrm>
            <a:off x="0" y="0"/>
            <a:ext cx="9138451"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CIÓN ESTILO 3">
    <p:spTree>
      <p:nvGrpSpPr>
        <p:cNvPr id="1" name="Shape 34"/>
        <p:cNvGrpSpPr/>
        <p:nvPr/>
      </p:nvGrpSpPr>
      <p:grpSpPr>
        <a:xfrm>
          <a:off x="0" y="0"/>
          <a:ext cx="0" cy="0"/>
          <a:chOff x="0" y="0"/>
          <a:chExt cx="0" cy="0"/>
        </a:xfrm>
      </p:grpSpPr>
      <p:pic>
        <p:nvPicPr>
          <p:cNvPr id="35" name="Shape 35" descr="Sin título10.png"/>
          <p:cNvPicPr preferRelativeResize="0"/>
          <p:nvPr/>
        </p:nvPicPr>
        <p:blipFill rotWithShape="1">
          <a:blip r:embed="rId2">
            <a:alphaModFix/>
          </a:blip>
          <a:srcRect/>
          <a:stretch/>
        </p:blipFill>
        <p:spPr>
          <a:xfrm>
            <a:off x="-89803" y="0"/>
            <a:ext cx="9256753" cy="51434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FINAL">
    <p:spTree>
      <p:nvGrpSpPr>
        <p:cNvPr id="1" name="Shape 36"/>
        <p:cNvGrpSpPr/>
        <p:nvPr/>
      </p:nvGrpSpPr>
      <p:grpSpPr>
        <a:xfrm>
          <a:off x="0" y="0"/>
          <a:ext cx="0" cy="0"/>
          <a:chOff x="0" y="0"/>
          <a:chExt cx="0" cy="0"/>
        </a:xfrm>
      </p:grpSpPr>
      <p:pic>
        <p:nvPicPr>
          <p:cNvPr id="37" name="Shape 37" descr="Sin título11.png"/>
          <p:cNvPicPr preferRelativeResize="0"/>
          <p:nvPr/>
        </p:nvPicPr>
        <p:blipFill rotWithShape="1">
          <a:blip r:embed="rId2">
            <a:alphaModFix/>
          </a:blip>
          <a:srcRect/>
          <a:stretch/>
        </p:blipFill>
        <p:spPr>
          <a:xfrm>
            <a:off x="-89803" y="0"/>
            <a:ext cx="9256753"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ORTADA ESTILO 1">
    <p:spTree>
      <p:nvGrpSpPr>
        <p:cNvPr id="1" name="Shape 13"/>
        <p:cNvGrpSpPr/>
        <p:nvPr/>
      </p:nvGrpSpPr>
      <p:grpSpPr>
        <a:xfrm>
          <a:off x="0" y="0"/>
          <a:ext cx="0" cy="0"/>
          <a:chOff x="0" y="0"/>
          <a:chExt cx="0" cy="0"/>
        </a:xfrm>
      </p:grpSpPr>
      <p:pic>
        <p:nvPicPr>
          <p:cNvPr id="14" name="Shape 14" descr="Sin título.png"/>
          <p:cNvPicPr preferRelativeResize="0"/>
          <p:nvPr/>
        </p:nvPicPr>
        <p:blipFill rotWithShape="1">
          <a:blip r:embed="rId2">
            <a:alphaModFix/>
          </a:blip>
          <a:srcRect/>
          <a:stretch/>
        </p:blipFill>
        <p:spPr>
          <a:xfrm>
            <a:off x="-76973" y="0"/>
            <a:ext cx="9269582" cy="5156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ORTADA ESTILO 2">
    <p:spTree>
      <p:nvGrpSpPr>
        <p:cNvPr id="1" name="Shape 15"/>
        <p:cNvGrpSpPr/>
        <p:nvPr/>
      </p:nvGrpSpPr>
      <p:grpSpPr>
        <a:xfrm>
          <a:off x="0" y="0"/>
          <a:ext cx="0" cy="0"/>
          <a:chOff x="0" y="0"/>
          <a:chExt cx="0" cy="0"/>
        </a:xfrm>
      </p:grpSpPr>
      <p:pic>
        <p:nvPicPr>
          <p:cNvPr id="16" name="Shape 16" descr="Sin título2.png"/>
          <p:cNvPicPr preferRelativeResize="0"/>
          <p:nvPr/>
        </p:nvPicPr>
        <p:blipFill rotWithShape="1">
          <a:blip r:embed="rId2">
            <a:alphaModFix/>
          </a:blip>
          <a:srcRect/>
          <a:stretch/>
        </p:blipFill>
        <p:spPr>
          <a:xfrm>
            <a:off x="12828" y="0"/>
            <a:ext cx="9144000" cy="51434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ESQUEMA GENERAL">
    <p:spTree>
      <p:nvGrpSpPr>
        <p:cNvPr id="1" name="Shape 17"/>
        <p:cNvGrpSpPr/>
        <p:nvPr/>
      </p:nvGrpSpPr>
      <p:grpSpPr>
        <a:xfrm>
          <a:off x="0" y="0"/>
          <a:ext cx="0" cy="0"/>
          <a:chOff x="0" y="0"/>
          <a:chExt cx="0" cy="0"/>
        </a:xfrm>
      </p:grpSpPr>
      <p:pic>
        <p:nvPicPr>
          <p:cNvPr id="18" name="Shape 18" descr="Sin título3.png"/>
          <p:cNvPicPr preferRelativeResize="0"/>
          <p:nvPr/>
        </p:nvPicPr>
        <p:blipFill rotWithShape="1">
          <a:blip r:embed="rId2">
            <a:alphaModFix/>
          </a:blip>
          <a:srcRect/>
          <a:stretch/>
        </p:blipFill>
        <p:spPr>
          <a:xfrm>
            <a:off x="0" y="0"/>
            <a:ext cx="9166949"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ÍTULO ESTILO 1">
    <p:spTree>
      <p:nvGrpSpPr>
        <p:cNvPr id="1" name="Shape 19"/>
        <p:cNvGrpSpPr/>
        <p:nvPr/>
      </p:nvGrpSpPr>
      <p:grpSpPr>
        <a:xfrm>
          <a:off x="0" y="0"/>
          <a:ext cx="0" cy="0"/>
          <a:chOff x="0" y="0"/>
          <a:chExt cx="0" cy="0"/>
        </a:xfrm>
      </p:grpSpPr>
      <p:pic>
        <p:nvPicPr>
          <p:cNvPr id="20" name="Shape 20" descr="Sin título4.png"/>
          <p:cNvPicPr preferRelativeResize="0"/>
          <p:nvPr/>
        </p:nvPicPr>
        <p:blipFill rotWithShape="1">
          <a:blip r:embed="rId2">
            <a:alphaModFix/>
          </a:blip>
          <a:srcRect/>
          <a:stretch/>
        </p:blipFill>
        <p:spPr>
          <a:xfrm>
            <a:off x="-76975" y="0"/>
            <a:ext cx="9256753"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CIÓN1">
    <p:spTree>
      <p:nvGrpSpPr>
        <p:cNvPr id="1" name="Shape 21"/>
        <p:cNvGrpSpPr/>
        <p:nvPr/>
      </p:nvGrpSpPr>
      <p:grpSpPr>
        <a:xfrm>
          <a:off x="0" y="0"/>
          <a:ext cx="0" cy="0"/>
          <a:chOff x="0" y="0"/>
          <a:chExt cx="0" cy="0"/>
        </a:xfrm>
      </p:grpSpPr>
      <p:pic>
        <p:nvPicPr>
          <p:cNvPr id="22" name="Shape 22" descr="Sin título5.png"/>
          <p:cNvPicPr preferRelativeResize="0"/>
          <p:nvPr/>
        </p:nvPicPr>
        <p:blipFill rotWithShape="1">
          <a:blip r:embed="rId2">
            <a:alphaModFix/>
          </a:blip>
          <a:srcRect/>
          <a:stretch/>
        </p:blipFill>
        <p:spPr>
          <a:xfrm>
            <a:off x="0" y="0"/>
            <a:ext cx="9169657" cy="51434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ESQUEMA GRAL 2">
    <p:spTree>
      <p:nvGrpSpPr>
        <p:cNvPr id="1" name="Shape 23"/>
        <p:cNvGrpSpPr/>
        <p:nvPr/>
      </p:nvGrpSpPr>
      <p:grpSpPr>
        <a:xfrm>
          <a:off x="0" y="0"/>
          <a:ext cx="0" cy="0"/>
          <a:chOff x="0" y="0"/>
          <a:chExt cx="0" cy="0"/>
        </a:xfrm>
      </p:grpSpPr>
      <p:pic>
        <p:nvPicPr>
          <p:cNvPr id="24" name="Shape 24" descr="Sin título6.png"/>
          <p:cNvPicPr preferRelativeResize="0"/>
          <p:nvPr/>
        </p:nvPicPr>
        <p:blipFill rotWithShape="1">
          <a:blip r:embed="rId2">
            <a:alphaModFix/>
          </a:blip>
          <a:srcRect/>
          <a:stretch/>
        </p:blipFill>
        <p:spPr>
          <a:xfrm>
            <a:off x="-89803" y="0"/>
            <a:ext cx="9269582" cy="5143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ÍTULO ESTILO 2">
    <p:spTree>
      <p:nvGrpSpPr>
        <p:cNvPr id="1" name="Shape 25"/>
        <p:cNvGrpSpPr/>
        <p:nvPr/>
      </p:nvGrpSpPr>
      <p:grpSpPr>
        <a:xfrm>
          <a:off x="0" y="0"/>
          <a:ext cx="0" cy="0"/>
          <a:chOff x="0" y="0"/>
          <a:chExt cx="0" cy="0"/>
        </a:xfrm>
      </p:grpSpPr>
      <p:pic>
        <p:nvPicPr>
          <p:cNvPr id="26" name="Shape 26" descr="Sin título7.png"/>
          <p:cNvPicPr preferRelativeResize="0"/>
          <p:nvPr/>
        </p:nvPicPr>
        <p:blipFill rotWithShape="1">
          <a:blip r:embed="rId2">
            <a:alphaModFix/>
          </a:blip>
          <a:srcRect/>
          <a:stretch/>
        </p:blipFill>
        <p:spPr>
          <a:xfrm>
            <a:off x="0" y="0"/>
            <a:ext cx="9179778"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CIÓN2">
    <p:spTree>
      <p:nvGrpSpPr>
        <p:cNvPr id="1" name="Shape 27"/>
        <p:cNvGrpSpPr/>
        <p:nvPr/>
      </p:nvGrpSpPr>
      <p:grpSpPr>
        <a:xfrm>
          <a:off x="0" y="0"/>
          <a:ext cx="0" cy="0"/>
          <a:chOff x="0" y="0"/>
          <a:chExt cx="0" cy="0"/>
        </a:xfrm>
      </p:grpSpPr>
      <p:pic>
        <p:nvPicPr>
          <p:cNvPr id="28" name="Shape 28" descr="Sin título8.png"/>
          <p:cNvPicPr preferRelativeResize="0"/>
          <p:nvPr/>
        </p:nvPicPr>
        <p:blipFill rotWithShape="1">
          <a:blip r:embed="rId2">
            <a:alphaModFix/>
          </a:blip>
          <a:srcRect/>
          <a:stretch/>
        </p:blipFill>
        <p:spPr>
          <a:xfrm>
            <a:off x="-89803" y="0"/>
            <a:ext cx="9256753" cy="5143499"/>
          </a:xfrm>
          <a:prstGeom prst="rect">
            <a:avLst/>
          </a:prstGeom>
          <a:noFill/>
          <a:ln>
            <a:noFill/>
          </a:ln>
        </p:spPr>
      </p:pic>
      <p:sp>
        <p:nvSpPr>
          <p:cNvPr id="29" name="Shape 29"/>
          <p:cNvSpPr txBox="1"/>
          <p:nvPr/>
        </p:nvSpPr>
        <p:spPr>
          <a:xfrm>
            <a:off x="-3091833" y="-936348"/>
            <a:ext cx="914400" cy="914400"/>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sz="8000" b="1">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7650702" y="4751012"/>
            <a:ext cx="1493297" cy="392488"/>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r>
              <a:rPr lang="es-ES" sz="800" b="1" i="0" u="none" strike="noStrike" cap="none">
                <a:solidFill>
                  <a:srgbClr val="7F7F7F"/>
                </a:solidFill>
                <a:latin typeface="Calibri"/>
                <a:ea typeface="Calibri"/>
                <a:cs typeface="Calibri"/>
                <a:sym typeface="Calibri"/>
              </a:rPr>
              <a:t>GC-F-004 V.01</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Shape 101"/>
          <p:cNvSpPr txBox="1"/>
          <p:nvPr/>
        </p:nvSpPr>
        <p:spPr>
          <a:xfrm>
            <a:off x="1330900" y="1444309"/>
            <a:ext cx="4267526" cy="369332"/>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1800" b="1" dirty="0">
                <a:solidFill>
                  <a:schemeClr val="bg1"/>
                </a:solidFill>
                <a:latin typeface="Calibri"/>
                <a:ea typeface="Calibri"/>
                <a:cs typeface="Calibri"/>
                <a:sym typeface="Calibri"/>
              </a:rPr>
              <a:t>EQUIPO DE TRABAJO.</a:t>
            </a:r>
            <a:br>
              <a:rPr lang="es-ES" sz="1800" b="1" dirty="0">
                <a:solidFill>
                  <a:srgbClr val="ACC42D"/>
                </a:solidFill>
                <a:latin typeface="Calibri"/>
                <a:ea typeface="Calibri"/>
                <a:cs typeface="Calibri"/>
                <a:sym typeface="Calibri"/>
              </a:rPr>
            </a:br>
            <a:r>
              <a:rPr lang="es-ES" sz="1800" b="1" dirty="0">
                <a:solidFill>
                  <a:srgbClr val="ACC42D"/>
                </a:solidFill>
                <a:latin typeface="Calibri"/>
                <a:ea typeface="Calibri"/>
                <a:cs typeface="Calibri"/>
                <a:sym typeface="Calibri"/>
              </a:rPr>
              <a:t>LUIS FELIPE GAMBA RUSSI</a:t>
            </a:r>
          </a:p>
          <a:p>
            <a:pPr marL="0" marR="0" lvl="0" indent="0" algn="ctr" rtl="0">
              <a:spcBef>
                <a:spcPts val="0"/>
              </a:spcBef>
              <a:buSzPct val="25000"/>
              <a:buNone/>
            </a:pPr>
            <a:r>
              <a:rPr lang="es-ES" sz="1800" b="1" dirty="0">
                <a:solidFill>
                  <a:srgbClr val="ACC42D"/>
                </a:solidFill>
                <a:latin typeface="Calibri"/>
                <a:ea typeface="Calibri"/>
                <a:cs typeface="Calibri"/>
                <a:sym typeface="Calibri"/>
              </a:rPr>
              <a:t>DIEGO ALEJANDRO SERRANO AMAYA</a:t>
            </a:r>
          </a:p>
          <a:p>
            <a:pPr marL="0" marR="0" lvl="0" indent="0" algn="ctr" rtl="0">
              <a:spcBef>
                <a:spcPts val="0"/>
              </a:spcBef>
              <a:buSzPct val="25000"/>
              <a:buNone/>
            </a:pPr>
            <a:r>
              <a:rPr lang="es-ES" sz="1800" b="1" dirty="0">
                <a:solidFill>
                  <a:srgbClr val="ACC42D"/>
                </a:solidFill>
                <a:latin typeface="Calibri"/>
                <a:ea typeface="Calibri"/>
                <a:cs typeface="Calibri"/>
                <a:sym typeface="Calibri"/>
              </a:rPr>
              <a:t>ANDRES FELIPE QUIROGA OSORIO </a:t>
            </a:r>
          </a:p>
          <a:p>
            <a:pPr marL="0" marR="0" lvl="0" indent="0" algn="ctr" rtl="0">
              <a:spcBef>
                <a:spcPts val="0"/>
              </a:spcBef>
              <a:buSzPct val="25000"/>
              <a:buNone/>
            </a:pPr>
            <a:r>
              <a:rPr lang="es-ES" sz="1800" b="1" dirty="0">
                <a:solidFill>
                  <a:srgbClr val="ACC42D"/>
                </a:solidFill>
                <a:latin typeface="Calibri"/>
                <a:ea typeface="Calibri"/>
                <a:cs typeface="Calibri"/>
                <a:sym typeface="Calibri"/>
              </a:rPr>
              <a:t>LUSI GABRIEL RAMIREZ MOLINA</a:t>
            </a:r>
          </a:p>
          <a:p>
            <a:pPr marL="0" marR="0" lvl="0" indent="0" algn="ctr" rtl="0">
              <a:spcBef>
                <a:spcPts val="0"/>
              </a:spcBef>
              <a:buSzPct val="25000"/>
              <a:buNone/>
            </a:pPr>
            <a:endParaRPr lang="es-ES" sz="1800" b="1" dirty="0">
              <a:solidFill>
                <a:srgbClr val="ACC42D"/>
              </a:solidFill>
              <a:latin typeface="Calibri"/>
              <a:ea typeface="Calibri"/>
              <a:cs typeface="Calibri"/>
              <a:sym typeface="Calibri"/>
            </a:endParaRPr>
          </a:p>
          <a:p>
            <a:pPr marL="0" marR="0" lvl="0" indent="0" algn="ctr" rtl="0">
              <a:spcBef>
                <a:spcPts val="0"/>
              </a:spcBef>
              <a:buSzPct val="25000"/>
              <a:buNone/>
            </a:pPr>
            <a:endParaRPr lang="es-ES" sz="1800" b="1" dirty="0">
              <a:solidFill>
                <a:srgbClr val="ACC42D"/>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7C6CC00A-166A-49FC-A3C4-C0C854D9F33F}"/>
              </a:ext>
            </a:extLst>
          </p:cNvPr>
          <p:cNvSpPr txBox="1"/>
          <p:nvPr/>
        </p:nvSpPr>
        <p:spPr>
          <a:xfrm>
            <a:off x="-499872" y="220224"/>
            <a:ext cx="8278368" cy="954107"/>
          </a:xfrm>
          <a:prstGeom prst="rect">
            <a:avLst/>
          </a:prstGeom>
          <a:noFill/>
        </p:spPr>
        <p:txBody>
          <a:bodyPr wrap="square" rtlCol="0">
            <a:spAutoFit/>
          </a:bodyPr>
          <a:lstStyle/>
          <a:p>
            <a:pPr algn="ctr"/>
            <a:r>
              <a:rPr lang="es-CO" sz="2800" b="1" dirty="0">
                <a:solidFill>
                  <a:schemeClr val="bg1"/>
                </a:solidFill>
                <a:latin typeface="Calibri" panose="020F0502020204030204" pitchFamily="34" charset="0"/>
                <a:cs typeface="Calibri" panose="020F0502020204030204" pitchFamily="34" charset="0"/>
              </a:rPr>
              <a:t>ANÁLISIS Y DESARROLLO DE SISTEMAS DE INFORMACIÓN</a:t>
            </a:r>
          </a:p>
        </p:txBody>
      </p:sp>
      <p:sp>
        <p:nvSpPr>
          <p:cNvPr id="4" name="CuadroTexto 3">
            <a:extLst>
              <a:ext uri="{FF2B5EF4-FFF2-40B4-BE49-F238E27FC236}">
                <a16:creationId xmlns:a16="http://schemas.microsoft.com/office/drawing/2014/main" id="{C7D9AB2A-2758-49F1-9838-1FEDDABD92B5}"/>
              </a:ext>
            </a:extLst>
          </p:cNvPr>
          <p:cNvSpPr txBox="1"/>
          <p:nvPr/>
        </p:nvSpPr>
        <p:spPr>
          <a:xfrm>
            <a:off x="2467434" y="3145194"/>
            <a:ext cx="1994457" cy="369332"/>
          </a:xfrm>
          <a:prstGeom prst="rect">
            <a:avLst/>
          </a:prstGeom>
          <a:noFill/>
        </p:spPr>
        <p:txBody>
          <a:bodyPr wrap="none" rtlCol="0">
            <a:spAutoFit/>
          </a:bodyPr>
          <a:lstStyle/>
          <a:p>
            <a:r>
              <a:rPr lang="es-CO" sz="1800" b="1" dirty="0">
                <a:solidFill>
                  <a:schemeClr val="bg1"/>
                </a:solidFill>
                <a:latin typeface="Calibri" panose="020F0502020204030204" pitchFamily="34" charset="0"/>
                <a:cs typeface="Calibri" panose="020F0502020204030204" pitchFamily="34" charset="0"/>
              </a:rPr>
              <a:t>FICHA. </a:t>
            </a:r>
            <a:r>
              <a:rPr lang="es-CO" sz="1800" b="1" dirty="0">
                <a:solidFill>
                  <a:srgbClr val="ACC42D"/>
                </a:solidFill>
                <a:latin typeface="Calibri" panose="020F0502020204030204" pitchFamily="34" charset="0"/>
                <a:cs typeface="Calibri" panose="020F0502020204030204" pitchFamily="34" charset="0"/>
              </a:rPr>
              <a:t>1821630 G1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101720" y="222421"/>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a:t>
            </a:r>
          </a:p>
        </p:txBody>
      </p:sp>
      <p:sp>
        <p:nvSpPr>
          <p:cNvPr id="133" name="Shape 133"/>
          <p:cNvSpPr txBox="1"/>
          <p:nvPr/>
        </p:nvSpPr>
        <p:spPr>
          <a:xfrm>
            <a:off x="954674" y="1227521"/>
            <a:ext cx="448500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JUSTIFICACIÓN DEL PROYECTO.</a:t>
            </a:r>
          </a:p>
        </p:txBody>
      </p:sp>
      <p:sp>
        <p:nvSpPr>
          <p:cNvPr id="136" name="Shape 136"/>
          <p:cNvSpPr txBox="1"/>
          <p:nvPr/>
        </p:nvSpPr>
        <p:spPr>
          <a:xfrm>
            <a:off x="954674" y="1651083"/>
            <a:ext cx="7762160" cy="1864788"/>
          </a:xfrm>
          <a:prstGeom prst="rect">
            <a:avLst/>
          </a:prstGeom>
          <a:noFill/>
          <a:ln>
            <a:noFill/>
          </a:ln>
        </p:spPr>
        <p:txBody>
          <a:bodyPr wrap="square" lIns="91425" tIns="45700" rIns="91425" bIns="45700" anchor="t" anchorCtr="0">
            <a:noAutofit/>
          </a:bodyPr>
          <a:lstStyle/>
          <a:p>
            <a:pPr algn="just"/>
            <a:r>
              <a:rPr lang="es-CO" dirty="0">
                <a:solidFill>
                  <a:srgbClr val="5E5C5D"/>
                </a:solidFill>
              </a:rPr>
              <a:t>El mayor problema que ha tenido la institución educativa Julio Cesar Tubay Ayala, de la localidad de Julio Rincon sobre su control de inventario, es que se ha generado por la mala información que estos tienen sobre su mobiliario, generando pérdidas, daños o hurtos de los elementos que hacen parte del inventario.</a:t>
            </a:r>
          </a:p>
          <a:p>
            <a:pPr algn="just"/>
            <a:endParaRPr lang="es-CO" dirty="0">
              <a:solidFill>
                <a:srgbClr val="5E5C5D"/>
              </a:solidFill>
            </a:endParaRPr>
          </a:p>
          <a:p>
            <a:pPr algn="just"/>
            <a:r>
              <a:rPr lang="es-CO" dirty="0">
                <a:solidFill>
                  <a:srgbClr val="5E5C5D"/>
                </a:solidFill>
              </a:rPr>
              <a:t>Debido a lo anterior, surge la necesidad de implementar un software orientado a la web (OIS), el cual ayude a sistematizar la información del mobiliario, teniendo en cuenta los roles y requerimientos de cada usuario en el centro educativo. </a:t>
            </a:r>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45479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821393"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TÉCNICAS DE LEVANTAMIENTO DE INFORMACIÓN.</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r>
              <a:rPr lang="es-CO" sz="1600" dirty="0">
                <a:solidFill>
                  <a:srgbClr val="5E5C5D"/>
                </a:solidFill>
                <a:latin typeface="Calibri" panose="020F0502020204030204" pitchFamily="34" charset="0"/>
                <a:cs typeface="Calibri" panose="020F0502020204030204" pitchFamily="34" charset="0"/>
              </a:rPr>
              <a:t>Las técnicas de levantamiento de información, que se utilizaron para desarrollar los requerimientos, fueron totalmente esenciales para descubrir las necesidades y problemas que la institución educativa Julio Cesar Turbay Ayala poseía, de tal forma, estas ayudaron al proceso de desarrollo del proyecto OIS, las técnicas que se utilizaron para este caso son:  </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Encuesta </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Entrevista</a:t>
            </a:r>
          </a:p>
          <a:p>
            <a:pPr algn="just"/>
            <a:r>
              <a:rPr lang="es-CO" sz="1600" i="1" dirty="0">
                <a:solidFill>
                  <a:srgbClr val="5E5C5D"/>
                </a:solidFill>
                <a:latin typeface="Calibri" panose="020F0502020204030204" pitchFamily="34" charset="0"/>
                <a:cs typeface="Calibri" panose="020F0502020204030204" pitchFamily="34" charset="0"/>
              </a:rPr>
              <a:t> </a:t>
            </a:r>
            <a:endParaRPr lang="es-CO" sz="1600" dirty="0">
              <a:solidFill>
                <a:srgbClr val="5E5C5D"/>
              </a:solidFill>
              <a:latin typeface="Calibri" panose="020F0502020204030204" pitchFamily="34" charset="0"/>
              <a:cs typeface="Calibri" panose="020F0502020204030204" pitchFamily="34" charset="0"/>
            </a:endParaRPr>
          </a:p>
          <a:p>
            <a:pPr algn="just"/>
            <a:r>
              <a:rPr lang="es-CO" sz="1600" dirty="0">
                <a:solidFill>
                  <a:srgbClr val="5E5C5D"/>
                </a:solidFill>
                <a:latin typeface="Calibri" panose="020F0502020204030204" pitchFamily="34" charset="0"/>
                <a:cs typeface="Calibri" panose="020F0502020204030204" pitchFamily="34" charset="0"/>
              </a:rPr>
              <a:t>Los métodos de recolección de información ya mencionados, fueron dirigidos hacia los siguientes roles de la institución educativa:</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Rector.</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Jefe de Inventario.</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Profesores de la jornada mañana.</a:t>
            </a:r>
          </a:p>
          <a:p>
            <a:pPr algn="just"/>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25706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2162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RECTOR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013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95395"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SEÑOR RECTOR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81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95395"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SEÑOR RECTOR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18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2162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ENTREVISTA-JEFE DE INVENTARIOS</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583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32627"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ENTREVISTA-JEFE DE INVENTARIOS</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617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535559" y="16819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ENTREVISTA-JEFE DE INVENTARIOS</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34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PROFESORES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60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139579" y="495254"/>
            <a:ext cx="6724517" cy="95410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2800" b="1" dirty="0">
                <a:solidFill>
                  <a:srgbClr val="5E5C5D"/>
                </a:solidFill>
                <a:latin typeface="Calibri"/>
                <a:ea typeface="Calibri"/>
                <a:cs typeface="Calibri"/>
                <a:sym typeface="Calibri"/>
              </a:rPr>
              <a:t>ORDEN DE INVENTARIOS </a:t>
            </a:r>
          </a:p>
          <a:p>
            <a:pPr marL="0" marR="0" lvl="0" indent="0" algn="ctr" rtl="0">
              <a:spcBef>
                <a:spcPts val="0"/>
              </a:spcBef>
              <a:buSzPct val="25000"/>
              <a:buNone/>
            </a:pPr>
            <a:r>
              <a:rPr lang="es-ES" sz="2800" b="1" dirty="0">
                <a:solidFill>
                  <a:srgbClr val="5E5C5D"/>
                </a:solidFill>
                <a:latin typeface="Calibri"/>
                <a:ea typeface="Calibri"/>
                <a:cs typeface="Calibri"/>
                <a:sym typeface="Calibri"/>
              </a:rPr>
              <a:t>SISTEMATIZADO</a:t>
            </a:r>
          </a:p>
        </p:txBody>
      </p:sp>
      <p:sp>
        <p:nvSpPr>
          <p:cNvPr id="107" name="Shape 107"/>
          <p:cNvSpPr txBox="1"/>
          <p:nvPr/>
        </p:nvSpPr>
        <p:spPr>
          <a:xfrm>
            <a:off x="1200712" y="2041398"/>
            <a:ext cx="5779008" cy="1060704"/>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1800" b="1" dirty="0">
                <a:solidFill>
                  <a:srgbClr val="FF9220"/>
                </a:solidFill>
                <a:latin typeface="Calibri"/>
                <a:ea typeface="Calibri"/>
                <a:cs typeface="Calibri"/>
                <a:sym typeface="Calibri"/>
              </a:rPr>
              <a:t>Es un sistema orientado a la Web,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el cual busca innovar y a su vez transformar,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las fallas que se pueden presentar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en una institución publica y/o privada,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relacionadas con el inventario.</a:t>
            </a:r>
          </a:p>
        </p:txBody>
      </p:sp>
      <p:pic>
        <p:nvPicPr>
          <p:cNvPr id="3" name="Imagen 2">
            <a:extLst>
              <a:ext uri="{FF2B5EF4-FFF2-40B4-BE49-F238E27FC236}">
                <a16:creationId xmlns:a16="http://schemas.microsoft.com/office/drawing/2014/main" id="{FC5D16B8-D526-4401-AE07-30267EA138CA}"/>
              </a:ext>
            </a:extLst>
          </p:cNvPr>
          <p:cNvPicPr>
            <a:picLocks noChangeAspect="1"/>
          </p:cNvPicPr>
          <p:nvPr/>
        </p:nvPicPr>
        <p:blipFill>
          <a:blip r:embed="rId3"/>
          <a:stretch>
            <a:fillRect/>
          </a:stretch>
        </p:blipFill>
        <p:spPr>
          <a:xfrm>
            <a:off x="365760" y="2052828"/>
            <a:ext cx="1407976" cy="12611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PROFESORES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3840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PROFESORES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63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1.5</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ENCUESTA-COORDINADOR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542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1.5.1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ENCUESTA-COORDINADOR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893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1.5.2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ENCUESTA-COORDINADOR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84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3</a:t>
            </a:r>
          </a:p>
        </p:txBody>
      </p:sp>
    </p:spTree>
    <p:extLst>
      <p:ext uri="{BB962C8B-B14F-4D97-AF65-F5344CB8AC3E}">
        <p14:creationId xmlns:p14="http://schemas.microsoft.com/office/powerpoint/2010/main" val="67495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3.</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DIAGRAMAS BPMN.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477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4.</a:t>
            </a:r>
          </a:p>
        </p:txBody>
      </p:sp>
    </p:spTree>
    <p:extLst>
      <p:ext uri="{BB962C8B-B14F-4D97-AF65-F5344CB8AC3E}">
        <p14:creationId xmlns:p14="http://schemas.microsoft.com/office/powerpoint/2010/main" val="1196986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4.</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REQUERTIMIENTOS FUNCIONALES Y NO FUNCIONALES (IEEE830)</a:t>
            </a:r>
          </a:p>
        </p:txBody>
      </p:sp>
      <p:sp>
        <p:nvSpPr>
          <p:cNvPr id="136" name="Shape 136"/>
          <p:cNvSpPr txBox="1"/>
          <p:nvPr/>
        </p:nvSpPr>
        <p:spPr>
          <a:xfrm>
            <a:off x="894079"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10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5.</a:t>
            </a:r>
          </a:p>
        </p:txBody>
      </p:sp>
    </p:spTree>
    <p:extLst>
      <p:ext uri="{BB962C8B-B14F-4D97-AF65-F5344CB8AC3E}">
        <p14:creationId xmlns:p14="http://schemas.microsoft.com/office/powerpoint/2010/main" val="249680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p:nvPr/>
        </p:nvSpPr>
        <p:spPr>
          <a:xfrm>
            <a:off x="821067" y="2603816"/>
            <a:ext cx="914400" cy="914400"/>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sz="8000" b="1">
              <a:solidFill>
                <a:srgbClr val="92D050"/>
              </a:solidFill>
              <a:latin typeface="Calibri"/>
              <a:ea typeface="Calibri"/>
              <a:cs typeface="Calibri"/>
              <a:sym typeface="Calibri"/>
            </a:endParaRPr>
          </a:p>
        </p:txBody>
      </p:sp>
      <p:sp>
        <p:nvSpPr>
          <p:cNvPr id="114" name="Shape 114"/>
          <p:cNvSpPr txBox="1"/>
          <p:nvPr/>
        </p:nvSpPr>
        <p:spPr>
          <a:xfrm>
            <a:off x="3051550" y="2163386"/>
            <a:ext cx="1977541" cy="76944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200" b="1">
                <a:solidFill>
                  <a:schemeClr val="lt1"/>
                </a:solidFill>
                <a:latin typeface="Calibri"/>
                <a:ea typeface="Calibri"/>
                <a:cs typeface="Calibri"/>
                <a:sym typeface="Calibri"/>
              </a:rPr>
              <a:t>SUBTÍTULO</a:t>
            </a:r>
          </a:p>
          <a:p>
            <a:pPr marL="0" marR="0" lvl="0" indent="0" algn="l" rtl="0">
              <a:spcBef>
                <a:spcPts val="0"/>
              </a:spcBef>
              <a:buSzPct val="25000"/>
              <a:buNone/>
            </a:pPr>
            <a:r>
              <a:rPr lang="es-ES" sz="2200" b="1">
                <a:solidFill>
                  <a:schemeClr val="lt1"/>
                </a:solidFill>
                <a:latin typeface="Calibri"/>
                <a:ea typeface="Calibri"/>
                <a:cs typeface="Calibri"/>
                <a:sym typeface="Calibri"/>
              </a:rPr>
              <a:t>TEMA</a:t>
            </a:r>
          </a:p>
        </p:txBody>
      </p:sp>
      <p:pic>
        <p:nvPicPr>
          <p:cNvPr id="115" name="Shape 115"/>
          <p:cNvPicPr preferRelativeResize="0"/>
          <p:nvPr/>
        </p:nvPicPr>
        <p:blipFill rotWithShape="1">
          <a:blip r:embed="rId3">
            <a:alphaModFix/>
          </a:blip>
          <a:srcRect/>
          <a:stretch/>
        </p:blipFill>
        <p:spPr>
          <a:xfrm>
            <a:off x="3141818" y="3230347"/>
            <a:ext cx="1623042" cy="45718"/>
          </a:xfrm>
          <a:prstGeom prst="rect">
            <a:avLst/>
          </a:prstGeom>
          <a:noFill/>
          <a:ln>
            <a:noFill/>
          </a:ln>
        </p:spPr>
      </p:pic>
      <p:sp>
        <p:nvSpPr>
          <p:cNvPr id="116" name="Shape 116"/>
          <p:cNvSpPr txBox="1"/>
          <p:nvPr/>
        </p:nvSpPr>
        <p:spPr>
          <a:xfrm>
            <a:off x="423508" y="2187029"/>
            <a:ext cx="1977541" cy="76944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200" b="1" dirty="0">
                <a:solidFill>
                  <a:schemeClr val="lt1"/>
                </a:solidFill>
                <a:latin typeface="Calibri"/>
                <a:ea typeface="Calibri"/>
                <a:cs typeface="Calibri"/>
                <a:sym typeface="Calibri"/>
              </a:rPr>
              <a:t>TEMA</a:t>
            </a:r>
          </a:p>
          <a:p>
            <a:pPr marL="0" marR="0" lvl="0" indent="0" algn="l" rtl="0">
              <a:spcBef>
                <a:spcPts val="0"/>
              </a:spcBef>
              <a:buSzPct val="25000"/>
              <a:buNone/>
            </a:pPr>
            <a:r>
              <a:rPr lang="es-ES" sz="2200" b="1" dirty="0">
                <a:solidFill>
                  <a:schemeClr val="lt1"/>
                </a:solidFill>
                <a:latin typeface="Calibri"/>
                <a:ea typeface="Calibri"/>
                <a:cs typeface="Calibri"/>
                <a:sym typeface="Calibri"/>
              </a:rPr>
              <a:t>PRINCIPAL</a:t>
            </a:r>
          </a:p>
        </p:txBody>
      </p:sp>
      <p:sp>
        <p:nvSpPr>
          <p:cNvPr id="117" name="Shape 117"/>
          <p:cNvSpPr txBox="1"/>
          <p:nvPr/>
        </p:nvSpPr>
        <p:spPr>
          <a:xfrm>
            <a:off x="5924101" y="1046903"/>
            <a:ext cx="2003113" cy="430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200" b="1">
                <a:solidFill>
                  <a:srgbClr val="FF9220"/>
                </a:solidFill>
                <a:latin typeface="Calibri"/>
                <a:ea typeface="Calibri"/>
                <a:cs typeface="Calibri"/>
                <a:sym typeface="Calibri"/>
              </a:rPr>
              <a:t>Destacado</a:t>
            </a:r>
          </a:p>
        </p:txBody>
      </p:sp>
      <p:sp>
        <p:nvSpPr>
          <p:cNvPr id="118" name="Shape 118"/>
          <p:cNvSpPr txBox="1"/>
          <p:nvPr/>
        </p:nvSpPr>
        <p:spPr>
          <a:xfrm>
            <a:off x="5941148" y="1670657"/>
            <a:ext cx="1743530" cy="52321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Área para colocar </a:t>
            </a:r>
          </a:p>
          <a:p>
            <a:pPr marL="0" marR="0" lvl="0" indent="0" algn="l" rtl="0">
              <a:spcBef>
                <a:spcPts val="0"/>
              </a:spcBef>
              <a:buSzPct val="25000"/>
              <a:buNone/>
            </a:pPr>
            <a:r>
              <a:rPr lang="es-ES" sz="1400">
                <a:solidFill>
                  <a:srgbClr val="5E5C5D"/>
                </a:solidFill>
                <a:latin typeface="Calibri"/>
                <a:ea typeface="Calibri"/>
                <a:cs typeface="Calibri"/>
                <a:sym typeface="Calibri"/>
              </a:rPr>
              <a:t>texto.</a:t>
            </a:r>
          </a:p>
        </p:txBody>
      </p:sp>
      <p:pic>
        <p:nvPicPr>
          <p:cNvPr id="119" name="Shape 119"/>
          <p:cNvPicPr preferRelativeResize="0"/>
          <p:nvPr/>
        </p:nvPicPr>
        <p:blipFill rotWithShape="1">
          <a:blip r:embed="rId4">
            <a:alphaModFix/>
          </a:blip>
          <a:srcRect/>
          <a:stretch/>
        </p:blipFill>
        <p:spPr>
          <a:xfrm>
            <a:off x="5695987" y="1696033"/>
            <a:ext cx="36000" cy="234021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5.</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DIAGRAMAS DE CASO DE USO</a:t>
            </a:r>
          </a:p>
        </p:txBody>
      </p:sp>
      <p:sp>
        <p:nvSpPr>
          <p:cNvPr id="136" name="Shape 136"/>
          <p:cNvSpPr txBox="1"/>
          <p:nvPr/>
        </p:nvSpPr>
        <p:spPr>
          <a:xfrm>
            <a:off x="894079"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3439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6.</a:t>
            </a:r>
          </a:p>
        </p:txBody>
      </p:sp>
    </p:spTree>
    <p:extLst>
      <p:ext uri="{BB962C8B-B14F-4D97-AF65-F5344CB8AC3E}">
        <p14:creationId xmlns:p14="http://schemas.microsoft.com/office/powerpoint/2010/main" val="1804492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6.</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DIAGRAMAS DE CASO DE USO EXTENDIDO(VISUAL PARADIGM)</a:t>
            </a:r>
          </a:p>
        </p:txBody>
      </p:sp>
      <p:sp>
        <p:nvSpPr>
          <p:cNvPr id="136" name="Shape 136"/>
          <p:cNvSpPr txBox="1"/>
          <p:nvPr/>
        </p:nvSpPr>
        <p:spPr>
          <a:xfrm>
            <a:off x="894079"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290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7.</a:t>
            </a:r>
          </a:p>
        </p:txBody>
      </p:sp>
    </p:spTree>
    <p:extLst>
      <p:ext uri="{BB962C8B-B14F-4D97-AF65-F5344CB8AC3E}">
        <p14:creationId xmlns:p14="http://schemas.microsoft.com/office/powerpoint/2010/main" val="285537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7.</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SISTEMA CONTROL DE VERSIONES (GITHUB)</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D3132DB9-1214-42B9-992D-341FFF7C210E}"/>
              </a:ext>
            </a:extLst>
          </p:cNvPr>
          <p:cNvPicPr>
            <a:picLocks noChangeAspect="1"/>
          </p:cNvPicPr>
          <p:nvPr/>
        </p:nvPicPr>
        <p:blipFill rotWithShape="1">
          <a:blip r:embed="rId3"/>
          <a:srcRect r="73212" b="22604"/>
          <a:stretch/>
        </p:blipFill>
        <p:spPr>
          <a:xfrm>
            <a:off x="560356" y="1557088"/>
            <a:ext cx="4285297" cy="3589411"/>
          </a:xfrm>
          <a:prstGeom prst="rect">
            <a:avLst/>
          </a:prstGeom>
        </p:spPr>
      </p:pic>
    </p:spTree>
    <p:extLst>
      <p:ext uri="{BB962C8B-B14F-4D97-AF65-F5344CB8AC3E}">
        <p14:creationId xmlns:p14="http://schemas.microsoft.com/office/powerpoint/2010/main" val="2080008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5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8.</a:t>
            </a:r>
          </a:p>
        </p:txBody>
      </p:sp>
    </p:spTree>
    <p:extLst>
      <p:ext uri="{BB962C8B-B14F-4D97-AF65-F5344CB8AC3E}">
        <p14:creationId xmlns:p14="http://schemas.microsoft.com/office/powerpoint/2010/main" val="826984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8.</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 DE ENTIEDAD Y RELACION Y CROWS FOOT</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09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9.</a:t>
            </a:r>
          </a:p>
        </p:txBody>
      </p:sp>
    </p:spTree>
    <p:extLst>
      <p:ext uri="{BB962C8B-B14F-4D97-AF65-F5344CB8AC3E}">
        <p14:creationId xmlns:p14="http://schemas.microsoft.com/office/powerpoint/2010/main" val="4171333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9.</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DICCIONARIO DE DATOS Y DESCRIPCION DE LOS CAMPOS</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29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Shape 125"/>
          <p:cNvSpPr txBox="1"/>
          <p:nvPr/>
        </p:nvSpPr>
        <p:spPr>
          <a:xfrm>
            <a:off x="1716095" y="1968677"/>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10.</a:t>
            </a:r>
          </a:p>
        </p:txBody>
      </p:sp>
    </p:spTree>
    <p:extLst>
      <p:ext uri="{BB962C8B-B14F-4D97-AF65-F5344CB8AC3E}">
        <p14:creationId xmlns:p14="http://schemas.microsoft.com/office/powerpoint/2010/main" val="1136970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10.</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CRONOGRAMA</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9576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10.</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PRESUPUESTO Y SELECCIÓN DE PERSONAL</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0753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11.</a:t>
            </a:r>
          </a:p>
        </p:txBody>
      </p:sp>
    </p:spTree>
    <p:extLst>
      <p:ext uri="{BB962C8B-B14F-4D97-AF65-F5344CB8AC3E}">
        <p14:creationId xmlns:p14="http://schemas.microsoft.com/office/powerpoint/2010/main" val="2152207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DIAGRAMAS DE DISTRIBUCION (UML)</a:t>
            </a:r>
          </a:p>
        </p:txBody>
      </p:sp>
      <p:sp>
        <p:nvSpPr>
          <p:cNvPr id="136" name="Shape 136"/>
          <p:cNvSpPr txBox="1"/>
          <p:nvPr/>
        </p:nvSpPr>
        <p:spPr>
          <a:xfrm>
            <a:off x="494436" y="1805925"/>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4555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12.</a:t>
            </a:r>
          </a:p>
        </p:txBody>
      </p:sp>
    </p:spTree>
    <p:extLst>
      <p:ext uri="{BB962C8B-B14F-4D97-AF65-F5344CB8AC3E}">
        <p14:creationId xmlns:p14="http://schemas.microsoft.com/office/powerpoint/2010/main" val="1065596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 DE CLASES Y RELACIONES (UML)</a:t>
            </a:r>
          </a:p>
        </p:txBody>
      </p:sp>
      <p:sp>
        <p:nvSpPr>
          <p:cNvPr id="136" name="Shape 136"/>
          <p:cNvSpPr txBox="1"/>
          <p:nvPr/>
        </p:nvSpPr>
        <p:spPr>
          <a:xfrm>
            <a:off x="494436" y="1595184"/>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6016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13.</a:t>
            </a:r>
          </a:p>
        </p:txBody>
      </p:sp>
    </p:spTree>
    <p:extLst>
      <p:ext uri="{BB962C8B-B14F-4D97-AF65-F5344CB8AC3E}">
        <p14:creationId xmlns:p14="http://schemas.microsoft.com/office/powerpoint/2010/main" val="3365971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13.</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REALIZACION DE PROPOTOTIPOS USANDO MOCKUPS(BALSAMIQ)</a:t>
            </a:r>
          </a:p>
        </p:txBody>
      </p:sp>
      <p:sp>
        <p:nvSpPr>
          <p:cNvPr id="136" name="Shape 136"/>
          <p:cNvSpPr txBox="1"/>
          <p:nvPr/>
        </p:nvSpPr>
        <p:spPr>
          <a:xfrm>
            <a:off x="494436" y="1619040"/>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6027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14.</a:t>
            </a:r>
          </a:p>
        </p:txBody>
      </p:sp>
    </p:spTree>
    <p:extLst>
      <p:ext uri="{BB962C8B-B14F-4D97-AF65-F5344CB8AC3E}">
        <p14:creationId xmlns:p14="http://schemas.microsoft.com/office/powerpoint/2010/main" val="371728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954675" y="21375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726823"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954675" y="1227521"/>
            <a:ext cx="25912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OBJETIVO GENERAL.</a:t>
            </a:r>
          </a:p>
        </p:txBody>
      </p:sp>
      <p:sp>
        <p:nvSpPr>
          <p:cNvPr id="136" name="Shape 136"/>
          <p:cNvSpPr txBox="1"/>
          <p:nvPr/>
        </p:nvSpPr>
        <p:spPr>
          <a:xfrm>
            <a:off x="954675" y="1933513"/>
            <a:ext cx="6694481" cy="1169551"/>
          </a:xfrm>
          <a:prstGeom prst="rect">
            <a:avLst/>
          </a:prstGeom>
          <a:noFill/>
          <a:ln>
            <a:noFill/>
          </a:ln>
        </p:spPr>
        <p:txBody>
          <a:bodyPr wrap="square" lIns="91425" tIns="45700" rIns="91425" bIns="45700" anchor="t" anchorCtr="0">
            <a:noAutofit/>
          </a:bodyPr>
          <a:lstStyle/>
          <a:p>
            <a:pPr lvl="0">
              <a:buSzPct val="25000"/>
            </a:pPr>
            <a:r>
              <a:rPr lang="es-ES" sz="1800" dirty="0">
                <a:solidFill>
                  <a:srgbClr val="5E5C5D"/>
                </a:solidFill>
                <a:latin typeface="Calibri" panose="020F0502020204030204" pitchFamily="34" charset="0"/>
                <a:cs typeface="Calibri" panose="020F0502020204030204" pitchFamily="34" charset="0"/>
              </a:rPr>
              <a:t>Implementar un sistema de información orientado a la web, para la administración del mobiliario asignado a la institución educativa Julio Cesar Turbay Ayala.</a:t>
            </a:r>
            <a:endParaRPr lang="es-ES" sz="1800" dirty="0">
              <a:solidFill>
                <a:srgbClr val="5E5C5D"/>
              </a:solidFill>
              <a:latin typeface="Calibri" panose="020F0502020204030204" pitchFamily="34" charset="0"/>
              <a:ea typeface="Calibri"/>
              <a:cs typeface="Calibri" panose="020F0502020204030204" pitchFamily="34" charset="0"/>
              <a:sym typeface="Calibri"/>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14.</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endParaRPr lang="es-ES" sz="2000" b="1" dirty="0">
              <a:solidFill>
                <a:srgbClr val="5E5C5D"/>
              </a:solidFill>
              <a:latin typeface="Calibri"/>
              <a:ea typeface="Calibri"/>
              <a:cs typeface="Calibri"/>
              <a:sym typeface="Calibri"/>
            </a:endParaRPr>
          </a:p>
        </p:txBody>
      </p:sp>
      <p:sp>
        <p:nvSpPr>
          <p:cNvPr id="136" name="Shape 136"/>
          <p:cNvSpPr txBox="1"/>
          <p:nvPr/>
        </p:nvSpPr>
        <p:spPr>
          <a:xfrm>
            <a:off x="494436" y="1619040"/>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2791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533477" y="2012400"/>
            <a:ext cx="2789279" cy="120032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400" b="1">
                <a:solidFill>
                  <a:schemeClr val="lt1"/>
                </a:solidFill>
                <a:latin typeface="Calibri"/>
                <a:ea typeface="Calibri"/>
                <a:cs typeface="Calibri"/>
                <a:sym typeface="Calibri"/>
              </a:rPr>
              <a:t>NOMBRE DE</a:t>
            </a:r>
          </a:p>
          <a:p>
            <a:pPr marL="0" marR="0" lvl="0" indent="0" algn="l" rtl="0">
              <a:spcBef>
                <a:spcPts val="0"/>
              </a:spcBef>
              <a:buSzPct val="25000"/>
              <a:buNone/>
            </a:pPr>
            <a:r>
              <a:rPr lang="es-ES" sz="2400" b="1">
                <a:solidFill>
                  <a:schemeClr val="lt1"/>
                </a:solidFill>
                <a:latin typeface="Calibri"/>
                <a:ea typeface="Calibri"/>
                <a:cs typeface="Calibri"/>
                <a:sym typeface="Calibri"/>
              </a:rPr>
              <a:t>TEMA A</a:t>
            </a:r>
          </a:p>
          <a:p>
            <a:pPr marL="0" marR="0" lvl="0" indent="0" algn="l" rtl="0">
              <a:spcBef>
                <a:spcPts val="0"/>
              </a:spcBef>
              <a:buSzPct val="25000"/>
              <a:buNone/>
            </a:pPr>
            <a:r>
              <a:rPr lang="es-ES" sz="2400" b="1">
                <a:solidFill>
                  <a:schemeClr val="lt1"/>
                </a:solidFill>
                <a:latin typeface="Calibri"/>
                <a:ea typeface="Calibri"/>
                <a:cs typeface="Calibri"/>
                <a:sym typeface="Calibri"/>
              </a:rPr>
              <a:t>DESTACAR</a:t>
            </a:r>
          </a:p>
        </p:txBody>
      </p:sp>
      <p:pic>
        <p:nvPicPr>
          <p:cNvPr id="143" name="Shape 143"/>
          <p:cNvPicPr preferRelativeResize="0"/>
          <p:nvPr/>
        </p:nvPicPr>
        <p:blipFill rotWithShape="1">
          <a:blip r:embed="rId3">
            <a:alphaModFix/>
          </a:blip>
          <a:srcRect/>
          <a:stretch/>
        </p:blipFill>
        <p:spPr>
          <a:xfrm>
            <a:off x="613147" y="1769688"/>
            <a:ext cx="990599" cy="50799"/>
          </a:xfrm>
          <a:prstGeom prst="rect">
            <a:avLst/>
          </a:prstGeom>
          <a:noFill/>
          <a:ln>
            <a:noFill/>
          </a:ln>
        </p:spPr>
      </p:pic>
      <p:sp>
        <p:nvSpPr>
          <p:cNvPr id="144" name="Shape 144"/>
          <p:cNvSpPr txBox="1"/>
          <p:nvPr/>
        </p:nvSpPr>
        <p:spPr>
          <a:xfrm>
            <a:off x="4409348" y="1531803"/>
            <a:ext cx="259126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5E5C5D"/>
                </a:solidFill>
                <a:latin typeface="Calibri"/>
                <a:ea typeface="Calibri"/>
                <a:cs typeface="Calibri"/>
                <a:sym typeface="Calibri"/>
              </a:rPr>
              <a:t>Título</a:t>
            </a:r>
          </a:p>
        </p:txBody>
      </p:sp>
      <p:sp>
        <p:nvSpPr>
          <p:cNvPr id="145" name="Shape 145"/>
          <p:cNvSpPr txBox="1"/>
          <p:nvPr/>
        </p:nvSpPr>
        <p:spPr>
          <a:xfrm>
            <a:off x="4409348" y="2012400"/>
            <a:ext cx="3885416" cy="181588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954675" y="162651"/>
            <a:ext cx="2591261"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E8E6E8"/>
                </a:solidFill>
                <a:latin typeface="Calibri"/>
                <a:ea typeface="Calibri"/>
                <a:cs typeface="Calibri"/>
                <a:sym typeface="Calibri"/>
              </a:rPr>
              <a:t>LÍNEA</a:t>
            </a:r>
          </a:p>
          <a:p>
            <a:pPr marL="0" marR="0" lvl="0" indent="0" algn="l" rtl="0">
              <a:spcBef>
                <a:spcPts val="0"/>
              </a:spcBef>
              <a:buSzPct val="25000"/>
              <a:buNone/>
            </a:pPr>
            <a:r>
              <a:rPr lang="es-ES" sz="2000" b="1">
                <a:solidFill>
                  <a:srgbClr val="E8E6E8"/>
                </a:solidFill>
                <a:latin typeface="Calibri"/>
                <a:ea typeface="Calibri"/>
                <a:cs typeface="Calibri"/>
                <a:sym typeface="Calibri"/>
              </a:rPr>
              <a:t>DE TIEMPO</a:t>
            </a:r>
          </a:p>
        </p:txBody>
      </p:sp>
      <p:sp>
        <p:nvSpPr>
          <p:cNvPr id="151" name="Shape 151"/>
          <p:cNvSpPr txBox="1"/>
          <p:nvPr/>
        </p:nvSpPr>
        <p:spPr>
          <a:xfrm>
            <a:off x="553337" y="162651"/>
            <a:ext cx="28128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E8E6E8"/>
                </a:solidFill>
                <a:latin typeface="Calibri"/>
                <a:ea typeface="Calibri"/>
                <a:cs typeface="Calibri"/>
                <a:sym typeface="Calibri"/>
              </a:rPr>
              <a:t>1</a:t>
            </a:r>
          </a:p>
        </p:txBody>
      </p:sp>
      <p:pic>
        <p:nvPicPr>
          <p:cNvPr id="152" name="Shape 152"/>
          <p:cNvPicPr preferRelativeResize="0"/>
          <p:nvPr/>
        </p:nvPicPr>
        <p:blipFill rotWithShape="1">
          <a:blip r:embed="rId3">
            <a:alphaModFix/>
          </a:blip>
          <a:srcRect/>
          <a:stretch/>
        </p:blipFill>
        <p:spPr>
          <a:xfrm>
            <a:off x="594777" y="510489"/>
            <a:ext cx="217897" cy="36000"/>
          </a:xfrm>
          <a:prstGeom prst="rect">
            <a:avLst/>
          </a:prstGeom>
          <a:noFill/>
          <a:ln>
            <a:noFill/>
          </a:ln>
        </p:spPr>
      </p:pic>
      <p:cxnSp>
        <p:nvCxnSpPr>
          <p:cNvPr id="153" name="Shape 153"/>
          <p:cNvCxnSpPr/>
          <p:nvPr/>
        </p:nvCxnSpPr>
        <p:spPr>
          <a:xfrm>
            <a:off x="409677" y="2056582"/>
            <a:ext cx="8283677" cy="0"/>
          </a:xfrm>
          <a:prstGeom prst="straightConnector1">
            <a:avLst/>
          </a:prstGeom>
          <a:noFill/>
          <a:ln w="25400" cap="flat" cmpd="sng">
            <a:solidFill>
              <a:srgbClr val="E36C09"/>
            </a:solidFill>
            <a:prstDash val="solid"/>
            <a:round/>
            <a:headEnd type="none" w="med" len="med"/>
            <a:tailEnd type="none" w="med" len="med"/>
          </a:ln>
        </p:spPr>
      </p:cxnSp>
      <p:sp>
        <p:nvSpPr>
          <p:cNvPr id="154" name="Shape 154"/>
          <p:cNvSpPr/>
          <p:nvPr/>
        </p:nvSpPr>
        <p:spPr>
          <a:xfrm>
            <a:off x="332148"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5" name="Shape 155"/>
          <p:cNvSpPr/>
          <p:nvPr/>
        </p:nvSpPr>
        <p:spPr>
          <a:xfrm>
            <a:off x="1348149"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6" name="Shape 156"/>
          <p:cNvSpPr/>
          <p:nvPr/>
        </p:nvSpPr>
        <p:spPr>
          <a:xfrm>
            <a:off x="2396923"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7" name="Shape 157"/>
          <p:cNvSpPr/>
          <p:nvPr/>
        </p:nvSpPr>
        <p:spPr>
          <a:xfrm>
            <a:off x="3407267"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8" name="Shape 158"/>
          <p:cNvSpPr/>
          <p:nvPr/>
        </p:nvSpPr>
        <p:spPr>
          <a:xfrm>
            <a:off x="4504582"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9" name="Shape 159"/>
          <p:cNvSpPr/>
          <p:nvPr/>
        </p:nvSpPr>
        <p:spPr>
          <a:xfrm>
            <a:off x="5520582"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0" name="Shape 160"/>
          <p:cNvSpPr/>
          <p:nvPr/>
        </p:nvSpPr>
        <p:spPr>
          <a:xfrm>
            <a:off x="6495617"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1" name="Shape 161"/>
          <p:cNvSpPr/>
          <p:nvPr/>
        </p:nvSpPr>
        <p:spPr>
          <a:xfrm>
            <a:off x="7544389"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2" name="Shape 162"/>
          <p:cNvSpPr/>
          <p:nvPr/>
        </p:nvSpPr>
        <p:spPr>
          <a:xfrm>
            <a:off x="8538296"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3" name="Shape 163"/>
          <p:cNvSpPr txBox="1"/>
          <p:nvPr/>
        </p:nvSpPr>
        <p:spPr>
          <a:xfrm>
            <a:off x="46395" y="1524004"/>
            <a:ext cx="581159" cy="20432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1400" b="1">
                <a:solidFill>
                  <a:srgbClr val="595959"/>
                </a:solidFill>
                <a:latin typeface="Calibri"/>
                <a:ea typeface="Calibri"/>
                <a:cs typeface="Calibri"/>
                <a:sym typeface="Calibri"/>
              </a:rPr>
              <a:t>Octubre</a:t>
            </a:r>
          </a:p>
        </p:txBody>
      </p:sp>
      <p:sp>
        <p:nvSpPr>
          <p:cNvPr id="164" name="Shape 164"/>
          <p:cNvSpPr txBox="1"/>
          <p:nvPr/>
        </p:nvSpPr>
        <p:spPr>
          <a:xfrm>
            <a:off x="147486" y="1695555"/>
            <a:ext cx="622710" cy="2540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1400" b="1">
                <a:solidFill>
                  <a:srgbClr val="E36C09"/>
                </a:solidFill>
                <a:latin typeface="Calibri"/>
                <a:ea typeface="Calibri"/>
                <a:cs typeface="Calibri"/>
                <a:sym typeface="Calibri"/>
              </a:rPr>
              <a:t>2017</a:t>
            </a:r>
          </a:p>
        </p:txBody>
      </p:sp>
      <p:sp>
        <p:nvSpPr>
          <p:cNvPr id="165" name="Shape 165"/>
          <p:cNvSpPr txBox="1"/>
          <p:nvPr/>
        </p:nvSpPr>
        <p:spPr>
          <a:xfrm>
            <a:off x="1106536"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Noviembre</a:t>
            </a:r>
          </a:p>
        </p:txBody>
      </p:sp>
      <p:sp>
        <p:nvSpPr>
          <p:cNvPr id="166" name="Shape 166"/>
          <p:cNvSpPr txBox="1"/>
          <p:nvPr/>
        </p:nvSpPr>
        <p:spPr>
          <a:xfrm>
            <a:off x="1101105"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67" name="Shape 167"/>
          <p:cNvSpPr txBox="1"/>
          <p:nvPr/>
        </p:nvSpPr>
        <p:spPr>
          <a:xfrm>
            <a:off x="2171697"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Diciembre</a:t>
            </a:r>
          </a:p>
        </p:txBody>
      </p:sp>
      <p:sp>
        <p:nvSpPr>
          <p:cNvPr id="168" name="Shape 168"/>
          <p:cNvSpPr txBox="1"/>
          <p:nvPr/>
        </p:nvSpPr>
        <p:spPr>
          <a:xfrm>
            <a:off x="2166266"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69" name="Shape 169"/>
          <p:cNvSpPr txBox="1"/>
          <p:nvPr/>
        </p:nvSpPr>
        <p:spPr>
          <a:xfrm>
            <a:off x="3179502"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Enero</a:t>
            </a:r>
          </a:p>
        </p:txBody>
      </p:sp>
      <p:sp>
        <p:nvSpPr>
          <p:cNvPr id="170" name="Shape 170"/>
          <p:cNvSpPr txBox="1"/>
          <p:nvPr/>
        </p:nvSpPr>
        <p:spPr>
          <a:xfrm>
            <a:off x="3174073"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1" name="Shape 171"/>
          <p:cNvSpPr txBox="1"/>
          <p:nvPr/>
        </p:nvSpPr>
        <p:spPr>
          <a:xfrm>
            <a:off x="4277439"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Febrero</a:t>
            </a:r>
          </a:p>
        </p:txBody>
      </p:sp>
      <p:sp>
        <p:nvSpPr>
          <p:cNvPr id="172" name="Shape 172"/>
          <p:cNvSpPr txBox="1"/>
          <p:nvPr/>
        </p:nvSpPr>
        <p:spPr>
          <a:xfrm>
            <a:off x="4272008"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3" name="Shape 173"/>
          <p:cNvSpPr txBox="1"/>
          <p:nvPr/>
        </p:nvSpPr>
        <p:spPr>
          <a:xfrm>
            <a:off x="5293439"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Marzo</a:t>
            </a:r>
          </a:p>
        </p:txBody>
      </p:sp>
      <p:sp>
        <p:nvSpPr>
          <p:cNvPr id="174" name="Shape 174"/>
          <p:cNvSpPr txBox="1"/>
          <p:nvPr/>
        </p:nvSpPr>
        <p:spPr>
          <a:xfrm>
            <a:off x="5288008"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5" name="Shape 175"/>
          <p:cNvSpPr txBox="1"/>
          <p:nvPr/>
        </p:nvSpPr>
        <p:spPr>
          <a:xfrm>
            <a:off x="6246007"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Abril</a:t>
            </a:r>
          </a:p>
        </p:txBody>
      </p:sp>
      <p:sp>
        <p:nvSpPr>
          <p:cNvPr id="176" name="Shape 176"/>
          <p:cNvSpPr txBox="1"/>
          <p:nvPr/>
        </p:nvSpPr>
        <p:spPr>
          <a:xfrm>
            <a:off x="6240576"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7" name="Shape 177"/>
          <p:cNvSpPr txBox="1"/>
          <p:nvPr/>
        </p:nvSpPr>
        <p:spPr>
          <a:xfrm>
            <a:off x="7311167"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Mayo</a:t>
            </a:r>
          </a:p>
        </p:txBody>
      </p:sp>
      <p:sp>
        <p:nvSpPr>
          <p:cNvPr id="178" name="Shape 178"/>
          <p:cNvSpPr txBox="1"/>
          <p:nvPr/>
        </p:nvSpPr>
        <p:spPr>
          <a:xfrm>
            <a:off x="7305736"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9" name="Shape 179"/>
          <p:cNvSpPr txBox="1"/>
          <p:nvPr/>
        </p:nvSpPr>
        <p:spPr>
          <a:xfrm>
            <a:off x="8305075"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Junio</a:t>
            </a:r>
          </a:p>
        </p:txBody>
      </p:sp>
      <p:sp>
        <p:nvSpPr>
          <p:cNvPr id="180" name="Shape 180"/>
          <p:cNvSpPr txBox="1"/>
          <p:nvPr/>
        </p:nvSpPr>
        <p:spPr>
          <a:xfrm>
            <a:off x="8299645"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81" name="Shape 181"/>
          <p:cNvSpPr txBox="1"/>
          <p:nvPr/>
        </p:nvSpPr>
        <p:spPr>
          <a:xfrm>
            <a:off x="16388"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2" name="Shape 182"/>
          <p:cNvSpPr txBox="1"/>
          <p:nvPr/>
        </p:nvSpPr>
        <p:spPr>
          <a:xfrm>
            <a:off x="961754"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3" name="Shape 183"/>
          <p:cNvSpPr txBox="1"/>
          <p:nvPr/>
        </p:nvSpPr>
        <p:spPr>
          <a:xfrm>
            <a:off x="2035108"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4" name="Shape 184"/>
          <p:cNvSpPr txBox="1"/>
          <p:nvPr/>
        </p:nvSpPr>
        <p:spPr>
          <a:xfrm>
            <a:off x="3067498"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5" name="Shape 185"/>
          <p:cNvSpPr txBox="1"/>
          <p:nvPr/>
        </p:nvSpPr>
        <p:spPr>
          <a:xfrm>
            <a:off x="4165301"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6" name="Shape 186"/>
          <p:cNvSpPr txBox="1"/>
          <p:nvPr/>
        </p:nvSpPr>
        <p:spPr>
          <a:xfrm>
            <a:off x="5189494"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7" name="Shape 187"/>
          <p:cNvSpPr txBox="1"/>
          <p:nvPr/>
        </p:nvSpPr>
        <p:spPr>
          <a:xfrm>
            <a:off x="6164530"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8" name="Shape 188"/>
          <p:cNvSpPr txBox="1"/>
          <p:nvPr/>
        </p:nvSpPr>
        <p:spPr>
          <a:xfrm>
            <a:off x="7188721"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9" name="Shape 189"/>
          <p:cNvSpPr txBox="1"/>
          <p:nvPr/>
        </p:nvSpPr>
        <p:spPr>
          <a:xfrm>
            <a:off x="8180142" y="2306475"/>
            <a:ext cx="857575" cy="52848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a:t>
            </a:r>
          </a:p>
        </p:txBody>
      </p:sp>
      <p:sp>
        <p:nvSpPr>
          <p:cNvPr id="190" name="Shape 190"/>
          <p:cNvSpPr txBox="1"/>
          <p:nvPr/>
        </p:nvSpPr>
        <p:spPr>
          <a:xfrm>
            <a:off x="946842" y="3474064"/>
            <a:ext cx="978640" cy="5694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900" b="1">
                <a:solidFill>
                  <a:srgbClr val="E36C09"/>
                </a:solidFill>
                <a:latin typeface="Calibri"/>
                <a:ea typeface="Calibri"/>
                <a:cs typeface="Calibri"/>
                <a:sym typeface="Calibri"/>
              </a:rPr>
              <a:t>Destacado</a:t>
            </a:r>
          </a:p>
          <a:p>
            <a:pPr marL="0" marR="0" lvl="0" indent="0" algn="l" rtl="0">
              <a:spcBef>
                <a:spcPts val="0"/>
              </a:spcBef>
              <a:buSzPct val="25000"/>
              <a:buNone/>
            </a:pPr>
            <a:r>
              <a:rPr lang="es-ES" sz="900" b="1">
                <a:solidFill>
                  <a:srgbClr val="E36C09"/>
                </a:solidFill>
                <a:latin typeface="Calibri"/>
                <a:ea typeface="Calibri"/>
                <a:cs typeface="Calibri"/>
                <a:sym typeface="Calibri"/>
              </a:rPr>
              <a:t>Datos de importancia</a:t>
            </a:r>
          </a:p>
        </p:txBody>
      </p:sp>
      <p:cxnSp>
        <p:nvCxnSpPr>
          <p:cNvPr id="191" name="Shape 191"/>
          <p:cNvCxnSpPr/>
          <p:nvPr/>
        </p:nvCxnSpPr>
        <p:spPr>
          <a:xfrm>
            <a:off x="1040582" y="3506841"/>
            <a:ext cx="683234" cy="0"/>
          </a:xfrm>
          <a:prstGeom prst="straightConnector1">
            <a:avLst/>
          </a:prstGeom>
          <a:noFill/>
          <a:ln w="9525" cap="flat" cmpd="sng">
            <a:solidFill>
              <a:srgbClr val="E46C0A"/>
            </a:solidFill>
            <a:prstDash val="solid"/>
            <a:round/>
            <a:headEnd type="none" w="med" len="med"/>
            <a:tailEnd type="none" w="med" len="med"/>
          </a:ln>
        </p:spPr>
      </p:cxnSp>
      <p:sp>
        <p:nvSpPr>
          <p:cNvPr id="192" name="Shape 192"/>
          <p:cNvSpPr txBox="1"/>
          <p:nvPr/>
        </p:nvSpPr>
        <p:spPr>
          <a:xfrm>
            <a:off x="8180142" y="2834961"/>
            <a:ext cx="978640" cy="5694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900" b="1">
                <a:solidFill>
                  <a:srgbClr val="E36C09"/>
                </a:solidFill>
                <a:latin typeface="Calibri"/>
                <a:ea typeface="Calibri"/>
                <a:cs typeface="Calibri"/>
                <a:sym typeface="Calibri"/>
              </a:rPr>
              <a:t>Destacado</a:t>
            </a:r>
          </a:p>
          <a:p>
            <a:pPr marL="0" marR="0" lvl="0" indent="0" algn="l" rtl="0">
              <a:spcBef>
                <a:spcPts val="0"/>
              </a:spcBef>
              <a:buSzPct val="25000"/>
              <a:buNone/>
            </a:pPr>
            <a:r>
              <a:rPr lang="es-ES" sz="900" b="1">
                <a:solidFill>
                  <a:srgbClr val="E36C09"/>
                </a:solidFill>
                <a:latin typeface="Calibri"/>
                <a:ea typeface="Calibri"/>
                <a:cs typeface="Calibri"/>
                <a:sym typeface="Calibri"/>
              </a:rPr>
              <a:t>Datos de importancia</a:t>
            </a:r>
          </a:p>
        </p:txBody>
      </p:sp>
      <p:cxnSp>
        <p:nvCxnSpPr>
          <p:cNvPr id="193" name="Shape 193"/>
          <p:cNvCxnSpPr/>
          <p:nvPr/>
        </p:nvCxnSpPr>
        <p:spPr>
          <a:xfrm>
            <a:off x="8273881" y="2867738"/>
            <a:ext cx="683234" cy="0"/>
          </a:xfrm>
          <a:prstGeom prst="straightConnector1">
            <a:avLst/>
          </a:prstGeom>
          <a:noFill/>
          <a:ln w="9525" cap="flat" cmpd="sng">
            <a:solidFill>
              <a:srgbClr val="E46C0A"/>
            </a:solidFill>
            <a:prstDash val="solid"/>
            <a:round/>
            <a:headEnd type="none" w="med" len="med"/>
            <a:tailEnd type="none" w="med" len="med"/>
          </a:ln>
        </p:spPr>
      </p:cxnSp>
      <p:sp>
        <p:nvSpPr>
          <p:cNvPr id="194" name="Shape 194"/>
          <p:cNvSpPr txBox="1"/>
          <p:nvPr/>
        </p:nvSpPr>
        <p:spPr>
          <a:xfrm>
            <a:off x="8180142" y="3474064"/>
            <a:ext cx="857575" cy="52848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a:t>
            </a:r>
          </a:p>
        </p:txBody>
      </p:sp>
      <p:cxnSp>
        <p:nvCxnSpPr>
          <p:cNvPr id="195" name="Shape 195"/>
          <p:cNvCxnSpPr/>
          <p:nvPr/>
        </p:nvCxnSpPr>
        <p:spPr>
          <a:xfrm>
            <a:off x="8273881" y="3412571"/>
            <a:ext cx="683234" cy="0"/>
          </a:xfrm>
          <a:prstGeom prst="straightConnector1">
            <a:avLst/>
          </a:prstGeom>
          <a:noFill/>
          <a:ln w="9525" cap="flat" cmpd="sng">
            <a:solidFill>
              <a:srgbClr val="E46C0A"/>
            </a:solidFill>
            <a:prstDash val="solid"/>
            <a:round/>
            <a:headEnd type="none" w="med" len="med"/>
            <a:tailEnd type="non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p:nvPr/>
        </p:nvSpPr>
        <p:spPr>
          <a:xfrm>
            <a:off x="533477" y="2012400"/>
            <a:ext cx="2789279" cy="120032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400" b="1">
                <a:solidFill>
                  <a:schemeClr val="lt1"/>
                </a:solidFill>
                <a:latin typeface="Calibri"/>
                <a:ea typeface="Calibri"/>
                <a:cs typeface="Calibri"/>
                <a:sym typeface="Calibri"/>
              </a:rPr>
              <a:t>NOMBRE DE</a:t>
            </a:r>
          </a:p>
          <a:p>
            <a:pPr marL="0" marR="0" lvl="0" indent="0" algn="l" rtl="0">
              <a:spcBef>
                <a:spcPts val="0"/>
              </a:spcBef>
              <a:buSzPct val="25000"/>
              <a:buNone/>
            </a:pPr>
            <a:r>
              <a:rPr lang="es-ES" sz="2400" b="1">
                <a:solidFill>
                  <a:schemeClr val="lt1"/>
                </a:solidFill>
                <a:latin typeface="Calibri"/>
                <a:ea typeface="Calibri"/>
                <a:cs typeface="Calibri"/>
                <a:sym typeface="Calibri"/>
              </a:rPr>
              <a:t>TEMA A</a:t>
            </a:r>
          </a:p>
          <a:p>
            <a:pPr marL="0" marR="0" lvl="0" indent="0" algn="l" rtl="0">
              <a:spcBef>
                <a:spcPts val="0"/>
              </a:spcBef>
              <a:buSzPct val="25000"/>
              <a:buNone/>
            </a:pPr>
            <a:r>
              <a:rPr lang="es-ES" sz="2400" b="1">
                <a:solidFill>
                  <a:schemeClr val="lt1"/>
                </a:solidFill>
                <a:latin typeface="Calibri"/>
                <a:ea typeface="Calibri"/>
                <a:cs typeface="Calibri"/>
                <a:sym typeface="Calibri"/>
              </a:rPr>
              <a:t>DESTACAR</a:t>
            </a:r>
          </a:p>
        </p:txBody>
      </p:sp>
      <p:pic>
        <p:nvPicPr>
          <p:cNvPr id="206" name="Shape 206"/>
          <p:cNvPicPr preferRelativeResize="0"/>
          <p:nvPr/>
        </p:nvPicPr>
        <p:blipFill rotWithShape="1">
          <a:blip r:embed="rId3">
            <a:alphaModFix/>
          </a:blip>
          <a:srcRect/>
          <a:stretch/>
        </p:blipFill>
        <p:spPr>
          <a:xfrm>
            <a:off x="613147" y="1769688"/>
            <a:ext cx="990599" cy="50799"/>
          </a:xfrm>
          <a:prstGeom prst="rect">
            <a:avLst/>
          </a:prstGeom>
          <a:noFill/>
          <a:ln>
            <a:noFill/>
          </a:ln>
        </p:spPr>
      </p:pic>
      <p:sp>
        <p:nvSpPr>
          <p:cNvPr id="207" name="Shape 207"/>
          <p:cNvSpPr txBox="1"/>
          <p:nvPr/>
        </p:nvSpPr>
        <p:spPr>
          <a:xfrm>
            <a:off x="4409348" y="1531803"/>
            <a:ext cx="259126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5E5C5D"/>
                </a:solidFill>
                <a:latin typeface="Calibri"/>
                <a:ea typeface="Calibri"/>
                <a:cs typeface="Calibri"/>
                <a:sym typeface="Calibri"/>
              </a:rPr>
              <a:t>Título</a:t>
            </a:r>
          </a:p>
        </p:txBody>
      </p:sp>
      <p:sp>
        <p:nvSpPr>
          <p:cNvPr id="208" name="Shape 208"/>
          <p:cNvSpPr txBox="1"/>
          <p:nvPr/>
        </p:nvSpPr>
        <p:spPr>
          <a:xfrm>
            <a:off x="4409348" y="2012400"/>
            <a:ext cx="3885416" cy="181588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p:nvPr/>
        </p:nvSpPr>
        <p:spPr>
          <a:xfrm>
            <a:off x="553337" y="162651"/>
            <a:ext cx="28128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E8E6E8"/>
                </a:solidFill>
                <a:latin typeface="Calibri"/>
                <a:ea typeface="Calibri"/>
                <a:cs typeface="Calibri"/>
                <a:sym typeface="Calibri"/>
              </a:rPr>
              <a:t>2</a:t>
            </a:r>
          </a:p>
        </p:txBody>
      </p:sp>
      <p:pic>
        <p:nvPicPr>
          <p:cNvPr id="214" name="Shape 214"/>
          <p:cNvPicPr preferRelativeResize="0"/>
          <p:nvPr/>
        </p:nvPicPr>
        <p:blipFill rotWithShape="1">
          <a:blip r:embed="rId3">
            <a:alphaModFix/>
          </a:blip>
          <a:srcRect/>
          <a:stretch/>
        </p:blipFill>
        <p:spPr>
          <a:xfrm>
            <a:off x="594777" y="510489"/>
            <a:ext cx="217897" cy="36000"/>
          </a:xfrm>
          <a:prstGeom prst="rect">
            <a:avLst/>
          </a:prstGeom>
          <a:noFill/>
          <a:ln>
            <a:noFill/>
          </a:ln>
        </p:spPr>
      </p:pic>
      <p:pic>
        <p:nvPicPr>
          <p:cNvPr id="215" name="Shape 215"/>
          <p:cNvPicPr preferRelativeResize="0"/>
          <p:nvPr/>
        </p:nvPicPr>
        <p:blipFill rotWithShape="1">
          <a:blip r:embed="rId4">
            <a:alphaModFix/>
          </a:blip>
          <a:srcRect/>
          <a:stretch/>
        </p:blipFill>
        <p:spPr>
          <a:xfrm>
            <a:off x="1101720" y="1958192"/>
            <a:ext cx="241299" cy="38099"/>
          </a:xfrm>
          <a:prstGeom prst="rect">
            <a:avLst/>
          </a:prstGeom>
          <a:noFill/>
          <a:ln>
            <a:noFill/>
          </a:ln>
        </p:spPr>
      </p:pic>
      <p:sp>
        <p:nvSpPr>
          <p:cNvPr id="216" name="Shape 216"/>
          <p:cNvSpPr txBox="1"/>
          <p:nvPr/>
        </p:nvSpPr>
        <p:spPr>
          <a:xfrm>
            <a:off x="954675" y="144886"/>
            <a:ext cx="2591261"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E8E6E8"/>
                </a:solidFill>
                <a:latin typeface="Calibri"/>
                <a:ea typeface="Calibri"/>
                <a:cs typeface="Calibri"/>
                <a:sym typeface="Calibri"/>
              </a:rPr>
              <a:t>INDICADOR</a:t>
            </a:r>
          </a:p>
          <a:p>
            <a:pPr marL="0" marR="0" lvl="0" indent="0" algn="l" rtl="0">
              <a:spcBef>
                <a:spcPts val="0"/>
              </a:spcBef>
              <a:buSzPct val="25000"/>
              <a:buNone/>
            </a:pPr>
            <a:r>
              <a:rPr lang="es-ES" sz="2000" b="1">
                <a:solidFill>
                  <a:srgbClr val="E8E6E8"/>
                </a:solidFill>
                <a:latin typeface="Calibri"/>
                <a:ea typeface="Calibri"/>
                <a:cs typeface="Calibri"/>
                <a:sym typeface="Calibri"/>
              </a:rPr>
              <a:t>CAPÍTULO</a:t>
            </a:r>
          </a:p>
        </p:txBody>
      </p:sp>
      <p:sp>
        <p:nvSpPr>
          <p:cNvPr id="217" name="Shape 217"/>
          <p:cNvSpPr txBox="1"/>
          <p:nvPr/>
        </p:nvSpPr>
        <p:spPr>
          <a:xfrm>
            <a:off x="954675" y="1227521"/>
            <a:ext cx="25912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5E5C5D"/>
                </a:solidFill>
                <a:latin typeface="Calibri"/>
                <a:ea typeface="Calibri"/>
                <a:cs typeface="Calibri"/>
                <a:sym typeface="Calibri"/>
              </a:rPr>
              <a:t>TÍTULO PRINCIPAL</a:t>
            </a:r>
          </a:p>
        </p:txBody>
      </p:sp>
      <p:sp>
        <p:nvSpPr>
          <p:cNvPr id="218" name="Shape 218"/>
          <p:cNvSpPr txBox="1"/>
          <p:nvPr/>
        </p:nvSpPr>
        <p:spPr>
          <a:xfrm>
            <a:off x="990199" y="1552504"/>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FF9220"/>
                </a:solidFill>
                <a:latin typeface="Calibri"/>
                <a:ea typeface="Calibri"/>
                <a:cs typeface="Calibri"/>
                <a:sym typeface="Calibri"/>
              </a:rPr>
              <a:t>SUBTÍTULO</a:t>
            </a:r>
          </a:p>
        </p:txBody>
      </p:sp>
      <p:sp>
        <p:nvSpPr>
          <p:cNvPr id="219" name="Shape 219"/>
          <p:cNvSpPr txBox="1"/>
          <p:nvPr/>
        </p:nvSpPr>
        <p:spPr>
          <a:xfrm>
            <a:off x="990199" y="2106233"/>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5E5C5D"/>
                </a:solidFill>
                <a:latin typeface="Calibri"/>
                <a:ea typeface="Calibri"/>
                <a:cs typeface="Calibri"/>
                <a:sym typeface="Calibri"/>
              </a:rPr>
              <a:t>Destacado</a:t>
            </a:r>
          </a:p>
        </p:txBody>
      </p:sp>
      <p:sp>
        <p:nvSpPr>
          <p:cNvPr id="220" name="Shape 220"/>
          <p:cNvSpPr txBox="1"/>
          <p:nvPr/>
        </p:nvSpPr>
        <p:spPr>
          <a:xfrm>
            <a:off x="990199" y="2502825"/>
            <a:ext cx="5936905" cy="116955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a:solidFill>
                  <a:schemeClr val="lt1"/>
                </a:solidFill>
                <a:latin typeface="Calibri"/>
                <a:ea typeface="Calibri"/>
                <a:cs typeface="Calibri"/>
                <a:sym typeface="Calibri"/>
              </a:rPr>
              <a:t>CAPÍTULO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533477" y="2012400"/>
            <a:ext cx="2789279" cy="120032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400" b="1">
                <a:solidFill>
                  <a:schemeClr val="lt1"/>
                </a:solidFill>
                <a:latin typeface="Calibri"/>
                <a:ea typeface="Calibri"/>
                <a:cs typeface="Calibri"/>
                <a:sym typeface="Calibri"/>
              </a:rPr>
              <a:t>NOMBRE DE</a:t>
            </a:r>
          </a:p>
          <a:p>
            <a:pPr marL="0" marR="0" lvl="0" indent="0" algn="l" rtl="0">
              <a:spcBef>
                <a:spcPts val="0"/>
              </a:spcBef>
              <a:buSzPct val="25000"/>
              <a:buNone/>
            </a:pPr>
            <a:r>
              <a:rPr lang="es-ES" sz="2400" b="1">
                <a:solidFill>
                  <a:schemeClr val="lt1"/>
                </a:solidFill>
                <a:latin typeface="Calibri"/>
                <a:ea typeface="Calibri"/>
                <a:cs typeface="Calibri"/>
                <a:sym typeface="Calibri"/>
              </a:rPr>
              <a:t>TEMA A</a:t>
            </a:r>
          </a:p>
          <a:p>
            <a:pPr marL="0" marR="0" lvl="0" indent="0" algn="l" rtl="0">
              <a:spcBef>
                <a:spcPts val="0"/>
              </a:spcBef>
              <a:buSzPct val="25000"/>
              <a:buNone/>
            </a:pPr>
            <a:r>
              <a:rPr lang="es-ES" sz="2400" b="1">
                <a:solidFill>
                  <a:schemeClr val="lt1"/>
                </a:solidFill>
                <a:latin typeface="Calibri"/>
                <a:ea typeface="Calibri"/>
                <a:cs typeface="Calibri"/>
                <a:sym typeface="Calibri"/>
              </a:rPr>
              <a:t>DESTACAR</a:t>
            </a:r>
          </a:p>
        </p:txBody>
      </p:sp>
      <p:pic>
        <p:nvPicPr>
          <p:cNvPr id="231" name="Shape 231"/>
          <p:cNvPicPr preferRelativeResize="0"/>
          <p:nvPr/>
        </p:nvPicPr>
        <p:blipFill rotWithShape="1">
          <a:blip r:embed="rId3">
            <a:alphaModFix/>
          </a:blip>
          <a:srcRect/>
          <a:stretch/>
        </p:blipFill>
        <p:spPr>
          <a:xfrm>
            <a:off x="613147" y="1769688"/>
            <a:ext cx="990599" cy="50799"/>
          </a:xfrm>
          <a:prstGeom prst="rect">
            <a:avLst/>
          </a:prstGeom>
          <a:noFill/>
          <a:ln>
            <a:noFill/>
          </a:ln>
        </p:spPr>
      </p:pic>
      <p:sp>
        <p:nvSpPr>
          <p:cNvPr id="232" name="Shape 232"/>
          <p:cNvSpPr txBox="1"/>
          <p:nvPr/>
        </p:nvSpPr>
        <p:spPr>
          <a:xfrm>
            <a:off x="4409348" y="1531803"/>
            <a:ext cx="259126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5E5C5D"/>
                </a:solidFill>
                <a:latin typeface="Calibri"/>
                <a:ea typeface="Calibri"/>
                <a:cs typeface="Calibri"/>
                <a:sym typeface="Calibri"/>
              </a:rPr>
              <a:t>Título</a:t>
            </a:r>
          </a:p>
        </p:txBody>
      </p:sp>
      <p:sp>
        <p:nvSpPr>
          <p:cNvPr id="233" name="Shape 233"/>
          <p:cNvSpPr txBox="1"/>
          <p:nvPr/>
        </p:nvSpPr>
        <p:spPr>
          <a:xfrm>
            <a:off x="4409348" y="2012400"/>
            <a:ext cx="3885416" cy="181588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p:nvPr/>
        </p:nvSpPr>
        <p:spPr>
          <a:xfrm>
            <a:off x="553337" y="162651"/>
            <a:ext cx="28128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E8E6E8"/>
                </a:solidFill>
                <a:latin typeface="Calibri"/>
                <a:ea typeface="Calibri"/>
                <a:cs typeface="Calibri"/>
                <a:sym typeface="Calibri"/>
              </a:rPr>
              <a:t>3</a:t>
            </a:r>
          </a:p>
        </p:txBody>
      </p:sp>
      <p:pic>
        <p:nvPicPr>
          <p:cNvPr id="239" name="Shape 239"/>
          <p:cNvPicPr preferRelativeResize="0"/>
          <p:nvPr/>
        </p:nvPicPr>
        <p:blipFill rotWithShape="1">
          <a:blip r:embed="rId3">
            <a:alphaModFix/>
          </a:blip>
          <a:srcRect/>
          <a:stretch/>
        </p:blipFill>
        <p:spPr>
          <a:xfrm>
            <a:off x="594777" y="510489"/>
            <a:ext cx="217897" cy="36000"/>
          </a:xfrm>
          <a:prstGeom prst="rect">
            <a:avLst/>
          </a:prstGeom>
          <a:noFill/>
          <a:ln>
            <a:noFill/>
          </a:ln>
        </p:spPr>
      </p:pic>
      <p:pic>
        <p:nvPicPr>
          <p:cNvPr id="240" name="Shape 240"/>
          <p:cNvPicPr preferRelativeResize="0"/>
          <p:nvPr/>
        </p:nvPicPr>
        <p:blipFill rotWithShape="1">
          <a:blip r:embed="rId4">
            <a:alphaModFix/>
          </a:blip>
          <a:srcRect/>
          <a:stretch/>
        </p:blipFill>
        <p:spPr>
          <a:xfrm>
            <a:off x="1101720" y="1958192"/>
            <a:ext cx="241299" cy="38099"/>
          </a:xfrm>
          <a:prstGeom prst="rect">
            <a:avLst/>
          </a:prstGeom>
          <a:noFill/>
          <a:ln>
            <a:noFill/>
          </a:ln>
        </p:spPr>
      </p:pic>
      <p:sp>
        <p:nvSpPr>
          <p:cNvPr id="241" name="Shape 241"/>
          <p:cNvSpPr txBox="1"/>
          <p:nvPr/>
        </p:nvSpPr>
        <p:spPr>
          <a:xfrm>
            <a:off x="954675" y="144886"/>
            <a:ext cx="2591261"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E8E6E8"/>
                </a:solidFill>
                <a:latin typeface="Calibri"/>
                <a:ea typeface="Calibri"/>
                <a:cs typeface="Calibri"/>
                <a:sym typeface="Calibri"/>
              </a:rPr>
              <a:t>INDICADOR</a:t>
            </a:r>
          </a:p>
          <a:p>
            <a:pPr marL="0" marR="0" lvl="0" indent="0" algn="l" rtl="0">
              <a:spcBef>
                <a:spcPts val="0"/>
              </a:spcBef>
              <a:buSzPct val="25000"/>
              <a:buNone/>
            </a:pPr>
            <a:r>
              <a:rPr lang="es-ES" sz="2000" b="1">
                <a:solidFill>
                  <a:srgbClr val="E8E6E8"/>
                </a:solidFill>
                <a:latin typeface="Calibri"/>
                <a:ea typeface="Calibri"/>
                <a:cs typeface="Calibri"/>
                <a:sym typeface="Calibri"/>
              </a:rPr>
              <a:t>CAPÍTULO</a:t>
            </a:r>
          </a:p>
        </p:txBody>
      </p:sp>
      <p:sp>
        <p:nvSpPr>
          <p:cNvPr id="242" name="Shape 242"/>
          <p:cNvSpPr txBox="1"/>
          <p:nvPr/>
        </p:nvSpPr>
        <p:spPr>
          <a:xfrm>
            <a:off x="954675" y="1227521"/>
            <a:ext cx="25912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5E5C5D"/>
                </a:solidFill>
                <a:latin typeface="Calibri"/>
                <a:ea typeface="Calibri"/>
                <a:cs typeface="Calibri"/>
                <a:sym typeface="Calibri"/>
              </a:rPr>
              <a:t>TÍTULO PRINCIPAL</a:t>
            </a:r>
          </a:p>
        </p:txBody>
      </p:sp>
      <p:sp>
        <p:nvSpPr>
          <p:cNvPr id="243" name="Shape 243"/>
          <p:cNvSpPr txBox="1"/>
          <p:nvPr/>
        </p:nvSpPr>
        <p:spPr>
          <a:xfrm>
            <a:off x="990199" y="1552504"/>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1D9A88"/>
                </a:solidFill>
                <a:latin typeface="Calibri"/>
                <a:ea typeface="Calibri"/>
                <a:cs typeface="Calibri"/>
                <a:sym typeface="Calibri"/>
              </a:rPr>
              <a:t>SUBTÍTULO</a:t>
            </a:r>
          </a:p>
        </p:txBody>
      </p:sp>
      <p:sp>
        <p:nvSpPr>
          <p:cNvPr id="244" name="Shape 244"/>
          <p:cNvSpPr txBox="1"/>
          <p:nvPr/>
        </p:nvSpPr>
        <p:spPr>
          <a:xfrm>
            <a:off x="990199" y="2106233"/>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5E5C5D"/>
                </a:solidFill>
                <a:latin typeface="Calibri"/>
                <a:ea typeface="Calibri"/>
                <a:cs typeface="Calibri"/>
                <a:sym typeface="Calibri"/>
              </a:rPr>
              <a:t>Destacado</a:t>
            </a:r>
          </a:p>
        </p:txBody>
      </p:sp>
      <p:sp>
        <p:nvSpPr>
          <p:cNvPr id="245" name="Shape 245"/>
          <p:cNvSpPr txBox="1"/>
          <p:nvPr/>
        </p:nvSpPr>
        <p:spPr>
          <a:xfrm>
            <a:off x="990199" y="2502825"/>
            <a:ext cx="5936905" cy="116955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67149" y="183899"/>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66992"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1.1.1</a:t>
            </a:r>
          </a:p>
        </p:txBody>
      </p:sp>
      <p:sp>
        <p:nvSpPr>
          <p:cNvPr id="133" name="Shape 133"/>
          <p:cNvSpPr txBox="1"/>
          <p:nvPr/>
        </p:nvSpPr>
        <p:spPr>
          <a:xfrm>
            <a:off x="954675" y="1227521"/>
            <a:ext cx="2836414"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OBJETIVOS ESPECÍFICOS.</a:t>
            </a:r>
          </a:p>
        </p:txBody>
      </p:sp>
      <p:sp>
        <p:nvSpPr>
          <p:cNvPr id="136" name="Shape 136"/>
          <p:cNvSpPr txBox="1"/>
          <p:nvPr/>
        </p:nvSpPr>
        <p:spPr>
          <a:xfrm>
            <a:off x="954675" y="1627630"/>
            <a:ext cx="7762160" cy="3370983"/>
          </a:xfrm>
          <a:prstGeom prst="rect">
            <a:avLst/>
          </a:prstGeom>
          <a:noFill/>
          <a:ln>
            <a:noFill/>
          </a:ln>
        </p:spPr>
        <p:txBody>
          <a:bodyPr wrap="square" lIns="91425" tIns="45700" rIns="91425" bIns="45700" anchor="t" anchorCtr="0">
            <a:noAutofit/>
          </a:bodyPr>
          <a:lstStyle/>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Especificar los roles y requerimientos administrativos de los usuarios implicados en la gestión de la aplicación web.</a:t>
            </a:r>
          </a:p>
          <a:p>
            <a:pPr marL="342900" indent="-342900" fontAlgn="base">
              <a:buFont typeface="+mj-lt"/>
              <a:buAutoNum type="arabicPeriod"/>
            </a:pPr>
            <a:endParaRPr lang="es-ES" sz="1800" dirty="0">
              <a:solidFill>
                <a:srgbClr val="5E5C5D"/>
              </a:solidFill>
              <a:latin typeface="Calibri" panose="020F0502020204030204" pitchFamily="34" charset="0"/>
              <a:cs typeface="Calibri" panose="020F0502020204030204" pitchFamily="34" charset="0"/>
            </a:endParaRPr>
          </a:p>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Proponer técnicas de recolección de información, dirigidas al personal administrativo y docente, para gestionar eficazmente el inventario de los bienes asignados a la institución Julio Cesar Turbay Ayala.</a:t>
            </a:r>
          </a:p>
          <a:p>
            <a:pPr marL="342900" indent="-342900" fontAlgn="base">
              <a:buFont typeface="+mj-lt"/>
              <a:buAutoNum type="arabicPeriod"/>
            </a:pPr>
            <a:endParaRPr lang="es-ES" sz="1800" dirty="0">
              <a:solidFill>
                <a:srgbClr val="5E5C5D"/>
              </a:solidFill>
              <a:latin typeface="Calibri" panose="020F0502020204030204" pitchFamily="34" charset="0"/>
              <a:cs typeface="Calibri" panose="020F0502020204030204" pitchFamily="34" charset="0"/>
            </a:endParaRPr>
          </a:p>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Construir los modelos de UML que den soporte a la información requerida.</a:t>
            </a:r>
          </a:p>
          <a:p>
            <a:pPr marL="342900" indent="-342900" fontAlgn="base">
              <a:buFont typeface="+mj-lt"/>
              <a:buAutoNum type="arabicPeriod"/>
            </a:pPr>
            <a:endParaRPr lang="es-ES" sz="1800" dirty="0">
              <a:solidFill>
                <a:srgbClr val="5E5C5D"/>
              </a:solidFill>
              <a:latin typeface="Calibri" panose="020F0502020204030204" pitchFamily="34" charset="0"/>
              <a:cs typeface="Calibri" panose="020F0502020204030204" pitchFamily="34" charset="0"/>
            </a:endParaRPr>
          </a:p>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Redactar la documentación del proceso, basado en los requerimientos funcionales y no funcionales para la construcción del sistema de orden de inventario.</a:t>
            </a: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20712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34768" y="183899"/>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726823"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a:t>
            </a:r>
          </a:p>
        </p:txBody>
      </p:sp>
      <p:sp>
        <p:nvSpPr>
          <p:cNvPr id="133" name="Shape 133"/>
          <p:cNvSpPr txBox="1"/>
          <p:nvPr/>
        </p:nvSpPr>
        <p:spPr>
          <a:xfrm>
            <a:off x="954674" y="1227521"/>
            <a:ext cx="40196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PLANTEAMIENTO DEL PROBLEMA.</a:t>
            </a:r>
          </a:p>
        </p:txBody>
      </p:sp>
      <p:sp>
        <p:nvSpPr>
          <p:cNvPr id="136" name="Shape 136"/>
          <p:cNvSpPr txBox="1"/>
          <p:nvPr/>
        </p:nvSpPr>
        <p:spPr>
          <a:xfrm>
            <a:off x="954674" y="1719122"/>
            <a:ext cx="7762160" cy="3370983"/>
          </a:xfrm>
          <a:prstGeom prst="rect">
            <a:avLst/>
          </a:prstGeom>
          <a:noFill/>
          <a:ln>
            <a:noFill/>
          </a:ln>
        </p:spPr>
        <p:txBody>
          <a:bodyPr wrap="square" lIns="91425" tIns="45700" rIns="91425" bIns="45700" anchor="t" anchorCtr="0">
            <a:noAutofit/>
          </a:bodyPr>
          <a:lstStyle/>
          <a:p>
            <a:pPr algn="just"/>
            <a:r>
              <a:rPr lang="es-CO" dirty="0">
                <a:solidFill>
                  <a:srgbClr val="5E5C5D"/>
                </a:solidFill>
                <a:latin typeface="Calibri" panose="020F0502020204030204" pitchFamily="34" charset="0"/>
                <a:cs typeface="Calibri" panose="020F0502020204030204" pitchFamily="34" charset="0"/>
              </a:rPr>
              <a:t>La Evaluación de Condiciones Básicas para la Enseñanza y el Aprendizaje (ACEA) revela unas estadísticas acerca de los inventarios, de los colegios ubicados en la localidad de Soacha, estas son:</a:t>
            </a:r>
          </a:p>
          <a:p>
            <a:pPr algn="just"/>
            <a:endParaRPr lang="es-CO" dirty="0">
              <a:solidFill>
                <a:srgbClr val="5E5C5D"/>
              </a:solidFill>
              <a:latin typeface="Calibri" panose="020F0502020204030204" pitchFamily="34" charset="0"/>
              <a:cs typeface="Calibri" panose="020F0502020204030204" pitchFamily="34" charset="0"/>
            </a:endParaRPr>
          </a:p>
          <a:p>
            <a:pPr algn="just"/>
            <a:r>
              <a:rPr lang="es-CO" dirty="0">
                <a:solidFill>
                  <a:srgbClr val="5E5C5D"/>
                </a:solidFill>
                <a:latin typeface="Calibri" panose="020F0502020204030204" pitchFamily="34" charset="0"/>
                <a:cs typeface="Calibri" panose="020F0502020204030204" pitchFamily="34" charset="0"/>
              </a:rPr>
              <a:t>●     78.2% de los estudiantes de 4º, 5º y 6º de primaria tienen mobiliario para sentarse y escribir en buenas o regulares condiciones.</a:t>
            </a:r>
          </a:p>
          <a:p>
            <a:pPr algn="just"/>
            <a:r>
              <a:rPr lang="es-CO" dirty="0">
                <a:solidFill>
                  <a:srgbClr val="5E5C5D"/>
                </a:solidFill>
                <a:latin typeface="Calibri" panose="020F0502020204030204" pitchFamily="34" charset="0"/>
                <a:cs typeface="Calibri" panose="020F0502020204030204" pitchFamily="34" charset="0"/>
              </a:rPr>
              <a:t>●     75.3% de los docentes indican que en su grupo, el tamaño del mobiliario es adecuado para sus estudiantes.</a:t>
            </a:r>
          </a:p>
          <a:p>
            <a:pPr algn="just"/>
            <a:r>
              <a:rPr lang="es-CO" dirty="0">
                <a:solidFill>
                  <a:srgbClr val="5E5C5D"/>
                </a:solidFill>
                <a:latin typeface="Calibri" panose="020F0502020204030204" pitchFamily="34" charset="0"/>
                <a:cs typeface="Calibri" panose="020F0502020204030204" pitchFamily="34" charset="0"/>
              </a:rPr>
              <a:t>●     Cerca de 80% de los docentes de 4º, 5º y 6º tienen silla y escritorios en condiciones aceptables.</a:t>
            </a:r>
          </a:p>
          <a:p>
            <a:pPr algn="just"/>
            <a:endParaRPr lang="es-CO" dirty="0">
              <a:solidFill>
                <a:srgbClr val="5E5C5D"/>
              </a:solidFill>
              <a:latin typeface="Calibri" panose="020F0502020204030204" pitchFamily="34" charset="0"/>
              <a:cs typeface="Calibri" panose="020F0502020204030204" pitchFamily="34" charset="0"/>
            </a:endParaRPr>
          </a:p>
          <a:p>
            <a:pPr algn="just"/>
            <a:r>
              <a:rPr lang="es-CO" dirty="0">
                <a:solidFill>
                  <a:srgbClr val="5E5C5D"/>
                </a:solidFill>
                <a:latin typeface="Calibri" panose="020F0502020204030204" pitchFamily="34" charset="0"/>
                <a:cs typeface="Calibri" panose="020F0502020204030204" pitchFamily="34" charset="0"/>
              </a:rPr>
              <a:t>En efecto a esto, y dado que el inventario de los establecimientos educativos son parte importante de los procesos de formación, es necesario que los directivos, instructores y estudiantes reconozcan la importancia de que estos implementos se deben de mantener en un estado optimo.</a:t>
            </a:r>
          </a:p>
          <a:p>
            <a:pPr algn="just"/>
            <a:r>
              <a:rPr lang="es-CO" dirty="0">
                <a:solidFill>
                  <a:srgbClr val="5E5C5D"/>
                </a:solidFill>
                <a:latin typeface="Calibri" panose="020F0502020204030204" pitchFamily="34" charset="0"/>
                <a:cs typeface="Calibri" panose="020F0502020204030204" pitchFamily="34" charset="0"/>
              </a:rPr>
              <a:t>Visto que la institución educativa Julio Cesar Turbay Ayala, no presenta un sistema de orden de inventario, es necesario proponer una herramienta que permita la gestión del mobiliario asignado en el centro educativo.</a:t>
            </a:r>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108121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8561" y="18317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1.2.1</a:t>
            </a:r>
          </a:p>
        </p:txBody>
      </p:sp>
      <p:sp>
        <p:nvSpPr>
          <p:cNvPr id="133" name="Shape 133"/>
          <p:cNvSpPr txBox="1"/>
          <p:nvPr/>
        </p:nvSpPr>
        <p:spPr>
          <a:xfrm>
            <a:off x="954674" y="1227521"/>
            <a:ext cx="448500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FORMULACIÓN PREGUNTA PROBLEMA. </a:t>
            </a:r>
          </a:p>
        </p:txBody>
      </p:sp>
      <p:sp>
        <p:nvSpPr>
          <p:cNvPr id="136" name="Shape 136"/>
          <p:cNvSpPr txBox="1"/>
          <p:nvPr/>
        </p:nvSpPr>
        <p:spPr>
          <a:xfrm>
            <a:off x="954674" y="1651083"/>
            <a:ext cx="7762160" cy="1005349"/>
          </a:xfrm>
          <a:prstGeom prst="rect">
            <a:avLst/>
          </a:prstGeom>
          <a:noFill/>
          <a:ln>
            <a:noFill/>
          </a:ln>
        </p:spPr>
        <p:txBody>
          <a:bodyPr wrap="square" lIns="91425" tIns="45700" rIns="91425" bIns="45700" anchor="t" anchorCtr="0">
            <a:noAutofit/>
          </a:bodyPr>
          <a:lstStyle/>
          <a:p>
            <a:r>
              <a:rPr lang="es-CO" sz="1800" dirty="0">
                <a:solidFill>
                  <a:srgbClr val="5E5C5D"/>
                </a:solidFill>
              </a:rPr>
              <a:t>¿Cómo la implementación de un sistema de información orientado a la web, puede llegar a mejorar la estructura del inventario, que conforma la institución educativa Julio Cesar Turbay Ayala ?</a:t>
            </a:r>
          </a:p>
          <a:p>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40233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101720" y="222421"/>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a:t>
            </a:r>
          </a:p>
        </p:txBody>
      </p:sp>
      <p:sp>
        <p:nvSpPr>
          <p:cNvPr id="133" name="Shape 133"/>
          <p:cNvSpPr txBox="1"/>
          <p:nvPr/>
        </p:nvSpPr>
        <p:spPr>
          <a:xfrm>
            <a:off x="954674" y="1227521"/>
            <a:ext cx="448500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ALCANCE DEL PROYECTO. </a:t>
            </a:r>
          </a:p>
        </p:txBody>
      </p:sp>
      <p:sp>
        <p:nvSpPr>
          <p:cNvPr id="136" name="Shape 136"/>
          <p:cNvSpPr txBox="1"/>
          <p:nvPr/>
        </p:nvSpPr>
        <p:spPr>
          <a:xfrm>
            <a:off x="954674" y="1651083"/>
            <a:ext cx="7762160" cy="3269996"/>
          </a:xfrm>
          <a:prstGeom prst="rect">
            <a:avLst/>
          </a:prstGeom>
          <a:noFill/>
          <a:ln>
            <a:noFill/>
          </a:ln>
        </p:spPr>
        <p:txBody>
          <a:bodyPr wrap="square" lIns="91425" tIns="45700" rIns="91425" bIns="45700" anchor="t" anchorCtr="0">
            <a:noAutofit/>
          </a:bodyPr>
          <a:lstStyle/>
          <a:p>
            <a:r>
              <a:rPr lang="es-CO" dirty="0">
                <a:solidFill>
                  <a:srgbClr val="5E5C5D"/>
                </a:solidFill>
                <a:latin typeface="Calibri" panose="020F0502020204030204" pitchFamily="34" charset="0"/>
                <a:cs typeface="Calibri" panose="020F0502020204030204" pitchFamily="34" charset="0"/>
              </a:rPr>
              <a:t>El presente proyecto pretende implementar un sistema de información orientado a la web, el cual ayude a la gestión del inventario de la institución educativa Julio Cesar Turbay Ayala, con los requerimientos solicitados por las entidades que conforman la institución.</a:t>
            </a:r>
          </a:p>
          <a:p>
            <a:endParaRPr lang="es-CO" dirty="0">
              <a:solidFill>
                <a:srgbClr val="5E5C5D"/>
              </a:solidFill>
              <a:latin typeface="Calibri" panose="020F0502020204030204" pitchFamily="34" charset="0"/>
              <a:cs typeface="Calibri" panose="020F0502020204030204" pitchFamily="34" charset="0"/>
            </a:endParaRPr>
          </a:p>
          <a:p>
            <a:r>
              <a:rPr lang="es-CO" dirty="0">
                <a:solidFill>
                  <a:srgbClr val="5E5C5D"/>
                </a:solidFill>
                <a:latin typeface="Calibri" panose="020F0502020204030204" pitchFamily="34" charset="0"/>
                <a:cs typeface="Calibri" panose="020F0502020204030204" pitchFamily="34" charset="0"/>
              </a:rPr>
              <a:t>Para implementar el ya mencionado sistema de información, es necesario cumplir con el ciclo de vida del proyecto conformado por 3 fases:</a:t>
            </a:r>
          </a:p>
          <a:p>
            <a:r>
              <a:rPr lang="es-CO" dirty="0">
                <a:solidFill>
                  <a:srgbClr val="5E5C5D"/>
                </a:solidFill>
                <a:latin typeface="Calibri" panose="020F0502020204030204" pitchFamily="34" charset="0"/>
                <a:cs typeface="Calibri" panose="020F0502020204030204" pitchFamily="34" charset="0"/>
              </a:rPr>
              <a:t>➔      Inicio del proyecto.</a:t>
            </a:r>
          </a:p>
          <a:p>
            <a:r>
              <a:rPr lang="es-CO" dirty="0">
                <a:solidFill>
                  <a:srgbClr val="5E5C5D"/>
                </a:solidFill>
                <a:latin typeface="Calibri" panose="020F0502020204030204" pitchFamily="34" charset="0"/>
                <a:cs typeface="Calibri" panose="020F0502020204030204" pitchFamily="34" charset="0"/>
              </a:rPr>
              <a:t>➔      Organización y preparación.</a:t>
            </a:r>
          </a:p>
          <a:p>
            <a:r>
              <a:rPr lang="es-CO" dirty="0">
                <a:solidFill>
                  <a:srgbClr val="5E5C5D"/>
                </a:solidFill>
                <a:latin typeface="Calibri" panose="020F0502020204030204" pitchFamily="34" charset="0"/>
                <a:cs typeface="Calibri" panose="020F0502020204030204" pitchFamily="34" charset="0"/>
              </a:rPr>
              <a:t>➔      Ejecución del trabajo y cierre del proyecto.</a:t>
            </a:r>
          </a:p>
          <a:p>
            <a:endParaRPr lang="es-CO" dirty="0">
              <a:solidFill>
                <a:srgbClr val="5E5C5D"/>
              </a:solidFill>
              <a:latin typeface="Calibri" panose="020F0502020204030204" pitchFamily="34" charset="0"/>
              <a:cs typeface="Calibri" panose="020F0502020204030204" pitchFamily="34" charset="0"/>
            </a:endParaRPr>
          </a:p>
          <a:p>
            <a:r>
              <a:rPr lang="es-CO" dirty="0">
                <a:solidFill>
                  <a:srgbClr val="5E5C5D"/>
                </a:solidFill>
                <a:latin typeface="Calibri" panose="020F0502020204030204" pitchFamily="34" charset="0"/>
                <a:cs typeface="Calibri" panose="020F0502020204030204" pitchFamily="34" charset="0"/>
              </a:rPr>
              <a:t>Siguiendo con lo anterior de manera estructurada, se cumplirá el procedimiento para el desarrollo del producto, dentro del tiempo estipulado y haciendo uso de los recursos disponibles.</a:t>
            </a:r>
          </a:p>
          <a:p>
            <a:r>
              <a:rPr lang="es-CO" dirty="0">
                <a:solidFill>
                  <a:srgbClr val="5E5C5D"/>
                </a:solidFill>
                <a:latin typeface="Calibri" panose="020F0502020204030204" pitchFamily="34" charset="0"/>
                <a:cs typeface="Calibri" panose="020F0502020204030204" pitchFamily="34" charset="0"/>
              </a:rPr>
              <a:t>El sistema OIS (Orden de Inventarios Sistematizado), busca disminuir las pérdidas y eliminar en su totalidad las fallas de administración, de los elementos asignados a los diferentes usuarios dentro de la institución.</a:t>
            </a:r>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2795893457"/>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1512</Words>
  <Application>Microsoft Office PowerPoint</Application>
  <PresentationFormat>Presentación en pantalla (16:9)</PresentationFormat>
  <Paragraphs>247</Paragraphs>
  <Slides>58</Slides>
  <Notes>57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58</vt:i4>
      </vt:variant>
    </vt:vector>
  </HeadingPairs>
  <TitlesOfParts>
    <vt:vector size="62" baseType="lpstr">
      <vt:lpstr>Calibri</vt:lpstr>
      <vt:lpstr>Arial</vt:lpstr>
      <vt:lpstr>Wingdings</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21</cp:revision>
  <dcterms:modified xsi:type="dcterms:W3CDTF">2019-04-04T11:37:42Z</dcterms:modified>
</cp:coreProperties>
</file>