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2" r:id="rId5"/>
    <p:sldId id="263" r:id="rId6"/>
    <p:sldId id="264" r:id="rId7"/>
    <p:sldId id="265" r:id="rId8"/>
    <p:sldId id="266"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8/22/2018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8/22/2018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8/22/2018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8/22/2018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8/22/2018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0BF1-C022-41AA-928E-6EE4C3A9C33B}"/>
              </a:ext>
            </a:extLst>
          </p:cNvPr>
          <p:cNvSpPr>
            <a:spLocks noGrp="1"/>
          </p:cNvSpPr>
          <p:nvPr>
            <p:ph type="ctrTitle"/>
          </p:nvPr>
        </p:nvSpPr>
        <p:spPr/>
        <p:txBody>
          <a:bodyPr/>
          <a:lstStyle/>
          <a:p>
            <a:r>
              <a:rPr lang="es-CO" dirty="0"/>
              <a:t>Redes de Datos</a:t>
            </a:r>
          </a:p>
        </p:txBody>
      </p:sp>
      <p:sp>
        <p:nvSpPr>
          <p:cNvPr id="3" name="Subtitle 2">
            <a:extLst>
              <a:ext uri="{FF2B5EF4-FFF2-40B4-BE49-F238E27FC236}">
                <a16:creationId xmlns:a16="http://schemas.microsoft.com/office/drawing/2014/main" id="{C2D387FB-B7A9-4A1B-B157-CAC0664593D7}"/>
              </a:ext>
            </a:extLst>
          </p:cNvPr>
          <p:cNvSpPr>
            <a:spLocks noGrp="1"/>
          </p:cNvSpPr>
          <p:nvPr>
            <p:ph type="subTitle" idx="1"/>
          </p:nvPr>
        </p:nvSpPr>
        <p:spPr/>
        <p:txBody>
          <a:bodyPr/>
          <a:lstStyle/>
          <a:p>
            <a:r>
              <a:rPr lang="es-CO" dirty="0"/>
              <a:t>Verónica guerra</a:t>
            </a:r>
          </a:p>
        </p:txBody>
      </p:sp>
    </p:spTree>
    <p:extLst>
      <p:ext uri="{BB962C8B-B14F-4D97-AF65-F5344CB8AC3E}">
        <p14:creationId xmlns:p14="http://schemas.microsoft.com/office/powerpoint/2010/main" val="3199183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04184"/>
          </a:xfrm>
        </p:spPr>
        <p:txBody>
          <a:bodyPr>
            <a:normAutofit/>
          </a:bodyPr>
          <a:lstStyle/>
          <a:p>
            <a:pPr marL="0" indent="0">
              <a:buNone/>
            </a:pPr>
            <a:r>
              <a:rPr lang="es-CO" dirty="0" smtClean="0">
                <a:latin typeface="Verdana" panose="020B0604030504040204" pitchFamily="34" charset="0"/>
                <a:ea typeface="Verdana" panose="020B0604030504040204" pitchFamily="34" charset="0"/>
                <a:cs typeface="Verdana" panose="020B0604030504040204" pitchFamily="34" charset="0"/>
              </a:rPr>
              <a:t>Características deseadas de una red</a:t>
            </a:r>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3" name="Imagen 2"/>
          <p:cNvPicPr>
            <a:picLocks noChangeAspect="1"/>
          </p:cNvPicPr>
          <p:nvPr/>
        </p:nvPicPr>
        <p:blipFill>
          <a:blip r:embed="rId2"/>
          <a:stretch>
            <a:fillRect/>
          </a:stretch>
        </p:blipFill>
        <p:spPr>
          <a:xfrm>
            <a:off x="549638" y="1275347"/>
            <a:ext cx="5237551" cy="4620524"/>
          </a:xfrm>
          <a:prstGeom prst="rect">
            <a:avLst/>
          </a:prstGeom>
        </p:spPr>
      </p:pic>
      <p:pic>
        <p:nvPicPr>
          <p:cNvPr id="5" name="Imagen 4"/>
          <p:cNvPicPr>
            <a:picLocks noChangeAspect="1"/>
          </p:cNvPicPr>
          <p:nvPr/>
        </p:nvPicPr>
        <p:blipFill>
          <a:blip r:embed="rId3"/>
          <a:stretch>
            <a:fillRect/>
          </a:stretch>
        </p:blipFill>
        <p:spPr>
          <a:xfrm>
            <a:off x="6312820" y="1235892"/>
            <a:ext cx="5093118" cy="4659979"/>
          </a:xfrm>
          <a:prstGeom prst="rect">
            <a:avLst/>
          </a:prstGeom>
        </p:spPr>
      </p:pic>
    </p:spTree>
    <p:extLst>
      <p:ext uri="{BB962C8B-B14F-4D97-AF65-F5344CB8AC3E}">
        <p14:creationId xmlns:p14="http://schemas.microsoft.com/office/powerpoint/2010/main" val="417926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a:bodyPr>
          <a:lstStyle/>
          <a:p>
            <a:pPr marL="0" indent="0">
              <a:buNone/>
            </a:pPr>
            <a:r>
              <a:rPr lang="es-CO" dirty="0">
                <a:latin typeface="Verdana" panose="020B0604030504040204" pitchFamily="34" charset="0"/>
                <a:ea typeface="Verdana" panose="020B0604030504040204" pitchFamily="34" charset="0"/>
                <a:cs typeface="Verdana" panose="020B0604030504040204" pitchFamily="34" charset="0"/>
              </a:rPr>
              <a:t>Definición de red de datos</a:t>
            </a:r>
          </a:p>
          <a:p>
            <a:pPr marL="0" indent="0">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sz="1500" dirty="0">
                <a:latin typeface="Verdana" panose="020B0604030504040204" pitchFamily="34" charset="0"/>
                <a:ea typeface="Verdana" panose="020B0604030504040204" pitchFamily="34" charset="0"/>
                <a:cs typeface="Verdana" panose="020B0604030504040204" pitchFamily="34" charset="0"/>
              </a:rPr>
              <a:t>Una red o red de datos es una red de telecomunicaciones que permite a los equipos de cómputo intercambiar datos. En las redes de cómputo, dispositivos de computación conectados en red (nodos de la red) pasan los datos entre sí a lo largo de las conexiones de datos. Las conexiones (enlaces de red) entre los nodos se establecerán a partir de los medios de comunicación, ya sea por cable o medios inalámbricos.</a:t>
            </a: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r>
              <a:rPr lang="es-CO" dirty="0">
                <a:latin typeface="Verdana" panose="020B0604030504040204" pitchFamily="34" charset="0"/>
                <a:ea typeface="Verdana" panose="020B0604030504040204" pitchFamily="34" charset="0"/>
                <a:cs typeface="Verdana" panose="020B0604030504040204" pitchFamily="34" charset="0"/>
              </a:rPr>
              <a:t>Tipos</a:t>
            </a:r>
          </a:p>
        </p:txBody>
      </p:sp>
      <p:pic>
        <p:nvPicPr>
          <p:cNvPr id="5" name="Picture 4">
            <a:extLst>
              <a:ext uri="{FF2B5EF4-FFF2-40B4-BE49-F238E27FC236}">
                <a16:creationId xmlns:a16="http://schemas.microsoft.com/office/drawing/2014/main" id="{2159D791-A05E-46FA-A7AA-436C2A51FA1E}"/>
              </a:ext>
            </a:extLst>
          </p:cNvPr>
          <p:cNvPicPr>
            <a:picLocks noChangeAspect="1"/>
          </p:cNvPicPr>
          <p:nvPr/>
        </p:nvPicPr>
        <p:blipFill rotWithShape="1">
          <a:blip r:embed="rId2"/>
          <a:srcRect t="32784" b="11924"/>
          <a:stretch/>
        </p:blipFill>
        <p:spPr>
          <a:xfrm>
            <a:off x="2734890" y="2793535"/>
            <a:ext cx="6858000" cy="3791823"/>
          </a:xfrm>
          <a:prstGeom prst="rect">
            <a:avLst/>
          </a:prstGeom>
        </p:spPr>
      </p:pic>
    </p:spTree>
    <p:extLst>
      <p:ext uri="{BB962C8B-B14F-4D97-AF65-F5344CB8AC3E}">
        <p14:creationId xmlns:p14="http://schemas.microsoft.com/office/powerpoint/2010/main" val="56981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227016"/>
          </a:xfrm>
        </p:spPr>
        <p:txBody>
          <a:bodyPr>
            <a:normAutofit/>
          </a:bodyPr>
          <a:lstStyle/>
          <a:p>
            <a:pPr marL="0" indent="0">
              <a:buNone/>
            </a:pPr>
            <a:r>
              <a:rPr lang="es-CO" dirty="0">
                <a:latin typeface="Verdana" panose="020B0604030504040204" pitchFamily="34" charset="0"/>
                <a:ea typeface="Verdana" panose="020B0604030504040204" pitchFamily="34" charset="0"/>
                <a:cs typeface="Verdana" panose="020B0604030504040204" pitchFamily="34" charset="0"/>
              </a:rPr>
              <a:t>Estructura cliente servidor							Estructura punto a punto</a:t>
            </a:r>
          </a:p>
          <a:p>
            <a:pPr marL="0" indent="0">
              <a:buNone/>
            </a:pPr>
            <a:endParaRPr lang="es-CO"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a:p>
            <a:pPr marL="0" indent="0" algn="just">
              <a:buNone/>
            </a:pPr>
            <a:endParaRPr lang="es-CO" sz="1500" dirty="0">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a:extLst>
              <a:ext uri="{FF2B5EF4-FFF2-40B4-BE49-F238E27FC236}">
                <a16:creationId xmlns:a16="http://schemas.microsoft.com/office/drawing/2014/main" id="{CF02DFD2-BE6E-4B5D-A977-54F977E374E6}"/>
              </a:ext>
            </a:extLst>
          </p:cNvPr>
          <p:cNvPicPr>
            <a:picLocks noChangeAspect="1"/>
          </p:cNvPicPr>
          <p:nvPr/>
        </p:nvPicPr>
        <p:blipFill>
          <a:blip r:embed="rId2"/>
          <a:stretch>
            <a:fillRect/>
          </a:stretch>
        </p:blipFill>
        <p:spPr>
          <a:xfrm>
            <a:off x="549638" y="2105900"/>
            <a:ext cx="4867275" cy="2914650"/>
          </a:xfrm>
          <a:prstGeom prst="rect">
            <a:avLst/>
          </a:prstGeom>
        </p:spPr>
      </p:pic>
      <p:pic>
        <p:nvPicPr>
          <p:cNvPr id="4" name="Picture 3">
            <a:extLst>
              <a:ext uri="{FF2B5EF4-FFF2-40B4-BE49-F238E27FC236}">
                <a16:creationId xmlns:a16="http://schemas.microsoft.com/office/drawing/2014/main" id="{CE1C497F-CF8D-408C-B333-6ECF3D3BBAEA}"/>
              </a:ext>
            </a:extLst>
          </p:cNvPr>
          <p:cNvPicPr>
            <a:picLocks noChangeAspect="1"/>
          </p:cNvPicPr>
          <p:nvPr/>
        </p:nvPicPr>
        <p:blipFill>
          <a:blip r:embed="rId3"/>
          <a:stretch>
            <a:fillRect/>
          </a:stretch>
        </p:blipFill>
        <p:spPr>
          <a:xfrm>
            <a:off x="6096000" y="2637988"/>
            <a:ext cx="5422249" cy="1967567"/>
          </a:xfrm>
          <a:prstGeom prst="rect">
            <a:avLst/>
          </a:prstGeom>
        </p:spPr>
      </p:pic>
    </p:spTree>
    <p:extLst>
      <p:ext uri="{BB962C8B-B14F-4D97-AF65-F5344CB8AC3E}">
        <p14:creationId xmlns:p14="http://schemas.microsoft.com/office/powerpoint/2010/main" val="282405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471837"/>
          </a:xfrm>
        </p:spPr>
        <p:txBody>
          <a:bodyPr>
            <a:normAutofit/>
          </a:bodyPr>
          <a:lstStyle/>
          <a:p>
            <a:pPr marL="0" indent="0">
              <a:buNone/>
            </a:pPr>
            <a:r>
              <a:rPr lang="es-CO" dirty="0" smtClean="0">
                <a:latin typeface="Verdana" panose="020B0604030504040204" pitchFamily="34" charset="0"/>
                <a:ea typeface="Verdana" panose="020B0604030504040204" pitchFamily="34" charset="0"/>
                <a:cs typeface="Verdana" panose="020B0604030504040204" pitchFamily="34" charset="0"/>
              </a:rPr>
              <a:t>Elementos de la red</a:t>
            </a:r>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n 1"/>
          <p:cNvPicPr>
            <a:picLocks noChangeAspect="1"/>
          </p:cNvPicPr>
          <p:nvPr/>
        </p:nvPicPr>
        <p:blipFill>
          <a:blip r:embed="rId2"/>
          <a:stretch>
            <a:fillRect/>
          </a:stretch>
        </p:blipFill>
        <p:spPr>
          <a:xfrm>
            <a:off x="3380789" y="1371097"/>
            <a:ext cx="5566202" cy="4921417"/>
          </a:xfrm>
          <a:prstGeom prst="rect">
            <a:avLst/>
          </a:prstGeom>
        </p:spPr>
      </p:pic>
    </p:spTree>
    <p:extLst>
      <p:ext uri="{BB962C8B-B14F-4D97-AF65-F5344CB8AC3E}">
        <p14:creationId xmlns:p14="http://schemas.microsoft.com/office/powerpoint/2010/main" val="1319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808721"/>
          </a:xfrm>
        </p:spPr>
        <p:txBody>
          <a:bodyPr>
            <a:normAutofit/>
          </a:bodyPr>
          <a:lstStyle/>
          <a:p>
            <a:pPr marL="0" indent="0">
              <a:buNone/>
            </a:pPr>
            <a:r>
              <a:rPr lang="es-CO" dirty="0" smtClean="0">
                <a:latin typeface="Verdana" panose="020B0604030504040204" pitchFamily="34" charset="0"/>
                <a:ea typeface="Verdana" panose="020B0604030504040204" pitchFamily="34" charset="0"/>
                <a:cs typeface="Verdana" panose="020B0604030504040204" pitchFamily="34" charset="0"/>
              </a:rPr>
              <a:t>Diagramas de topología</a:t>
            </a:r>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n 1"/>
          <p:cNvPicPr>
            <a:picLocks noChangeAspect="1"/>
          </p:cNvPicPr>
          <p:nvPr/>
        </p:nvPicPr>
        <p:blipFill rotWithShape="1">
          <a:blip r:embed="rId2"/>
          <a:srcRect b="46766"/>
          <a:stretch/>
        </p:blipFill>
        <p:spPr>
          <a:xfrm>
            <a:off x="6392527" y="2090889"/>
            <a:ext cx="4219325" cy="3371447"/>
          </a:xfrm>
          <a:prstGeom prst="rect">
            <a:avLst/>
          </a:prstGeom>
        </p:spPr>
      </p:pic>
      <p:pic>
        <p:nvPicPr>
          <p:cNvPr id="4" name="Imagen 3"/>
          <p:cNvPicPr>
            <a:picLocks noChangeAspect="1"/>
          </p:cNvPicPr>
          <p:nvPr/>
        </p:nvPicPr>
        <p:blipFill rotWithShape="1">
          <a:blip r:embed="rId2"/>
          <a:srcRect t="52228"/>
          <a:stretch/>
        </p:blipFill>
        <p:spPr>
          <a:xfrm>
            <a:off x="1487115" y="2108785"/>
            <a:ext cx="4676775" cy="3353551"/>
          </a:xfrm>
          <a:prstGeom prst="rect">
            <a:avLst/>
          </a:prstGeom>
        </p:spPr>
      </p:pic>
    </p:spTree>
    <p:extLst>
      <p:ext uri="{BB962C8B-B14F-4D97-AF65-F5344CB8AC3E}">
        <p14:creationId xmlns:p14="http://schemas.microsoft.com/office/powerpoint/2010/main" val="3730853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3473800" y="1287379"/>
            <a:ext cx="5337075" cy="4779043"/>
          </a:xfrm>
          <a:prstGeom prst="rect">
            <a:avLst/>
          </a:prstGeom>
        </p:spPr>
      </p:pic>
    </p:spTree>
    <p:extLst>
      <p:ext uri="{BB962C8B-B14F-4D97-AF65-F5344CB8AC3E}">
        <p14:creationId xmlns:p14="http://schemas.microsoft.com/office/powerpoint/2010/main" val="110030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82812" y="1395663"/>
            <a:ext cx="4914871" cy="3777915"/>
          </a:xfrm>
          <a:prstGeom prst="rect">
            <a:avLst/>
          </a:prstGeom>
        </p:spPr>
      </p:pic>
      <p:sp>
        <p:nvSpPr>
          <p:cNvPr id="4" name="Rectángulo 3"/>
          <p:cNvSpPr/>
          <p:nvPr/>
        </p:nvSpPr>
        <p:spPr>
          <a:xfrm>
            <a:off x="5574631" y="205131"/>
            <a:ext cx="6096000" cy="6555641"/>
          </a:xfrm>
          <a:prstGeom prst="rect">
            <a:avLst/>
          </a:prstGeom>
        </p:spPr>
        <p:txBody>
          <a:bodyPr>
            <a:spAutoFit/>
          </a:bodyPr>
          <a:lstStyle/>
          <a:p>
            <a:pPr marL="171450" indent="-171450" algn="just">
              <a:buFont typeface="Arial" panose="020B0604020202020204" pitchFamily="34" charset="0"/>
              <a:buChar char="•"/>
            </a:pPr>
            <a:r>
              <a:rPr lang="es-CO" sz="1200" dirty="0">
                <a:latin typeface="Verdana" panose="020B0604030504040204" pitchFamily="34" charset="0"/>
                <a:ea typeface="Verdana" panose="020B0604030504040204" pitchFamily="34" charset="0"/>
                <a:cs typeface="Verdana" panose="020B0604030504040204" pitchFamily="34" charset="0"/>
              </a:rPr>
              <a:t>L</a:t>
            </a:r>
            <a:r>
              <a:rPr lang="es-AR" sz="1200" dirty="0" err="1" smtClean="0">
                <a:latin typeface="Verdana" panose="020B0604030504040204" pitchFamily="34" charset="0"/>
                <a:ea typeface="Verdana" panose="020B0604030504040204" pitchFamily="34" charset="0"/>
                <a:cs typeface="Verdana" panose="020B0604030504040204" pitchFamily="34" charset="0"/>
              </a:rPr>
              <a:t>ínea</a:t>
            </a:r>
            <a:r>
              <a:rPr lang="es-AR" sz="1200" dirty="0" smtClean="0">
                <a:latin typeface="Verdana" panose="020B0604030504040204" pitchFamily="34" charset="0"/>
                <a:ea typeface="Verdana" panose="020B0604030504040204" pitchFamily="34" charset="0"/>
                <a:cs typeface="Verdana" panose="020B0604030504040204" pitchFamily="34" charset="0"/>
              </a:rPr>
              <a:t> </a:t>
            </a:r>
            <a:r>
              <a:rPr lang="es-AR" sz="1200" dirty="0">
                <a:latin typeface="Verdana" panose="020B0604030504040204" pitchFamily="34" charset="0"/>
                <a:ea typeface="Verdana" panose="020B0604030504040204" pitchFamily="34" charset="0"/>
                <a:cs typeface="Verdana" panose="020B0604030504040204" pitchFamily="34" charset="0"/>
              </a:rPr>
              <a:t>arrendada dedicada: </a:t>
            </a:r>
            <a:r>
              <a:rPr lang="es-AR" sz="1200" dirty="0" smtClean="0">
                <a:latin typeface="Verdana" panose="020B0604030504040204" pitchFamily="34" charset="0"/>
                <a:ea typeface="Verdana" panose="020B0604030504040204" pitchFamily="34" charset="0"/>
                <a:cs typeface="Verdana" panose="020B0604030504040204" pitchFamily="34" charset="0"/>
              </a:rPr>
              <a:t>En </a:t>
            </a:r>
            <a:r>
              <a:rPr lang="es-AR" sz="1200" dirty="0">
                <a:latin typeface="Verdana" panose="020B0604030504040204" pitchFamily="34" charset="0"/>
                <a:ea typeface="Verdana" panose="020B0604030504040204" pitchFamily="34" charset="0"/>
                <a:cs typeface="Verdana" panose="020B0604030504040204" pitchFamily="34" charset="0"/>
              </a:rPr>
              <a:t>Norteamérica, los circuitos comunes de línea arrendada incluyen las opciones T1 (1,54 Mb/s) y T3 (44,7 Mb/s), mientras que, en otras partes del mundo, están disponibles las opciones E1 (2 Mb/s) y E3 (34 Mb/s). </a:t>
            </a:r>
          </a:p>
          <a:p>
            <a:pPr marL="171450" indent="-171450" algn="just">
              <a:buFont typeface="Arial" panose="020B0604020202020204" pitchFamily="34" charset="0"/>
              <a:buChar char="•"/>
            </a:pPr>
            <a:endParaRPr lang="es-AR" sz="120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just">
              <a:buFont typeface="Arial" panose="020B0604020202020204" pitchFamily="34" charset="0"/>
              <a:buChar char="•"/>
            </a:pPr>
            <a:r>
              <a:rPr lang="es-AR" sz="1200" dirty="0" smtClean="0">
                <a:latin typeface="Verdana" panose="020B0604030504040204" pitchFamily="34" charset="0"/>
                <a:ea typeface="Verdana" panose="020B0604030504040204" pitchFamily="34" charset="0"/>
                <a:cs typeface="Verdana" panose="020B0604030504040204" pitchFamily="34" charset="0"/>
              </a:rPr>
              <a:t>Red </a:t>
            </a:r>
            <a:r>
              <a:rPr lang="es-AR" sz="1200" dirty="0">
                <a:latin typeface="Verdana" panose="020B0604030504040204" pitchFamily="34" charset="0"/>
                <a:ea typeface="Verdana" panose="020B0604030504040204" pitchFamily="34" charset="0"/>
                <a:cs typeface="Verdana" panose="020B0604030504040204" pitchFamily="34" charset="0"/>
              </a:rPr>
              <a:t>Metro Ethernet: normalmente, Metro Ethernet es un servicio disponible desde el proveedor a las instalaciones del cliente mediante una conexión dedicada de cable de cobre o de fibra óptica que proporciona velocidades de ancho de banda de 10 Mb/s a 10 Gb/s. En muchos casos, la opción de Ethernet por cobre (</a:t>
            </a:r>
            <a:r>
              <a:rPr lang="es-AR" sz="1200" dirty="0" err="1">
                <a:latin typeface="Verdana" panose="020B0604030504040204" pitchFamily="34" charset="0"/>
                <a:ea typeface="Verdana" panose="020B0604030504040204" pitchFamily="34" charset="0"/>
                <a:cs typeface="Verdana" panose="020B0604030504040204" pitchFamily="34" charset="0"/>
              </a:rPr>
              <a:t>EoC</a:t>
            </a:r>
            <a:r>
              <a:rPr lang="es-AR" sz="1200" dirty="0">
                <a:latin typeface="Verdana" panose="020B0604030504040204" pitchFamily="34" charset="0"/>
                <a:ea typeface="Verdana" panose="020B0604030504040204" pitchFamily="34" charset="0"/>
                <a:cs typeface="Verdana" panose="020B0604030504040204" pitchFamily="34" charset="0"/>
              </a:rPr>
              <a:t>, Ethernet </a:t>
            </a:r>
            <a:r>
              <a:rPr lang="es-AR" sz="1200" dirty="0" err="1">
                <a:latin typeface="Verdana" panose="020B0604030504040204" pitchFamily="34" charset="0"/>
                <a:ea typeface="Verdana" panose="020B0604030504040204" pitchFamily="34" charset="0"/>
                <a:cs typeface="Verdana" panose="020B0604030504040204" pitchFamily="34" charset="0"/>
              </a:rPr>
              <a:t>over</a:t>
            </a:r>
            <a:r>
              <a:rPr lang="es-AR" sz="1200" dirty="0">
                <a:latin typeface="Verdana" panose="020B0604030504040204" pitchFamily="34" charset="0"/>
                <a:ea typeface="Verdana" panose="020B0604030504040204" pitchFamily="34" charset="0"/>
                <a:cs typeface="Verdana" panose="020B0604030504040204" pitchFamily="34" charset="0"/>
              </a:rPr>
              <a:t> </a:t>
            </a:r>
            <a:r>
              <a:rPr lang="es-AR" sz="1200" dirty="0" err="1">
                <a:latin typeface="Verdana" panose="020B0604030504040204" pitchFamily="34" charset="0"/>
                <a:ea typeface="Verdana" panose="020B0604030504040204" pitchFamily="34" charset="0"/>
                <a:cs typeface="Verdana" panose="020B0604030504040204" pitchFamily="34" charset="0"/>
              </a:rPr>
              <a:t>Copper</a:t>
            </a:r>
            <a:r>
              <a:rPr lang="es-AR" sz="1200" dirty="0">
                <a:latin typeface="Verdana" panose="020B0604030504040204" pitchFamily="34" charset="0"/>
                <a:ea typeface="Verdana" panose="020B0604030504040204" pitchFamily="34" charset="0"/>
                <a:cs typeface="Verdana" panose="020B0604030504040204" pitchFamily="34" charset="0"/>
              </a:rPr>
              <a:t>) es más económica que el servicio de Ethernet por fibra óptica, es de amplia disponibilidad y alcanza velocidades de hasta 40 Mbps. Sin embargo, el servicio de Ethernet por cobre se ve limitado por la distancia. El servicio de Ethernet por fibra óptica ofrece las conexiones más rápidas que hay disponibles por un precio por megabit económico. Desafortunadamente, todavía hay muchas áreas donde el servicio no está disponible. </a:t>
            </a:r>
            <a:endParaRPr lang="es-AR" sz="120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just">
              <a:buFont typeface="Arial" panose="020B0604020202020204" pitchFamily="34" charset="0"/>
              <a:buChar char="•"/>
            </a:pPr>
            <a:endParaRPr lang="es-AR" sz="120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just">
              <a:buFont typeface="Arial" panose="020B0604020202020204" pitchFamily="34" charset="0"/>
              <a:buChar char="•"/>
            </a:pPr>
            <a:r>
              <a:rPr lang="es-AR" sz="1200" dirty="0" smtClean="0">
                <a:latin typeface="Verdana" panose="020B0604030504040204" pitchFamily="34" charset="0"/>
                <a:ea typeface="Verdana" panose="020B0604030504040204" pitchFamily="34" charset="0"/>
                <a:cs typeface="Verdana" panose="020B0604030504040204" pitchFamily="34" charset="0"/>
              </a:rPr>
              <a:t>DSL</a:t>
            </a:r>
            <a:r>
              <a:rPr lang="es-AR" sz="1200" dirty="0">
                <a:latin typeface="Verdana" panose="020B0604030504040204" pitchFamily="34" charset="0"/>
                <a:ea typeface="Verdana" panose="020B0604030504040204" pitchFamily="34" charset="0"/>
                <a:cs typeface="Verdana" panose="020B0604030504040204" pitchFamily="34" charset="0"/>
              </a:rPr>
              <a:t>: el servicio de DSL empresarial está disponible en diversos formatos. Una opción muy utilizada es la línea de suscriptor digital simétrica (SDSL, </a:t>
            </a:r>
            <a:r>
              <a:rPr lang="es-AR" sz="1200" dirty="0" err="1">
                <a:latin typeface="Verdana" panose="020B0604030504040204" pitchFamily="34" charset="0"/>
                <a:ea typeface="Verdana" panose="020B0604030504040204" pitchFamily="34" charset="0"/>
                <a:cs typeface="Verdana" panose="020B0604030504040204" pitchFamily="34" charset="0"/>
              </a:rPr>
              <a:t>Symmetric</a:t>
            </a:r>
            <a:r>
              <a:rPr lang="es-AR" sz="1200" dirty="0">
                <a:latin typeface="Verdana" panose="020B0604030504040204" pitchFamily="34" charset="0"/>
                <a:ea typeface="Verdana" panose="020B0604030504040204" pitchFamily="34" charset="0"/>
                <a:cs typeface="Verdana" panose="020B0604030504040204" pitchFamily="34" charset="0"/>
              </a:rPr>
              <a:t> Digital </a:t>
            </a:r>
            <a:r>
              <a:rPr lang="es-AR" sz="1200" dirty="0" err="1">
                <a:latin typeface="Verdana" panose="020B0604030504040204" pitchFamily="34" charset="0"/>
                <a:ea typeface="Verdana" panose="020B0604030504040204" pitchFamily="34" charset="0"/>
                <a:cs typeface="Verdana" panose="020B0604030504040204" pitchFamily="34" charset="0"/>
              </a:rPr>
              <a:t>Subscriber</a:t>
            </a:r>
            <a:r>
              <a:rPr lang="es-AR" sz="1200" dirty="0">
                <a:latin typeface="Verdana" panose="020B0604030504040204" pitchFamily="34" charset="0"/>
                <a:ea typeface="Verdana" panose="020B0604030504040204" pitchFamily="34" charset="0"/>
                <a:cs typeface="Verdana" panose="020B0604030504040204" pitchFamily="34" charset="0"/>
              </a:rPr>
              <a:t> </a:t>
            </a:r>
            <a:r>
              <a:rPr lang="es-AR" sz="1200" dirty="0" err="1">
                <a:latin typeface="Verdana" panose="020B0604030504040204" pitchFamily="34" charset="0"/>
                <a:ea typeface="Verdana" panose="020B0604030504040204" pitchFamily="34" charset="0"/>
                <a:cs typeface="Verdana" panose="020B0604030504040204" pitchFamily="34" charset="0"/>
              </a:rPr>
              <a:t>Lines</a:t>
            </a:r>
            <a:r>
              <a:rPr lang="es-AR" sz="1200" dirty="0">
                <a:latin typeface="Verdana" panose="020B0604030504040204" pitchFamily="34" charset="0"/>
                <a:ea typeface="Verdana" panose="020B0604030504040204" pitchFamily="34" charset="0"/>
                <a:cs typeface="Verdana" panose="020B0604030504040204" pitchFamily="34" charset="0"/>
              </a:rPr>
              <a:t>), que es similar a la DSL asimétrica (ADSL, </a:t>
            </a:r>
            <a:r>
              <a:rPr lang="es-AR" sz="1200" dirty="0" err="1">
                <a:latin typeface="Verdana" panose="020B0604030504040204" pitchFamily="34" charset="0"/>
                <a:ea typeface="Verdana" panose="020B0604030504040204" pitchFamily="34" charset="0"/>
                <a:cs typeface="Verdana" panose="020B0604030504040204" pitchFamily="34" charset="0"/>
              </a:rPr>
              <a:t>Asymmetric</a:t>
            </a:r>
            <a:r>
              <a:rPr lang="es-AR" sz="1200" dirty="0">
                <a:latin typeface="Verdana" panose="020B0604030504040204" pitchFamily="34" charset="0"/>
                <a:ea typeface="Verdana" panose="020B0604030504040204" pitchFamily="34" charset="0"/>
                <a:cs typeface="Verdana" panose="020B0604030504040204" pitchFamily="34" charset="0"/>
              </a:rPr>
              <a:t> Digital </a:t>
            </a:r>
            <a:r>
              <a:rPr lang="es-AR" sz="1200" dirty="0" err="1">
                <a:latin typeface="Verdana" panose="020B0604030504040204" pitchFamily="34" charset="0"/>
                <a:ea typeface="Verdana" panose="020B0604030504040204" pitchFamily="34" charset="0"/>
                <a:cs typeface="Verdana" panose="020B0604030504040204" pitchFamily="34" charset="0"/>
              </a:rPr>
              <a:t>Subscriber</a:t>
            </a:r>
            <a:r>
              <a:rPr lang="es-AR" sz="1200" dirty="0">
                <a:latin typeface="Verdana" panose="020B0604030504040204" pitchFamily="34" charset="0"/>
                <a:ea typeface="Verdana" panose="020B0604030504040204" pitchFamily="34" charset="0"/>
                <a:cs typeface="Verdana" panose="020B0604030504040204" pitchFamily="34" charset="0"/>
              </a:rPr>
              <a:t> Line), pero proporciona las mismas velocidades de subida y descarga. El servicio ADSL está diseñado para proporcionar un ancho de banda con velocidades descendentes y ascendentes diferentes. Por ejemplo, un cliente con acceso a Internet puede tener velocidades descendentes de 1,5 Mbps a 9 Mbps, mientras que el ancho de banda ascendente varía de 16 kbps a 640 kbps. Las transmisiones por ADSL funcionan a distancias de hasta 18 000 pies (5488 metros) a través de un único par trenzado de cobre. </a:t>
            </a:r>
            <a:endParaRPr lang="es-AR" sz="120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lgn="just">
              <a:buFont typeface="Arial" panose="020B0604020202020204" pitchFamily="34" charset="0"/>
              <a:buChar char="•"/>
            </a:pPr>
            <a:endParaRPr lang="es-AR" sz="1200" dirty="0">
              <a:latin typeface="Verdana" panose="020B0604030504040204" pitchFamily="34" charset="0"/>
              <a:ea typeface="Verdana" panose="020B0604030504040204" pitchFamily="34" charset="0"/>
              <a:cs typeface="Verdana" panose="020B0604030504040204" pitchFamily="34" charset="0"/>
            </a:endParaRPr>
          </a:p>
          <a:p>
            <a:pPr marL="171450" indent="-171450" algn="just">
              <a:buFont typeface="Arial" panose="020B0604020202020204" pitchFamily="34" charset="0"/>
              <a:buChar char="•"/>
            </a:pPr>
            <a:r>
              <a:rPr lang="es-AR" sz="1200" dirty="0" smtClean="0">
                <a:latin typeface="Verdana" panose="020B0604030504040204" pitchFamily="34" charset="0"/>
                <a:ea typeface="Verdana" panose="020B0604030504040204" pitchFamily="34" charset="0"/>
                <a:cs typeface="Verdana" panose="020B0604030504040204" pitchFamily="34" charset="0"/>
              </a:rPr>
              <a:t>Satelital</a:t>
            </a:r>
            <a:r>
              <a:rPr lang="es-AR" sz="1200" dirty="0">
                <a:latin typeface="Verdana" panose="020B0604030504040204" pitchFamily="34" charset="0"/>
                <a:ea typeface="Verdana" panose="020B0604030504040204" pitchFamily="34" charset="0"/>
                <a:cs typeface="Verdana" panose="020B0604030504040204" pitchFamily="34" charset="0"/>
              </a:rPr>
              <a:t>: el servicio satelital puede proporcionar una conexión cuando no hay soluciones de conexión por cable disponibles. Las antenas parabólicas requieren una línea de vista despejada al satélite. Los costos de equipos e instalación pueden ser elevados y luego se paga una tarifa mensual módica. Las conexiones suelen ser más lentas y menos confiables que las de vía terrestre, lo que la convierte en una alternativa menos atractiva.</a:t>
            </a:r>
            <a:endParaRPr lang="es-CO"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4536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313948" y="1791951"/>
            <a:ext cx="4438650" cy="3514725"/>
          </a:xfrm>
          <a:prstGeom prst="rect">
            <a:avLst/>
          </a:prstGeom>
        </p:spPr>
      </p:pic>
      <p:pic>
        <p:nvPicPr>
          <p:cNvPr id="5" name="Imagen 4"/>
          <p:cNvPicPr>
            <a:picLocks noChangeAspect="1"/>
          </p:cNvPicPr>
          <p:nvPr/>
        </p:nvPicPr>
        <p:blipFill>
          <a:blip r:embed="rId3"/>
          <a:stretch>
            <a:fillRect/>
          </a:stretch>
        </p:blipFill>
        <p:spPr>
          <a:xfrm>
            <a:off x="6621881" y="1515727"/>
            <a:ext cx="4362450" cy="4067175"/>
          </a:xfrm>
          <a:prstGeom prst="rect">
            <a:avLst/>
          </a:prstGeom>
        </p:spPr>
      </p:pic>
    </p:spTree>
    <p:extLst>
      <p:ext uri="{BB962C8B-B14F-4D97-AF65-F5344CB8AC3E}">
        <p14:creationId xmlns:p14="http://schemas.microsoft.com/office/powerpoint/2010/main" val="232248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5F6E4AF-E560-42B2-BB4B-C14E658AE003}"/>
              </a:ext>
            </a:extLst>
          </p:cNvPr>
          <p:cNvSpPr>
            <a:spLocks noGrp="1"/>
          </p:cNvSpPr>
          <p:nvPr>
            <p:ph idx="1"/>
          </p:nvPr>
        </p:nvSpPr>
        <p:spPr>
          <a:xfrm>
            <a:off x="549638" y="358342"/>
            <a:ext cx="11228505" cy="604184"/>
          </a:xfrm>
        </p:spPr>
        <p:txBody>
          <a:bodyPr>
            <a:normAutofit/>
          </a:bodyPr>
          <a:lstStyle/>
          <a:p>
            <a:pPr marL="0" indent="0">
              <a:buNone/>
            </a:pPr>
            <a:r>
              <a:rPr lang="es-CO" dirty="0" smtClean="0">
                <a:latin typeface="Verdana" panose="020B0604030504040204" pitchFamily="34" charset="0"/>
                <a:ea typeface="Verdana" panose="020B0604030504040204" pitchFamily="34" charset="0"/>
                <a:cs typeface="Verdana" panose="020B0604030504040204" pitchFamily="34" charset="0"/>
              </a:rPr>
              <a:t>Características deseadas de una red</a:t>
            </a:r>
            <a:endParaRPr lang="es-CO" dirty="0">
              <a:latin typeface="Verdana" panose="020B0604030504040204" pitchFamily="34" charset="0"/>
              <a:ea typeface="Verdana" panose="020B0604030504040204" pitchFamily="34" charset="0"/>
              <a:cs typeface="Verdana" panose="020B0604030504040204" pitchFamily="34" charset="0"/>
            </a:endParaRPr>
          </a:p>
        </p:txBody>
      </p:sp>
      <p:pic>
        <p:nvPicPr>
          <p:cNvPr id="2" name="Imagen 1"/>
          <p:cNvPicPr>
            <a:picLocks noChangeAspect="1"/>
          </p:cNvPicPr>
          <p:nvPr/>
        </p:nvPicPr>
        <p:blipFill>
          <a:blip r:embed="rId2"/>
          <a:stretch>
            <a:fillRect/>
          </a:stretch>
        </p:blipFill>
        <p:spPr>
          <a:xfrm>
            <a:off x="549638" y="1397668"/>
            <a:ext cx="5321773" cy="4093672"/>
          </a:xfrm>
          <a:prstGeom prst="rect">
            <a:avLst/>
          </a:prstGeom>
        </p:spPr>
      </p:pic>
      <p:pic>
        <p:nvPicPr>
          <p:cNvPr id="6" name="Imagen 5"/>
          <p:cNvPicPr>
            <a:picLocks noChangeAspect="1"/>
          </p:cNvPicPr>
          <p:nvPr/>
        </p:nvPicPr>
        <p:blipFill>
          <a:blip r:embed="rId3"/>
          <a:stretch>
            <a:fillRect/>
          </a:stretch>
        </p:blipFill>
        <p:spPr>
          <a:xfrm>
            <a:off x="6465369" y="1397668"/>
            <a:ext cx="4724000" cy="4124174"/>
          </a:xfrm>
          <a:prstGeom prst="rect">
            <a:avLst/>
          </a:prstGeom>
        </p:spPr>
      </p:pic>
    </p:spTree>
    <p:extLst>
      <p:ext uri="{BB962C8B-B14F-4D97-AF65-F5344CB8AC3E}">
        <p14:creationId xmlns:p14="http://schemas.microsoft.com/office/powerpoint/2010/main" val="12227578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243</TotalTime>
  <Words>512</Words>
  <Application>Microsoft Office PowerPoint</Application>
  <PresentationFormat>Panorámica</PresentationFormat>
  <Paragraphs>26</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Century Gothic</vt:lpstr>
      <vt:lpstr>Verdana</vt:lpstr>
      <vt:lpstr>Wingdings 3</vt:lpstr>
      <vt:lpstr>Ion</vt:lpstr>
      <vt:lpstr>Redes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Datos</dc:title>
  <dc:creator>Angela Sofia Fonseca Consuegra</dc:creator>
  <cp:lastModifiedBy>Administrador</cp:lastModifiedBy>
  <cp:revision>9</cp:revision>
  <dcterms:created xsi:type="dcterms:W3CDTF">2018-03-27T23:42:18Z</dcterms:created>
  <dcterms:modified xsi:type="dcterms:W3CDTF">2018-08-22T15:10:21Z</dcterms:modified>
</cp:coreProperties>
</file>