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0" r:id="rId4"/>
    <p:sldId id="260" r:id="rId5"/>
    <p:sldId id="262" r:id="rId6"/>
    <p:sldId id="271" r:id="rId7"/>
    <p:sldId id="272" r:id="rId8"/>
    <p:sldId id="273" r:id="rId9"/>
    <p:sldId id="275" r:id="rId10"/>
    <p:sldId id="276" r:id="rId11"/>
    <p:sldId id="274" r:id="rId12"/>
    <p:sldId id="277" r:id="rId13"/>
    <p:sldId id="278" r:id="rId14"/>
    <p:sldId id="279" r:id="rId15"/>
    <p:sldId id="280" r:id="rId16"/>
    <p:sldId id="281" r:id="rId17"/>
    <p:sldId id="28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0" d="100"/>
          <a:sy n="70" d="100"/>
        </p:scale>
        <p:origin x="61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8/28/2018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8/28/2018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8/28/2018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8/28/2018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8/28/2018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8/28/2018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8/28/2018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8/28/2018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8/28/2018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8/28/2018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8/28/2018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iso.org/standards.html" TargetMode="External"/><Relationship Id="rId2" Type="http://schemas.openxmlformats.org/officeDocument/2006/relationships/hyperlink" Target="http://www.tiaonline.org/about/" TargetMode="External"/><Relationship Id="rId1" Type="http://schemas.openxmlformats.org/officeDocument/2006/relationships/slideLayout" Target="../slideLayouts/slideLayout2.xml"/><Relationship Id="rId4" Type="http://schemas.openxmlformats.org/officeDocument/2006/relationships/hyperlink" Target="http://www.ieee.org/about/index.html"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F0BF1-C022-41AA-928E-6EE4C3A9C33B}"/>
              </a:ext>
            </a:extLst>
          </p:cNvPr>
          <p:cNvSpPr>
            <a:spLocks noGrp="1"/>
          </p:cNvSpPr>
          <p:nvPr>
            <p:ph type="ctrTitle"/>
          </p:nvPr>
        </p:nvSpPr>
        <p:spPr/>
        <p:txBody>
          <a:bodyPr/>
          <a:lstStyle/>
          <a:p>
            <a:r>
              <a:rPr lang="es-CO" dirty="0"/>
              <a:t>Redes de Datos</a:t>
            </a:r>
          </a:p>
        </p:txBody>
      </p:sp>
      <p:sp>
        <p:nvSpPr>
          <p:cNvPr id="3" name="Subtitle 2">
            <a:extLst>
              <a:ext uri="{FF2B5EF4-FFF2-40B4-BE49-F238E27FC236}">
                <a16:creationId xmlns:a16="http://schemas.microsoft.com/office/drawing/2014/main" id="{C2D387FB-B7A9-4A1B-B157-CAC0664593D7}"/>
              </a:ext>
            </a:extLst>
          </p:cNvPr>
          <p:cNvSpPr>
            <a:spLocks noGrp="1"/>
          </p:cNvSpPr>
          <p:nvPr>
            <p:ph type="subTitle" idx="1"/>
          </p:nvPr>
        </p:nvSpPr>
        <p:spPr/>
        <p:txBody>
          <a:bodyPr/>
          <a:lstStyle/>
          <a:p>
            <a:r>
              <a:rPr lang="es-CO" dirty="0"/>
              <a:t>Verónica guerra</a:t>
            </a:r>
          </a:p>
        </p:txBody>
      </p:sp>
    </p:spTree>
    <p:extLst>
      <p:ext uri="{BB962C8B-B14F-4D97-AF65-F5344CB8AC3E}">
        <p14:creationId xmlns:p14="http://schemas.microsoft.com/office/powerpoint/2010/main" val="3199183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3957637" y="185737"/>
            <a:ext cx="4276725" cy="6486525"/>
          </a:xfrm>
          <a:prstGeom prst="rect">
            <a:avLst/>
          </a:prstGeom>
        </p:spPr>
      </p:pic>
    </p:spTree>
    <p:extLst>
      <p:ext uri="{BB962C8B-B14F-4D97-AF65-F5344CB8AC3E}">
        <p14:creationId xmlns:p14="http://schemas.microsoft.com/office/powerpoint/2010/main" val="3333974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2006" y="1231232"/>
            <a:ext cx="8796950" cy="4572000"/>
          </a:xfrm>
          <a:prstGeom prst="rect">
            <a:avLst/>
          </a:prstGeom>
        </p:spPr>
      </p:pic>
    </p:spTree>
    <p:extLst>
      <p:ext uri="{BB962C8B-B14F-4D97-AF65-F5344CB8AC3E}">
        <p14:creationId xmlns:p14="http://schemas.microsoft.com/office/powerpoint/2010/main" val="900348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2947" y="1073246"/>
            <a:ext cx="7366665" cy="5408572"/>
          </a:xfrm>
          <a:prstGeom prst="rect">
            <a:avLst/>
          </a:prstGeom>
        </p:spPr>
      </p:pic>
      <p:sp>
        <p:nvSpPr>
          <p:cNvPr id="2" name="Rectángulo 1"/>
          <p:cNvSpPr/>
          <p:nvPr/>
        </p:nvSpPr>
        <p:spPr>
          <a:xfrm>
            <a:off x="5080821" y="332691"/>
            <a:ext cx="2219069" cy="461665"/>
          </a:xfrm>
          <a:prstGeom prst="rect">
            <a:avLst/>
          </a:prstGeom>
        </p:spPr>
        <p:txBody>
          <a:bodyPr wrap="none">
            <a:spAutoFit/>
          </a:bodyPr>
          <a:lstStyle/>
          <a:p>
            <a:pPr algn="ctr"/>
            <a:r>
              <a:rPr lang="es-CO" sz="2400" dirty="0" smtClean="0">
                <a:latin typeface="Verdana" panose="020B0604030504040204" pitchFamily="34" charset="0"/>
                <a:ea typeface="Verdana" panose="020B0604030504040204" pitchFamily="34" charset="0"/>
                <a:cs typeface="Verdana" panose="020B0604030504040204" pitchFamily="34" charset="0"/>
              </a:rPr>
              <a:t>MODELO OSI</a:t>
            </a:r>
            <a:endParaRPr lang="es-CO" sz="2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964523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8548" y="1447800"/>
            <a:ext cx="8859264" cy="5057775"/>
          </a:xfrm>
          <a:prstGeom prst="rect">
            <a:avLst/>
          </a:prstGeom>
        </p:spPr>
      </p:pic>
      <p:sp>
        <p:nvSpPr>
          <p:cNvPr id="2" name="Rectángulo 1"/>
          <p:cNvSpPr/>
          <p:nvPr/>
        </p:nvSpPr>
        <p:spPr>
          <a:xfrm>
            <a:off x="4794354" y="501134"/>
            <a:ext cx="2427652" cy="461665"/>
          </a:xfrm>
          <a:prstGeom prst="rect">
            <a:avLst/>
          </a:prstGeom>
        </p:spPr>
        <p:txBody>
          <a:bodyPr wrap="none">
            <a:spAutoFit/>
          </a:bodyPr>
          <a:lstStyle/>
          <a:p>
            <a:pPr algn="ctr"/>
            <a:r>
              <a:rPr lang="es-CO" sz="2400" dirty="0" smtClean="0">
                <a:latin typeface="Verdana" panose="020B0604030504040204" pitchFamily="34" charset="0"/>
                <a:ea typeface="Verdana" panose="020B0604030504040204" pitchFamily="34" charset="0"/>
                <a:cs typeface="Verdana" panose="020B0604030504040204" pitchFamily="34" charset="0"/>
              </a:rPr>
              <a:t>Modelo TCP/IP</a:t>
            </a:r>
            <a:endParaRPr lang="es-CO" sz="2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403163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743202" y="1528010"/>
            <a:ext cx="9270706" cy="4280736"/>
          </a:xfrm>
          <a:prstGeom prst="rect">
            <a:avLst/>
          </a:prstGeom>
        </p:spPr>
      </p:pic>
    </p:spTree>
    <p:extLst>
      <p:ext uri="{BB962C8B-B14F-4D97-AF65-F5344CB8AC3E}">
        <p14:creationId xmlns:p14="http://schemas.microsoft.com/office/powerpoint/2010/main" val="2455411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2796554" y="1612231"/>
            <a:ext cx="7093153" cy="4173203"/>
          </a:xfrm>
          <a:prstGeom prst="rect">
            <a:avLst/>
          </a:prstGeom>
        </p:spPr>
      </p:pic>
    </p:spTree>
    <p:extLst>
      <p:ext uri="{BB962C8B-B14F-4D97-AF65-F5344CB8AC3E}">
        <p14:creationId xmlns:p14="http://schemas.microsoft.com/office/powerpoint/2010/main" val="4205991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300825" y="501134"/>
            <a:ext cx="3414717" cy="461665"/>
          </a:xfrm>
          <a:prstGeom prst="rect">
            <a:avLst/>
          </a:prstGeom>
        </p:spPr>
        <p:txBody>
          <a:bodyPr wrap="none">
            <a:spAutoFit/>
          </a:bodyPr>
          <a:lstStyle/>
          <a:p>
            <a:pPr algn="ctr"/>
            <a:r>
              <a:rPr lang="es-CO" sz="2400" dirty="0" smtClean="0">
                <a:latin typeface="Verdana" panose="020B0604030504040204" pitchFamily="34" charset="0"/>
                <a:ea typeface="Verdana" panose="020B0604030504040204" pitchFamily="34" charset="0"/>
                <a:cs typeface="Verdana" panose="020B0604030504040204" pitchFamily="34" charset="0"/>
              </a:rPr>
              <a:t>Encapsulación y PDU</a:t>
            </a:r>
            <a:endParaRPr lang="es-CO" sz="2400" dirty="0">
              <a:latin typeface="Verdana" panose="020B0604030504040204" pitchFamily="34" charset="0"/>
              <a:ea typeface="Verdana" panose="020B0604030504040204" pitchFamily="34" charset="0"/>
              <a:cs typeface="Verdana" panose="020B0604030504040204" pitchFamily="34" charset="0"/>
            </a:endParaRPr>
          </a:p>
        </p:txBody>
      </p:sp>
      <p:pic>
        <p:nvPicPr>
          <p:cNvPr id="3" name="Imagen 2"/>
          <p:cNvPicPr>
            <a:picLocks noChangeAspect="1"/>
          </p:cNvPicPr>
          <p:nvPr/>
        </p:nvPicPr>
        <p:blipFill rotWithShape="1">
          <a:blip r:embed="rId2"/>
          <a:srcRect t="976"/>
          <a:stretch/>
        </p:blipFill>
        <p:spPr>
          <a:xfrm>
            <a:off x="3050796" y="1459386"/>
            <a:ext cx="5914774" cy="4625334"/>
          </a:xfrm>
          <a:prstGeom prst="rect">
            <a:avLst/>
          </a:prstGeom>
        </p:spPr>
      </p:pic>
    </p:spTree>
    <p:extLst>
      <p:ext uri="{BB962C8B-B14F-4D97-AF65-F5344CB8AC3E}">
        <p14:creationId xmlns:p14="http://schemas.microsoft.com/office/powerpoint/2010/main" val="3789852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423528" y="148403"/>
            <a:ext cx="11475704" cy="6203750"/>
          </a:xfrm>
          <a:prstGeom prst="rect">
            <a:avLst/>
          </a:prstGeom>
          <a:noFill/>
        </p:spPr>
        <p:txBody>
          <a:bodyPr wrap="square" rtlCol="0">
            <a:spAutoFit/>
          </a:bodyPr>
          <a:lstStyle/>
          <a:p>
            <a:pPr algn="ctr">
              <a:lnSpc>
                <a:spcPct val="80000"/>
              </a:lnSpc>
              <a:spcBef>
                <a:spcPts val="1000"/>
              </a:spcBef>
              <a:buClr>
                <a:schemeClr val="bg2">
                  <a:lumMod val="40000"/>
                  <a:lumOff val="60000"/>
                </a:schemeClr>
              </a:buClr>
              <a:buSzPct val="80000"/>
            </a:pPr>
            <a:r>
              <a:rPr lang="es-AR" sz="2400" dirty="0">
                <a:latin typeface="Verdana" panose="020B0604030504040204" pitchFamily="34" charset="0"/>
                <a:ea typeface="Verdana" panose="020B0604030504040204" pitchFamily="34" charset="0"/>
                <a:cs typeface="Verdana" panose="020B0604030504040204" pitchFamily="34" charset="0"/>
              </a:rPr>
              <a:t> Direcciones de red y direcciones de enlace de </a:t>
            </a:r>
            <a:r>
              <a:rPr lang="es-AR" sz="2400" dirty="0" smtClean="0">
                <a:latin typeface="Verdana" panose="020B0604030504040204" pitchFamily="34" charset="0"/>
                <a:ea typeface="Verdana" panose="020B0604030504040204" pitchFamily="34" charset="0"/>
                <a:cs typeface="Verdana" panose="020B0604030504040204" pitchFamily="34" charset="0"/>
              </a:rPr>
              <a:t>datos</a:t>
            </a:r>
          </a:p>
          <a:p>
            <a:pPr algn="just">
              <a:lnSpc>
                <a:spcPct val="80000"/>
              </a:lnSpc>
              <a:spcBef>
                <a:spcPts val="1000"/>
              </a:spcBef>
              <a:buClr>
                <a:schemeClr val="bg2">
                  <a:lumMod val="40000"/>
                  <a:lumOff val="60000"/>
                </a:schemeClr>
              </a:buClr>
              <a:buSzPct val="80000"/>
            </a:pPr>
            <a:endParaRPr lang="es-AR" sz="1500" dirty="0">
              <a:latin typeface="Verdana" panose="020B0604030504040204" pitchFamily="34" charset="0"/>
              <a:ea typeface="Verdana" panose="020B0604030504040204" pitchFamily="34" charset="0"/>
              <a:cs typeface="Verdana" panose="020B0604030504040204" pitchFamily="34" charset="0"/>
            </a:endParaRPr>
          </a:p>
          <a:p>
            <a:pPr marL="285750" indent="-285750" algn="just">
              <a:lnSpc>
                <a:spcPct val="80000"/>
              </a:lnSpc>
              <a:spcBef>
                <a:spcPts val="1000"/>
              </a:spcBef>
              <a:buClr>
                <a:schemeClr val="bg2">
                  <a:lumMod val="40000"/>
                  <a:lumOff val="60000"/>
                </a:schemeClr>
              </a:buClr>
              <a:buSzPct val="80000"/>
              <a:buFont typeface="Arial" panose="020B0604020202020204" pitchFamily="34" charset="0"/>
              <a:buChar char="•"/>
            </a:pPr>
            <a:r>
              <a:rPr lang="en-US" sz="1400" dirty="0" smtClean="0">
                <a:latin typeface="Verdana" panose="020B0604030504040204" pitchFamily="34" charset="0"/>
                <a:ea typeface="Verdana" panose="020B0604030504040204" pitchFamily="34" charset="0"/>
                <a:cs typeface="Verdana" panose="020B0604030504040204" pitchFamily="34" charset="0"/>
              </a:rPr>
              <a:t> </a:t>
            </a:r>
            <a:r>
              <a:rPr lang="es-AR" sz="1400" b="1" dirty="0">
                <a:latin typeface="Verdana" panose="020B0604030504040204" pitchFamily="34" charset="0"/>
                <a:ea typeface="Verdana" panose="020B0604030504040204" pitchFamily="34" charset="0"/>
                <a:cs typeface="Verdana" panose="020B0604030504040204" pitchFamily="34" charset="0"/>
              </a:rPr>
              <a:t>Dirección de red </a:t>
            </a:r>
          </a:p>
          <a:p>
            <a:pPr algn="just">
              <a:lnSpc>
                <a:spcPct val="80000"/>
              </a:lnSpc>
              <a:spcBef>
                <a:spcPts val="1000"/>
              </a:spcBef>
              <a:buClr>
                <a:schemeClr val="bg2">
                  <a:lumMod val="40000"/>
                  <a:lumOff val="60000"/>
                </a:schemeClr>
              </a:buClr>
              <a:buSzPct val="80000"/>
            </a:pPr>
            <a:r>
              <a:rPr lang="es-AR" sz="1400" dirty="0" smtClean="0">
                <a:latin typeface="Verdana" panose="020B0604030504040204" pitchFamily="34" charset="0"/>
                <a:ea typeface="Verdana" panose="020B0604030504040204" pitchFamily="34" charset="0"/>
                <a:cs typeface="Verdana" panose="020B0604030504040204" pitchFamily="34" charset="0"/>
              </a:rPr>
              <a:t>	La </a:t>
            </a:r>
            <a:r>
              <a:rPr lang="es-AR" sz="1400" dirty="0">
                <a:latin typeface="Verdana" panose="020B0604030504040204" pitchFamily="34" charset="0"/>
                <a:ea typeface="Verdana" panose="020B0604030504040204" pitchFamily="34" charset="0"/>
                <a:cs typeface="Verdana" panose="020B0604030504040204" pitchFamily="34" charset="0"/>
              </a:rPr>
              <a:t>dirección lógica de la capa de red, o capa 3, contiene la información necesaria para enviar el paquete IP desde el dispositivo de origen hasta el dispositivo de destino. Una dirección IP de capa 3 tiene dos partes: el prefijo de red y la parte de host.  </a:t>
            </a:r>
          </a:p>
          <a:p>
            <a:pPr algn="just">
              <a:lnSpc>
                <a:spcPct val="80000"/>
              </a:lnSpc>
              <a:spcBef>
                <a:spcPts val="1000"/>
              </a:spcBef>
              <a:buClr>
                <a:schemeClr val="bg2">
                  <a:lumMod val="40000"/>
                  <a:lumOff val="60000"/>
                </a:schemeClr>
              </a:buClr>
              <a:buSzPct val="80000"/>
            </a:pPr>
            <a:r>
              <a:rPr lang="es-AR" sz="1400" dirty="0" smtClean="0">
                <a:latin typeface="Verdana" panose="020B0604030504040204" pitchFamily="34" charset="0"/>
                <a:ea typeface="Verdana" panose="020B0604030504040204" pitchFamily="34" charset="0"/>
                <a:cs typeface="Verdana" panose="020B0604030504040204" pitchFamily="34" charset="0"/>
              </a:rPr>
              <a:t>	Los </a:t>
            </a:r>
            <a:r>
              <a:rPr lang="es-AR" sz="1400" dirty="0" err="1">
                <a:latin typeface="Verdana" panose="020B0604030504040204" pitchFamily="34" charset="0"/>
                <a:ea typeface="Verdana" panose="020B0604030504040204" pitchFamily="34" charset="0"/>
                <a:cs typeface="Verdana" panose="020B0604030504040204" pitchFamily="34" charset="0"/>
              </a:rPr>
              <a:t>routers</a:t>
            </a:r>
            <a:r>
              <a:rPr lang="es-AR" sz="1400" dirty="0">
                <a:latin typeface="Verdana" panose="020B0604030504040204" pitchFamily="34" charset="0"/>
                <a:ea typeface="Verdana" panose="020B0604030504040204" pitchFamily="34" charset="0"/>
                <a:cs typeface="Verdana" panose="020B0604030504040204" pitchFamily="34" charset="0"/>
              </a:rPr>
              <a:t> utilizan el prefijo de red para reenviar el paquete a la red adecuada. El último </a:t>
            </a:r>
            <a:r>
              <a:rPr lang="es-AR" sz="1400" dirty="0" err="1">
                <a:latin typeface="Verdana" panose="020B0604030504040204" pitchFamily="34" charset="0"/>
                <a:ea typeface="Verdana" panose="020B0604030504040204" pitchFamily="34" charset="0"/>
                <a:cs typeface="Verdana" panose="020B0604030504040204" pitchFamily="34" charset="0"/>
              </a:rPr>
              <a:t>router</a:t>
            </a:r>
            <a:r>
              <a:rPr lang="es-AR" sz="1400" dirty="0">
                <a:latin typeface="Verdana" panose="020B0604030504040204" pitchFamily="34" charset="0"/>
                <a:ea typeface="Verdana" panose="020B0604030504040204" pitchFamily="34" charset="0"/>
                <a:cs typeface="Verdana" panose="020B0604030504040204" pitchFamily="34" charset="0"/>
              </a:rPr>
              <a:t> de la ruta utiliza la parte de host para enviar el paquete al dispositivo de destino. </a:t>
            </a:r>
          </a:p>
          <a:p>
            <a:pPr algn="just">
              <a:lnSpc>
                <a:spcPct val="80000"/>
              </a:lnSpc>
              <a:spcBef>
                <a:spcPts val="1000"/>
              </a:spcBef>
              <a:buClr>
                <a:schemeClr val="bg2">
                  <a:lumMod val="40000"/>
                  <a:lumOff val="60000"/>
                </a:schemeClr>
              </a:buClr>
              <a:buSzPct val="80000"/>
            </a:pPr>
            <a:r>
              <a:rPr lang="es-AR" sz="1400" dirty="0">
                <a:latin typeface="Verdana" panose="020B0604030504040204" pitchFamily="34" charset="0"/>
                <a:ea typeface="Verdana" panose="020B0604030504040204" pitchFamily="34" charset="0"/>
                <a:cs typeface="Verdana" panose="020B0604030504040204" pitchFamily="34" charset="0"/>
              </a:rPr>
              <a:t>Los paquetes IP contienen dos direcciones IP: </a:t>
            </a:r>
          </a:p>
          <a:p>
            <a:pPr marL="342900" indent="-342900" algn="just">
              <a:lnSpc>
                <a:spcPct val="80000"/>
              </a:lnSpc>
              <a:spcBef>
                <a:spcPts val="1000"/>
              </a:spcBef>
              <a:buClr>
                <a:schemeClr val="bg2">
                  <a:lumMod val="40000"/>
                  <a:lumOff val="60000"/>
                </a:schemeClr>
              </a:buClr>
              <a:buSzPct val="80000"/>
              <a:buFont typeface="+mj-lt"/>
              <a:buAutoNum type="arabicPeriod"/>
            </a:pPr>
            <a:r>
              <a:rPr lang="es-AR" sz="1400" dirty="0" smtClean="0">
                <a:latin typeface="Verdana" panose="020B0604030504040204" pitchFamily="34" charset="0"/>
                <a:ea typeface="Verdana" panose="020B0604030504040204" pitchFamily="34" charset="0"/>
                <a:cs typeface="Verdana" panose="020B0604030504040204" pitchFamily="34" charset="0"/>
              </a:rPr>
              <a:t> </a:t>
            </a:r>
            <a:r>
              <a:rPr lang="es-AR" sz="1400" dirty="0">
                <a:latin typeface="Verdana" panose="020B0604030504040204" pitchFamily="34" charset="0"/>
                <a:ea typeface="Verdana" panose="020B0604030504040204" pitchFamily="34" charset="0"/>
                <a:cs typeface="Verdana" panose="020B0604030504040204" pitchFamily="34" charset="0"/>
              </a:rPr>
              <a:t>Dirección IP de origen: la dirección IP del dispositivo emisor. </a:t>
            </a:r>
          </a:p>
          <a:p>
            <a:pPr marL="342900" indent="-342900" algn="just">
              <a:lnSpc>
                <a:spcPct val="80000"/>
              </a:lnSpc>
              <a:spcBef>
                <a:spcPts val="1000"/>
              </a:spcBef>
              <a:buClr>
                <a:schemeClr val="bg2">
                  <a:lumMod val="40000"/>
                  <a:lumOff val="60000"/>
                </a:schemeClr>
              </a:buClr>
              <a:buSzPct val="80000"/>
              <a:buFont typeface="+mj-lt"/>
              <a:buAutoNum type="arabicPeriod"/>
            </a:pPr>
            <a:r>
              <a:rPr lang="es-AR" sz="1400" dirty="0" smtClean="0">
                <a:latin typeface="Verdana" panose="020B0604030504040204" pitchFamily="34" charset="0"/>
                <a:ea typeface="Verdana" panose="020B0604030504040204" pitchFamily="34" charset="0"/>
                <a:cs typeface="Verdana" panose="020B0604030504040204" pitchFamily="34" charset="0"/>
              </a:rPr>
              <a:t> </a:t>
            </a:r>
            <a:r>
              <a:rPr lang="es-AR" sz="1400" dirty="0">
                <a:latin typeface="Verdana" panose="020B0604030504040204" pitchFamily="34" charset="0"/>
                <a:ea typeface="Verdana" panose="020B0604030504040204" pitchFamily="34" charset="0"/>
                <a:cs typeface="Verdana" panose="020B0604030504040204" pitchFamily="34" charset="0"/>
              </a:rPr>
              <a:t>Dirección IP de destino: la dirección IP del dispositivo receptor. Los </a:t>
            </a:r>
            <a:r>
              <a:rPr lang="es-AR" sz="1400" dirty="0" err="1">
                <a:latin typeface="Verdana" panose="020B0604030504040204" pitchFamily="34" charset="0"/>
                <a:ea typeface="Verdana" panose="020B0604030504040204" pitchFamily="34" charset="0"/>
                <a:cs typeface="Verdana" panose="020B0604030504040204" pitchFamily="34" charset="0"/>
              </a:rPr>
              <a:t>routers</a:t>
            </a:r>
            <a:r>
              <a:rPr lang="es-AR" sz="1400" dirty="0">
                <a:latin typeface="Verdana" panose="020B0604030504040204" pitchFamily="34" charset="0"/>
                <a:ea typeface="Verdana" panose="020B0604030504040204" pitchFamily="34" charset="0"/>
                <a:cs typeface="Verdana" panose="020B0604030504040204" pitchFamily="34" charset="0"/>
              </a:rPr>
              <a:t> utilizan la dirección IP de destino para reenviar un paquete a su destino. </a:t>
            </a:r>
          </a:p>
          <a:p>
            <a:pPr marL="285750" indent="-285750" algn="just">
              <a:lnSpc>
                <a:spcPct val="80000"/>
              </a:lnSpc>
              <a:spcBef>
                <a:spcPts val="1000"/>
              </a:spcBef>
              <a:buClr>
                <a:schemeClr val="bg2">
                  <a:lumMod val="40000"/>
                  <a:lumOff val="60000"/>
                </a:schemeClr>
              </a:buClr>
              <a:buSzPct val="80000"/>
              <a:buFont typeface="Arial" panose="020B0604020202020204" pitchFamily="34" charset="0"/>
              <a:buChar char="•"/>
            </a:pPr>
            <a:r>
              <a:rPr lang="es-AR" sz="1400" b="1" dirty="0">
                <a:latin typeface="Verdana" panose="020B0604030504040204" pitchFamily="34" charset="0"/>
                <a:ea typeface="Verdana" panose="020B0604030504040204" pitchFamily="34" charset="0"/>
                <a:cs typeface="Verdana" panose="020B0604030504040204" pitchFamily="34" charset="0"/>
              </a:rPr>
              <a:t>Dirección de enlace de datos </a:t>
            </a:r>
          </a:p>
          <a:p>
            <a:pPr algn="just">
              <a:lnSpc>
                <a:spcPct val="80000"/>
              </a:lnSpc>
              <a:spcBef>
                <a:spcPts val="1000"/>
              </a:spcBef>
              <a:buClr>
                <a:schemeClr val="bg2">
                  <a:lumMod val="40000"/>
                  <a:lumOff val="60000"/>
                </a:schemeClr>
              </a:buClr>
              <a:buSzPct val="80000"/>
            </a:pPr>
            <a:r>
              <a:rPr lang="es-AR" sz="1400" dirty="0" smtClean="0">
                <a:latin typeface="Verdana" panose="020B0604030504040204" pitchFamily="34" charset="0"/>
                <a:ea typeface="Verdana" panose="020B0604030504040204" pitchFamily="34" charset="0"/>
                <a:cs typeface="Verdana" panose="020B0604030504040204" pitchFamily="34" charset="0"/>
              </a:rPr>
              <a:t>	La </a:t>
            </a:r>
            <a:r>
              <a:rPr lang="es-AR" sz="1400" dirty="0">
                <a:latin typeface="Verdana" panose="020B0604030504040204" pitchFamily="34" charset="0"/>
                <a:ea typeface="Verdana" panose="020B0604030504040204" pitchFamily="34" charset="0"/>
                <a:cs typeface="Verdana" panose="020B0604030504040204" pitchFamily="34" charset="0"/>
              </a:rPr>
              <a:t>dirección física de la capa de enlace de datos, o capa 2, tiene una función distinta. Su propósito es enviar la trama de enlace de datos desde una interfaz de red hasta otra interfaz de red en la misma red. Antes de que un paquete IP pueda enviarse a través de una red conectada por cable o inalámbrica, se debe encapsular en una trama de enlace de datos de modo que pueda transmitirse a través del medio físico, la red real.  </a:t>
            </a:r>
          </a:p>
          <a:p>
            <a:pPr algn="just">
              <a:lnSpc>
                <a:spcPct val="80000"/>
              </a:lnSpc>
              <a:spcBef>
                <a:spcPts val="1000"/>
              </a:spcBef>
              <a:buClr>
                <a:schemeClr val="bg2">
                  <a:lumMod val="40000"/>
                  <a:lumOff val="60000"/>
                </a:schemeClr>
              </a:buClr>
              <a:buSzPct val="80000"/>
            </a:pPr>
            <a:r>
              <a:rPr lang="es-AR" sz="1400" dirty="0" smtClean="0">
                <a:latin typeface="Verdana" panose="020B0604030504040204" pitchFamily="34" charset="0"/>
                <a:ea typeface="Verdana" panose="020B0604030504040204" pitchFamily="34" charset="0"/>
                <a:cs typeface="Verdana" panose="020B0604030504040204" pitchFamily="34" charset="0"/>
              </a:rPr>
              <a:t>Las </a:t>
            </a:r>
            <a:r>
              <a:rPr lang="es-AR" sz="1400" dirty="0">
                <a:latin typeface="Verdana" panose="020B0604030504040204" pitchFamily="34" charset="0"/>
                <a:ea typeface="Verdana" panose="020B0604030504040204" pitchFamily="34" charset="0"/>
                <a:cs typeface="Verdana" panose="020B0604030504040204" pitchFamily="34" charset="0"/>
              </a:rPr>
              <a:t>LAN Ethernet y las LAN inalámbricas constituyen dos ejemplos de redes que tienen distintos medios físicos, cada uno con su propio tipo de protocolo de enlace de datos. </a:t>
            </a:r>
          </a:p>
          <a:p>
            <a:pPr algn="just">
              <a:lnSpc>
                <a:spcPct val="80000"/>
              </a:lnSpc>
              <a:spcBef>
                <a:spcPts val="1000"/>
              </a:spcBef>
              <a:buClr>
                <a:schemeClr val="bg2">
                  <a:lumMod val="40000"/>
                  <a:lumOff val="60000"/>
                </a:schemeClr>
              </a:buClr>
              <a:buSzPct val="80000"/>
            </a:pPr>
            <a:r>
              <a:rPr lang="es-AR" sz="1400" dirty="0">
                <a:latin typeface="Verdana" panose="020B0604030504040204" pitchFamily="34" charset="0"/>
                <a:ea typeface="Verdana" panose="020B0604030504040204" pitchFamily="34" charset="0"/>
                <a:cs typeface="Verdana" panose="020B0604030504040204" pitchFamily="34" charset="0"/>
              </a:rPr>
              <a:t>El paquete IP se encapsula en una trama de enlace de datos para enviarse a la red de destino. Se agregan las direcciones de enlace de datos de origen y de destino, como se muestra en la ilustración: </a:t>
            </a:r>
          </a:p>
          <a:p>
            <a:pPr marL="342900" indent="-342900" algn="just">
              <a:lnSpc>
                <a:spcPct val="80000"/>
              </a:lnSpc>
              <a:spcBef>
                <a:spcPts val="1000"/>
              </a:spcBef>
              <a:buClr>
                <a:schemeClr val="bg2">
                  <a:lumMod val="40000"/>
                  <a:lumOff val="60000"/>
                </a:schemeClr>
              </a:buClr>
              <a:buSzPct val="80000"/>
              <a:buFont typeface="+mj-lt"/>
              <a:buAutoNum type="arabicPeriod"/>
            </a:pPr>
            <a:r>
              <a:rPr lang="es-AR" sz="1400" dirty="0" smtClean="0">
                <a:latin typeface="Verdana" panose="020B0604030504040204" pitchFamily="34" charset="0"/>
                <a:ea typeface="Verdana" panose="020B0604030504040204" pitchFamily="34" charset="0"/>
                <a:cs typeface="Verdana" panose="020B0604030504040204" pitchFamily="34" charset="0"/>
              </a:rPr>
              <a:t> </a:t>
            </a:r>
            <a:r>
              <a:rPr lang="es-AR" sz="1400" dirty="0">
                <a:latin typeface="Verdana" panose="020B0604030504040204" pitchFamily="34" charset="0"/>
                <a:ea typeface="Verdana" panose="020B0604030504040204" pitchFamily="34" charset="0"/>
                <a:cs typeface="Verdana" panose="020B0604030504040204" pitchFamily="34" charset="0"/>
              </a:rPr>
              <a:t>Dirección de enlace de datos de origen: la dirección física del dispositivo que envía el paquete. Inicialmente, es la NIC que es el origen del paquete IP. </a:t>
            </a:r>
          </a:p>
          <a:p>
            <a:pPr marL="342900" indent="-342900" algn="just">
              <a:lnSpc>
                <a:spcPct val="80000"/>
              </a:lnSpc>
              <a:spcBef>
                <a:spcPts val="1000"/>
              </a:spcBef>
              <a:buClr>
                <a:schemeClr val="bg2">
                  <a:lumMod val="40000"/>
                  <a:lumOff val="60000"/>
                </a:schemeClr>
              </a:buClr>
              <a:buSzPct val="80000"/>
              <a:buFont typeface="+mj-lt"/>
              <a:buAutoNum type="arabicPeriod"/>
            </a:pPr>
            <a:r>
              <a:rPr lang="es-AR" sz="1400" dirty="0" smtClean="0">
                <a:latin typeface="Verdana" panose="020B0604030504040204" pitchFamily="34" charset="0"/>
                <a:ea typeface="Verdana" panose="020B0604030504040204" pitchFamily="34" charset="0"/>
                <a:cs typeface="Verdana" panose="020B0604030504040204" pitchFamily="34" charset="0"/>
              </a:rPr>
              <a:t>Dirección </a:t>
            </a:r>
            <a:r>
              <a:rPr lang="es-AR" sz="1400" dirty="0">
                <a:latin typeface="Verdana" panose="020B0604030504040204" pitchFamily="34" charset="0"/>
                <a:ea typeface="Verdana" panose="020B0604030504040204" pitchFamily="34" charset="0"/>
                <a:cs typeface="Verdana" panose="020B0604030504040204" pitchFamily="34" charset="0"/>
              </a:rPr>
              <a:t>de enlace de datos de destino: la dirección física de la interfaz de red del </a:t>
            </a:r>
            <a:r>
              <a:rPr lang="es-AR" sz="1400" dirty="0" err="1">
                <a:latin typeface="Verdana" panose="020B0604030504040204" pitchFamily="34" charset="0"/>
                <a:ea typeface="Verdana" panose="020B0604030504040204" pitchFamily="34" charset="0"/>
                <a:cs typeface="Verdana" panose="020B0604030504040204" pitchFamily="34" charset="0"/>
              </a:rPr>
              <a:t>router</a:t>
            </a:r>
            <a:r>
              <a:rPr lang="es-AR" sz="1400" dirty="0">
                <a:latin typeface="Verdana" panose="020B0604030504040204" pitchFamily="34" charset="0"/>
                <a:ea typeface="Verdana" panose="020B0604030504040204" pitchFamily="34" charset="0"/>
                <a:cs typeface="Verdana" panose="020B0604030504040204" pitchFamily="34" charset="0"/>
              </a:rPr>
              <a:t> del siguiente salto o de la interfaz de red del dispositivo de destino. </a:t>
            </a:r>
            <a:endParaRPr lang="en-US" sz="1400" dirty="0"/>
          </a:p>
        </p:txBody>
      </p:sp>
    </p:spTree>
    <p:extLst>
      <p:ext uri="{BB962C8B-B14F-4D97-AF65-F5344CB8AC3E}">
        <p14:creationId xmlns:p14="http://schemas.microsoft.com/office/powerpoint/2010/main" val="88858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F6E4AF-E560-42B2-BB4B-C14E658AE003}"/>
              </a:ext>
            </a:extLst>
          </p:cNvPr>
          <p:cNvSpPr>
            <a:spLocks noGrp="1"/>
          </p:cNvSpPr>
          <p:nvPr>
            <p:ph idx="1"/>
          </p:nvPr>
        </p:nvSpPr>
        <p:spPr>
          <a:xfrm>
            <a:off x="549638" y="358342"/>
            <a:ext cx="11228505" cy="6227016"/>
          </a:xfrm>
        </p:spPr>
        <p:txBody>
          <a:bodyPr>
            <a:normAutofit fontScale="62500" lnSpcReduction="20000"/>
          </a:bodyPr>
          <a:lstStyle/>
          <a:p>
            <a:pPr marL="0" indent="0">
              <a:buNone/>
            </a:pPr>
            <a:r>
              <a:rPr lang="es-CO" sz="3800" dirty="0" smtClean="0">
                <a:latin typeface="Verdana" panose="020B0604030504040204" pitchFamily="34" charset="0"/>
                <a:ea typeface="Verdana" panose="020B0604030504040204" pitchFamily="34" charset="0"/>
                <a:cs typeface="Verdana" panose="020B0604030504040204" pitchFamily="34" charset="0"/>
              </a:rPr>
              <a:t>Unidad 2 protocolos y comunicaciones de red</a:t>
            </a:r>
            <a:endParaRPr lang="es-CO" sz="3800"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s-CO" sz="2400" dirty="0">
              <a:latin typeface="Verdana" panose="020B0604030504040204" pitchFamily="34" charset="0"/>
              <a:ea typeface="Verdana" panose="020B0604030504040204" pitchFamily="34" charset="0"/>
              <a:cs typeface="Verdana" panose="020B0604030504040204" pitchFamily="34" charset="0"/>
            </a:endParaRPr>
          </a:p>
          <a:p>
            <a:pPr algn="just"/>
            <a:r>
              <a:rPr lang="es-AR" sz="2400" dirty="0" err="1">
                <a:latin typeface="Verdana" panose="020B0604030504040204" pitchFamily="34" charset="0"/>
                <a:ea typeface="Verdana" panose="020B0604030504040204" pitchFamily="34" charset="0"/>
                <a:cs typeface="Verdana" panose="020B0604030504040204" pitchFamily="34" charset="0"/>
              </a:rPr>
              <a:t>Ecured</a:t>
            </a:r>
            <a:endParaRPr lang="es-AR" sz="2400" dirty="0">
              <a:latin typeface="Verdana" panose="020B0604030504040204" pitchFamily="34" charset="0"/>
              <a:ea typeface="Verdana" panose="020B0604030504040204" pitchFamily="34" charset="0"/>
              <a:cs typeface="Verdana" panose="020B0604030504040204" pitchFamily="34" charset="0"/>
            </a:endParaRPr>
          </a:p>
          <a:p>
            <a:pPr marL="0" indent="0" algn="just">
              <a:buNone/>
            </a:pPr>
            <a:r>
              <a:rPr lang="es-AR" sz="2400" dirty="0">
                <a:latin typeface="Verdana" panose="020B0604030504040204" pitchFamily="34" charset="0"/>
                <a:ea typeface="Verdana" panose="020B0604030504040204" pitchFamily="34" charset="0"/>
                <a:cs typeface="Verdana" panose="020B0604030504040204" pitchFamily="34" charset="0"/>
              </a:rPr>
              <a:t>Los protocolos son reglas de comunicación que permiten el flujo de información entre equipos que manejan lenguajes distintos, por ejemplo, dos computadores conectados en la misma red pero con protocolos diferentes no podrían comunicarse jamás, para ello, es necesario que ambas "hablen" el mismo idioma.</a:t>
            </a:r>
          </a:p>
          <a:p>
            <a:pPr marL="0" indent="0" algn="just">
              <a:buNone/>
            </a:pPr>
            <a:endParaRPr lang="es-CO" sz="2400" dirty="0">
              <a:latin typeface="Verdana" panose="020B0604030504040204" pitchFamily="34" charset="0"/>
              <a:ea typeface="Verdana" panose="020B0604030504040204" pitchFamily="34" charset="0"/>
              <a:cs typeface="Verdana" panose="020B0604030504040204" pitchFamily="34" charset="0"/>
            </a:endParaRPr>
          </a:p>
          <a:p>
            <a:pPr marL="0" indent="0" algn="just">
              <a:buNone/>
            </a:pPr>
            <a:r>
              <a:rPr lang="es-AR" sz="2400" dirty="0">
                <a:latin typeface="Verdana" panose="020B0604030504040204" pitchFamily="34" charset="0"/>
                <a:ea typeface="Verdana" panose="020B0604030504040204" pitchFamily="34" charset="0"/>
                <a:cs typeface="Verdana" panose="020B0604030504040204" pitchFamily="34" charset="0"/>
              </a:rPr>
              <a:t>Organizaciones principales de estándares y normalizaciones</a:t>
            </a:r>
            <a:endParaRPr lang="en-US" sz="2400" dirty="0">
              <a:latin typeface="Verdana" panose="020B0604030504040204" pitchFamily="34" charset="0"/>
              <a:ea typeface="Verdana" panose="020B0604030504040204" pitchFamily="34" charset="0"/>
              <a:cs typeface="Verdana" panose="020B0604030504040204" pitchFamily="34" charset="0"/>
            </a:endParaRPr>
          </a:p>
          <a:p>
            <a:pPr algn="just"/>
            <a:r>
              <a:rPr lang="en-US" sz="2400" dirty="0">
                <a:latin typeface="Verdana" panose="020B0604030504040204" pitchFamily="34" charset="0"/>
                <a:ea typeface="Verdana" panose="020B0604030504040204" pitchFamily="34" charset="0"/>
                <a:cs typeface="Verdana" panose="020B0604030504040204" pitchFamily="34" charset="0"/>
              </a:rPr>
              <a:t>The Internet Engineering Task Force (IETF®)</a:t>
            </a:r>
          </a:p>
          <a:p>
            <a:pPr marL="0" indent="0" algn="just">
              <a:buNone/>
            </a:pPr>
            <a:r>
              <a:rPr lang="en-US" sz="2400" dirty="0">
                <a:latin typeface="Verdana" panose="020B0604030504040204" pitchFamily="34" charset="0"/>
                <a:ea typeface="Verdana" panose="020B0604030504040204" pitchFamily="34" charset="0"/>
                <a:cs typeface="Verdana" panose="020B0604030504040204" pitchFamily="34" charset="0"/>
              </a:rPr>
              <a:t>The mission of the IETF is to make the Internet work better by producing high quality, relevant technical documents that influence the way people design, use, and manage the Internet. http://www.ietf.org/</a:t>
            </a:r>
          </a:p>
          <a:p>
            <a:pPr marL="0" indent="0" algn="just">
              <a:buNone/>
            </a:pPr>
            <a:endParaRPr lang="es-AR" sz="2400" dirty="0">
              <a:latin typeface="Verdana" panose="020B0604030504040204" pitchFamily="34" charset="0"/>
              <a:ea typeface="Verdana" panose="020B0604030504040204" pitchFamily="34" charset="0"/>
              <a:cs typeface="Verdana" panose="020B0604030504040204" pitchFamily="34" charset="0"/>
            </a:endParaRPr>
          </a:p>
          <a:p>
            <a:pPr algn="just"/>
            <a:r>
              <a:rPr lang="en-US" sz="2400" dirty="0">
                <a:latin typeface="Verdana" panose="020B0604030504040204" pitchFamily="34" charset="0"/>
                <a:ea typeface="Verdana" panose="020B0604030504040204" pitchFamily="34" charset="0"/>
                <a:cs typeface="Verdana" panose="020B0604030504040204" pitchFamily="34" charset="0"/>
              </a:rPr>
              <a:t>International Telecommunication Union (ITU)</a:t>
            </a:r>
          </a:p>
          <a:p>
            <a:pPr marL="0" indent="0" algn="just">
              <a:buNone/>
            </a:pPr>
            <a:r>
              <a:rPr lang="en-US" sz="2400" dirty="0">
                <a:latin typeface="Verdana" panose="020B0604030504040204" pitchFamily="34" charset="0"/>
                <a:ea typeface="Verdana" panose="020B0604030504040204" pitchFamily="34" charset="0"/>
                <a:cs typeface="Verdana" panose="020B0604030504040204" pitchFamily="34" charset="0"/>
              </a:rPr>
              <a:t>ITU is the United Nations specialized agency for information and communication technologies – ICTs.</a:t>
            </a:r>
            <a:br>
              <a:rPr lang="en-US" sz="2400" dirty="0">
                <a:latin typeface="Verdana" panose="020B0604030504040204" pitchFamily="34" charset="0"/>
                <a:ea typeface="Verdana" panose="020B0604030504040204" pitchFamily="34" charset="0"/>
                <a:cs typeface="Verdana" panose="020B0604030504040204" pitchFamily="34" charset="0"/>
              </a:rPr>
            </a:br>
            <a:r>
              <a:rPr lang="en-US" sz="2400" dirty="0">
                <a:latin typeface="Verdana" panose="020B0604030504040204" pitchFamily="34" charset="0"/>
                <a:ea typeface="Verdana" panose="020B0604030504040204" pitchFamily="34" charset="0"/>
                <a:cs typeface="Verdana" panose="020B0604030504040204" pitchFamily="34" charset="0"/>
              </a:rPr>
              <a:t>We allocate global radio spectrum and satellite orbits, develop the technical standards that ensure networks and technologies seamlessly interconnect, and strive to improve access to ICTs to underserved communities worldwide. http://www.itu.int/en/about/Pages/default.aspx</a:t>
            </a:r>
          </a:p>
          <a:p>
            <a:pPr algn="just"/>
            <a:endParaRPr lang="es-AR" sz="2400" dirty="0">
              <a:latin typeface="Verdana" panose="020B0604030504040204" pitchFamily="34" charset="0"/>
              <a:ea typeface="Verdana" panose="020B0604030504040204" pitchFamily="34" charset="0"/>
              <a:cs typeface="Verdana" panose="020B0604030504040204" pitchFamily="34" charset="0"/>
            </a:endParaRPr>
          </a:p>
          <a:p>
            <a:pPr algn="just"/>
            <a:r>
              <a:rPr lang="en-US" sz="2400" dirty="0">
                <a:latin typeface="Verdana" panose="020B0604030504040204" pitchFamily="34" charset="0"/>
                <a:ea typeface="Verdana" panose="020B0604030504040204" pitchFamily="34" charset="0"/>
                <a:cs typeface="Verdana" panose="020B0604030504040204" pitchFamily="34" charset="0"/>
              </a:rPr>
              <a:t> Assigned Numbers Authority (IANA)</a:t>
            </a:r>
          </a:p>
          <a:p>
            <a:pPr marL="0" indent="0" algn="just">
              <a:buNone/>
            </a:pPr>
            <a:r>
              <a:rPr lang="en-US" sz="2400" dirty="0">
                <a:latin typeface="Verdana" panose="020B0604030504040204" pitchFamily="34" charset="0"/>
                <a:ea typeface="Verdana" panose="020B0604030504040204" pitchFamily="34" charset="0"/>
                <a:cs typeface="Verdana" panose="020B0604030504040204" pitchFamily="34" charset="0"/>
              </a:rPr>
              <a:t>The global coordination of the DNS Root, IP addressing, and other Internet protocol resources is performed as the Internet Assigned Numbers Authority (IANA) functions. https://www.iana.org/</a:t>
            </a:r>
          </a:p>
          <a:p>
            <a:pPr marL="0" indent="0" algn="just">
              <a:buNone/>
            </a:pPr>
            <a:endParaRPr lang="es-CO"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569819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423528" y="461211"/>
            <a:ext cx="11201400" cy="5144998"/>
          </a:xfrm>
          <a:prstGeom prst="rect">
            <a:avLst/>
          </a:prstGeom>
          <a:noFill/>
        </p:spPr>
        <p:txBody>
          <a:bodyPr wrap="square" rtlCol="0">
            <a:spAutoFit/>
          </a:bodyPr>
          <a:lstStyle/>
          <a:p>
            <a:pPr marL="285750" indent="-285750" algn="just">
              <a:lnSpc>
                <a:spcPct val="80000"/>
              </a:lnSpc>
              <a:spcBef>
                <a:spcPts val="1000"/>
              </a:spcBef>
              <a:buClr>
                <a:schemeClr val="bg2">
                  <a:lumMod val="40000"/>
                  <a:lumOff val="60000"/>
                </a:schemeClr>
              </a:buClr>
              <a:buSzPct val="80000"/>
              <a:buFont typeface="Wingdings" panose="05000000000000000000" pitchFamily="2" charset="2"/>
              <a:buChar char="Ø"/>
            </a:pPr>
            <a:r>
              <a:rPr lang="en-US" sz="1500" dirty="0">
                <a:latin typeface="Verdana" panose="020B0604030504040204" pitchFamily="34" charset="0"/>
                <a:ea typeface="Verdana" panose="020B0604030504040204" pitchFamily="34" charset="0"/>
                <a:cs typeface="Verdana" panose="020B0604030504040204" pitchFamily="34" charset="0"/>
              </a:rPr>
              <a:t>Telecommunications Industry Association (TIA) </a:t>
            </a:r>
          </a:p>
          <a:p>
            <a:pPr algn="just">
              <a:lnSpc>
                <a:spcPct val="80000"/>
              </a:lnSpc>
              <a:spcBef>
                <a:spcPts val="1000"/>
              </a:spcBef>
              <a:buClr>
                <a:schemeClr val="bg2">
                  <a:lumMod val="40000"/>
                  <a:lumOff val="60000"/>
                </a:schemeClr>
              </a:buClr>
              <a:buSzPct val="80000"/>
            </a:pPr>
            <a:r>
              <a:rPr lang="en-US" sz="1500" dirty="0">
                <a:latin typeface="Verdana" panose="020B0604030504040204" pitchFamily="34" charset="0"/>
                <a:ea typeface="Verdana" panose="020B0604030504040204" pitchFamily="34" charset="0"/>
                <a:cs typeface="Verdana" panose="020B0604030504040204" pitchFamily="34" charset="0"/>
              </a:rPr>
              <a:t>The Telecommunications Industry Association (TIA) is the leading trade association representing the global information and communications technology (ICT) industry through standards development, policy initiatives, business opportunities, market intelligence and networking events. With support from hundreds of members, TIA enhances the business environment for companies involved in telecom, broadband, mobile wireless, information technology, networks, cable, satellite, unified communications, emergency communications and the greening of technology. TIA is accredited by ANSI. </a:t>
            </a:r>
            <a:r>
              <a:rPr lang="en-US" sz="1500" dirty="0">
                <a:latin typeface="Verdana" panose="020B0604030504040204" pitchFamily="34" charset="0"/>
                <a:ea typeface="Verdana" panose="020B0604030504040204" pitchFamily="34" charset="0"/>
                <a:cs typeface="Verdana" panose="020B0604030504040204" pitchFamily="34" charset="0"/>
                <a:hlinkClick r:id="rId2"/>
              </a:rPr>
              <a:t>http://www.tiaonline.org/about/</a:t>
            </a:r>
            <a:endParaRPr lang="en-US" sz="1500" dirty="0">
              <a:latin typeface="Verdana" panose="020B0604030504040204" pitchFamily="34" charset="0"/>
              <a:ea typeface="Verdana" panose="020B0604030504040204" pitchFamily="34" charset="0"/>
              <a:cs typeface="Verdana" panose="020B0604030504040204" pitchFamily="34" charset="0"/>
            </a:endParaRPr>
          </a:p>
          <a:p>
            <a:pPr algn="just">
              <a:lnSpc>
                <a:spcPct val="80000"/>
              </a:lnSpc>
              <a:spcBef>
                <a:spcPts val="1000"/>
              </a:spcBef>
              <a:buClr>
                <a:schemeClr val="bg2">
                  <a:lumMod val="40000"/>
                  <a:lumOff val="60000"/>
                </a:schemeClr>
              </a:buClr>
              <a:buSzPct val="80000"/>
            </a:pPr>
            <a:endParaRPr lang="es-AR" sz="1500" dirty="0">
              <a:latin typeface="Verdana" panose="020B0604030504040204" pitchFamily="34" charset="0"/>
              <a:ea typeface="Verdana" panose="020B0604030504040204" pitchFamily="34" charset="0"/>
              <a:cs typeface="Verdana" panose="020B0604030504040204" pitchFamily="34" charset="0"/>
            </a:endParaRPr>
          </a:p>
          <a:p>
            <a:pPr marL="285750" indent="-285750" algn="just">
              <a:lnSpc>
                <a:spcPct val="80000"/>
              </a:lnSpc>
              <a:spcBef>
                <a:spcPts val="1000"/>
              </a:spcBef>
              <a:buClr>
                <a:schemeClr val="bg2">
                  <a:lumMod val="40000"/>
                  <a:lumOff val="60000"/>
                </a:schemeClr>
              </a:buClr>
              <a:buSzPct val="80000"/>
              <a:buFont typeface="Wingdings" panose="05000000000000000000" pitchFamily="2" charset="2"/>
              <a:buChar char="Ø"/>
            </a:pPr>
            <a:r>
              <a:rPr lang="en-US" sz="1500" dirty="0">
                <a:latin typeface="Verdana" panose="020B0604030504040204" pitchFamily="34" charset="0"/>
                <a:ea typeface="Verdana" panose="020B0604030504040204" pitchFamily="34" charset="0"/>
                <a:cs typeface="Verdana" panose="020B0604030504040204" pitchFamily="34" charset="0"/>
              </a:rPr>
              <a:t>International Organization for Standardization (OSI)</a:t>
            </a:r>
          </a:p>
          <a:p>
            <a:pPr algn="just">
              <a:lnSpc>
                <a:spcPct val="80000"/>
              </a:lnSpc>
              <a:spcBef>
                <a:spcPts val="1000"/>
              </a:spcBef>
              <a:buClr>
                <a:schemeClr val="bg2">
                  <a:lumMod val="40000"/>
                  <a:lumOff val="60000"/>
                </a:schemeClr>
              </a:buClr>
              <a:buSzPct val="80000"/>
            </a:pPr>
            <a:r>
              <a:rPr lang="en-US" sz="1500" dirty="0">
                <a:latin typeface="Verdana" panose="020B0604030504040204" pitchFamily="34" charset="0"/>
                <a:ea typeface="Verdana" panose="020B0604030504040204" pitchFamily="34" charset="0"/>
                <a:cs typeface="Verdana" panose="020B0604030504040204" pitchFamily="34" charset="0"/>
              </a:rPr>
              <a:t>creates documents that provide requirements, specifications, guidelines or characteristics that can be used consistently to ensure that materials, products, processes and services are fit for their purpose. </a:t>
            </a:r>
            <a:r>
              <a:rPr lang="en-US" sz="1500" dirty="0">
                <a:latin typeface="Verdana" panose="020B0604030504040204" pitchFamily="34" charset="0"/>
                <a:ea typeface="Verdana" panose="020B0604030504040204" pitchFamily="34" charset="0"/>
                <a:cs typeface="Verdana" panose="020B0604030504040204" pitchFamily="34" charset="0"/>
                <a:hlinkClick r:id="rId3"/>
              </a:rPr>
              <a:t>https://www.iso.org/standards.html</a:t>
            </a:r>
            <a:endParaRPr lang="en-US" sz="1500" dirty="0">
              <a:latin typeface="Verdana" panose="020B0604030504040204" pitchFamily="34" charset="0"/>
              <a:ea typeface="Verdana" panose="020B0604030504040204" pitchFamily="34" charset="0"/>
              <a:cs typeface="Verdana" panose="020B0604030504040204" pitchFamily="34" charset="0"/>
            </a:endParaRPr>
          </a:p>
          <a:p>
            <a:pPr algn="just">
              <a:lnSpc>
                <a:spcPct val="80000"/>
              </a:lnSpc>
              <a:spcBef>
                <a:spcPts val="1000"/>
              </a:spcBef>
              <a:buClr>
                <a:schemeClr val="bg2">
                  <a:lumMod val="40000"/>
                  <a:lumOff val="60000"/>
                </a:schemeClr>
              </a:buClr>
              <a:buSzPct val="80000"/>
            </a:pPr>
            <a:endParaRPr lang="es-AR" sz="1500" dirty="0">
              <a:latin typeface="Verdana" panose="020B0604030504040204" pitchFamily="34" charset="0"/>
              <a:ea typeface="Verdana" panose="020B0604030504040204" pitchFamily="34" charset="0"/>
              <a:cs typeface="Verdana" panose="020B0604030504040204" pitchFamily="34" charset="0"/>
            </a:endParaRPr>
          </a:p>
          <a:p>
            <a:pPr marL="285750" indent="-285750" algn="just">
              <a:lnSpc>
                <a:spcPct val="80000"/>
              </a:lnSpc>
              <a:spcBef>
                <a:spcPts val="1000"/>
              </a:spcBef>
              <a:buClr>
                <a:schemeClr val="bg2">
                  <a:lumMod val="40000"/>
                  <a:lumOff val="60000"/>
                </a:schemeClr>
              </a:buClr>
              <a:buSzPct val="80000"/>
              <a:buFont typeface="Wingdings" panose="05000000000000000000" pitchFamily="2" charset="2"/>
              <a:buChar char="Ø"/>
            </a:pPr>
            <a:r>
              <a:rPr lang="en-US" sz="1500" dirty="0">
                <a:latin typeface="Verdana" panose="020B0604030504040204" pitchFamily="34" charset="0"/>
                <a:ea typeface="Verdana" panose="020B0604030504040204" pitchFamily="34" charset="0"/>
                <a:cs typeface="Verdana" panose="020B0604030504040204" pitchFamily="34" charset="0"/>
              </a:rPr>
              <a:t>Institute of Electrical and Electronics Engineers (IEEE)</a:t>
            </a:r>
          </a:p>
          <a:p>
            <a:pPr algn="just">
              <a:lnSpc>
                <a:spcPct val="80000"/>
              </a:lnSpc>
              <a:spcBef>
                <a:spcPts val="1000"/>
              </a:spcBef>
              <a:buClr>
                <a:schemeClr val="bg2">
                  <a:lumMod val="40000"/>
                  <a:lumOff val="60000"/>
                </a:schemeClr>
              </a:buClr>
              <a:buSzPct val="80000"/>
            </a:pPr>
            <a:r>
              <a:rPr lang="en-US" sz="1500" dirty="0">
                <a:latin typeface="Verdana" panose="020B0604030504040204" pitchFamily="34" charset="0"/>
                <a:ea typeface="Verdana" panose="020B0604030504040204" pitchFamily="34" charset="0"/>
                <a:cs typeface="Verdana" panose="020B0604030504040204" pitchFamily="34" charset="0"/>
              </a:rPr>
              <a:t>creates an environment where members collaborate on world‐changing technologies, from computing and sustainable energy systems to aerospace, communications, robotics, healthcare, and more. The IEEE Brand Identity Toolkit explains the basic usage rules for all corporate identity elements and how to utilize them to create a powerful and consistent communications piece. </a:t>
            </a:r>
            <a:r>
              <a:rPr lang="en-US" sz="1500" dirty="0">
                <a:latin typeface="Verdana" panose="020B0604030504040204" pitchFamily="34" charset="0"/>
                <a:ea typeface="Verdana" panose="020B0604030504040204" pitchFamily="34" charset="0"/>
                <a:cs typeface="Verdana" panose="020B0604030504040204" pitchFamily="34" charset="0"/>
                <a:hlinkClick r:id="rId4"/>
              </a:rPr>
              <a:t>http://www.ieee.org/about/index.html</a:t>
            </a:r>
            <a:endParaRPr lang="en-US" sz="1500" dirty="0">
              <a:latin typeface="Verdana" panose="020B0604030504040204" pitchFamily="34" charset="0"/>
              <a:ea typeface="Verdana" panose="020B0604030504040204" pitchFamily="34" charset="0"/>
              <a:cs typeface="Verdana" panose="020B0604030504040204" pitchFamily="34" charset="0"/>
            </a:endParaRPr>
          </a:p>
          <a:p>
            <a:endParaRPr lang="es-AR" dirty="0"/>
          </a:p>
          <a:p>
            <a:endParaRPr lang="es-AR" dirty="0"/>
          </a:p>
          <a:p>
            <a:endParaRPr lang="en-US" dirty="0"/>
          </a:p>
        </p:txBody>
      </p:sp>
    </p:spTree>
    <p:extLst>
      <p:ext uri="{BB962C8B-B14F-4D97-AF65-F5344CB8AC3E}">
        <p14:creationId xmlns:p14="http://schemas.microsoft.com/office/powerpoint/2010/main" val="1332254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F6E4AF-E560-42B2-BB4B-C14E658AE003}"/>
              </a:ext>
            </a:extLst>
          </p:cNvPr>
          <p:cNvSpPr>
            <a:spLocks noGrp="1"/>
          </p:cNvSpPr>
          <p:nvPr>
            <p:ph idx="1"/>
          </p:nvPr>
        </p:nvSpPr>
        <p:spPr>
          <a:xfrm>
            <a:off x="549638" y="358342"/>
            <a:ext cx="11228505" cy="6227016"/>
          </a:xfrm>
        </p:spPr>
        <p:txBody>
          <a:bodyPr>
            <a:normAutofit/>
          </a:bodyPr>
          <a:lstStyle/>
          <a:p>
            <a:pPr marL="0" indent="0" algn="ctr">
              <a:buNone/>
            </a:pPr>
            <a:r>
              <a:rPr lang="es-CO" dirty="0" smtClean="0">
                <a:latin typeface="Verdana" panose="020B0604030504040204" pitchFamily="34" charset="0"/>
                <a:ea typeface="Verdana" panose="020B0604030504040204" pitchFamily="34" charset="0"/>
                <a:cs typeface="Verdana" panose="020B0604030504040204" pitchFamily="34" charset="0"/>
              </a:rPr>
              <a:t>Codificación de los mensajes</a:t>
            </a:r>
            <a:endParaRPr lang="es-CO"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s-CO" sz="1500" dirty="0">
              <a:latin typeface="Verdana" panose="020B0604030504040204" pitchFamily="34" charset="0"/>
              <a:ea typeface="Verdana" panose="020B0604030504040204" pitchFamily="34" charset="0"/>
              <a:cs typeface="Verdana" panose="020B0604030504040204" pitchFamily="34" charset="0"/>
            </a:endParaRPr>
          </a:p>
          <a:p>
            <a:pPr marL="0" indent="0" algn="just">
              <a:buNone/>
            </a:pPr>
            <a:r>
              <a:rPr lang="es-AR" sz="1500" dirty="0">
                <a:latin typeface="Verdana" panose="020B0604030504040204" pitchFamily="34" charset="0"/>
                <a:ea typeface="Verdana" panose="020B0604030504040204" pitchFamily="34" charset="0"/>
                <a:cs typeface="Verdana" panose="020B0604030504040204" pitchFamily="34" charset="0"/>
              </a:rPr>
              <a:t>Los protocolos que se utilizan en las comunicaciones de red comparten muchas de las características fundamentales de los protocolos que se utilizan para regir las conversaciones humanas correctas. </a:t>
            </a:r>
            <a:endParaRPr lang="es-CO" sz="1500" dirty="0">
              <a:latin typeface="Verdana" panose="020B0604030504040204" pitchFamily="34" charset="0"/>
              <a:ea typeface="Verdana" panose="020B0604030504040204" pitchFamily="34" charset="0"/>
              <a:cs typeface="Verdana" panose="020B0604030504040204" pitchFamily="34" charset="0"/>
            </a:endParaRPr>
          </a:p>
          <a:p>
            <a:pPr marL="0" indent="0" algn="just">
              <a:buNone/>
            </a:pPr>
            <a:endParaRPr lang="es-CO" sz="1500" dirty="0">
              <a:latin typeface="Verdana" panose="020B0604030504040204" pitchFamily="34" charset="0"/>
              <a:ea typeface="Verdana" panose="020B0604030504040204" pitchFamily="34" charset="0"/>
              <a:cs typeface="Verdana" panose="020B0604030504040204" pitchFamily="34" charset="0"/>
            </a:endParaRPr>
          </a:p>
          <a:p>
            <a:pPr marL="0" indent="0" algn="just">
              <a:buNone/>
            </a:pPr>
            <a:endParaRPr lang="es-CO" sz="1500" dirty="0">
              <a:latin typeface="Verdana" panose="020B0604030504040204" pitchFamily="34" charset="0"/>
              <a:ea typeface="Verdana" panose="020B0604030504040204" pitchFamily="34" charset="0"/>
              <a:cs typeface="Verdana" panose="020B0604030504040204" pitchFamily="34" charset="0"/>
            </a:endParaRPr>
          </a:p>
          <a:p>
            <a:pPr marL="0" indent="0" algn="just">
              <a:buNone/>
            </a:pPr>
            <a:endParaRPr lang="es-CO" sz="1500" dirty="0">
              <a:latin typeface="Verdana" panose="020B0604030504040204" pitchFamily="34" charset="0"/>
              <a:ea typeface="Verdana" panose="020B0604030504040204" pitchFamily="34" charset="0"/>
              <a:cs typeface="Verdana" panose="020B0604030504040204" pitchFamily="34" charset="0"/>
            </a:endParaRPr>
          </a:p>
          <a:p>
            <a:pPr marL="0" indent="0" algn="just">
              <a:buNone/>
            </a:pPr>
            <a:endParaRPr lang="es-CO" sz="1500" dirty="0">
              <a:latin typeface="Verdana" panose="020B0604030504040204" pitchFamily="34" charset="0"/>
              <a:ea typeface="Verdana" panose="020B0604030504040204" pitchFamily="34" charset="0"/>
              <a:cs typeface="Verdana" panose="020B0604030504040204" pitchFamily="34" charset="0"/>
            </a:endParaRPr>
          </a:p>
          <a:p>
            <a:pPr marL="0" indent="0" algn="just">
              <a:buNone/>
            </a:pPr>
            <a:endParaRPr lang="es-CO" sz="1500" dirty="0">
              <a:latin typeface="Verdana" panose="020B0604030504040204" pitchFamily="34" charset="0"/>
              <a:ea typeface="Verdana" panose="020B0604030504040204" pitchFamily="34" charset="0"/>
              <a:cs typeface="Verdana" panose="020B0604030504040204" pitchFamily="34" charset="0"/>
            </a:endParaRPr>
          </a:p>
          <a:p>
            <a:pPr marL="0" indent="0" algn="just">
              <a:buNone/>
            </a:pPr>
            <a:endParaRPr lang="es-CO" sz="1500" dirty="0">
              <a:latin typeface="Verdana" panose="020B0604030504040204" pitchFamily="34" charset="0"/>
              <a:ea typeface="Verdana" panose="020B0604030504040204" pitchFamily="34" charset="0"/>
              <a:cs typeface="Verdana" panose="020B0604030504040204" pitchFamily="34" charset="0"/>
            </a:endParaRPr>
          </a:p>
        </p:txBody>
      </p:sp>
      <p:pic>
        <p:nvPicPr>
          <p:cNvPr id="5" name="Imagen 4"/>
          <p:cNvPicPr>
            <a:picLocks noChangeAspect="1"/>
          </p:cNvPicPr>
          <p:nvPr/>
        </p:nvPicPr>
        <p:blipFill>
          <a:blip r:embed="rId2"/>
          <a:stretch>
            <a:fillRect/>
          </a:stretch>
        </p:blipFill>
        <p:spPr>
          <a:xfrm>
            <a:off x="2730386" y="2770495"/>
            <a:ext cx="7085371" cy="3646273"/>
          </a:xfrm>
          <a:prstGeom prst="rect">
            <a:avLst/>
          </a:prstGeom>
        </p:spPr>
      </p:pic>
    </p:spTree>
    <p:extLst>
      <p:ext uri="{BB962C8B-B14F-4D97-AF65-F5344CB8AC3E}">
        <p14:creationId xmlns:p14="http://schemas.microsoft.com/office/powerpoint/2010/main" val="2824054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2843714" y="720892"/>
            <a:ext cx="6226560" cy="5511465"/>
          </a:xfrm>
          <a:prstGeom prst="rect">
            <a:avLst/>
          </a:prstGeom>
        </p:spPr>
      </p:pic>
    </p:spTree>
    <p:extLst>
      <p:ext uri="{BB962C8B-B14F-4D97-AF65-F5344CB8AC3E}">
        <p14:creationId xmlns:p14="http://schemas.microsoft.com/office/powerpoint/2010/main" val="13193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2647198" y="626143"/>
            <a:ext cx="6785560" cy="5421171"/>
          </a:xfrm>
          <a:prstGeom prst="rect">
            <a:avLst/>
          </a:prstGeom>
        </p:spPr>
      </p:pic>
    </p:spTree>
    <p:extLst>
      <p:ext uri="{BB962C8B-B14F-4D97-AF65-F5344CB8AC3E}">
        <p14:creationId xmlns:p14="http://schemas.microsoft.com/office/powerpoint/2010/main" val="378801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3008397" y="488533"/>
            <a:ext cx="6400298" cy="5706086"/>
          </a:xfrm>
          <a:prstGeom prst="rect">
            <a:avLst/>
          </a:prstGeom>
        </p:spPr>
      </p:pic>
    </p:spTree>
    <p:extLst>
      <p:ext uri="{BB962C8B-B14F-4D97-AF65-F5344CB8AC3E}">
        <p14:creationId xmlns:p14="http://schemas.microsoft.com/office/powerpoint/2010/main" val="1122509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3627521" y="785812"/>
            <a:ext cx="5480384" cy="5119177"/>
          </a:xfrm>
          <a:prstGeom prst="rect">
            <a:avLst/>
          </a:prstGeom>
        </p:spPr>
      </p:pic>
    </p:spTree>
    <p:extLst>
      <p:ext uri="{BB962C8B-B14F-4D97-AF65-F5344CB8AC3E}">
        <p14:creationId xmlns:p14="http://schemas.microsoft.com/office/powerpoint/2010/main" val="2338759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3098883" y="1044491"/>
            <a:ext cx="6156277" cy="5127710"/>
          </a:xfrm>
          <a:prstGeom prst="rect">
            <a:avLst/>
          </a:prstGeom>
        </p:spPr>
      </p:pic>
    </p:spTree>
    <p:extLst>
      <p:ext uri="{BB962C8B-B14F-4D97-AF65-F5344CB8AC3E}">
        <p14:creationId xmlns:p14="http://schemas.microsoft.com/office/powerpoint/2010/main" val="14161012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192</TotalTime>
  <Words>298</Words>
  <Application>Microsoft Office PowerPoint</Application>
  <PresentationFormat>Panorámica</PresentationFormat>
  <Paragraphs>49</Paragraphs>
  <Slides>17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17</vt:i4>
      </vt:variant>
    </vt:vector>
  </HeadingPairs>
  <TitlesOfParts>
    <vt:vector size="23" baseType="lpstr">
      <vt:lpstr>Arial</vt:lpstr>
      <vt:lpstr>Century Gothic</vt:lpstr>
      <vt:lpstr>Verdana</vt:lpstr>
      <vt:lpstr>Wingdings</vt:lpstr>
      <vt:lpstr>Wingdings 3</vt:lpstr>
      <vt:lpstr>Ion</vt:lpstr>
      <vt:lpstr>Redes de Datos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Redes de Datos</dc:title>
  <dc:creator>Angela Sofia Fonseca Consuegra</dc:creator>
  <cp:lastModifiedBy>Administrador</cp:lastModifiedBy>
  <cp:revision>17</cp:revision>
  <dcterms:created xsi:type="dcterms:W3CDTF">2018-03-27T23:42:18Z</dcterms:created>
  <dcterms:modified xsi:type="dcterms:W3CDTF">2018-08-28T13:22:32Z</dcterms:modified>
</cp:coreProperties>
</file>