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4" r:id="rId6"/>
    <p:sldId id="265" r:id="rId7"/>
    <p:sldId id="267" r:id="rId8"/>
    <p:sldId id="266" r:id="rId9"/>
    <p:sldId id="268" r:id="rId10"/>
    <p:sldId id="269" r:id="rId11"/>
    <p:sldId id="270" r:id="rId12"/>
    <p:sldId id="271" r:id="rId13"/>
    <p:sldId id="272" r:id="rId14"/>
    <p:sldId id="273" r:id="rId15"/>
    <p:sldId id="274" r:id="rId16"/>
    <p:sldId id="276" r:id="rId17"/>
    <p:sldId id="277" r:id="rId18"/>
    <p:sldId id="275" r:id="rId19"/>
    <p:sldId id="278"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9/12/2018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9/12/2018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9/12/2018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9/12/2018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s.wikipedia.org/wiki/IEEE_802.3" TargetMode="External"/><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0BF1-C022-41AA-928E-6EE4C3A9C33B}"/>
              </a:ext>
            </a:extLst>
          </p:cNvPr>
          <p:cNvSpPr>
            <a:spLocks noGrp="1"/>
          </p:cNvSpPr>
          <p:nvPr>
            <p:ph type="ctrTitle"/>
          </p:nvPr>
        </p:nvSpPr>
        <p:spPr/>
        <p:txBody>
          <a:bodyPr/>
          <a:lstStyle/>
          <a:p>
            <a:r>
              <a:rPr lang="es-CO" dirty="0"/>
              <a:t>Redes de Datos</a:t>
            </a:r>
          </a:p>
        </p:txBody>
      </p:sp>
      <p:sp>
        <p:nvSpPr>
          <p:cNvPr id="3" name="Subtitle 2">
            <a:extLst>
              <a:ext uri="{FF2B5EF4-FFF2-40B4-BE49-F238E27FC236}">
                <a16:creationId xmlns:a16="http://schemas.microsoft.com/office/drawing/2014/main" id="{C2D387FB-B7A9-4A1B-B157-CAC0664593D7}"/>
              </a:ext>
            </a:extLst>
          </p:cNvPr>
          <p:cNvSpPr>
            <a:spLocks noGrp="1"/>
          </p:cNvSpPr>
          <p:nvPr>
            <p:ph type="subTitle" idx="1"/>
          </p:nvPr>
        </p:nvSpPr>
        <p:spPr/>
        <p:txBody>
          <a:bodyPr/>
          <a:lstStyle/>
          <a:p>
            <a:r>
              <a:rPr lang="es-CO" dirty="0"/>
              <a:t>Verónica guerra</a:t>
            </a:r>
          </a:p>
        </p:txBody>
      </p:sp>
    </p:spTree>
    <p:extLst>
      <p:ext uri="{BB962C8B-B14F-4D97-AF65-F5344CB8AC3E}">
        <p14:creationId xmlns:p14="http://schemas.microsoft.com/office/powerpoint/2010/main" val="3199183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358350"/>
          </a:xfrm>
        </p:spPr>
        <p:txBody>
          <a:bodyPr>
            <a:normAutofit fontScale="92500" lnSpcReduction="10000"/>
          </a:bodyPr>
          <a:lstStyle/>
          <a:p>
            <a:pPr marL="0" indent="0" algn="just">
              <a:buNone/>
            </a:pPr>
            <a:r>
              <a:rPr lang="es-CO" dirty="0" smtClean="0">
                <a:latin typeface="Verdana" panose="020B0604030504040204" pitchFamily="34" charset="0"/>
                <a:ea typeface="Verdana" panose="020B0604030504040204" pitchFamily="34" charset="0"/>
                <a:cs typeface="Verdana" panose="020B0604030504040204" pitchFamily="34" charset="0"/>
              </a:rPr>
              <a:t>Conectores RJ-45</a:t>
            </a:r>
            <a:endParaRPr lang="es-CO" dirty="0">
              <a:latin typeface="Verdana" panose="020B0604030504040204" pitchFamily="34" charset="0"/>
              <a:ea typeface="Verdana" panose="020B0604030504040204" pitchFamily="34" charset="0"/>
              <a:cs typeface="Verdana" panose="020B0604030504040204" pitchFamily="34" charset="0"/>
            </a:endParaRPr>
          </a:p>
        </p:txBody>
      </p:sp>
      <p:pic>
        <p:nvPicPr>
          <p:cNvPr id="2" name="Imagen 1"/>
          <p:cNvPicPr>
            <a:picLocks noChangeAspect="1"/>
          </p:cNvPicPr>
          <p:nvPr/>
        </p:nvPicPr>
        <p:blipFill>
          <a:blip r:embed="rId2"/>
          <a:stretch>
            <a:fillRect/>
          </a:stretch>
        </p:blipFill>
        <p:spPr>
          <a:xfrm>
            <a:off x="3924300" y="1081087"/>
            <a:ext cx="4343400" cy="4695825"/>
          </a:xfrm>
          <a:prstGeom prst="rect">
            <a:avLst/>
          </a:prstGeom>
        </p:spPr>
      </p:pic>
    </p:spTree>
    <p:extLst>
      <p:ext uri="{BB962C8B-B14F-4D97-AF65-F5344CB8AC3E}">
        <p14:creationId xmlns:p14="http://schemas.microsoft.com/office/powerpoint/2010/main" val="226669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358350"/>
          </a:xfrm>
        </p:spPr>
        <p:txBody>
          <a:bodyPr>
            <a:normAutofit fontScale="92500" lnSpcReduction="10000"/>
          </a:bodyPr>
          <a:lstStyle/>
          <a:p>
            <a:pPr marL="0" indent="0" algn="just">
              <a:buNone/>
            </a:pPr>
            <a:r>
              <a:rPr lang="es-CO" dirty="0" smtClean="0">
                <a:latin typeface="Verdana" panose="020B0604030504040204" pitchFamily="34" charset="0"/>
                <a:ea typeface="Verdana" panose="020B0604030504040204" pitchFamily="34" charset="0"/>
                <a:cs typeface="Verdana" panose="020B0604030504040204" pitchFamily="34" charset="0"/>
              </a:rPr>
              <a:t>Tipos de cables UTP</a:t>
            </a:r>
          </a:p>
          <a:p>
            <a:pPr marL="0" indent="0" algn="just">
              <a:buNone/>
            </a:pPr>
            <a:endParaRPr lang="es-CO" dirty="0">
              <a:latin typeface="Verdana" panose="020B0604030504040204" pitchFamily="34" charset="0"/>
              <a:ea typeface="Verdana" panose="020B0604030504040204" pitchFamily="34" charset="0"/>
              <a:cs typeface="Verdana" panose="020B0604030504040204" pitchFamily="34" charset="0"/>
            </a:endParaRPr>
          </a:p>
        </p:txBody>
      </p:sp>
      <p:pic>
        <p:nvPicPr>
          <p:cNvPr id="3" name="Imagen 2"/>
          <p:cNvPicPr>
            <a:picLocks noChangeAspect="1"/>
          </p:cNvPicPr>
          <p:nvPr/>
        </p:nvPicPr>
        <p:blipFill>
          <a:blip r:embed="rId2"/>
          <a:stretch>
            <a:fillRect/>
          </a:stretch>
        </p:blipFill>
        <p:spPr>
          <a:xfrm>
            <a:off x="3052379" y="1473542"/>
            <a:ext cx="6223021" cy="4470057"/>
          </a:xfrm>
          <a:prstGeom prst="rect">
            <a:avLst/>
          </a:prstGeom>
        </p:spPr>
      </p:pic>
    </p:spTree>
    <p:extLst>
      <p:ext uri="{BB962C8B-B14F-4D97-AF65-F5344CB8AC3E}">
        <p14:creationId xmlns:p14="http://schemas.microsoft.com/office/powerpoint/2010/main" val="2751206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1"/>
            <a:ext cx="11228505" cy="6190739"/>
          </a:xfrm>
        </p:spPr>
        <p:txBody>
          <a:bodyPr>
            <a:noAutofit/>
          </a:bodyPr>
          <a:lstStyle/>
          <a:p>
            <a:pPr marL="0" indent="0" algn="just">
              <a:buNone/>
            </a:pPr>
            <a:r>
              <a:rPr lang="es-CO" dirty="0" smtClean="0">
                <a:latin typeface="Verdana" panose="020B0604030504040204" pitchFamily="34" charset="0"/>
                <a:ea typeface="Verdana" panose="020B0604030504040204" pitchFamily="34" charset="0"/>
                <a:cs typeface="Verdana" panose="020B0604030504040204" pitchFamily="34" charset="0"/>
              </a:rPr>
              <a:t>Tipos de cables UTP</a:t>
            </a:r>
          </a:p>
          <a:p>
            <a:pPr marL="0" indent="0" algn="just">
              <a:buNone/>
            </a:pPr>
            <a:endParaRPr lang="es-CO" sz="16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 </a:t>
            </a:r>
            <a:r>
              <a:rPr lang="es-AR" sz="1600" dirty="0">
                <a:latin typeface="Verdana" panose="020B0604030504040204" pitchFamily="34" charset="0"/>
                <a:ea typeface="Verdana" panose="020B0604030504040204" pitchFamily="34" charset="0"/>
                <a:cs typeface="Verdana" panose="020B0604030504040204" pitchFamily="34" charset="0"/>
              </a:rPr>
              <a:t>Cable directo de Ethernet: el tipo más común de cable de red. Por lo general, se utiliza para interconectar un host con un </a:t>
            </a:r>
            <a:r>
              <a:rPr lang="es-AR" sz="1600" dirty="0" err="1">
                <a:latin typeface="Verdana" panose="020B0604030504040204" pitchFamily="34" charset="0"/>
                <a:ea typeface="Verdana" panose="020B0604030504040204" pitchFamily="34" charset="0"/>
                <a:cs typeface="Verdana" panose="020B0604030504040204" pitchFamily="34" charset="0"/>
              </a:rPr>
              <a:t>switch</a:t>
            </a:r>
            <a:r>
              <a:rPr lang="es-AR" sz="1600" dirty="0">
                <a:latin typeface="Verdana" panose="020B0604030504040204" pitchFamily="34" charset="0"/>
                <a:ea typeface="Verdana" panose="020B0604030504040204" pitchFamily="34" charset="0"/>
                <a:cs typeface="Verdana" panose="020B0604030504040204" pitchFamily="34" charset="0"/>
              </a:rPr>
              <a:t> y un </a:t>
            </a:r>
            <a:r>
              <a:rPr lang="es-AR" sz="1600" dirty="0" err="1">
                <a:latin typeface="Verdana" panose="020B0604030504040204" pitchFamily="34" charset="0"/>
                <a:ea typeface="Verdana" panose="020B0604030504040204" pitchFamily="34" charset="0"/>
                <a:cs typeface="Verdana" panose="020B0604030504040204" pitchFamily="34" charset="0"/>
              </a:rPr>
              <a:t>switch</a:t>
            </a:r>
            <a:r>
              <a:rPr lang="es-AR" sz="1600" dirty="0">
                <a:latin typeface="Verdana" panose="020B0604030504040204" pitchFamily="34" charset="0"/>
                <a:ea typeface="Verdana" panose="020B0604030504040204" pitchFamily="34" charset="0"/>
                <a:cs typeface="Verdana" panose="020B0604030504040204" pitchFamily="34" charset="0"/>
              </a:rPr>
              <a:t> con un </a:t>
            </a:r>
            <a:r>
              <a:rPr lang="es-AR" sz="1600" dirty="0" err="1">
                <a:latin typeface="Verdana" panose="020B0604030504040204" pitchFamily="34" charset="0"/>
                <a:ea typeface="Verdana" panose="020B0604030504040204" pitchFamily="34" charset="0"/>
                <a:cs typeface="Verdana" panose="020B0604030504040204" pitchFamily="34" charset="0"/>
              </a:rPr>
              <a:t>router</a:t>
            </a:r>
            <a:r>
              <a:rPr lang="es-AR" sz="1600" dirty="0">
                <a:latin typeface="Verdana" panose="020B0604030504040204" pitchFamily="34" charset="0"/>
                <a:ea typeface="Verdana" panose="020B0604030504040204" pitchFamily="34" charset="0"/>
                <a:cs typeface="Verdana" panose="020B0604030504040204" pitchFamily="34" charset="0"/>
              </a:rPr>
              <a:t>. </a:t>
            </a: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 </a:t>
            </a:r>
            <a:r>
              <a:rPr lang="es-AR" sz="1600" dirty="0">
                <a:latin typeface="Verdana" panose="020B0604030504040204" pitchFamily="34" charset="0"/>
                <a:ea typeface="Verdana" panose="020B0604030504040204" pitchFamily="34" charset="0"/>
                <a:cs typeface="Verdana" panose="020B0604030504040204" pitchFamily="34" charset="0"/>
              </a:rPr>
              <a:t>Cable cruzado Ethernet: cable poco común utilizado para interconectar dispositivos similares. Por ejemplo, para conectar un </a:t>
            </a:r>
            <a:r>
              <a:rPr lang="es-AR" sz="1600" dirty="0" err="1">
                <a:latin typeface="Verdana" panose="020B0604030504040204" pitchFamily="34" charset="0"/>
                <a:ea typeface="Verdana" panose="020B0604030504040204" pitchFamily="34" charset="0"/>
                <a:cs typeface="Verdana" panose="020B0604030504040204" pitchFamily="34" charset="0"/>
              </a:rPr>
              <a:t>switch</a:t>
            </a:r>
            <a:r>
              <a:rPr lang="es-AR" sz="1600" dirty="0">
                <a:latin typeface="Verdana" panose="020B0604030504040204" pitchFamily="34" charset="0"/>
                <a:ea typeface="Verdana" panose="020B0604030504040204" pitchFamily="34" charset="0"/>
                <a:cs typeface="Verdana" panose="020B0604030504040204" pitchFamily="34" charset="0"/>
              </a:rPr>
              <a:t> a un </a:t>
            </a:r>
            <a:r>
              <a:rPr lang="es-AR" sz="1600" dirty="0" err="1">
                <a:latin typeface="Verdana" panose="020B0604030504040204" pitchFamily="34" charset="0"/>
                <a:ea typeface="Verdana" panose="020B0604030504040204" pitchFamily="34" charset="0"/>
                <a:cs typeface="Verdana" panose="020B0604030504040204" pitchFamily="34" charset="0"/>
              </a:rPr>
              <a:t>switch</a:t>
            </a:r>
            <a:r>
              <a:rPr lang="es-AR" sz="1600" dirty="0">
                <a:latin typeface="Verdana" panose="020B0604030504040204" pitchFamily="34" charset="0"/>
                <a:ea typeface="Verdana" panose="020B0604030504040204" pitchFamily="34" charset="0"/>
                <a:cs typeface="Verdana" panose="020B0604030504040204" pitchFamily="34" charset="0"/>
              </a:rPr>
              <a:t>, un host a un host o un </a:t>
            </a:r>
            <a:r>
              <a:rPr lang="es-AR" sz="1600" dirty="0" err="1">
                <a:latin typeface="Verdana" panose="020B0604030504040204" pitchFamily="34" charset="0"/>
                <a:ea typeface="Verdana" panose="020B0604030504040204" pitchFamily="34" charset="0"/>
                <a:cs typeface="Verdana" panose="020B0604030504040204" pitchFamily="34" charset="0"/>
              </a:rPr>
              <a:t>router</a:t>
            </a:r>
            <a:r>
              <a:rPr lang="es-AR" sz="1600" dirty="0">
                <a:latin typeface="Verdana" panose="020B0604030504040204" pitchFamily="34" charset="0"/>
                <a:ea typeface="Verdana" panose="020B0604030504040204" pitchFamily="34" charset="0"/>
                <a:cs typeface="Verdana" panose="020B0604030504040204" pitchFamily="34" charset="0"/>
              </a:rPr>
              <a:t> a un </a:t>
            </a:r>
            <a:r>
              <a:rPr lang="es-AR" sz="1600" dirty="0" err="1">
                <a:latin typeface="Verdana" panose="020B0604030504040204" pitchFamily="34" charset="0"/>
                <a:ea typeface="Verdana" panose="020B0604030504040204" pitchFamily="34" charset="0"/>
                <a:cs typeface="Verdana" panose="020B0604030504040204" pitchFamily="34" charset="0"/>
              </a:rPr>
              <a:t>router</a:t>
            </a:r>
            <a:r>
              <a:rPr lang="es-AR" sz="1600" dirty="0">
                <a:latin typeface="Verdana" panose="020B0604030504040204" pitchFamily="34" charset="0"/>
                <a:ea typeface="Verdana" panose="020B0604030504040204" pitchFamily="34" charset="0"/>
                <a:cs typeface="Verdana" panose="020B0604030504040204" pitchFamily="34" charset="0"/>
              </a:rPr>
              <a:t>. </a:t>
            </a:r>
          </a:p>
          <a:p>
            <a:pPr algn="just"/>
            <a:r>
              <a:rPr lang="es-AR" sz="1600" dirty="0" smtClean="0">
                <a:latin typeface="Verdana" panose="020B0604030504040204" pitchFamily="34" charset="0"/>
                <a:ea typeface="Verdana" panose="020B0604030504040204" pitchFamily="34" charset="0"/>
                <a:cs typeface="Verdana" panose="020B0604030504040204" pitchFamily="34" charset="0"/>
              </a:rPr>
              <a:t> </a:t>
            </a:r>
            <a:r>
              <a:rPr lang="es-AR" sz="1600" dirty="0">
                <a:latin typeface="Verdana" panose="020B0604030504040204" pitchFamily="34" charset="0"/>
                <a:ea typeface="Verdana" panose="020B0604030504040204" pitchFamily="34" charset="0"/>
                <a:cs typeface="Verdana" panose="020B0604030504040204" pitchFamily="34" charset="0"/>
              </a:rPr>
              <a:t>Cable de consola: cable exclusivo de Cisco utilizado para conectarse al puerto de consola de un </a:t>
            </a:r>
            <a:r>
              <a:rPr lang="es-AR" sz="1600" dirty="0" err="1">
                <a:latin typeface="Verdana" panose="020B0604030504040204" pitchFamily="34" charset="0"/>
                <a:ea typeface="Verdana" panose="020B0604030504040204" pitchFamily="34" charset="0"/>
                <a:cs typeface="Verdana" panose="020B0604030504040204" pitchFamily="34" charset="0"/>
              </a:rPr>
              <a:t>router</a:t>
            </a:r>
            <a:r>
              <a:rPr lang="es-AR" sz="1600" dirty="0">
                <a:latin typeface="Verdana" panose="020B0604030504040204" pitchFamily="34" charset="0"/>
                <a:ea typeface="Verdana" panose="020B0604030504040204" pitchFamily="34" charset="0"/>
                <a:cs typeface="Verdana" panose="020B0604030504040204" pitchFamily="34" charset="0"/>
              </a:rPr>
              <a:t> o de un </a:t>
            </a:r>
            <a:r>
              <a:rPr lang="es-AR" sz="1600" dirty="0" err="1" smtClean="0">
                <a:latin typeface="Verdana" panose="020B0604030504040204" pitchFamily="34" charset="0"/>
                <a:ea typeface="Verdana" panose="020B0604030504040204" pitchFamily="34" charset="0"/>
                <a:cs typeface="Verdana" panose="020B0604030504040204" pitchFamily="34" charset="0"/>
              </a:rPr>
              <a:t>switch</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s-CO" sz="16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CO" sz="1600" b="1" dirty="0" smtClean="0">
                <a:latin typeface="Verdana" panose="020B0604030504040204" pitchFamily="34" charset="0"/>
                <a:ea typeface="Verdana" panose="020B0604030504040204" pitchFamily="34" charset="0"/>
                <a:cs typeface="Verdana" panose="020B0604030504040204" pitchFamily="34" charset="0"/>
              </a:rPr>
              <a:t>Auto MDIX: </a:t>
            </a:r>
            <a:r>
              <a:rPr lang="es-AR" sz="1600" dirty="0" smtClean="0">
                <a:latin typeface="Verdana" panose="020B0604030504040204" pitchFamily="34" charset="0"/>
                <a:ea typeface="Verdana" panose="020B0604030504040204" pitchFamily="34" charset="0"/>
                <a:cs typeface="Verdana" panose="020B0604030504040204" pitchFamily="34" charset="0"/>
              </a:rPr>
              <a:t>elimina </a:t>
            </a:r>
            <a:r>
              <a:rPr lang="es-AR" sz="1600" dirty="0">
                <a:latin typeface="Verdana" panose="020B0604030504040204" pitchFamily="34" charset="0"/>
                <a:ea typeface="Verdana" panose="020B0604030504040204" pitchFamily="34" charset="0"/>
                <a:cs typeface="Verdana" panose="020B0604030504040204" pitchFamily="34" charset="0"/>
              </a:rPr>
              <a:t>la necesidad de utilizar cables específicos para cada conexión ya que permite al receptor detectar la señal que está recibiendo y adecuarse a la </a:t>
            </a:r>
            <a:r>
              <a:rPr lang="es-AR" sz="1600" dirty="0" smtClean="0">
                <a:latin typeface="Verdana" panose="020B0604030504040204" pitchFamily="34" charset="0"/>
                <a:ea typeface="Verdana" panose="020B0604030504040204" pitchFamily="34" charset="0"/>
                <a:cs typeface="Verdana" panose="020B0604030504040204" pitchFamily="34" charset="0"/>
              </a:rPr>
              <a:t>misma.</a:t>
            </a:r>
            <a:endParaRPr lang="es-CO" sz="1600" dirty="0" smtClean="0">
              <a:latin typeface="Verdana" panose="020B0604030504040204" pitchFamily="34" charset="0"/>
              <a:ea typeface="Verdana" panose="020B0604030504040204" pitchFamily="34" charset="0"/>
              <a:cs typeface="Verdana" panose="020B060403050404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8315" y="683741"/>
            <a:ext cx="5391150" cy="2895600"/>
          </a:xfrm>
          <a:prstGeom prst="rect">
            <a:avLst/>
          </a:prstGeom>
        </p:spPr>
      </p:pic>
    </p:spTree>
    <p:extLst>
      <p:ext uri="{BB962C8B-B14F-4D97-AF65-F5344CB8AC3E}">
        <p14:creationId xmlns:p14="http://schemas.microsoft.com/office/powerpoint/2010/main" val="314397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389000" y="222416"/>
            <a:ext cx="11448773" cy="7698263"/>
          </a:xfrm>
        </p:spPr>
        <p:txBody>
          <a:bodyPr>
            <a:normAutofit/>
          </a:bodyPr>
          <a:lstStyle/>
          <a:p>
            <a:pPr marL="0" indent="0" algn="just">
              <a:buNone/>
            </a:pPr>
            <a:r>
              <a:rPr lang="es-CO" dirty="0" smtClean="0">
                <a:latin typeface="Verdana" panose="020B0604030504040204" pitchFamily="34" charset="0"/>
                <a:ea typeface="Verdana" panose="020B0604030504040204" pitchFamily="34" charset="0"/>
                <a:cs typeface="Verdana" panose="020B0604030504040204" pitchFamily="34" charset="0"/>
              </a:rPr>
              <a:t>Fibra Óptica</a:t>
            </a:r>
            <a:endParaRPr lang="es-CO"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sz="1500" dirty="0" smtClean="0">
                <a:latin typeface="Verdana" panose="020B0604030504040204" pitchFamily="34" charset="0"/>
                <a:ea typeface="Verdana" panose="020B0604030504040204" pitchFamily="34" charset="0"/>
                <a:cs typeface="Verdana" panose="020B0604030504040204" pitchFamily="34" charset="0"/>
              </a:rPr>
              <a:t>El </a:t>
            </a:r>
            <a:r>
              <a:rPr lang="es-AR" sz="1500" dirty="0">
                <a:latin typeface="Verdana" panose="020B0604030504040204" pitchFamily="34" charset="0"/>
                <a:ea typeface="Verdana" panose="020B0604030504040204" pitchFamily="34" charset="0"/>
                <a:cs typeface="Verdana" panose="020B0604030504040204" pitchFamily="34" charset="0"/>
              </a:rPr>
              <a:t>cable de fibra óptica se volvió muy popular para interconectar dispositivos de red de infraestructura. Permite la transmisión de datos a través de distancias más extensas y a anchos de banda (velocidades de datos) mayores que cualquier otro medio de red. </a:t>
            </a:r>
          </a:p>
          <a:p>
            <a:pPr marL="0" indent="0" algn="just">
              <a:buNone/>
            </a:pPr>
            <a:r>
              <a:rPr lang="es-AR" sz="1500" dirty="0">
                <a:latin typeface="Verdana" panose="020B0604030504040204" pitchFamily="34" charset="0"/>
                <a:ea typeface="Verdana" panose="020B0604030504040204" pitchFamily="34" charset="0"/>
                <a:cs typeface="Verdana" panose="020B0604030504040204" pitchFamily="34" charset="0"/>
              </a:rPr>
              <a:t>La fibra óptica es un hilo flexible, extremadamente delgado y transparente de vidrio muy puro (sílice), no mucho más grueso que un cabello humano. En la fibra, los bits se codifican en forma de impulsos de luz. El cable de fibra óptica actúa como una guía de ondas o una “tubería de luz” para transmitir la luz entre los dos extremos con una pérdida mínima de la señal</a:t>
            </a:r>
            <a:r>
              <a:rPr lang="es-AR" sz="1500" dirty="0" smtClean="0">
                <a:latin typeface="Verdana" panose="020B0604030504040204" pitchFamily="34" charset="0"/>
                <a:ea typeface="Verdana" panose="020B0604030504040204" pitchFamily="34" charset="0"/>
                <a:cs typeface="Verdana" panose="020B0604030504040204" pitchFamily="34" charset="0"/>
              </a:rPr>
              <a:t>.</a:t>
            </a:r>
            <a:endParaRPr lang="es-AR"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sz="1500" dirty="0">
                <a:latin typeface="Verdana" panose="020B0604030504040204" pitchFamily="34" charset="0"/>
                <a:ea typeface="Verdana" panose="020B0604030504040204" pitchFamily="34" charset="0"/>
                <a:cs typeface="Verdana" panose="020B0604030504040204" pitchFamily="34" charset="0"/>
              </a:rPr>
              <a:t>A diferencia de los cables de cobre, el cable de fibra óptica puede transmitir señales con menos atenuación y es totalmente inmune a las EMI y RFI. </a:t>
            </a:r>
          </a:p>
          <a:p>
            <a:pPr marL="0" indent="0" algn="just">
              <a:buNone/>
            </a:pPr>
            <a:r>
              <a:rPr lang="es-AR" sz="1500" dirty="0">
                <a:latin typeface="Verdana" panose="020B0604030504040204" pitchFamily="34" charset="0"/>
                <a:ea typeface="Verdana" panose="020B0604030504040204" pitchFamily="34" charset="0"/>
                <a:cs typeface="Verdana" panose="020B0604030504040204" pitchFamily="34" charset="0"/>
              </a:rPr>
              <a:t>En la actualidad, el cableado de fibra óptica se utiliza en cuatro tipos de industrias: </a:t>
            </a:r>
          </a:p>
          <a:p>
            <a:pPr algn="just"/>
            <a:r>
              <a:rPr lang="es-AR" sz="1500" dirty="0" smtClean="0">
                <a:latin typeface="Verdana" panose="020B0604030504040204" pitchFamily="34" charset="0"/>
                <a:ea typeface="Verdana" panose="020B0604030504040204" pitchFamily="34" charset="0"/>
                <a:cs typeface="Verdana" panose="020B0604030504040204" pitchFamily="34" charset="0"/>
              </a:rPr>
              <a:t> </a:t>
            </a:r>
            <a:r>
              <a:rPr lang="es-AR" sz="1500" dirty="0">
                <a:latin typeface="Verdana" panose="020B0604030504040204" pitchFamily="34" charset="0"/>
                <a:ea typeface="Verdana" panose="020B0604030504040204" pitchFamily="34" charset="0"/>
                <a:cs typeface="Verdana" panose="020B0604030504040204" pitchFamily="34" charset="0"/>
              </a:rPr>
              <a:t>Redes empresariales: la fibra óptica se utiliza para aplicaciones de cableado </a:t>
            </a:r>
            <a:r>
              <a:rPr lang="es-AR" sz="1500" dirty="0" err="1">
                <a:latin typeface="Verdana" panose="020B0604030504040204" pitchFamily="34" charset="0"/>
                <a:ea typeface="Verdana" panose="020B0604030504040204" pitchFamily="34" charset="0"/>
                <a:cs typeface="Verdana" panose="020B0604030504040204" pitchFamily="34" charset="0"/>
              </a:rPr>
              <a:t>backbone</a:t>
            </a:r>
            <a:r>
              <a:rPr lang="es-AR" sz="1500" dirty="0">
                <a:latin typeface="Verdana" panose="020B0604030504040204" pitchFamily="34" charset="0"/>
                <a:ea typeface="Verdana" panose="020B0604030504040204" pitchFamily="34" charset="0"/>
                <a:cs typeface="Verdana" panose="020B0604030504040204" pitchFamily="34" charset="0"/>
              </a:rPr>
              <a:t> y para la interconexión de dispositivos de infraestructura. </a:t>
            </a:r>
          </a:p>
          <a:p>
            <a:pPr algn="just"/>
            <a:r>
              <a:rPr lang="es-AR" sz="1500" dirty="0" smtClean="0">
                <a:latin typeface="Verdana" panose="020B0604030504040204" pitchFamily="34" charset="0"/>
                <a:ea typeface="Verdana" panose="020B0604030504040204" pitchFamily="34" charset="0"/>
                <a:cs typeface="Verdana" panose="020B0604030504040204" pitchFamily="34" charset="0"/>
              </a:rPr>
              <a:t> </a:t>
            </a:r>
            <a:r>
              <a:rPr lang="es-AR" sz="1500" dirty="0">
                <a:latin typeface="Verdana" panose="020B0604030504040204" pitchFamily="34" charset="0"/>
                <a:ea typeface="Verdana" panose="020B0604030504040204" pitchFamily="34" charset="0"/>
                <a:cs typeface="Verdana" panose="020B0604030504040204" pitchFamily="34" charset="0"/>
              </a:rPr>
              <a:t>FTTH y redes de acceso: la fibra hasta el hogar (FTTH) se utiliza para proporcionar servicios de banda ancha de conexión permanente a hogares y pequeñas empresas. La tecnología FTTH admite el acceso a Internet de alta velocidad a un precio accesible, así como el trabajo a distancia, la medicina a distancia y el video a petición. </a:t>
            </a:r>
          </a:p>
          <a:p>
            <a:pPr algn="just"/>
            <a:r>
              <a:rPr lang="es-AR" sz="1500" dirty="0" smtClean="0">
                <a:latin typeface="Verdana" panose="020B0604030504040204" pitchFamily="34" charset="0"/>
                <a:ea typeface="Verdana" panose="020B0604030504040204" pitchFamily="34" charset="0"/>
                <a:cs typeface="Verdana" panose="020B0604030504040204" pitchFamily="34" charset="0"/>
              </a:rPr>
              <a:t> </a:t>
            </a:r>
            <a:r>
              <a:rPr lang="es-AR" sz="1500" dirty="0">
                <a:latin typeface="Verdana" panose="020B0604030504040204" pitchFamily="34" charset="0"/>
                <a:ea typeface="Verdana" panose="020B0604030504040204" pitchFamily="34" charset="0"/>
                <a:cs typeface="Verdana" panose="020B0604030504040204" pitchFamily="34" charset="0"/>
              </a:rPr>
              <a:t>Redes de largo alcance: los proveedores de servicios utilizan redes de fibra óptica terrestres de largo alcance para conectar países y ciudades. En general, las redes tienen un alcance de algunas decenas a unos miles de kilómetros y utilizan sistemas basados en hasta 10 Gb/s. </a:t>
            </a:r>
          </a:p>
          <a:p>
            <a:pPr algn="just"/>
            <a:r>
              <a:rPr lang="es-AR" sz="1500" dirty="0" smtClean="0">
                <a:latin typeface="Verdana" panose="020B0604030504040204" pitchFamily="34" charset="0"/>
                <a:ea typeface="Verdana" panose="020B0604030504040204" pitchFamily="34" charset="0"/>
                <a:cs typeface="Verdana" panose="020B0604030504040204" pitchFamily="34" charset="0"/>
              </a:rPr>
              <a:t> </a:t>
            </a:r>
            <a:r>
              <a:rPr lang="es-AR" sz="1500" dirty="0">
                <a:latin typeface="Verdana" panose="020B0604030504040204" pitchFamily="34" charset="0"/>
                <a:ea typeface="Verdana" panose="020B0604030504040204" pitchFamily="34" charset="0"/>
                <a:cs typeface="Verdana" panose="020B0604030504040204" pitchFamily="34" charset="0"/>
              </a:rPr>
              <a:t>Redes submarinas: se utilizan cables de fibra óptica especiales para proporcionar soluciones confiables de alta velocidad y alta capacidad que puedan subsistir en entornos submarinos adversos por distancias transoceánicas. </a:t>
            </a:r>
          </a:p>
        </p:txBody>
      </p:sp>
    </p:spTree>
    <p:extLst>
      <p:ext uri="{BB962C8B-B14F-4D97-AF65-F5344CB8AC3E}">
        <p14:creationId xmlns:p14="http://schemas.microsoft.com/office/powerpoint/2010/main" val="466910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999281" y="457200"/>
            <a:ext cx="8046762" cy="5946994"/>
          </a:xfrm>
          <a:prstGeom prst="rect">
            <a:avLst/>
          </a:prstGeom>
        </p:spPr>
      </p:pic>
    </p:spTree>
    <p:extLst>
      <p:ext uri="{BB962C8B-B14F-4D97-AF65-F5344CB8AC3E}">
        <p14:creationId xmlns:p14="http://schemas.microsoft.com/office/powerpoint/2010/main" val="1976744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809103" y="963827"/>
            <a:ext cx="10682296" cy="5333485"/>
          </a:xfrm>
          <a:prstGeom prst="rect">
            <a:avLst/>
          </a:prstGeom>
        </p:spPr>
      </p:pic>
    </p:spTree>
    <p:extLst>
      <p:ext uri="{BB962C8B-B14F-4D97-AF65-F5344CB8AC3E}">
        <p14:creationId xmlns:p14="http://schemas.microsoft.com/office/powerpoint/2010/main" val="2367377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538632" y="544726"/>
            <a:ext cx="4874593" cy="3928419"/>
          </a:xfrm>
          <a:prstGeom prst="rect">
            <a:avLst/>
          </a:prstGeom>
        </p:spPr>
      </p:pic>
      <p:pic>
        <p:nvPicPr>
          <p:cNvPr id="2050" name="Picture 2" descr="Resultado de imagen para tipos pulido fib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113" y="1936123"/>
            <a:ext cx="5750956" cy="2209312"/>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38631" y="5386168"/>
            <a:ext cx="11360925" cy="2123658"/>
          </a:xfrm>
          <a:prstGeom prst="rect">
            <a:avLst/>
          </a:prstGeom>
        </p:spPr>
        <p:txBody>
          <a:bodyPr wrap="square">
            <a:spAutoFit/>
          </a:bodyPr>
          <a:lstStyle/>
          <a:p>
            <a:pPr algn="just"/>
            <a:r>
              <a:rPr lang="es-AR" sz="1600" dirty="0">
                <a:latin typeface="Verdana" panose="020B0604030504040204" pitchFamily="34" charset="0"/>
                <a:ea typeface="Verdana" panose="020B0604030504040204" pitchFamily="34" charset="0"/>
                <a:cs typeface="Verdana" panose="020B0604030504040204" pitchFamily="34" charset="0"/>
              </a:rPr>
              <a:t>Observe además el uso de colores para distinguir entre los cables de conexión </a:t>
            </a:r>
            <a:r>
              <a:rPr lang="es-AR" sz="1600" dirty="0" err="1">
                <a:latin typeface="Verdana" panose="020B0604030504040204" pitchFamily="34" charset="0"/>
                <a:ea typeface="Verdana" panose="020B0604030504040204" pitchFamily="34" charset="0"/>
                <a:cs typeface="Verdana" panose="020B0604030504040204" pitchFamily="34" charset="0"/>
              </a:rPr>
              <a:t>monomodo</a:t>
            </a:r>
            <a:r>
              <a:rPr lang="es-AR" sz="1600" dirty="0">
                <a:latin typeface="Verdana" panose="020B0604030504040204" pitchFamily="34" charset="0"/>
                <a:ea typeface="Verdana" panose="020B0604030504040204" pitchFamily="34" charset="0"/>
                <a:cs typeface="Verdana" panose="020B0604030504040204" pitchFamily="34" charset="0"/>
              </a:rPr>
              <a:t> y </a:t>
            </a:r>
            <a:r>
              <a:rPr lang="es-AR" sz="1600" dirty="0" err="1">
                <a:latin typeface="Verdana" panose="020B0604030504040204" pitchFamily="34" charset="0"/>
                <a:ea typeface="Verdana" panose="020B0604030504040204" pitchFamily="34" charset="0"/>
                <a:cs typeface="Verdana" panose="020B0604030504040204" pitchFamily="34" charset="0"/>
              </a:rPr>
              <a:t>multimodo</a:t>
            </a:r>
            <a:r>
              <a:rPr lang="es-AR" sz="1600" dirty="0">
                <a:latin typeface="Verdana" panose="020B0604030504040204" pitchFamily="34" charset="0"/>
                <a:ea typeface="Verdana" panose="020B0604030504040204" pitchFamily="34" charset="0"/>
                <a:cs typeface="Verdana" panose="020B0604030504040204" pitchFamily="34" charset="0"/>
              </a:rPr>
              <a:t>. Esto se debe al estándar TIA-598, que recomienda el uso de un revestimiento </a:t>
            </a:r>
            <a:r>
              <a:rPr lang="es-AR" sz="1600" dirty="0" smtClean="0">
                <a:latin typeface="Verdana" panose="020B0604030504040204" pitchFamily="34" charset="0"/>
                <a:ea typeface="Verdana" panose="020B0604030504040204" pitchFamily="34" charset="0"/>
                <a:cs typeface="Verdana" panose="020B0604030504040204" pitchFamily="34" charset="0"/>
              </a:rPr>
              <a:t>amarillo, en algunos casos azul </a:t>
            </a:r>
            <a:r>
              <a:rPr lang="es-AR" sz="1600" dirty="0">
                <a:latin typeface="Verdana" panose="020B0604030504040204" pitchFamily="34" charset="0"/>
                <a:ea typeface="Verdana" panose="020B0604030504040204" pitchFamily="34" charset="0"/>
                <a:cs typeface="Verdana" panose="020B0604030504040204" pitchFamily="34" charset="0"/>
              </a:rPr>
              <a:t>para los cables de fibra óptica </a:t>
            </a:r>
            <a:r>
              <a:rPr lang="es-AR" sz="1600" dirty="0" err="1">
                <a:latin typeface="Verdana" panose="020B0604030504040204" pitchFamily="34" charset="0"/>
                <a:ea typeface="Verdana" panose="020B0604030504040204" pitchFamily="34" charset="0"/>
                <a:cs typeface="Verdana" panose="020B0604030504040204" pitchFamily="34" charset="0"/>
              </a:rPr>
              <a:t>monomodo</a:t>
            </a:r>
            <a:r>
              <a:rPr lang="es-AR" sz="1600" dirty="0">
                <a:latin typeface="Verdana" panose="020B0604030504040204" pitchFamily="34" charset="0"/>
                <a:ea typeface="Verdana" panose="020B0604030504040204" pitchFamily="34" charset="0"/>
                <a:cs typeface="Verdana" panose="020B0604030504040204" pitchFamily="34" charset="0"/>
              </a:rPr>
              <a:t> y uno naranja </a:t>
            </a:r>
            <a:r>
              <a:rPr lang="es-AR" sz="1600" dirty="0" smtClean="0">
                <a:latin typeface="Verdana" panose="020B0604030504040204" pitchFamily="34" charset="0"/>
                <a:ea typeface="Verdana" panose="020B0604030504040204" pitchFamily="34" charset="0"/>
                <a:cs typeface="Verdana" panose="020B0604030504040204" pitchFamily="34" charset="0"/>
              </a:rPr>
              <a:t>(también se admiten aguamarina y púrpura) </a:t>
            </a:r>
            <a:r>
              <a:rPr lang="es-AR" sz="1600" dirty="0">
                <a:latin typeface="Verdana" panose="020B0604030504040204" pitchFamily="34" charset="0"/>
                <a:ea typeface="Verdana" panose="020B0604030504040204" pitchFamily="34" charset="0"/>
                <a:cs typeface="Verdana" panose="020B0604030504040204" pitchFamily="34" charset="0"/>
              </a:rPr>
              <a:t>para los cables de fibra óptica </a:t>
            </a:r>
            <a:r>
              <a:rPr lang="es-AR" sz="1600" dirty="0" err="1">
                <a:latin typeface="Verdana" panose="020B0604030504040204" pitchFamily="34" charset="0"/>
                <a:ea typeface="Verdana" panose="020B0604030504040204" pitchFamily="34" charset="0"/>
                <a:cs typeface="Verdana" panose="020B0604030504040204" pitchFamily="34" charset="0"/>
              </a:rPr>
              <a:t>multimodo</a:t>
            </a:r>
            <a:r>
              <a:rPr lang="es-AR" sz="1600" dirty="0">
                <a:latin typeface="Verdana" panose="020B0604030504040204" pitchFamily="34" charset="0"/>
                <a:ea typeface="Verdana" panose="020B0604030504040204" pitchFamily="34" charset="0"/>
                <a:cs typeface="Verdana" panose="020B0604030504040204" pitchFamily="34" charset="0"/>
              </a:rPr>
              <a:t>.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endParaRPr lang="es-AR" dirty="0"/>
          </a:p>
          <a:p>
            <a:pPr algn="just"/>
            <a:r>
              <a:rPr lang="es-AR" dirty="0"/>
              <a:t> </a:t>
            </a:r>
          </a:p>
        </p:txBody>
      </p:sp>
    </p:spTree>
    <p:extLst>
      <p:ext uri="{BB962C8B-B14F-4D97-AF65-F5344CB8AC3E}">
        <p14:creationId xmlns:p14="http://schemas.microsoft.com/office/powerpoint/2010/main" val="168665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960" y="499157"/>
            <a:ext cx="9247916" cy="480867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328566" y="5929865"/>
            <a:ext cx="11360925" cy="1384995"/>
          </a:xfrm>
          <a:prstGeom prst="rect">
            <a:avLst/>
          </a:prstGeom>
        </p:spPr>
        <p:txBody>
          <a:bodyPr wrap="square">
            <a:spAutoFit/>
          </a:bodyPr>
          <a:lstStyle/>
          <a:p>
            <a:pPr algn="just"/>
            <a:r>
              <a:rPr lang="es-AR" sz="1600" dirty="0" smtClean="0">
                <a:latin typeface="Verdana" panose="020B0604030504040204" pitchFamily="34" charset="0"/>
                <a:ea typeface="Verdana" panose="020B0604030504040204" pitchFamily="34" charset="0"/>
                <a:cs typeface="Verdana" panose="020B0604030504040204" pitchFamily="34" charset="0"/>
              </a:rPr>
              <a:t>Mas estándares de la </a:t>
            </a:r>
            <a:r>
              <a:rPr lang="es-AR" sz="1600" dirty="0">
                <a:latin typeface="Verdana" panose="020B0604030504040204" pitchFamily="34" charset="0"/>
                <a:ea typeface="Verdana" panose="020B0604030504040204" pitchFamily="34" charset="0"/>
                <a:cs typeface="Verdana" panose="020B0604030504040204" pitchFamily="34" charset="0"/>
              </a:rPr>
              <a:t>IEEE 802.3. </a:t>
            </a:r>
            <a:r>
              <a:rPr lang="es-AR" sz="1600" dirty="0">
                <a:latin typeface="Verdana" panose="020B0604030504040204" pitchFamily="34" charset="0"/>
                <a:ea typeface="Verdana" panose="020B0604030504040204" pitchFamily="34" charset="0"/>
                <a:cs typeface="Verdana" panose="020B0604030504040204" pitchFamily="34" charset="0"/>
                <a:hlinkClick r:id="rId3"/>
              </a:rPr>
              <a:t>https://es.wikipedia.org/wiki/IEEE_802.3 </a:t>
            </a:r>
            <a:endParaRPr lang="es-AR" sz="1600"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endParaRPr lang="es-AR" sz="1600" dirty="0">
              <a:latin typeface="Verdana" panose="020B0604030504040204" pitchFamily="34" charset="0"/>
              <a:ea typeface="Verdana" panose="020B0604030504040204" pitchFamily="34" charset="0"/>
              <a:cs typeface="Verdana" panose="020B0604030504040204" pitchFamily="34" charset="0"/>
            </a:endParaRPr>
          </a:p>
          <a:p>
            <a:pPr algn="just"/>
            <a:endParaRPr lang="es-AR" dirty="0"/>
          </a:p>
          <a:p>
            <a:pPr algn="just"/>
            <a:r>
              <a:rPr lang="es-AR" dirty="0"/>
              <a:t> </a:t>
            </a:r>
          </a:p>
        </p:txBody>
      </p:sp>
    </p:spTree>
    <p:extLst>
      <p:ext uri="{BB962C8B-B14F-4D97-AF65-F5344CB8AC3E}">
        <p14:creationId xmlns:p14="http://schemas.microsoft.com/office/powerpoint/2010/main" val="3129737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389000" y="222417"/>
            <a:ext cx="11448773" cy="889692"/>
          </a:xfrm>
        </p:spPr>
        <p:txBody>
          <a:bodyPr>
            <a:normAutofit/>
          </a:bodyPr>
          <a:lstStyle/>
          <a:p>
            <a:pPr marL="0" indent="0" algn="just">
              <a:buNone/>
            </a:pPr>
            <a:r>
              <a:rPr lang="es-CO" dirty="0" smtClean="0">
                <a:latin typeface="Verdana" panose="020B0604030504040204" pitchFamily="34" charset="0"/>
                <a:ea typeface="Verdana" panose="020B0604030504040204" pitchFamily="34" charset="0"/>
                <a:cs typeface="Verdana" panose="020B0604030504040204" pitchFamily="34" charset="0"/>
              </a:rPr>
              <a:t>Diferencias entre UTP y Fibra Óptica</a:t>
            </a:r>
            <a:endParaRPr lang="es-CO"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p:txBody>
      </p:sp>
      <p:pic>
        <p:nvPicPr>
          <p:cNvPr id="2" name="Imagen 1"/>
          <p:cNvPicPr>
            <a:picLocks noChangeAspect="1"/>
          </p:cNvPicPr>
          <p:nvPr/>
        </p:nvPicPr>
        <p:blipFill>
          <a:blip r:embed="rId2"/>
          <a:stretch>
            <a:fillRect/>
          </a:stretch>
        </p:blipFill>
        <p:spPr>
          <a:xfrm>
            <a:off x="3552308" y="795725"/>
            <a:ext cx="5122155" cy="2478816"/>
          </a:xfrm>
          <a:prstGeom prst="rect">
            <a:avLst/>
          </a:prstGeom>
        </p:spPr>
      </p:pic>
      <p:sp>
        <p:nvSpPr>
          <p:cNvPr id="4" name="Content Placeholder 2">
            <a:extLst>
              <a:ext uri="{FF2B5EF4-FFF2-40B4-BE49-F238E27FC236}">
                <a16:creationId xmlns:a16="http://schemas.microsoft.com/office/drawing/2014/main" id="{35F6E4AF-E560-42B2-BB4B-C14E658AE003}"/>
              </a:ext>
            </a:extLst>
          </p:cNvPr>
          <p:cNvSpPr txBox="1">
            <a:spLocks/>
          </p:cNvSpPr>
          <p:nvPr/>
        </p:nvSpPr>
        <p:spPr>
          <a:xfrm>
            <a:off x="281909" y="3600706"/>
            <a:ext cx="5463984" cy="889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s-CO" dirty="0" smtClean="0">
                <a:latin typeface="Verdana" panose="020B0604030504040204" pitchFamily="34" charset="0"/>
                <a:ea typeface="Verdana" panose="020B0604030504040204" pitchFamily="34" charset="0"/>
                <a:cs typeface="Verdana" panose="020B0604030504040204" pitchFamily="34" charset="0"/>
              </a:rPr>
              <a:t>Pruebas de cable fibra</a:t>
            </a:r>
          </a:p>
          <a:p>
            <a:pPr marL="0" indent="0" algn="just">
              <a:buFont typeface="Wingdings 3" charset="2"/>
              <a:buNone/>
            </a:pPr>
            <a:endParaRPr lang="es-CO"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Font typeface="Wingdings 3" charset="2"/>
              <a:buNone/>
            </a:pPr>
            <a:endParaRPr lang="es-CO" sz="1500" dirty="0">
              <a:latin typeface="Verdana" panose="020B0604030504040204" pitchFamily="34" charset="0"/>
              <a:ea typeface="Verdana" panose="020B0604030504040204" pitchFamily="34" charset="0"/>
              <a:cs typeface="Verdana" panose="020B0604030504040204" pitchFamily="34" charset="0"/>
            </a:endParaRPr>
          </a:p>
        </p:txBody>
      </p:sp>
      <p:sp>
        <p:nvSpPr>
          <p:cNvPr id="5" name="Content Placeholder 2">
            <a:extLst>
              <a:ext uri="{FF2B5EF4-FFF2-40B4-BE49-F238E27FC236}">
                <a16:creationId xmlns:a16="http://schemas.microsoft.com/office/drawing/2014/main" id="{35F6E4AF-E560-42B2-BB4B-C14E658AE003}"/>
              </a:ext>
            </a:extLst>
          </p:cNvPr>
          <p:cNvSpPr txBox="1">
            <a:spLocks/>
          </p:cNvSpPr>
          <p:nvPr/>
        </p:nvSpPr>
        <p:spPr>
          <a:xfrm>
            <a:off x="5745893" y="3613063"/>
            <a:ext cx="5463984" cy="889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Font typeface="Wingdings 3" charset="2"/>
              <a:buNone/>
            </a:pPr>
            <a:r>
              <a:rPr lang="es-CO" dirty="0" smtClean="0">
                <a:latin typeface="Verdana" panose="020B0604030504040204" pitchFamily="34" charset="0"/>
                <a:ea typeface="Verdana" panose="020B0604030504040204" pitchFamily="34" charset="0"/>
                <a:cs typeface="Verdana" panose="020B0604030504040204" pitchFamily="34" charset="0"/>
              </a:rPr>
              <a:t>Pruebas de cable UTP</a:t>
            </a:r>
          </a:p>
          <a:p>
            <a:pPr marL="0" indent="0" algn="just">
              <a:buFont typeface="Wingdings 3" charset="2"/>
              <a:buNone/>
            </a:pPr>
            <a:endParaRPr lang="es-CO"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Font typeface="Wingdings 3" charset="2"/>
              <a:buNone/>
            </a:pPr>
            <a:endParaRPr lang="es-CO" sz="1500" dirty="0">
              <a:latin typeface="Verdana" panose="020B0604030504040204" pitchFamily="34" charset="0"/>
              <a:ea typeface="Verdana" panose="020B0604030504040204" pitchFamily="34" charset="0"/>
              <a:cs typeface="Verdana" panose="020B0604030504040204" pitchFamily="34" charset="0"/>
            </a:endParaRPr>
          </a:p>
        </p:txBody>
      </p:sp>
      <p:pic>
        <p:nvPicPr>
          <p:cNvPr id="6" name="Imagen 5"/>
          <p:cNvPicPr>
            <a:picLocks noChangeAspect="1"/>
          </p:cNvPicPr>
          <p:nvPr/>
        </p:nvPicPr>
        <p:blipFill>
          <a:blip r:embed="rId3"/>
          <a:stretch>
            <a:fillRect/>
          </a:stretch>
        </p:blipFill>
        <p:spPr>
          <a:xfrm>
            <a:off x="700259" y="4269375"/>
            <a:ext cx="3985695" cy="2180852"/>
          </a:xfrm>
          <a:prstGeom prst="rect">
            <a:avLst/>
          </a:prstGeom>
        </p:spPr>
      </p:pic>
      <p:pic>
        <p:nvPicPr>
          <p:cNvPr id="1026" name="Picture 2" descr="Resultado de imagen para tester  rj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028" y="4267978"/>
            <a:ext cx="3033713" cy="230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417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389000" y="222416"/>
            <a:ext cx="11448773" cy="7698263"/>
          </a:xfrm>
        </p:spPr>
        <p:txBody>
          <a:bodyPr>
            <a:normAutofit/>
          </a:bodyPr>
          <a:lstStyle/>
          <a:p>
            <a:pPr marL="0" indent="0" algn="just">
              <a:buNone/>
            </a:pPr>
            <a:r>
              <a:rPr lang="es-CO" dirty="0" smtClean="0">
                <a:latin typeface="Verdana" panose="020B0604030504040204" pitchFamily="34" charset="0"/>
                <a:ea typeface="Verdana" panose="020B0604030504040204" pitchFamily="34" charset="0"/>
                <a:cs typeface="Verdana" panose="020B0604030504040204" pitchFamily="34" charset="0"/>
              </a:rPr>
              <a:t>Medios inalámbricos</a:t>
            </a:r>
            <a:endParaRPr lang="es-CO"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sz="1500" dirty="0">
                <a:latin typeface="Verdana" panose="020B0604030504040204" pitchFamily="34" charset="0"/>
                <a:ea typeface="Verdana" panose="020B0604030504040204" pitchFamily="34" charset="0"/>
                <a:cs typeface="Verdana" panose="020B0604030504040204" pitchFamily="34" charset="0"/>
              </a:rPr>
              <a:t>Los medios inalámbricos transportan señales electromagnéticas que representan los dígitos binarios de las comunicaciones de datos mediante frecuencias de radio y de microondas</a:t>
            </a:r>
            <a:r>
              <a:rPr lang="es-AR" sz="1500" dirty="0" smtClean="0">
                <a:latin typeface="Verdana" panose="020B0604030504040204" pitchFamily="34" charset="0"/>
                <a:ea typeface="Verdana" panose="020B0604030504040204" pitchFamily="34" charset="0"/>
                <a:cs typeface="Verdana" panose="020B0604030504040204" pitchFamily="34" charset="0"/>
              </a:rPr>
              <a:t>.</a:t>
            </a:r>
            <a:endParaRPr lang="es-AR"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sz="1500" dirty="0">
                <a:latin typeface="Verdana" panose="020B0604030504040204" pitchFamily="34" charset="0"/>
                <a:ea typeface="Verdana" panose="020B0604030504040204" pitchFamily="34" charset="0"/>
                <a:cs typeface="Verdana" panose="020B0604030504040204" pitchFamily="34" charset="0"/>
              </a:rPr>
              <a:t>existen algunas áreas de importancia para la tecnología inalámbrica, que incluyen las siguientes: </a:t>
            </a:r>
          </a:p>
          <a:p>
            <a:pPr algn="just"/>
            <a:r>
              <a:rPr lang="es-AR" sz="1500" dirty="0" smtClean="0">
                <a:latin typeface="Verdana" panose="020B0604030504040204" pitchFamily="34" charset="0"/>
                <a:ea typeface="Verdana" panose="020B0604030504040204" pitchFamily="34" charset="0"/>
                <a:cs typeface="Verdana" panose="020B0604030504040204" pitchFamily="34" charset="0"/>
              </a:rPr>
              <a:t>Área </a:t>
            </a:r>
            <a:r>
              <a:rPr lang="es-AR" sz="1500" dirty="0">
                <a:latin typeface="Verdana" panose="020B0604030504040204" pitchFamily="34" charset="0"/>
                <a:ea typeface="Verdana" panose="020B0604030504040204" pitchFamily="34" charset="0"/>
                <a:cs typeface="Verdana" panose="020B0604030504040204" pitchFamily="34" charset="0"/>
              </a:rPr>
              <a:t>de cobertura: las tecnologías inalámbricas de comunicación de datos funcionan bien en entornos abiertos. Sin embargo, existen determinados materiales de construcción utilizados en edificios y estructuras, además del terreno local, que limitan la cobertura efectiva. </a:t>
            </a:r>
          </a:p>
          <a:p>
            <a:pPr algn="just"/>
            <a:r>
              <a:rPr lang="es-AR" sz="1500" dirty="0" smtClean="0">
                <a:latin typeface="Verdana" panose="020B0604030504040204" pitchFamily="34" charset="0"/>
                <a:ea typeface="Verdana" panose="020B0604030504040204" pitchFamily="34" charset="0"/>
                <a:cs typeface="Verdana" panose="020B0604030504040204" pitchFamily="34" charset="0"/>
              </a:rPr>
              <a:t>Interferencia</a:t>
            </a:r>
            <a:r>
              <a:rPr lang="es-AR" sz="1500" dirty="0">
                <a:latin typeface="Verdana" panose="020B0604030504040204" pitchFamily="34" charset="0"/>
                <a:ea typeface="Verdana" panose="020B0604030504040204" pitchFamily="34" charset="0"/>
                <a:cs typeface="Verdana" panose="020B0604030504040204" pitchFamily="34" charset="0"/>
              </a:rPr>
              <a:t>: la tecnología inalámbrica también es vulnerable a la interferencia y puede verse afectada por dispositivos comunes como teléfonos inalámbricos domésticos, algunos tipos de luces fluorescentes, hornos de microondas y otras comunicaciones inalámbricas. </a:t>
            </a:r>
          </a:p>
          <a:p>
            <a:pPr algn="just"/>
            <a:r>
              <a:rPr lang="es-AR" sz="1500" dirty="0" smtClean="0">
                <a:latin typeface="Verdana" panose="020B0604030504040204" pitchFamily="34" charset="0"/>
                <a:ea typeface="Verdana" panose="020B0604030504040204" pitchFamily="34" charset="0"/>
                <a:cs typeface="Verdana" panose="020B0604030504040204" pitchFamily="34" charset="0"/>
              </a:rPr>
              <a:t>Seguridad</a:t>
            </a:r>
            <a:r>
              <a:rPr lang="es-AR" sz="1500" dirty="0">
                <a:latin typeface="Verdana" panose="020B0604030504040204" pitchFamily="34" charset="0"/>
                <a:ea typeface="Verdana" panose="020B0604030504040204" pitchFamily="34" charset="0"/>
                <a:cs typeface="Verdana" panose="020B0604030504040204" pitchFamily="34" charset="0"/>
              </a:rPr>
              <a:t>: la cobertura de la comunicación inalámbrica no requiere acceso a un hilo físico de un medio. Por lo tanto, dispositivos y usuarios sin autorización para acceder a la red pueden obtener acceso a la transmisión. En consecuencia, la seguridad de la red es un componente importante de la administración de una red inalámbrica.  </a:t>
            </a:r>
            <a:endParaRPr lang="es-AR" sz="1500" dirty="0" smtClean="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sz="1500" dirty="0" smtClean="0">
                <a:latin typeface="Verdana" panose="020B0604030504040204" pitchFamily="34" charset="0"/>
                <a:ea typeface="Verdana" panose="020B0604030504040204" pitchFamily="34" charset="0"/>
                <a:cs typeface="Verdana" panose="020B0604030504040204" pitchFamily="34" charset="0"/>
              </a:rPr>
              <a:t>En las </a:t>
            </a:r>
            <a:r>
              <a:rPr lang="es-AR" sz="1500" dirty="0">
                <a:latin typeface="Verdana" panose="020B0604030504040204" pitchFamily="34" charset="0"/>
                <a:ea typeface="Verdana" panose="020B0604030504040204" pitchFamily="34" charset="0"/>
                <a:cs typeface="Verdana" panose="020B0604030504040204" pitchFamily="34" charset="0"/>
              </a:rPr>
              <a:t>especificaciones de la capa física se aplican a áreas que incluyen lo siguiente: </a:t>
            </a:r>
          </a:p>
          <a:p>
            <a:pPr algn="just"/>
            <a:r>
              <a:rPr lang="es-AR" sz="1500" dirty="0" smtClean="0">
                <a:latin typeface="Verdana" panose="020B0604030504040204" pitchFamily="34" charset="0"/>
                <a:ea typeface="Verdana" panose="020B0604030504040204" pitchFamily="34" charset="0"/>
                <a:cs typeface="Verdana" panose="020B0604030504040204" pitchFamily="34" charset="0"/>
              </a:rPr>
              <a:t>Codificación </a:t>
            </a:r>
            <a:r>
              <a:rPr lang="es-AR" sz="1500" dirty="0">
                <a:latin typeface="Verdana" panose="020B0604030504040204" pitchFamily="34" charset="0"/>
                <a:ea typeface="Verdana" panose="020B0604030504040204" pitchFamily="34" charset="0"/>
                <a:cs typeface="Verdana" panose="020B0604030504040204" pitchFamily="34" charset="0"/>
              </a:rPr>
              <a:t>de señales de datos a señales de radio </a:t>
            </a:r>
          </a:p>
          <a:p>
            <a:pPr algn="just"/>
            <a:r>
              <a:rPr lang="es-AR" sz="1500" dirty="0" smtClean="0">
                <a:latin typeface="Verdana" panose="020B0604030504040204" pitchFamily="34" charset="0"/>
                <a:ea typeface="Verdana" panose="020B0604030504040204" pitchFamily="34" charset="0"/>
                <a:cs typeface="Verdana" panose="020B0604030504040204" pitchFamily="34" charset="0"/>
              </a:rPr>
              <a:t>Frecuencia </a:t>
            </a:r>
            <a:r>
              <a:rPr lang="es-AR" sz="1500" dirty="0">
                <a:latin typeface="Verdana" panose="020B0604030504040204" pitchFamily="34" charset="0"/>
                <a:ea typeface="Verdana" panose="020B0604030504040204" pitchFamily="34" charset="0"/>
                <a:cs typeface="Verdana" panose="020B0604030504040204" pitchFamily="34" charset="0"/>
              </a:rPr>
              <a:t>e intensidad de la transmisión </a:t>
            </a:r>
          </a:p>
          <a:p>
            <a:pPr algn="just"/>
            <a:r>
              <a:rPr lang="es-AR" sz="1500" dirty="0" smtClean="0">
                <a:latin typeface="Verdana" panose="020B0604030504040204" pitchFamily="34" charset="0"/>
                <a:ea typeface="Verdana" panose="020B0604030504040204" pitchFamily="34" charset="0"/>
                <a:cs typeface="Verdana" panose="020B0604030504040204" pitchFamily="34" charset="0"/>
              </a:rPr>
              <a:t>Requisitos </a:t>
            </a:r>
            <a:r>
              <a:rPr lang="es-AR" sz="1500" dirty="0">
                <a:latin typeface="Verdana" panose="020B0604030504040204" pitchFamily="34" charset="0"/>
                <a:ea typeface="Verdana" panose="020B0604030504040204" pitchFamily="34" charset="0"/>
                <a:cs typeface="Verdana" panose="020B0604030504040204" pitchFamily="34" charset="0"/>
              </a:rPr>
              <a:t>de recepción y decodificación de señales </a:t>
            </a:r>
          </a:p>
          <a:p>
            <a:pPr algn="just"/>
            <a:r>
              <a:rPr lang="es-AR" sz="1500" dirty="0" smtClean="0">
                <a:latin typeface="Verdana" panose="020B0604030504040204" pitchFamily="34" charset="0"/>
                <a:ea typeface="Verdana" panose="020B0604030504040204" pitchFamily="34" charset="0"/>
                <a:cs typeface="Verdana" panose="020B0604030504040204" pitchFamily="34" charset="0"/>
              </a:rPr>
              <a:t>Diseño </a:t>
            </a:r>
            <a:r>
              <a:rPr lang="es-AR" sz="1500" dirty="0">
                <a:latin typeface="Verdana" panose="020B0604030504040204" pitchFamily="34" charset="0"/>
                <a:ea typeface="Verdana" panose="020B0604030504040204" pitchFamily="34" charset="0"/>
                <a:cs typeface="Verdana" panose="020B0604030504040204" pitchFamily="34" charset="0"/>
              </a:rPr>
              <a:t>y construcción de antenas </a:t>
            </a:r>
          </a:p>
          <a:p>
            <a:pPr marL="0" indent="0" algn="just">
              <a:buNone/>
            </a:pPr>
            <a:r>
              <a:rPr lang="es-AR" sz="1500" dirty="0">
                <a:latin typeface="Verdana" panose="020B0604030504040204" pitchFamily="34" charset="0"/>
                <a:ea typeface="Verdana" panose="020B0604030504040204" pitchFamily="34" charset="0"/>
                <a:cs typeface="Verdana" panose="020B0604030504040204" pitchFamily="34" charset="0"/>
              </a:rPr>
              <a:t>Nota: </a:t>
            </a:r>
            <a:r>
              <a:rPr lang="es-AR" sz="1500" dirty="0" err="1">
                <a:latin typeface="Verdana" panose="020B0604030504040204" pitchFamily="34" charset="0"/>
                <a:ea typeface="Verdana" panose="020B0604030504040204" pitchFamily="34" charset="0"/>
                <a:cs typeface="Verdana" panose="020B0604030504040204" pitchFamily="34" charset="0"/>
              </a:rPr>
              <a:t>Wi</a:t>
            </a:r>
            <a:r>
              <a:rPr lang="es-AR" sz="1500" dirty="0">
                <a:latin typeface="Verdana" panose="020B0604030504040204" pitchFamily="34" charset="0"/>
                <a:ea typeface="Verdana" panose="020B0604030504040204" pitchFamily="34" charset="0"/>
                <a:cs typeface="Verdana" panose="020B0604030504040204" pitchFamily="34" charset="0"/>
              </a:rPr>
              <a:t>-Fi es una marca comercial de </a:t>
            </a:r>
            <a:r>
              <a:rPr lang="es-AR" sz="1500" dirty="0" err="1">
                <a:latin typeface="Verdana" panose="020B0604030504040204" pitchFamily="34" charset="0"/>
                <a:ea typeface="Verdana" panose="020B0604030504040204" pitchFamily="34" charset="0"/>
                <a:cs typeface="Verdana" panose="020B0604030504040204" pitchFamily="34" charset="0"/>
              </a:rPr>
              <a:t>Wi</a:t>
            </a:r>
            <a:r>
              <a:rPr lang="es-AR" sz="1500" dirty="0">
                <a:latin typeface="Verdana" panose="020B0604030504040204" pitchFamily="34" charset="0"/>
                <a:ea typeface="Verdana" panose="020B0604030504040204" pitchFamily="34" charset="0"/>
                <a:cs typeface="Verdana" panose="020B0604030504040204" pitchFamily="34" charset="0"/>
              </a:rPr>
              <a:t>-Fi Alliance. La tecnología </a:t>
            </a:r>
            <a:r>
              <a:rPr lang="es-AR" sz="1500" dirty="0" err="1">
                <a:latin typeface="Verdana" panose="020B0604030504040204" pitchFamily="34" charset="0"/>
                <a:ea typeface="Verdana" panose="020B0604030504040204" pitchFamily="34" charset="0"/>
                <a:cs typeface="Verdana" panose="020B0604030504040204" pitchFamily="34" charset="0"/>
              </a:rPr>
              <a:t>Wi</a:t>
            </a:r>
            <a:r>
              <a:rPr lang="es-AR" sz="1500" dirty="0">
                <a:latin typeface="Verdana" panose="020B0604030504040204" pitchFamily="34" charset="0"/>
                <a:ea typeface="Verdana" panose="020B0604030504040204" pitchFamily="34" charset="0"/>
                <a:cs typeface="Verdana" panose="020B0604030504040204" pitchFamily="34" charset="0"/>
              </a:rPr>
              <a:t>-Fi se utiliza con productos certificados que pertenecen a los dispositivos WLAN basados en los estándares IEEE 802.11. </a:t>
            </a:r>
          </a:p>
        </p:txBody>
      </p:sp>
    </p:spTree>
    <p:extLst>
      <p:ext uri="{BB962C8B-B14F-4D97-AF65-F5344CB8AC3E}">
        <p14:creationId xmlns:p14="http://schemas.microsoft.com/office/powerpoint/2010/main" val="112595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6227016"/>
          </a:xfrm>
        </p:spPr>
        <p:txBody>
          <a:bodyPr>
            <a:normAutofit/>
          </a:bodyPr>
          <a:lstStyle/>
          <a:p>
            <a:pPr marL="0" indent="0" algn="ctr">
              <a:buNone/>
            </a:pPr>
            <a:r>
              <a:rPr lang="es-CO" dirty="0">
                <a:latin typeface="Verdana" panose="020B0604030504040204" pitchFamily="34" charset="0"/>
                <a:ea typeface="Verdana" panose="020B0604030504040204" pitchFamily="34" charset="0"/>
                <a:cs typeface="Verdana" panose="020B0604030504040204" pitchFamily="34" charset="0"/>
              </a:rPr>
              <a:t>Unidad 3 Capa Física</a:t>
            </a:r>
          </a:p>
          <a:p>
            <a:pPr marL="0" indent="0">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CO" sz="1600" dirty="0">
                <a:latin typeface="Verdana" panose="020B0604030504040204" pitchFamily="34" charset="0"/>
                <a:ea typeface="Verdana" panose="020B0604030504040204" pitchFamily="34" charset="0"/>
                <a:cs typeface="Verdana" panose="020B0604030504040204" pitchFamily="34" charset="0"/>
              </a:rPr>
              <a:t>La capa física de OSI proporciona los medios de transporte de los bits que conforman una trama de la capa de enlace de datos a través de los medios de red. Esta capa acepta una trama completa de la capa de enlace de datos y la codifica como una serie de señales que se transmiten a los medios locales. Un dispositivo final o un dispositivo intermediario recibe los bits codificados que componen una trama. </a:t>
            </a:r>
          </a:p>
          <a:p>
            <a:pPr marL="0" indent="0" algn="just">
              <a:buNone/>
            </a:pPr>
            <a:endParaRPr lang="es-CO"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CO" dirty="0">
                <a:latin typeface="Verdana" panose="020B0604030504040204" pitchFamily="34" charset="0"/>
                <a:ea typeface="Verdana" panose="020B0604030504040204" pitchFamily="34" charset="0"/>
                <a:cs typeface="Verdana" panose="020B0604030504040204" pitchFamily="34" charset="0"/>
              </a:rPr>
              <a:t>Medios</a:t>
            </a:r>
          </a:p>
          <a:p>
            <a:pPr marL="0" indent="0" algn="just">
              <a:buNone/>
            </a:pPr>
            <a:endParaRPr lang="es-CO" dirty="0">
              <a:latin typeface="Verdana" panose="020B0604030504040204" pitchFamily="34" charset="0"/>
              <a:ea typeface="Verdana" panose="020B0604030504040204" pitchFamily="34" charset="0"/>
              <a:cs typeface="Verdana" panose="020B0604030504040204" pitchFamily="34" charset="0"/>
            </a:endParaRPr>
          </a:p>
          <a:p>
            <a:endParaRPr lang="es-CO" dirty="0"/>
          </a:p>
          <a:p>
            <a:r>
              <a:rPr lang="es-CO" dirty="0"/>
              <a:t> Cable de cobre: las señales son patrones de pulsos eléctricos. </a:t>
            </a:r>
          </a:p>
          <a:p>
            <a:r>
              <a:rPr lang="es-CO" dirty="0"/>
              <a:t> Cable de fibra óptica: las señales son patrones de luz. </a:t>
            </a:r>
          </a:p>
          <a:p>
            <a:r>
              <a:rPr lang="es-CO" dirty="0"/>
              <a:t> Conexión inalámbrica: las señales son patrones de transmisiones de microondas. </a:t>
            </a:r>
          </a:p>
          <a:p>
            <a:pPr marL="0" indent="0" algn="just">
              <a:buNone/>
            </a:pPr>
            <a:endParaRPr lang="es-CO"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CO" sz="1600" dirty="0">
                <a:latin typeface="Verdana" panose="020B0604030504040204" pitchFamily="34" charset="0"/>
                <a:ea typeface="Verdana" panose="020B0604030504040204" pitchFamily="34" charset="0"/>
                <a:cs typeface="Verdana" panose="020B0604030504040204" pitchFamily="34" charset="0"/>
              </a:rPr>
              <a:t>Para habilitar la interoperabilidad de la capa física, los organismos de estandarización rigen todos los aspectos de estas funciones. </a:t>
            </a:r>
          </a:p>
        </p:txBody>
      </p:sp>
    </p:spTree>
    <p:extLst>
      <p:ext uri="{BB962C8B-B14F-4D97-AF65-F5344CB8AC3E}">
        <p14:creationId xmlns:p14="http://schemas.microsoft.com/office/powerpoint/2010/main" val="569819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152004" y="769723"/>
            <a:ext cx="6276202" cy="5476294"/>
          </a:xfrm>
          <a:prstGeom prst="rect">
            <a:avLst/>
          </a:prstGeom>
        </p:spPr>
      </p:pic>
    </p:spTree>
    <p:extLst>
      <p:ext uri="{BB962C8B-B14F-4D97-AF65-F5344CB8AC3E}">
        <p14:creationId xmlns:p14="http://schemas.microsoft.com/office/powerpoint/2010/main" val="322100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389000" y="222416"/>
            <a:ext cx="11448773" cy="7698263"/>
          </a:xfrm>
        </p:spPr>
        <p:txBody>
          <a:bodyPr>
            <a:normAutofit/>
          </a:bodyPr>
          <a:lstStyle/>
          <a:p>
            <a:pPr marL="0" indent="0" algn="just">
              <a:buNone/>
            </a:pPr>
            <a:r>
              <a:rPr lang="es-CO" dirty="0" smtClean="0">
                <a:latin typeface="Verdana" panose="020B0604030504040204" pitchFamily="34" charset="0"/>
                <a:ea typeface="Verdana" panose="020B0604030504040204" pitchFamily="34" charset="0"/>
                <a:cs typeface="Verdana" panose="020B0604030504040204" pitchFamily="34" charset="0"/>
              </a:rPr>
              <a:t>LAN inalámbrica</a:t>
            </a:r>
            <a:endParaRPr lang="es-CO"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sz="1500" dirty="0">
                <a:latin typeface="Verdana" panose="020B0604030504040204" pitchFamily="34" charset="0"/>
                <a:ea typeface="Verdana" panose="020B0604030504040204" pitchFamily="34" charset="0"/>
                <a:cs typeface="Verdana" panose="020B0604030504040204" pitchFamily="34" charset="0"/>
              </a:rPr>
              <a:t>Una implementación común de transmisión inalámbrica de datos permite a los dispositivos conectarse en forma inalámbrica a través de una LAN. En general, una LAN inalámbrica requiere los siguientes dispositivos de red: </a:t>
            </a:r>
          </a:p>
          <a:p>
            <a:pPr algn="just"/>
            <a:r>
              <a:rPr lang="es-AR" sz="1500" dirty="0" smtClean="0">
                <a:latin typeface="Verdana" panose="020B0604030504040204" pitchFamily="34" charset="0"/>
                <a:ea typeface="Verdana" panose="020B0604030504040204" pitchFamily="34" charset="0"/>
                <a:cs typeface="Verdana" panose="020B0604030504040204" pitchFamily="34" charset="0"/>
              </a:rPr>
              <a:t>Punto </a:t>
            </a:r>
            <a:r>
              <a:rPr lang="es-AR" sz="1500" dirty="0">
                <a:latin typeface="Verdana" panose="020B0604030504040204" pitchFamily="34" charset="0"/>
                <a:ea typeface="Verdana" panose="020B0604030504040204" pitchFamily="34" charset="0"/>
                <a:cs typeface="Verdana" panose="020B0604030504040204" pitchFamily="34" charset="0"/>
              </a:rPr>
              <a:t>de acceso inalámbrico: el punto de acceso (AP) inalámbrico concentra las señales inalámbricas de los usuarios y se conecta (generalmente a través de un cable de cobre) a la infraestructura de red existente basada en medios de cobre, como Ethernet.  </a:t>
            </a:r>
          </a:p>
          <a:p>
            <a:pPr marL="0" indent="0" algn="just">
              <a:buNone/>
            </a:pPr>
            <a:r>
              <a:rPr lang="es-AR" sz="1500" dirty="0">
                <a:latin typeface="Verdana" panose="020B0604030504040204" pitchFamily="34" charset="0"/>
                <a:ea typeface="Verdana" panose="020B0604030504040204" pitchFamily="34" charset="0"/>
                <a:cs typeface="Verdana" panose="020B0604030504040204" pitchFamily="34" charset="0"/>
              </a:rPr>
              <a:t>Los </a:t>
            </a:r>
            <a:r>
              <a:rPr lang="es-AR" sz="1500" dirty="0" err="1">
                <a:latin typeface="Verdana" panose="020B0604030504040204" pitchFamily="34" charset="0"/>
                <a:ea typeface="Verdana" panose="020B0604030504040204" pitchFamily="34" charset="0"/>
                <a:cs typeface="Verdana" panose="020B0604030504040204" pitchFamily="34" charset="0"/>
              </a:rPr>
              <a:t>routers</a:t>
            </a:r>
            <a:r>
              <a:rPr lang="es-AR" sz="1500" dirty="0">
                <a:latin typeface="Verdana" panose="020B0604030504040204" pitchFamily="34" charset="0"/>
                <a:ea typeface="Verdana" panose="020B0604030504040204" pitchFamily="34" charset="0"/>
                <a:cs typeface="Verdana" panose="020B0604030504040204" pitchFamily="34" charset="0"/>
              </a:rPr>
              <a:t> inalámbricos domésticos y de pequeñas empresas integran las funciones de un </a:t>
            </a:r>
            <a:r>
              <a:rPr lang="es-AR" sz="1500" dirty="0" err="1">
                <a:latin typeface="Verdana" panose="020B0604030504040204" pitchFamily="34" charset="0"/>
                <a:ea typeface="Verdana" panose="020B0604030504040204" pitchFamily="34" charset="0"/>
                <a:cs typeface="Verdana" panose="020B0604030504040204" pitchFamily="34" charset="0"/>
              </a:rPr>
              <a:t>router</a:t>
            </a:r>
            <a:r>
              <a:rPr lang="es-AR" sz="1500" dirty="0">
                <a:latin typeface="Verdana" panose="020B0604030504040204" pitchFamily="34" charset="0"/>
                <a:ea typeface="Verdana" panose="020B0604030504040204" pitchFamily="34" charset="0"/>
                <a:cs typeface="Verdana" panose="020B0604030504040204" pitchFamily="34" charset="0"/>
              </a:rPr>
              <a:t>, un </a:t>
            </a:r>
            <a:r>
              <a:rPr lang="es-AR" sz="1500" dirty="0" err="1">
                <a:latin typeface="Verdana" panose="020B0604030504040204" pitchFamily="34" charset="0"/>
                <a:ea typeface="Verdana" panose="020B0604030504040204" pitchFamily="34" charset="0"/>
                <a:cs typeface="Verdana" panose="020B0604030504040204" pitchFamily="34" charset="0"/>
              </a:rPr>
              <a:t>switch</a:t>
            </a:r>
            <a:r>
              <a:rPr lang="es-AR" sz="1500" dirty="0">
                <a:latin typeface="Verdana" panose="020B0604030504040204" pitchFamily="34" charset="0"/>
                <a:ea typeface="Verdana" panose="020B0604030504040204" pitchFamily="34" charset="0"/>
                <a:cs typeface="Verdana" panose="020B0604030504040204" pitchFamily="34" charset="0"/>
              </a:rPr>
              <a:t> y un punto de acceso en un solo dispositivo, como el que se muestra en la ilustración. </a:t>
            </a:r>
          </a:p>
          <a:p>
            <a:pPr algn="just"/>
            <a:r>
              <a:rPr lang="es-AR" sz="1500" dirty="0" smtClean="0">
                <a:latin typeface="Verdana" panose="020B0604030504040204" pitchFamily="34" charset="0"/>
                <a:ea typeface="Verdana" panose="020B0604030504040204" pitchFamily="34" charset="0"/>
                <a:cs typeface="Verdana" panose="020B0604030504040204" pitchFamily="34" charset="0"/>
              </a:rPr>
              <a:t>Adaptadores </a:t>
            </a:r>
            <a:r>
              <a:rPr lang="es-AR" sz="1500" dirty="0">
                <a:latin typeface="Verdana" panose="020B0604030504040204" pitchFamily="34" charset="0"/>
                <a:ea typeface="Verdana" panose="020B0604030504040204" pitchFamily="34" charset="0"/>
                <a:cs typeface="Verdana" panose="020B0604030504040204" pitchFamily="34" charset="0"/>
              </a:rPr>
              <a:t>de NIC inalámbricas: proporcionan capacidad de comunicación inalámbrica a cada host de red. </a:t>
            </a:r>
          </a:p>
          <a:p>
            <a:pPr marL="0" indent="0" algn="just">
              <a:buNone/>
            </a:pPr>
            <a:r>
              <a:rPr lang="es-AR" sz="1500" dirty="0">
                <a:latin typeface="Verdana" panose="020B0604030504040204" pitchFamily="34" charset="0"/>
                <a:ea typeface="Verdana" panose="020B0604030504040204" pitchFamily="34" charset="0"/>
                <a:cs typeface="Verdana" panose="020B0604030504040204" pitchFamily="34" charset="0"/>
              </a:rPr>
              <a:t>A medida que la tecnología fue evolucionando, surgió una gran cantidad de estándares WLAN basados en Ethernet. Se debe tener precaución al comprar dispositivos inalámbricos para garantizar compatibilidad e </a:t>
            </a:r>
            <a:r>
              <a:rPr lang="es-AR" sz="1500" dirty="0" smtClean="0">
                <a:latin typeface="Verdana" panose="020B0604030504040204" pitchFamily="34" charset="0"/>
                <a:ea typeface="Verdana" panose="020B0604030504040204" pitchFamily="34" charset="0"/>
                <a:cs typeface="Verdana" panose="020B0604030504040204" pitchFamily="34" charset="0"/>
              </a:rPr>
              <a:t>interoperabilidad</a:t>
            </a:r>
          </a:p>
          <a:p>
            <a:pPr marL="0" indent="0" algn="just">
              <a:buNone/>
            </a:pPr>
            <a:endParaRPr lang="es-AR"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AR" sz="1500" dirty="0">
              <a:latin typeface="Verdana" panose="020B0604030504040204" pitchFamily="34" charset="0"/>
              <a:ea typeface="Verdana" panose="020B0604030504040204" pitchFamily="34" charset="0"/>
              <a:cs typeface="Verdana" panose="020B0604030504040204" pitchFamily="34" charset="0"/>
            </a:endParaRPr>
          </a:p>
        </p:txBody>
      </p:sp>
      <p:pic>
        <p:nvPicPr>
          <p:cNvPr id="2" name="Imagen 1"/>
          <p:cNvPicPr>
            <a:picLocks noChangeAspect="1"/>
          </p:cNvPicPr>
          <p:nvPr/>
        </p:nvPicPr>
        <p:blipFill>
          <a:blip r:embed="rId2"/>
          <a:stretch>
            <a:fillRect/>
          </a:stretch>
        </p:blipFill>
        <p:spPr>
          <a:xfrm>
            <a:off x="3125744" y="4071547"/>
            <a:ext cx="6215964" cy="2510293"/>
          </a:xfrm>
          <a:prstGeom prst="rect">
            <a:avLst/>
          </a:prstGeom>
        </p:spPr>
      </p:pic>
    </p:spTree>
    <p:extLst>
      <p:ext uri="{BB962C8B-B14F-4D97-AF65-F5344CB8AC3E}">
        <p14:creationId xmlns:p14="http://schemas.microsoft.com/office/powerpoint/2010/main" val="3947719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40D844-E8E0-4BB4-A95F-5722B3891A43}"/>
              </a:ext>
            </a:extLst>
          </p:cNvPr>
          <p:cNvPicPr>
            <a:picLocks noChangeAspect="1"/>
          </p:cNvPicPr>
          <p:nvPr/>
        </p:nvPicPr>
        <p:blipFill>
          <a:blip r:embed="rId2"/>
          <a:stretch>
            <a:fillRect/>
          </a:stretch>
        </p:blipFill>
        <p:spPr>
          <a:xfrm>
            <a:off x="3073499" y="1055833"/>
            <a:ext cx="6133191" cy="4815578"/>
          </a:xfrm>
          <a:prstGeom prst="rect">
            <a:avLst/>
          </a:prstGeom>
        </p:spPr>
      </p:pic>
    </p:spTree>
    <p:extLst>
      <p:ext uri="{BB962C8B-B14F-4D97-AF65-F5344CB8AC3E}">
        <p14:creationId xmlns:p14="http://schemas.microsoft.com/office/powerpoint/2010/main" val="53698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6227016"/>
          </a:xfrm>
        </p:spPr>
        <p:txBody>
          <a:bodyPr>
            <a:normAutofit fontScale="92500" lnSpcReduction="20000"/>
          </a:bodyPr>
          <a:lstStyle/>
          <a:p>
            <a:pPr marL="0" indent="0" algn="ctr">
              <a:buNone/>
            </a:pPr>
            <a:r>
              <a:rPr lang="es-CO" dirty="0">
                <a:latin typeface="Verdana" panose="020B0604030504040204" pitchFamily="34" charset="0"/>
                <a:ea typeface="Verdana" panose="020B0604030504040204" pitchFamily="34" charset="0"/>
                <a:cs typeface="Verdana" panose="020B0604030504040204" pitchFamily="34" charset="0"/>
              </a:rPr>
              <a:t>Fundamentos principales</a:t>
            </a:r>
          </a:p>
          <a:p>
            <a:pPr marL="0" indent="0" algn="just">
              <a:buNone/>
            </a:pPr>
            <a:endParaRPr lang="es-CO"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CO" dirty="0">
                <a:latin typeface="Verdana" panose="020B0604030504040204" pitchFamily="34" charset="0"/>
                <a:ea typeface="Verdana" panose="020B0604030504040204" pitchFamily="34" charset="0"/>
                <a:cs typeface="Verdana" panose="020B0604030504040204" pitchFamily="34" charset="0"/>
              </a:rPr>
              <a:t>Componentes físicos</a:t>
            </a:r>
          </a:p>
          <a:p>
            <a:pPr marL="0" indent="0" algn="just">
              <a:buNone/>
            </a:pPr>
            <a:r>
              <a:rPr lang="es-CO" sz="1700" dirty="0">
                <a:latin typeface="Verdana" panose="020B0604030504040204" pitchFamily="34" charset="0"/>
                <a:ea typeface="Verdana" panose="020B0604030504040204" pitchFamily="34" charset="0"/>
                <a:cs typeface="Verdana" panose="020B0604030504040204" pitchFamily="34" charset="0"/>
              </a:rPr>
              <a:t>Los componentes físicos son los dispositivos electrónicos de hardware, los medios y otros conectores que transmiten y transportan las señales para representar los bits. Todos los componentes de hardware, como los adaptadores de red (NIC), las interfaces y los conectores, así como los materiales y el diseño de los cables, se especifican en los estándares asociados con la capa física. </a:t>
            </a:r>
          </a:p>
          <a:p>
            <a:pPr marL="0" indent="0" algn="just">
              <a:buNone/>
            </a:pPr>
            <a:endParaRPr lang="es-CO" sz="17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CO" sz="2100" dirty="0">
                <a:latin typeface="Verdana" panose="020B0604030504040204" pitchFamily="34" charset="0"/>
                <a:ea typeface="Verdana" panose="020B0604030504040204" pitchFamily="34" charset="0"/>
                <a:cs typeface="Verdana" panose="020B0604030504040204" pitchFamily="34" charset="0"/>
              </a:rPr>
              <a:t>Codificación</a:t>
            </a:r>
          </a:p>
          <a:p>
            <a:pPr marL="0" indent="0" algn="just">
              <a:buNone/>
            </a:pPr>
            <a:r>
              <a:rPr lang="es-CO" sz="1700" dirty="0">
                <a:latin typeface="Verdana" panose="020B0604030504040204" pitchFamily="34" charset="0"/>
                <a:ea typeface="Verdana" panose="020B0604030504040204" pitchFamily="34" charset="0"/>
                <a:cs typeface="Verdana" panose="020B0604030504040204" pitchFamily="34" charset="0"/>
              </a:rPr>
              <a:t>La codificación, o codificación de línea, es un método que se utiliza para convertir un </a:t>
            </a:r>
            <a:r>
              <a:rPr lang="es-CO" sz="1700" dirty="0" err="1">
                <a:latin typeface="Verdana" panose="020B0604030504040204" pitchFamily="34" charset="0"/>
                <a:ea typeface="Verdana" panose="020B0604030504040204" pitchFamily="34" charset="0"/>
                <a:cs typeface="Verdana" panose="020B0604030504040204" pitchFamily="34" charset="0"/>
              </a:rPr>
              <a:t>stream</a:t>
            </a:r>
            <a:r>
              <a:rPr lang="es-CO" sz="1700" dirty="0">
                <a:latin typeface="Verdana" panose="020B0604030504040204" pitchFamily="34" charset="0"/>
                <a:ea typeface="Verdana" panose="020B0604030504040204" pitchFamily="34" charset="0"/>
                <a:cs typeface="Verdana" panose="020B0604030504040204" pitchFamily="34" charset="0"/>
              </a:rPr>
              <a:t> de bits de datos en un “código” predefinido. Los códigos son grupos de bits utilizados para ofrecer un patrón predecible que pueda reconocer tanto el emisor como el receptor. En el caso de las redes, la codificación es un patrón de voltaje o corriente utilizado para representar los bits; los 0 y los 1. </a:t>
            </a:r>
          </a:p>
          <a:p>
            <a:pPr marL="0" indent="0" algn="just">
              <a:buNone/>
            </a:pPr>
            <a:r>
              <a:rPr lang="es-CO" sz="1700" dirty="0">
                <a:latin typeface="Verdana" panose="020B0604030504040204" pitchFamily="34" charset="0"/>
                <a:ea typeface="Verdana" panose="020B0604030504040204" pitchFamily="34" charset="0"/>
                <a:cs typeface="Verdana" panose="020B0604030504040204" pitchFamily="34" charset="0"/>
              </a:rPr>
              <a:t>Además de crear códigos para los datos, los métodos de codificación en la capa física también pueden proporcionar códigos de control, como la identificación del comienzo y el final de una trama.</a:t>
            </a:r>
          </a:p>
          <a:p>
            <a:pPr marL="0" indent="0" algn="just">
              <a:buNone/>
            </a:pPr>
            <a:endParaRPr lang="es-CO" sz="17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CO" sz="2100" dirty="0">
                <a:latin typeface="Verdana" panose="020B0604030504040204" pitchFamily="34" charset="0"/>
                <a:ea typeface="Verdana" panose="020B0604030504040204" pitchFamily="34" charset="0"/>
                <a:cs typeface="Verdana" panose="020B0604030504040204" pitchFamily="34" charset="0"/>
              </a:rPr>
              <a:t>Señalización</a:t>
            </a:r>
            <a:r>
              <a:rPr lang="es-CO" sz="1700" dirty="0">
                <a:latin typeface="Verdana" panose="020B0604030504040204" pitchFamily="34" charset="0"/>
                <a:ea typeface="Verdana" panose="020B0604030504040204" pitchFamily="34" charset="0"/>
                <a:cs typeface="Verdana" panose="020B0604030504040204" pitchFamily="34" charset="0"/>
              </a:rPr>
              <a:t> </a:t>
            </a:r>
          </a:p>
          <a:p>
            <a:pPr marL="0" indent="0" algn="just">
              <a:buNone/>
            </a:pPr>
            <a:r>
              <a:rPr lang="es-CO" sz="1700" dirty="0">
                <a:latin typeface="Verdana" panose="020B0604030504040204" pitchFamily="34" charset="0"/>
                <a:ea typeface="Verdana" panose="020B0604030504040204" pitchFamily="34" charset="0"/>
                <a:cs typeface="Verdana" panose="020B0604030504040204" pitchFamily="34" charset="0"/>
              </a:rPr>
              <a:t>La capa física debe generar las señales inalámbricas, ópticas o eléctricas que representan los “1” y los “0” en los medios. El método de representación de bits se denomina método de señalización. Los estándares de la capa física deben definir qué tipo de señal representa un “1” y qué tipo de señal representa un “0”. Esto puede ser tan simple como un cambio en el nivel de una señal eléctrica o de un pulso óptico. Por ejemplo, un pulso largo puede representar un 1, mientras que un pulso corto representa un 0. </a:t>
            </a:r>
          </a:p>
        </p:txBody>
      </p:sp>
    </p:spTree>
    <p:extLst>
      <p:ext uri="{BB962C8B-B14F-4D97-AF65-F5344CB8AC3E}">
        <p14:creationId xmlns:p14="http://schemas.microsoft.com/office/powerpoint/2010/main" val="199722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6227016"/>
          </a:xfrm>
        </p:spPr>
        <p:txBody>
          <a:bodyPr>
            <a:normAutofit/>
          </a:bodyPr>
          <a:lstStyle/>
          <a:p>
            <a:pPr marL="0" indent="0" algn="just">
              <a:buNone/>
            </a:pPr>
            <a:r>
              <a:rPr lang="es-CO" sz="2200" dirty="0">
                <a:latin typeface="Verdana" panose="020B0604030504040204" pitchFamily="34" charset="0"/>
                <a:ea typeface="Verdana" panose="020B0604030504040204" pitchFamily="34" charset="0"/>
                <a:cs typeface="Verdana" panose="020B0604030504040204" pitchFamily="34" charset="0"/>
              </a:rPr>
              <a:t>Ancho de banda</a:t>
            </a:r>
          </a:p>
          <a:p>
            <a:pPr marL="0" indent="0" algn="just">
              <a:lnSpc>
                <a:spcPct val="110000"/>
              </a:lnSpc>
              <a:buNone/>
            </a:pPr>
            <a:r>
              <a:rPr lang="es-CO" sz="1600" dirty="0">
                <a:latin typeface="Verdana" panose="020B0604030504040204" pitchFamily="34" charset="0"/>
                <a:ea typeface="Verdana" panose="020B0604030504040204" pitchFamily="34" charset="0"/>
                <a:cs typeface="Verdana" panose="020B0604030504040204" pitchFamily="34" charset="0"/>
              </a:rPr>
              <a:t>El ancho de banda es la capacidad de un medio para transportar datos. El ancho de banda digital mide la cantidad de datos que pueden fluir desde un lugar hasta otro en un período determinado. </a:t>
            </a:r>
          </a:p>
          <a:p>
            <a:pPr marL="0" indent="0" algn="just">
              <a:lnSpc>
                <a:spcPct val="110000"/>
              </a:lnSpc>
              <a:buNone/>
            </a:pPr>
            <a:r>
              <a:rPr lang="es-CO" sz="1600" dirty="0">
                <a:latin typeface="Verdana" panose="020B0604030504040204" pitchFamily="34" charset="0"/>
                <a:ea typeface="Verdana" panose="020B0604030504040204" pitchFamily="34" charset="0"/>
                <a:cs typeface="Verdana" panose="020B0604030504040204" pitchFamily="34" charset="0"/>
              </a:rPr>
              <a:t>El ancho de banda práctico de una red se determina mediante una combinación de factores: </a:t>
            </a:r>
          </a:p>
          <a:p>
            <a:pPr algn="just">
              <a:lnSpc>
                <a:spcPct val="110000"/>
              </a:lnSpc>
            </a:pPr>
            <a:r>
              <a:rPr lang="es-CO" sz="1600" dirty="0">
                <a:latin typeface="Verdana" panose="020B0604030504040204" pitchFamily="34" charset="0"/>
                <a:ea typeface="Verdana" panose="020B0604030504040204" pitchFamily="34" charset="0"/>
                <a:cs typeface="Verdana" panose="020B0604030504040204" pitchFamily="34" charset="0"/>
              </a:rPr>
              <a:t>Las propiedades de los medios físicos </a:t>
            </a:r>
          </a:p>
          <a:p>
            <a:pPr algn="just">
              <a:lnSpc>
                <a:spcPct val="110000"/>
              </a:lnSpc>
            </a:pPr>
            <a:r>
              <a:rPr lang="es-CO" sz="1600" dirty="0">
                <a:latin typeface="Verdana" panose="020B0604030504040204" pitchFamily="34" charset="0"/>
                <a:ea typeface="Verdana" panose="020B0604030504040204" pitchFamily="34" charset="0"/>
                <a:cs typeface="Verdana" panose="020B0604030504040204" pitchFamily="34" charset="0"/>
              </a:rPr>
              <a:t>Las tecnologías seleccionadas para la señalización y la detección de señales de red </a:t>
            </a:r>
          </a:p>
          <a:p>
            <a:pPr marL="0" indent="0" algn="just">
              <a:lnSpc>
                <a:spcPct val="110000"/>
              </a:lnSpc>
              <a:buNone/>
            </a:pPr>
            <a:endParaRPr lang="es-CO" sz="19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10000"/>
              </a:lnSpc>
              <a:buNone/>
            </a:pPr>
            <a:r>
              <a:rPr lang="es-CO" sz="2200" dirty="0">
                <a:latin typeface="Verdana" panose="020B0604030504040204" pitchFamily="34" charset="0"/>
                <a:ea typeface="Verdana" panose="020B0604030504040204" pitchFamily="34" charset="0"/>
                <a:cs typeface="Verdana" panose="020B0604030504040204" pitchFamily="34" charset="0"/>
              </a:rPr>
              <a:t>Rendimiento (</a:t>
            </a:r>
            <a:r>
              <a:rPr lang="es-CO" sz="2200" dirty="0" err="1">
                <a:latin typeface="Verdana" panose="020B0604030504040204" pitchFamily="34" charset="0"/>
                <a:ea typeface="Verdana" panose="020B0604030504040204" pitchFamily="34" charset="0"/>
                <a:cs typeface="Verdana" panose="020B0604030504040204" pitchFamily="34" charset="0"/>
              </a:rPr>
              <a:t>throughput</a:t>
            </a:r>
            <a:r>
              <a:rPr lang="es-CO"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10000"/>
              </a:lnSpc>
              <a:buNone/>
            </a:pPr>
            <a:r>
              <a:rPr lang="es-CO" sz="1600" dirty="0">
                <a:latin typeface="Verdana" panose="020B0604030504040204" pitchFamily="34" charset="0"/>
                <a:ea typeface="Verdana" panose="020B0604030504040204" pitchFamily="34" charset="0"/>
                <a:cs typeface="Verdana" panose="020B0604030504040204" pitchFamily="34" charset="0"/>
              </a:rPr>
              <a:t>El rendimiento es la medida de transferencia de bits a través de los medios durante un período de tiempo determinado. </a:t>
            </a:r>
          </a:p>
          <a:p>
            <a:pPr marL="0" indent="0" algn="just">
              <a:lnSpc>
                <a:spcPct val="110000"/>
              </a:lnSpc>
              <a:buNone/>
            </a:pPr>
            <a:r>
              <a:rPr lang="es-CO" sz="1600" dirty="0">
                <a:latin typeface="Verdana" panose="020B0604030504040204" pitchFamily="34" charset="0"/>
                <a:ea typeface="Verdana" panose="020B0604030504040204" pitchFamily="34" charset="0"/>
                <a:cs typeface="Verdana" panose="020B0604030504040204" pitchFamily="34" charset="0"/>
              </a:rPr>
              <a:t>Debido a diferentes factores, el rendimiento no suele coincidir con el ancho de banda especificado en las implementaciones de capa física. Muchos factores influyen en el rendimiento, incluidos los siguientes: </a:t>
            </a:r>
          </a:p>
          <a:p>
            <a:pPr algn="just">
              <a:lnSpc>
                <a:spcPct val="110000"/>
              </a:lnSpc>
            </a:pPr>
            <a:r>
              <a:rPr lang="es-CO" sz="1600" dirty="0">
                <a:latin typeface="Verdana" panose="020B0604030504040204" pitchFamily="34" charset="0"/>
                <a:ea typeface="Verdana" panose="020B0604030504040204" pitchFamily="34" charset="0"/>
                <a:cs typeface="Verdana" panose="020B0604030504040204" pitchFamily="34" charset="0"/>
              </a:rPr>
              <a:t>La cantidad de tráfico </a:t>
            </a:r>
          </a:p>
          <a:p>
            <a:pPr algn="just">
              <a:lnSpc>
                <a:spcPct val="110000"/>
              </a:lnSpc>
            </a:pPr>
            <a:r>
              <a:rPr lang="es-CO" sz="1600" dirty="0">
                <a:latin typeface="Verdana" panose="020B0604030504040204" pitchFamily="34" charset="0"/>
                <a:ea typeface="Verdana" panose="020B0604030504040204" pitchFamily="34" charset="0"/>
                <a:cs typeface="Verdana" panose="020B0604030504040204" pitchFamily="34" charset="0"/>
              </a:rPr>
              <a:t>El tipo de tráfico </a:t>
            </a:r>
          </a:p>
          <a:p>
            <a:pPr algn="just">
              <a:lnSpc>
                <a:spcPct val="110000"/>
              </a:lnSpc>
            </a:pPr>
            <a:r>
              <a:rPr lang="es-CO" sz="1600" dirty="0">
                <a:latin typeface="Verdana" panose="020B0604030504040204" pitchFamily="34" charset="0"/>
                <a:ea typeface="Verdana" panose="020B0604030504040204" pitchFamily="34" charset="0"/>
                <a:cs typeface="Verdana" panose="020B0604030504040204" pitchFamily="34" charset="0"/>
              </a:rPr>
              <a:t>La latencia creada por la cantidad de dispositivos de red encontrados entre origen y destino </a:t>
            </a: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48116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6227016"/>
          </a:xfrm>
        </p:spPr>
        <p:txBody>
          <a:bodyPr>
            <a:normAutofit/>
          </a:bodyPr>
          <a:lstStyle/>
          <a:p>
            <a:pPr marL="0" indent="0" algn="just">
              <a:lnSpc>
                <a:spcPct val="110000"/>
              </a:lnSpc>
              <a:buNone/>
            </a:pPr>
            <a:r>
              <a:rPr lang="es-CO" dirty="0">
                <a:latin typeface="Verdana" panose="020B0604030504040204" pitchFamily="34" charset="0"/>
                <a:ea typeface="Verdana" panose="020B0604030504040204" pitchFamily="34" charset="0"/>
                <a:cs typeface="Verdana" panose="020B0604030504040204" pitchFamily="34" charset="0"/>
              </a:rPr>
              <a:t>Latencia</a:t>
            </a:r>
          </a:p>
          <a:p>
            <a:pPr marL="0" indent="0" algn="just">
              <a:lnSpc>
                <a:spcPct val="110000"/>
              </a:lnSpc>
              <a:buNone/>
            </a:pPr>
            <a:r>
              <a:rPr lang="es-CO" sz="1600" dirty="0">
                <a:latin typeface="Verdana" panose="020B0604030504040204" pitchFamily="34" charset="0"/>
                <a:ea typeface="Verdana" panose="020B0604030504040204" pitchFamily="34" charset="0"/>
                <a:cs typeface="Verdana" panose="020B0604030504040204" pitchFamily="34" charset="0"/>
              </a:rPr>
              <a:t>La latencia se refiere a la cantidad de tiempo, incluidas las demoras, que les toma a los datos transferirse desde un punto determinado hasta otro. </a:t>
            </a:r>
          </a:p>
          <a:p>
            <a:pPr marL="0" indent="0" algn="just">
              <a:lnSpc>
                <a:spcPct val="110000"/>
              </a:lnSpc>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10000"/>
              </a:lnSpc>
              <a:buNone/>
            </a:pPr>
            <a:r>
              <a:rPr lang="es-CO" sz="1600" dirty="0">
                <a:latin typeface="Verdana" panose="020B0604030504040204" pitchFamily="34" charset="0"/>
                <a:ea typeface="Verdana" panose="020B0604030504040204" pitchFamily="34" charset="0"/>
                <a:cs typeface="Verdana" panose="020B0604030504040204" pitchFamily="34" charset="0"/>
              </a:rPr>
              <a:t>En una </a:t>
            </a:r>
            <a:r>
              <a:rPr lang="es-CO" sz="1600" dirty="0" err="1">
                <a:latin typeface="Verdana" panose="020B0604030504040204" pitchFamily="34" charset="0"/>
                <a:ea typeface="Verdana" panose="020B0604030504040204" pitchFamily="34" charset="0"/>
                <a:cs typeface="Verdana" panose="020B0604030504040204" pitchFamily="34" charset="0"/>
              </a:rPr>
              <a:t>internetwork</a:t>
            </a:r>
            <a:r>
              <a:rPr lang="es-CO" sz="1600" dirty="0">
                <a:latin typeface="Verdana" panose="020B0604030504040204" pitchFamily="34" charset="0"/>
                <a:ea typeface="Verdana" panose="020B0604030504040204" pitchFamily="34" charset="0"/>
                <a:cs typeface="Verdana" panose="020B0604030504040204" pitchFamily="34" charset="0"/>
              </a:rPr>
              <a:t> o una red con múltiples segmentos, el </a:t>
            </a:r>
            <a:r>
              <a:rPr lang="es-CO" sz="1600" b="1" dirty="0">
                <a:latin typeface="Verdana" panose="020B0604030504040204" pitchFamily="34" charset="0"/>
                <a:ea typeface="Verdana" panose="020B0604030504040204" pitchFamily="34" charset="0"/>
                <a:cs typeface="Verdana" panose="020B0604030504040204" pitchFamily="34" charset="0"/>
              </a:rPr>
              <a:t>rendimiento</a:t>
            </a:r>
            <a:r>
              <a:rPr lang="es-CO" sz="1600" dirty="0">
                <a:latin typeface="Verdana" panose="020B0604030504040204" pitchFamily="34" charset="0"/>
                <a:ea typeface="Verdana" panose="020B0604030504040204" pitchFamily="34" charset="0"/>
                <a:cs typeface="Verdana" panose="020B0604030504040204" pitchFamily="34" charset="0"/>
              </a:rPr>
              <a:t> no puede ser más rápido que el enlace más </a:t>
            </a:r>
            <a:r>
              <a:rPr lang="es-CO" sz="1600" b="1" dirty="0">
                <a:latin typeface="Verdana" panose="020B0604030504040204" pitchFamily="34" charset="0"/>
                <a:ea typeface="Verdana" panose="020B0604030504040204" pitchFamily="34" charset="0"/>
                <a:cs typeface="Verdana" panose="020B0604030504040204" pitchFamily="34" charset="0"/>
              </a:rPr>
              <a:t>lento</a:t>
            </a:r>
            <a:r>
              <a:rPr lang="es-CO" sz="1600" dirty="0">
                <a:latin typeface="Verdana" panose="020B0604030504040204" pitchFamily="34" charset="0"/>
                <a:ea typeface="Verdana" panose="020B0604030504040204" pitchFamily="34" charset="0"/>
                <a:cs typeface="Verdana" panose="020B0604030504040204" pitchFamily="34" charset="0"/>
              </a:rPr>
              <a:t> de la ruta de origen a destino. Incluso si todos los segmentos o gran parte de ellos tienen un ancho de banda elevado, sólo se necesita un segmento en la ruta con un rendimiento inferior para crear un </a:t>
            </a:r>
            <a:r>
              <a:rPr lang="es-CO" sz="1600" b="1" dirty="0">
                <a:latin typeface="Verdana" panose="020B0604030504040204" pitchFamily="34" charset="0"/>
                <a:ea typeface="Verdana" panose="020B0604030504040204" pitchFamily="34" charset="0"/>
                <a:cs typeface="Verdana" panose="020B0604030504040204" pitchFamily="34" charset="0"/>
              </a:rPr>
              <a:t>cuello de botella </a:t>
            </a:r>
            <a:r>
              <a:rPr lang="es-CO" sz="1600" dirty="0">
                <a:latin typeface="Verdana" panose="020B0604030504040204" pitchFamily="34" charset="0"/>
                <a:ea typeface="Verdana" panose="020B0604030504040204" pitchFamily="34" charset="0"/>
                <a:cs typeface="Verdana" panose="020B0604030504040204" pitchFamily="34" charset="0"/>
              </a:rPr>
              <a:t>en el rendimiento de toda la red. </a:t>
            </a:r>
          </a:p>
        </p:txBody>
      </p:sp>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b="36108"/>
          <a:stretch/>
        </p:blipFill>
        <p:spPr>
          <a:xfrm>
            <a:off x="549638" y="3671883"/>
            <a:ext cx="10970765" cy="1628788"/>
          </a:xfrm>
          <a:prstGeom prst="rect">
            <a:avLst/>
          </a:prstGeom>
        </p:spPr>
      </p:pic>
    </p:spTree>
    <p:extLst>
      <p:ext uri="{BB962C8B-B14F-4D97-AF65-F5344CB8AC3E}">
        <p14:creationId xmlns:p14="http://schemas.microsoft.com/office/powerpoint/2010/main" val="314568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6227016"/>
          </a:xfrm>
        </p:spPr>
        <p:txBody>
          <a:bodyPr>
            <a:normAutofit/>
          </a:bodyPr>
          <a:lstStyle/>
          <a:p>
            <a:pPr marL="0" indent="0" algn="just">
              <a:buNone/>
            </a:pPr>
            <a:r>
              <a:rPr lang="es-CO" dirty="0">
                <a:latin typeface="Verdana" panose="020B0604030504040204" pitchFamily="34" charset="0"/>
                <a:ea typeface="Verdana" panose="020B0604030504040204" pitchFamily="34" charset="0"/>
                <a:cs typeface="Verdana" panose="020B0604030504040204" pitchFamily="34" charset="0"/>
              </a:rPr>
              <a:t>Medios de cobre</a:t>
            </a:r>
          </a:p>
          <a:p>
            <a:pPr marL="0" indent="0" algn="just">
              <a:buNone/>
            </a:pPr>
            <a:endParaRPr lang="es-CO" sz="16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CO" sz="1600" dirty="0">
                <a:latin typeface="Verdana" panose="020B0604030504040204" pitchFamily="34" charset="0"/>
                <a:ea typeface="Verdana" panose="020B0604030504040204" pitchFamily="34" charset="0"/>
                <a:cs typeface="Verdana" panose="020B0604030504040204" pitchFamily="34" charset="0"/>
              </a:rPr>
              <a:t>Las redes utilizan medios de cobre porque son económicos y fáciles de instalar, y tienen baja resistencia a la corriente eléctrica. Sin embargo, los medios de cobre se ven limitados por la distancia y la interferencia de señales.</a:t>
            </a:r>
          </a:p>
          <a:p>
            <a:pPr marL="0" indent="0" algn="just">
              <a:buNone/>
            </a:pPr>
            <a:r>
              <a:rPr lang="es-CO" sz="1600" dirty="0">
                <a:latin typeface="Verdana" panose="020B0604030504040204" pitchFamily="34" charset="0"/>
                <a:ea typeface="Verdana" panose="020B0604030504040204" pitchFamily="34" charset="0"/>
                <a:cs typeface="Verdana" panose="020B0604030504040204" pitchFamily="34" charset="0"/>
              </a:rPr>
              <a:t>Los valores de temporización y voltaje de los pulsos eléctricos también son vulnerables a las interferencias de dos fuentes: </a:t>
            </a:r>
          </a:p>
          <a:p>
            <a:pPr algn="just"/>
            <a:r>
              <a:rPr lang="es-CO" sz="1600" dirty="0">
                <a:latin typeface="Verdana" panose="020B0604030504040204" pitchFamily="34" charset="0"/>
                <a:ea typeface="Verdana" panose="020B0604030504040204" pitchFamily="34" charset="0"/>
                <a:cs typeface="Verdana" panose="020B0604030504040204" pitchFamily="34" charset="0"/>
              </a:rPr>
              <a:t>Interferencia electromagnética (EMI) o interferencia de radiofrecuencia (RFI): las señales de EMI y RFI pueden distorsionar y dañar las señales de datos que transportan los medios de cobre. Las posibles fuentes de EMI y RFI incluyen las ondas de radio y dispositivos electromagnéticos como las luces fluorescentes o los motores eléctricos, como se muestra en la ilustración. </a:t>
            </a:r>
          </a:p>
          <a:p>
            <a:pPr algn="just"/>
            <a:r>
              <a:rPr lang="es-CO" sz="1600" dirty="0" err="1">
                <a:latin typeface="Verdana" panose="020B0604030504040204" pitchFamily="34" charset="0"/>
                <a:ea typeface="Verdana" panose="020B0604030504040204" pitchFamily="34" charset="0"/>
                <a:cs typeface="Verdana" panose="020B0604030504040204" pitchFamily="34" charset="0"/>
              </a:rPr>
              <a:t>Crosstalk</a:t>
            </a:r>
            <a:r>
              <a:rPr lang="es-CO" sz="1600" dirty="0">
                <a:latin typeface="Verdana" panose="020B0604030504040204" pitchFamily="34" charset="0"/>
                <a:ea typeface="Verdana" panose="020B0604030504040204" pitchFamily="34" charset="0"/>
                <a:cs typeface="Verdana" panose="020B0604030504040204" pitchFamily="34" charset="0"/>
              </a:rPr>
              <a:t>: se trata de una perturbación causada por los campos eléctricos o magnéticos de una señal de un hilo a la señal de un hilo adyacente. En los circuitos telefónicos, el </a:t>
            </a:r>
            <a:r>
              <a:rPr lang="es-CO" sz="1600" dirty="0" err="1">
                <a:latin typeface="Verdana" panose="020B0604030504040204" pitchFamily="34" charset="0"/>
                <a:ea typeface="Verdana" panose="020B0604030504040204" pitchFamily="34" charset="0"/>
                <a:cs typeface="Verdana" panose="020B0604030504040204" pitchFamily="34" charset="0"/>
              </a:rPr>
              <a:t>crosstalk</a:t>
            </a:r>
            <a:r>
              <a:rPr lang="es-CO" sz="1600" dirty="0">
                <a:latin typeface="Verdana" panose="020B0604030504040204" pitchFamily="34" charset="0"/>
                <a:ea typeface="Verdana" panose="020B0604030504040204" pitchFamily="34" charset="0"/>
                <a:cs typeface="Verdana" panose="020B0604030504040204" pitchFamily="34" charset="0"/>
              </a:rPr>
              <a:t> puede provocar que se escuche parte de otra conversación de voz de un circuito adyacente. Específicamente, cuando la corriente eléctrica fluye por un hilo, crea un pequeño campo magnético circular alrededor de dicho hilo, que puede captar un hilo adyacente.  </a:t>
            </a:r>
          </a:p>
        </p:txBody>
      </p:sp>
    </p:spTree>
    <p:extLst>
      <p:ext uri="{BB962C8B-B14F-4D97-AF65-F5344CB8AC3E}">
        <p14:creationId xmlns:p14="http://schemas.microsoft.com/office/powerpoint/2010/main" val="3546052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E6C28E-D94B-4B24-8B20-46D42ABD0417}"/>
              </a:ext>
            </a:extLst>
          </p:cNvPr>
          <p:cNvPicPr>
            <a:picLocks noChangeAspect="1"/>
          </p:cNvPicPr>
          <p:nvPr/>
        </p:nvPicPr>
        <p:blipFill>
          <a:blip r:embed="rId2"/>
          <a:stretch>
            <a:fillRect/>
          </a:stretch>
        </p:blipFill>
        <p:spPr>
          <a:xfrm>
            <a:off x="549638" y="1534173"/>
            <a:ext cx="5297306" cy="4251643"/>
          </a:xfrm>
          <a:prstGeom prst="rect">
            <a:avLst/>
          </a:prstGeom>
        </p:spPr>
      </p:pic>
      <p:pic>
        <p:nvPicPr>
          <p:cNvPr id="5" name="Picture 4">
            <a:extLst>
              <a:ext uri="{FF2B5EF4-FFF2-40B4-BE49-F238E27FC236}">
                <a16:creationId xmlns:a16="http://schemas.microsoft.com/office/drawing/2014/main" id="{952C2164-ACCD-4AE1-8A68-00701DEBE2D5}"/>
              </a:ext>
            </a:extLst>
          </p:cNvPr>
          <p:cNvPicPr>
            <a:picLocks noChangeAspect="1"/>
          </p:cNvPicPr>
          <p:nvPr/>
        </p:nvPicPr>
        <p:blipFill>
          <a:blip r:embed="rId3"/>
          <a:stretch>
            <a:fillRect/>
          </a:stretch>
        </p:blipFill>
        <p:spPr>
          <a:xfrm>
            <a:off x="5934858" y="312042"/>
            <a:ext cx="5755370" cy="3116958"/>
          </a:xfrm>
          <a:prstGeom prst="rect">
            <a:avLst/>
          </a:prstGeom>
        </p:spPr>
      </p:pic>
      <p:pic>
        <p:nvPicPr>
          <p:cNvPr id="6" name="Picture 5">
            <a:extLst>
              <a:ext uri="{FF2B5EF4-FFF2-40B4-BE49-F238E27FC236}">
                <a16:creationId xmlns:a16="http://schemas.microsoft.com/office/drawing/2014/main" id="{CC5C41BB-36E5-4BFC-95CC-1539D63A6440}"/>
              </a:ext>
            </a:extLst>
          </p:cNvPr>
          <p:cNvPicPr>
            <a:picLocks noChangeAspect="1"/>
          </p:cNvPicPr>
          <p:nvPr/>
        </p:nvPicPr>
        <p:blipFill>
          <a:blip r:embed="rId4"/>
          <a:stretch>
            <a:fillRect/>
          </a:stretch>
        </p:blipFill>
        <p:spPr>
          <a:xfrm>
            <a:off x="6345058" y="3471850"/>
            <a:ext cx="4767646" cy="3268746"/>
          </a:xfrm>
          <a:prstGeom prst="rect">
            <a:avLst/>
          </a:prstGeom>
        </p:spPr>
      </p:pic>
    </p:spTree>
    <p:extLst>
      <p:ext uri="{BB962C8B-B14F-4D97-AF65-F5344CB8AC3E}">
        <p14:creationId xmlns:p14="http://schemas.microsoft.com/office/powerpoint/2010/main" val="1196217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358350"/>
          </a:xfrm>
        </p:spPr>
        <p:txBody>
          <a:bodyPr>
            <a:normAutofit fontScale="92500" lnSpcReduction="10000"/>
          </a:bodyPr>
          <a:lstStyle/>
          <a:p>
            <a:pPr marL="0" indent="0" algn="just">
              <a:buNone/>
            </a:pPr>
            <a:r>
              <a:rPr lang="es-CO" dirty="0" smtClean="0">
                <a:latin typeface="Verdana" panose="020B0604030504040204" pitchFamily="34" charset="0"/>
                <a:ea typeface="Verdana" panose="020B0604030504040204" pitchFamily="34" charset="0"/>
                <a:cs typeface="Verdana" panose="020B0604030504040204" pitchFamily="34" charset="0"/>
              </a:rPr>
              <a:t>Estándares UTP</a:t>
            </a:r>
            <a:endParaRPr lang="es-CO" dirty="0">
              <a:latin typeface="Verdana" panose="020B0604030504040204" pitchFamily="34" charset="0"/>
              <a:ea typeface="Verdana" panose="020B0604030504040204" pitchFamily="34" charset="0"/>
              <a:cs typeface="Verdana" panose="020B0604030504040204" pitchFamily="34" charset="0"/>
            </a:endParaRPr>
          </a:p>
        </p:txBody>
      </p:sp>
      <p:pic>
        <p:nvPicPr>
          <p:cNvPr id="3" name="Imagen 2"/>
          <p:cNvPicPr>
            <a:picLocks noChangeAspect="1"/>
          </p:cNvPicPr>
          <p:nvPr/>
        </p:nvPicPr>
        <p:blipFill>
          <a:blip r:embed="rId2"/>
          <a:stretch>
            <a:fillRect/>
          </a:stretch>
        </p:blipFill>
        <p:spPr>
          <a:xfrm>
            <a:off x="654908" y="1855058"/>
            <a:ext cx="2554373" cy="4129349"/>
          </a:xfrm>
          <a:prstGeom prst="rect">
            <a:avLst/>
          </a:prstGeom>
        </p:spPr>
      </p:pic>
      <p:pic>
        <p:nvPicPr>
          <p:cNvPr id="4" name="Imagen 3"/>
          <p:cNvPicPr>
            <a:picLocks noChangeAspect="1"/>
          </p:cNvPicPr>
          <p:nvPr/>
        </p:nvPicPr>
        <p:blipFill>
          <a:blip r:embed="rId3"/>
          <a:stretch>
            <a:fillRect/>
          </a:stretch>
        </p:blipFill>
        <p:spPr>
          <a:xfrm>
            <a:off x="3595302" y="1855058"/>
            <a:ext cx="2373012" cy="4165954"/>
          </a:xfrm>
          <a:prstGeom prst="rect">
            <a:avLst/>
          </a:prstGeom>
        </p:spPr>
      </p:pic>
      <p:pic>
        <p:nvPicPr>
          <p:cNvPr id="8" name="Imagen 7"/>
          <p:cNvPicPr>
            <a:picLocks noChangeAspect="1"/>
          </p:cNvPicPr>
          <p:nvPr/>
        </p:nvPicPr>
        <p:blipFill>
          <a:blip r:embed="rId4"/>
          <a:stretch>
            <a:fillRect/>
          </a:stretch>
        </p:blipFill>
        <p:spPr>
          <a:xfrm>
            <a:off x="6625668" y="1966268"/>
            <a:ext cx="4761493" cy="3693125"/>
          </a:xfrm>
          <a:prstGeom prst="rect">
            <a:avLst/>
          </a:prstGeom>
        </p:spPr>
      </p:pic>
    </p:spTree>
    <p:extLst>
      <p:ext uri="{BB962C8B-B14F-4D97-AF65-F5344CB8AC3E}">
        <p14:creationId xmlns:p14="http://schemas.microsoft.com/office/powerpoint/2010/main" val="2760658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626</TotalTime>
  <Words>1901</Words>
  <Application>Microsoft Office PowerPoint</Application>
  <PresentationFormat>Panorámica</PresentationFormat>
  <Paragraphs>107</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Century Gothic</vt:lpstr>
      <vt:lpstr>Verdana</vt:lpstr>
      <vt:lpstr>Wingdings 3</vt:lpstr>
      <vt:lpstr>Ion</vt:lpstr>
      <vt:lpstr>Redes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de Datos</dc:title>
  <dc:creator>Angela Sofia Fonseca Consuegra</dc:creator>
  <cp:lastModifiedBy>Guerra, Veronica Evelin</cp:lastModifiedBy>
  <cp:revision>29</cp:revision>
  <dcterms:created xsi:type="dcterms:W3CDTF">2018-03-27T23:42:18Z</dcterms:created>
  <dcterms:modified xsi:type="dcterms:W3CDTF">2018-09-12T16:02:21Z</dcterms:modified>
</cp:coreProperties>
</file>