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4" r:id="rId6"/>
    <p:sldId id="268" r:id="rId7"/>
    <p:sldId id="269" r:id="rId8"/>
    <p:sldId id="270" r:id="rId9"/>
    <p:sldId id="272" r:id="rId10"/>
    <p:sldId id="273" r:id="rId11"/>
    <p:sldId id="274"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9/18/2018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9/18/2018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0BF1-C022-41AA-928E-6EE4C3A9C33B}"/>
              </a:ext>
            </a:extLst>
          </p:cNvPr>
          <p:cNvSpPr>
            <a:spLocks noGrp="1"/>
          </p:cNvSpPr>
          <p:nvPr>
            <p:ph type="ctrTitle"/>
          </p:nvPr>
        </p:nvSpPr>
        <p:spPr/>
        <p:txBody>
          <a:bodyPr/>
          <a:lstStyle/>
          <a:p>
            <a:r>
              <a:rPr lang="es-CO" dirty="0"/>
              <a:t>Redes de Datos</a:t>
            </a:r>
          </a:p>
        </p:txBody>
      </p:sp>
      <p:sp>
        <p:nvSpPr>
          <p:cNvPr id="3" name="Subtitle 2">
            <a:extLst>
              <a:ext uri="{FF2B5EF4-FFF2-40B4-BE49-F238E27FC236}">
                <a16:creationId xmlns:a16="http://schemas.microsoft.com/office/drawing/2014/main" id="{C2D387FB-B7A9-4A1B-B157-CAC0664593D7}"/>
              </a:ext>
            </a:extLst>
          </p:cNvPr>
          <p:cNvSpPr>
            <a:spLocks noGrp="1"/>
          </p:cNvSpPr>
          <p:nvPr>
            <p:ph type="subTitle" idx="1"/>
          </p:nvPr>
        </p:nvSpPr>
        <p:spPr/>
        <p:txBody>
          <a:bodyPr/>
          <a:lstStyle/>
          <a:p>
            <a:r>
              <a:rPr lang="es-CO" dirty="0"/>
              <a:t>Verónica guerra</a:t>
            </a:r>
          </a:p>
        </p:txBody>
      </p:sp>
    </p:spTree>
    <p:extLst>
      <p:ext uri="{BB962C8B-B14F-4D97-AF65-F5344CB8AC3E}">
        <p14:creationId xmlns:p14="http://schemas.microsoft.com/office/powerpoint/2010/main" val="3199183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3577519" cy="457204"/>
          </a:xfrm>
        </p:spPr>
        <p:txBody>
          <a:bodyPr>
            <a:normAutofit/>
          </a:bodyPr>
          <a:lstStyle/>
          <a:p>
            <a:pPr marL="0" indent="0" algn="just">
              <a:buNone/>
            </a:pPr>
            <a:r>
              <a:rPr lang="es-CO" dirty="0" smtClean="0">
                <a:latin typeface="Verdana" panose="020B0604030504040204" pitchFamily="34" charset="0"/>
                <a:ea typeface="Verdana" panose="020B0604030504040204" pitchFamily="34" charset="0"/>
                <a:cs typeface="Verdana" panose="020B0604030504040204" pitchFamily="34" charset="0"/>
              </a:rPr>
              <a:t>Tipos de direcciones MAC</a:t>
            </a:r>
            <a:endParaRPr lang="es-CO"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22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p:txBody>
      </p:sp>
      <p:pic>
        <p:nvPicPr>
          <p:cNvPr id="4" name="Imagen 3"/>
          <p:cNvPicPr>
            <a:picLocks noChangeAspect="1"/>
          </p:cNvPicPr>
          <p:nvPr/>
        </p:nvPicPr>
        <p:blipFill>
          <a:blip r:embed="rId2"/>
          <a:stretch>
            <a:fillRect/>
          </a:stretch>
        </p:blipFill>
        <p:spPr>
          <a:xfrm>
            <a:off x="2745053" y="1091227"/>
            <a:ext cx="6550281" cy="4877088"/>
          </a:xfrm>
          <a:prstGeom prst="rect">
            <a:avLst/>
          </a:prstGeom>
        </p:spPr>
      </p:pic>
    </p:spTree>
    <p:extLst>
      <p:ext uri="{BB962C8B-B14F-4D97-AF65-F5344CB8AC3E}">
        <p14:creationId xmlns:p14="http://schemas.microsoft.com/office/powerpoint/2010/main" val="240178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3577519" cy="457204"/>
          </a:xfrm>
        </p:spPr>
        <p:txBody>
          <a:bodyPr>
            <a:normAutofit/>
          </a:bodyPr>
          <a:lstStyle/>
          <a:p>
            <a:pPr marL="0" indent="0" algn="just">
              <a:buNone/>
            </a:pPr>
            <a:r>
              <a:rPr lang="es-CO" dirty="0" smtClean="0">
                <a:latin typeface="Verdana" panose="020B0604030504040204" pitchFamily="34" charset="0"/>
                <a:ea typeface="Verdana" panose="020B0604030504040204" pitchFamily="34" charset="0"/>
                <a:cs typeface="Verdana" panose="020B0604030504040204" pitchFamily="34" charset="0"/>
              </a:rPr>
              <a:t>Tipos de direcciones MAC</a:t>
            </a:r>
            <a:endParaRPr lang="es-CO"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22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p:txBody>
      </p:sp>
      <p:pic>
        <p:nvPicPr>
          <p:cNvPr id="5" name="Imagen 4"/>
          <p:cNvPicPr>
            <a:picLocks noChangeAspect="1"/>
          </p:cNvPicPr>
          <p:nvPr/>
        </p:nvPicPr>
        <p:blipFill>
          <a:blip r:embed="rId2"/>
          <a:stretch>
            <a:fillRect/>
          </a:stretch>
        </p:blipFill>
        <p:spPr>
          <a:xfrm>
            <a:off x="2806837" y="980015"/>
            <a:ext cx="6578326" cy="4897969"/>
          </a:xfrm>
          <a:prstGeom prst="rect">
            <a:avLst/>
          </a:prstGeom>
        </p:spPr>
      </p:pic>
    </p:spTree>
    <p:extLst>
      <p:ext uri="{BB962C8B-B14F-4D97-AF65-F5344CB8AC3E}">
        <p14:creationId xmlns:p14="http://schemas.microsoft.com/office/powerpoint/2010/main" val="4188829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3577519" cy="457204"/>
          </a:xfrm>
        </p:spPr>
        <p:txBody>
          <a:bodyPr>
            <a:normAutofit/>
          </a:bodyPr>
          <a:lstStyle/>
          <a:p>
            <a:pPr marL="0" indent="0" algn="just">
              <a:buNone/>
            </a:pPr>
            <a:r>
              <a:rPr lang="es-CO" dirty="0" smtClean="0">
                <a:latin typeface="Verdana" panose="020B0604030504040204" pitchFamily="34" charset="0"/>
                <a:ea typeface="Verdana" panose="020B0604030504040204" pitchFamily="34" charset="0"/>
                <a:cs typeface="Verdana" panose="020B0604030504040204" pitchFamily="34" charset="0"/>
              </a:rPr>
              <a:t>Tipos de direcciones MAC</a:t>
            </a:r>
            <a:endParaRPr lang="es-CO"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22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n 1"/>
          <p:cNvPicPr>
            <a:picLocks noChangeAspect="1"/>
          </p:cNvPicPr>
          <p:nvPr/>
        </p:nvPicPr>
        <p:blipFill>
          <a:blip r:embed="rId2"/>
          <a:stretch>
            <a:fillRect/>
          </a:stretch>
        </p:blipFill>
        <p:spPr>
          <a:xfrm>
            <a:off x="2825849" y="961031"/>
            <a:ext cx="6540301" cy="4935938"/>
          </a:xfrm>
          <a:prstGeom prst="rect">
            <a:avLst/>
          </a:prstGeom>
        </p:spPr>
      </p:pic>
    </p:spTree>
    <p:extLst>
      <p:ext uri="{BB962C8B-B14F-4D97-AF65-F5344CB8AC3E}">
        <p14:creationId xmlns:p14="http://schemas.microsoft.com/office/powerpoint/2010/main" val="92087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227016"/>
          </a:xfrm>
        </p:spPr>
        <p:txBody>
          <a:bodyPr>
            <a:normAutofit/>
          </a:bodyPr>
          <a:lstStyle/>
          <a:p>
            <a:pPr marL="0" indent="0" algn="ctr">
              <a:buNone/>
            </a:pPr>
            <a:r>
              <a:rPr lang="es-CO" sz="2200" dirty="0">
                <a:latin typeface="Verdana" panose="020B0604030504040204" pitchFamily="34" charset="0"/>
                <a:ea typeface="Verdana" panose="020B0604030504040204" pitchFamily="34" charset="0"/>
                <a:cs typeface="Verdana" panose="020B0604030504040204" pitchFamily="34" charset="0"/>
              </a:rPr>
              <a:t>Unidad 4 capa enlace de datos</a:t>
            </a: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CO" sz="1600" dirty="0">
                <a:latin typeface="Verdana" panose="020B0604030504040204" pitchFamily="34" charset="0"/>
                <a:ea typeface="Verdana" panose="020B0604030504040204" pitchFamily="34" charset="0"/>
                <a:cs typeface="Verdana" panose="020B0604030504040204" pitchFamily="34" charset="0"/>
              </a:rPr>
              <a:t>La capa de enlace de datos es la responsable de del intercambio de datos entre un host cualquiera, y la red a la que está conectado. Permitiendo una correcta comunicación entre las capas superiores (Red, Transporte y Aplicación) y el medio físico de transporte de datos. Su principal objetivo es la de proveer una comunicación segura entre dos nodos pertenecientes a una misma red o subred, para ello se encarga de la notificación de errores, de la topología de la red y el control del flujo en la transmisión de las tramas.</a:t>
            </a: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CO" sz="1600" dirty="0">
                <a:latin typeface="Verdana" panose="020B0604030504040204" pitchFamily="34" charset="0"/>
                <a:ea typeface="Verdana" panose="020B0604030504040204" pitchFamily="34" charset="0"/>
                <a:cs typeface="Verdana" panose="020B0604030504040204" pitchFamily="34" charset="0"/>
              </a:rPr>
              <a:t>La capa de enlace de datos se divide en dos subcapas:</a:t>
            </a:r>
          </a:p>
          <a:p>
            <a:pPr algn="just"/>
            <a:endParaRPr lang="es-CO" sz="1600" dirty="0">
              <a:latin typeface="Verdana" panose="020B0604030504040204" pitchFamily="34" charset="0"/>
              <a:ea typeface="Verdana" panose="020B0604030504040204" pitchFamily="34" charset="0"/>
              <a:cs typeface="Verdana" panose="020B0604030504040204" pitchFamily="34" charset="0"/>
            </a:endParaRPr>
          </a:p>
          <a:p>
            <a:pPr algn="just"/>
            <a:r>
              <a:rPr lang="es-CO" sz="1600" dirty="0">
                <a:latin typeface="Verdana" panose="020B0604030504040204" pitchFamily="34" charset="0"/>
                <a:ea typeface="Verdana" panose="020B0604030504040204" pitchFamily="34" charset="0"/>
                <a:cs typeface="Verdana" panose="020B0604030504040204" pitchFamily="34" charset="0"/>
              </a:rPr>
              <a:t>Control de enlace lógico (LLC): se trata de la subcapa superior, que define los procesos de software que proporcionan servicios a los protocolos de capa de red. El LLC coloca en la trama información que identifica qué protocolo de capa de red se utiliza para la trama. Esta información permite que varios protocolos de la capa 3, tales como IPv4 e IPv6, utilicen la misma interfaz y los mismos medios de red. </a:t>
            </a:r>
          </a:p>
          <a:p>
            <a:pPr algn="just"/>
            <a:r>
              <a:rPr lang="es-CO" sz="1600" dirty="0">
                <a:latin typeface="Verdana" panose="020B0604030504040204" pitchFamily="34" charset="0"/>
                <a:ea typeface="Verdana" panose="020B0604030504040204" pitchFamily="34" charset="0"/>
                <a:cs typeface="Verdana" panose="020B0604030504040204" pitchFamily="34" charset="0"/>
              </a:rPr>
              <a:t>Control de acceso al medio (MAC): se trata de la subcapa inferior, que define los procesos de acceso al medio que realiza el hardware. Proporciona el direccionamiento de la capa de enlace de datos y la delimitación de los datos de acuerdo con los requisitos de señalización física del medio y con el tipo de protocolo de capa de enlace de datos en uso. </a:t>
            </a:r>
          </a:p>
          <a:p>
            <a:pPr marL="0" indent="0" algn="just">
              <a:buNone/>
            </a:pPr>
            <a:endParaRPr lang="es-CO"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6981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D432DB-AAC8-4B2C-960D-4365F48C5078}"/>
              </a:ext>
            </a:extLst>
          </p:cNvPr>
          <p:cNvPicPr>
            <a:picLocks noChangeAspect="1"/>
          </p:cNvPicPr>
          <p:nvPr/>
        </p:nvPicPr>
        <p:blipFill>
          <a:blip r:embed="rId2"/>
          <a:stretch>
            <a:fillRect/>
          </a:stretch>
        </p:blipFill>
        <p:spPr>
          <a:xfrm>
            <a:off x="2800499" y="1297500"/>
            <a:ext cx="6591001" cy="4263000"/>
          </a:xfrm>
          <a:prstGeom prst="rect">
            <a:avLst/>
          </a:prstGeom>
        </p:spPr>
      </p:pic>
    </p:spTree>
    <p:extLst>
      <p:ext uri="{BB962C8B-B14F-4D97-AF65-F5344CB8AC3E}">
        <p14:creationId xmlns:p14="http://schemas.microsoft.com/office/powerpoint/2010/main" val="53698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227016"/>
          </a:xfrm>
        </p:spPr>
        <p:txBody>
          <a:bodyPr>
            <a:normAutofit/>
          </a:bodyPr>
          <a:lstStyle/>
          <a:p>
            <a:pPr marL="0" indent="0">
              <a:buNone/>
            </a:pPr>
            <a:r>
              <a:rPr lang="es-CO" dirty="0">
                <a:latin typeface="Verdana" panose="020B0604030504040204" pitchFamily="34" charset="0"/>
                <a:ea typeface="Verdana" panose="020B0604030504040204" pitchFamily="34" charset="0"/>
                <a:cs typeface="Verdana" panose="020B0604030504040204" pitchFamily="34" charset="0"/>
              </a:rPr>
              <a:t>Creación de una trama </a:t>
            </a:r>
          </a:p>
          <a:p>
            <a:pPr algn="just"/>
            <a:endParaRPr lang="es-CO" sz="1600" dirty="0">
              <a:latin typeface="Verdana" panose="020B0604030504040204" pitchFamily="34" charset="0"/>
              <a:ea typeface="Verdana" panose="020B0604030504040204" pitchFamily="34" charset="0"/>
              <a:cs typeface="Verdana" panose="020B0604030504040204" pitchFamily="34" charset="0"/>
            </a:endParaRPr>
          </a:p>
          <a:p>
            <a:pPr algn="just"/>
            <a:r>
              <a:rPr lang="es-CO" sz="1600" dirty="0">
                <a:latin typeface="Verdana" panose="020B0604030504040204" pitchFamily="34" charset="0"/>
                <a:ea typeface="Verdana" panose="020B0604030504040204" pitchFamily="34" charset="0"/>
                <a:cs typeface="Verdana" panose="020B0604030504040204" pitchFamily="34" charset="0"/>
              </a:rPr>
              <a:t>Indicadores de comienzo y de detención de la trama: la subcapa MAC utiliza estos campos para identificar el inicio y el final de la trama. </a:t>
            </a:r>
          </a:p>
          <a:p>
            <a:pPr algn="just"/>
            <a:r>
              <a:rPr lang="es-CO" sz="1600" dirty="0">
                <a:latin typeface="Verdana" panose="020B0604030504040204" pitchFamily="34" charset="0"/>
                <a:ea typeface="Verdana" panose="020B0604030504040204" pitchFamily="34" charset="0"/>
                <a:cs typeface="Verdana" panose="020B0604030504040204" pitchFamily="34" charset="0"/>
              </a:rPr>
              <a:t>Direccionamiento: la subcapa MAC utiliza este campo para identificar los nodos de origen y destino. </a:t>
            </a:r>
          </a:p>
          <a:p>
            <a:pPr algn="just"/>
            <a:r>
              <a:rPr lang="es-CO" sz="1600" dirty="0">
                <a:latin typeface="Verdana" panose="020B0604030504040204" pitchFamily="34" charset="0"/>
                <a:ea typeface="Verdana" panose="020B0604030504040204" pitchFamily="34" charset="0"/>
                <a:cs typeface="Verdana" panose="020B0604030504040204" pitchFamily="34" charset="0"/>
              </a:rPr>
              <a:t>Tipo: el LLC utiliza este campo para identificar el protocolo de capa 3. </a:t>
            </a:r>
            <a:r>
              <a:rPr lang="es-CO" sz="1600" dirty="0" smtClean="0">
                <a:latin typeface="Verdana" panose="020B0604030504040204" pitchFamily="34" charset="0"/>
                <a:ea typeface="Verdana" panose="020B0604030504040204" pitchFamily="34" charset="0"/>
                <a:cs typeface="Verdana" panose="020B0604030504040204" pitchFamily="34" charset="0"/>
              </a:rPr>
              <a:t>En Revisiones mas actuales este campo es cambiado por uno llamado Longitud.</a:t>
            </a:r>
            <a:endParaRPr lang="es-CO" sz="1600" dirty="0">
              <a:latin typeface="Verdana" panose="020B0604030504040204" pitchFamily="34" charset="0"/>
              <a:ea typeface="Verdana" panose="020B0604030504040204" pitchFamily="34" charset="0"/>
              <a:cs typeface="Verdana" panose="020B0604030504040204" pitchFamily="34" charset="0"/>
            </a:endParaRPr>
          </a:p>
          <a:p>
            <a:pPr algn="just"/>
            <a:r>
              <a:rPr lang="es-CO" sz="1600" dirty="0">
                <a:latin typeface="Verdana" panose="020B0604030504040204" pitchFamily="34" charset="0"/>
                <a:ea typeface="Verdana" panose="020B0604030504040204" pitchFamily="34" charset="0"/>
                <a:cs typeface="Verdana" panose="020B0604030504040204" pitchFamily="34" charset="0"/>
              </a:rPr>
              <a:t>Control: identifica servicios especiales de control del flujo. </a:t>
            </a:r>
          </a:p>
          <a:p>
            <a:pPr algn="just"/>
            <a:r>
              <a:rPr lang="es-CO" sz="1600" dirty="0">
                <a:latin typeface="Verdana" panose="020B0604030504040204" pitchFamily="34" charset="0"/>
                <a:ea typeface="Verdana" panose="020B0604030504040204" pitchFamily="34" charset="0"/>
                <a:cs typeface="Verdana" panose="020B0604030504040204" pitchFamily="34" charset="0"/>
              </a:rPr>
              <a:t>Datos: incluye el contenido de la trama (es decir, el encabezado del paquete, el encabezado del segmento y los datos). </a:t>
            </a:r>
          </a:p>
          <a:p>
            <a:pPr algn="just"/>
            <a:r>
              <a:rPr lang="es-CO" sz="1600" dirty="0">
                <a:latin typeface="Verdana" panose="020B0604030504040204" pitchFamily="34" charset="0"/>
                <a:ea typeface="Verdana" panose="020B0604030504040204" pitchFamily="34" charset="0"/>
                <a:cs typeface="Verdana" panose="020B0604030504040204" pitchFamily="34" charset="0"/>
              </a:rPr>
              <a:t>Detección de errores: estos campos de trama, que se incluyen después de los datos para formar el tráiler, se utilizan para la detección de errores. </a:t>
            </a:r>
          </a:p>
          <a:p>
            <a:pPr algn="just"/>
            <a:r>
              <a:rPr lang="es-CO" sz="1600" dirty="0">
                <a:latin typeface="Verdana" panose="020B0604030504040204" pitchFamily="34" charset="0"/>
                <a:ea typeface="Verdana" panose="020B0604030504040204" pitchFamily="34" charset="0"/>
                <a:cs typeface="Verdana" panose="020B0604030504040204" pitchFamily="34" charset="0"/>
              </a:rPr>
              <a:t>No todos los protocolos incluyen todos estos campos. Los estándares para un protocolo de enlace de datos específico definen el formato real de la trama. </a:t>
            </a:r>
          </a:p>
        </p:txBody>
      </p:sp>
      <p:pic>
        <p:nvPicPr>
          <p:cNvPr id="2" name="Picture 1">
            <a:extLst>
              <a:ext uri="{FF2B5EF4-FFF2-40B4-BE49-F238E27FC236}">
                <a16:creationId xmlns:a16="http://schemas.microsoft.com/office/drawing/2014/main" id="{F9416095-BB0D-46FD-A7B7-818E911B08D4}"/>
              </a:ext>
            </a:extLst>
          </p:cNvPr>
          <p:cNvPicPr>
            <a:picLocks noChangeAspect="1"/>
          </p:cNvPicPr>
          <p:nvPr/>
        </p:nvPicPr>
        <p:blipFill>
          <a:blip r:embed="rId2"/>
          <a:stretch>
            <a:fillRect/>
          </a:stretch>
        </p:blipFill>
        <p:spPr>
          <a:xfrm>
            <a:off x="3330985" y="4974096"/>
            <a:ext cx="5665809" cy="1699997"/>
          </a:xfrm>
          <a:prstGeom prst="rect">
            <a:avLst/>
          </a:prstGeom>
        </p:spPr>
      </p:pic>
    </p:spTree>
    <p:extLst>
      <p:ext uri="{BB962C8B-B14F-4D97-AF65-F5344CB8AC3E}">
        <p14:creationId xmlns:p14="http://schemas.microsoft.com/office/powerpoint/2010/main" val="199722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227016"/>
          </a:xfrm>
        </p:spPr>
        <p:txBody>
          <a:bodyPr>
            <a:normAutofit/>
          </a:bodyPr>
          <a:lstStyle/>
          <a:p>
            <a:pPr marL="0" indent="0" algn="just">
              <a:buNone/>
            </a:pPr>
            <a:r>
              <a:rPr lang="en-US" dirty="0">
                <a:latin typeface="Verdana" panose="020B0604030504040204" pitchFamily="34" charset="0"/>
                <a:ea typeface="Verdana" panose="020B0604030504040204" pitchFamily="34" charset="0"/>
                <a:cs typeface="Verdana" panose="020B0604030504040204" pitchFamily="34" charset="0"/>
              </a:rPr>
              <a:t>Half duplex y full </a:t>
            </a:r>
            <a:r>
              <a:rPr lang="en-US" dirty="0" err="1">
                <a:latin typeface="Verdana" panose="020B0604030504040204" pitchFamily="34" charset="0"/>
                <a:ea typeface="Verdana" panose="020B0604030504040204" pitchFamily="34" charset="0"/>
                <a:cs typeface="Verdana" panose="020B0604030504040204" pitchFamily="34" charset="0"/>
              </a:rPr>
              <a:t>dúplex</a:t>
            </a:r>
            <a:r>
              <a:rPr lang="en-US" dirty="0">
                <a:latin typeface="Verdana" panose="020B0604030504040204" pitchFamily="34" charset="0"/>
                <a:ea typeface="Verdana" panose="020B0604030504040204" pitchFamily="34" charset="0"/>
                <a:cs typeface="Verdana" panose="020B0604030504040204" pitchFamily="34" charset="0"/>
              </a:rPr>
              <a:t> </a:t>
            </a:r>
          </a:p>
          <a:p>
            <a:pPr marL="0" indent="0" algn="just">
              <a:buNone/>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a:extLst>
              <a:ext uri="{FF2B5EF4-FFF2-40B4-BE49-F238E27FC236}">
                <a16:creationId xmlns:a16="http://schemas.microsoft.com/office/drawing/2014/main" id="{96FE621A-DDDA-45D4-A183-F78B87331076}"/>
              </a:ext>
            </a:extLst>
          </p:cNvPr>
          <p:cNvPicPr>
            <a:picLocks noChangeAspect="1"/>
          </p:cNvPicPr>
          <p:nvPr/>
        </p:nvPicPr>
        <p:blipFill>
          <a:blip r:embed="rId2"/>
          <a:stretch>
            <a:fillRect/>
          </a:stretch>
        </p:blipFill>
        <p:spPr>
          <a:xfrm>
            <a:off x="726631" y="1017214"/>
            <a:ext cx="4928511" cy="2797607"/>
          </a:xfrm>
          <a:prstGeom prst="rect">
            <a:avLst/>
          </a:prstGeom>
        </p:spPr>
      </p:pic>
      <p:pic>
        <p:nvPicPr>
          <p:cNvPr id="4" name="Picture 3">
            <a:extLst>
              <a:ext uri="{FF2B5EF4-FFF2-40B4-BE49-F238E27FC236}">
                <a16:creationId xmlns:a16="http://schemas.microsoft.com/office/drawing/2014/main" id="{AFD2B73E-219A-404A-8EBC-F7E7FFF5F872}"/>
              </a:ext>
            </a:extLst>
          </p:cNvPr>
          <p:cNvPicPr>
            <a:picLocks noChangeAspect="1"/>
          </p:cNvPicPr>
          <p:nvPr/>
        </p:nvPicPr>
        <p:blipFill>
          <a:blip r:embed="rId3"/>
          <a:stretch>
            <a:fillRect/>
          </a:stretch>
        </p:blipFill>
        <p:spPr>
          <a:xfrm>
            <a:off x="598181" y="3883888"/>
            <a:ext cx="5145457" cy="2015084"/>
          </a:xfrm>
          <a:prstGeom prst="rect">
            <a:avLst/>
          </a:prstGeom>
        </p:spPr>
      </p:pic>
      <p:pic>
        <p:nvPicPr>
          <p:cNvPr id="5" name="Picture 4">
            <a:extLst>
              <a:ext uri="{FF2B5EF4-FFF2-40B4-BE49-F238E27FC236}">
                <a16:creationId xmlns:a16="http://schemas.microsoft.com/office/drawing/2014/main" id="{442BB524-D9C7-4C04-93F1-0B902F121F09}"/>
              </a:ext>
            </a:extLst>
          </p:cNvPr>
          <p:cNvPicPr>
            <a:picLocks noChangeAspect="1"/>
          </p:cNvPicPr>
          <p:nvPr/>
        </p:nvPicPr>
        <p:blipFill>
          <a:blip r:embed="rId4"/>
          <a:stretch>
            <a:fillRect/>
          </a:stretch>
        </p:blipFill>
        <p:spPr>
          <a:xfrm>
            <a:off x="5832135" y="1965994"/>
            <a:ext cx="5906068" cy="3011712"/>
          </a:xfrm>
          <a:prstGeom prst="rect">
            <a:avLst/>
          </a:prstGeom>
        </p:spPr>
      </p:pic>
    </p:spTree>
    <p:extLst>
      <p:ext uri="{BB962C8B-B14F-4D97-AF65-F5344CB8AC3E}">
        <p14:creationId xmlns:p14="http://schemas.microsoft.com/office/powerpoint/2010/main" val="1648116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227016"/>
          </a:xfrm>
        </p:spPr>
        <p:txBody>
          <a:bodyPr>
            <a:normAutofit/>
          </a:bodyPr>
          <a:lstStyle/>
          <a:p>
            <a:pPr marL="0" indent="0" algn="just">
              <a:buNone/>
            </a:pPr>
            <a:r>
              <a:rPr lang="es-CO" dirty="0">
                <a:latin typeface="Verdana" panose="020B0604030504040204" pitchFamily="34" charset="0"/>
                <a:ea typeface="Verdana" panose="020B0604030504040204" pitchFamily="34" charset="0"/>
                <a:cs typeface="Verdana" panose="020B0604030504040204" pitchFamily="34" charset="0"/>
              </a:rPr>
              <a:t>CSMA</a:t>
            </a: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CO" sz="1600" dirty="0">
                <a:latin typeface="Verdana" panose="020B0604030504040204" pitchFamily="34" charset="0"/>
                <a:ea typeface="Verdana" panose="020B0604030504040204" pitchFamily="34" charset="0"/>
                <a:cs typeface="Verdana" panose="020B0604030504040204" pitchFamily="34" charset="0"/>
              </a:rPr>
              <a:t>En telecomunicaciones, Acceso Múltiple con Escucha de Señal Portadora (Carrier-</a:t>
            </a:r>
            <a:r>
              <a:rPr lang="es-CO" sz="1600" dirty="0" err="1">
                <a:latin typeface="Verdana" panose="020B0604030504040204" pitchFamily="34" charset="0"/>
                <a:ea typeface="Verdana" panose="020B0604030504040204" pitchFamily="34" charset="0"/>
                <a:cs typeface="Verdana" panose="020B0604030504040204" pitchFamily="34" charset="0"/>
              </a:rPr>
              <a:t>Sense</a:t>
            </a:r>
            <a:r>
              <a:rPr lang="es-CO" sz="1600" dirty="0">
                <a:latin typeface="Verdana" panose="020B0604030504040204" pitchFamily="34" charset="0"/>
                <a:ea typeface="Verdana" panose="020B0604030504040204" pitchFamily="34" charset="0"/>
                <a:cs typeface="Verdana" panose="020B0604030504040204" pitchFamily="34" charset="0"/>
              </a:rPr>
              <a:t> </a:t>
            </a:r>
            <a:r>
              <a:rPr lang="es-CO" sz="1600" dirty="0" err="1">
                <a:latin typeface="Verdana" panose="020B0604030504040204" pitchFamily="34" charset="0"/>
                <a:ea typeface="Verdana" panose="020B0604030504040204" pitchFamily="34" charset="0"/>
                <a:cs typeface="Verdana" panose="020B0604030504040204" pitchFamily="34" charset="0"/>
              </a:rPr>
              <a:t>Multiple</a:t>
            </a:r>
            <a:r>
              <a:rPr lang="es-CO" sz="1600" dirty="0">
                <a:latin typeface="Verdana" panose="020B0604030504040204" pitchFamily="34" charset="0"/>
                <a:ea typeface="Verdana" panose="020B0604030504040204" pitchFamily="34" charset="0"/>
                <a:cs typeface="Verdana" panose="020B0604030504040204" pitchFamily="34" charset="0"/>
              </a:rPr>
              <a:t> Access o CSMA por sus siglas en ingles) es un protocolo de control de acceso al medio en el cual un nodo verifica la ausencia de trafico antes de transmitir en un medio compartido como un canal electrónico o una banda de espectro electromagnético.</a:t>
            </a:r>
          </a:p>
          <a:p>
            <a:pPr marL="0" indent="0">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s-CO" sz="1600" dirty="0">
                <a:latin typeface="Verdana" panose="020B0604030504040204" pitchFamily="34" charset="0"/>
                <a:ea typeface="Verdana" panose="020B0604030504040204" pitchFamily="34" charset="0"/>
                <a:cs typeface="Verdana" panose="020B0604030504040204" pitchFamily="34" charset="0"/>
              </a:rPr>
              <a:t>Generalmente se implementa CSMA junto con un método para resolver la contención del medio. Los dos métodos comúnmente utilizados son: </a:t>
            </a:r>
          </a:p>
          <a:p>
            <a:pPr algn="just"/>
            <a:r>
              <a:rPr lang="es-CO" sz="1600" dirty="0">
                <a:latin typeface="Verdana" panose="020B0604030504040204" pitchFamily="34" charset="0"/>
                <a:ea typeface="Verdana" panose="020B0604030504040204" pitchFamily="34" charset="0"/>
                <a:cs typeface="Verdana" panose="020B0604030504040204" pitchFamily="34" charset="0"/>
              </a:rPr>
              <a:t>Acceso múltiple por detección de portadora con detección de colisiones: con el acceso múltiple por detección de portadora y detección de colisiones (CSMA/CD), el dispositivo final supervisa los medios para detectar la presencia de una señal de datos. Si no hay una señal de datos y, en consecuencia, los medios están libres, el dispositivo transmite los datos. Si luego se detectan señales que muestran que otro dispositivo estaba transmitiendo al mismo tiempo, todos los dispositivos dejan de enviar e intentan después. Las formas tradicionales de Ethernet utilizan este método. </a:t>
            </a:r>
          </a:p>
          <a:p>
            <a:pPr algn="just"/>
            <a:r>
              <a:rPr lang="es-CO" sz="1600" dirty="0">
                <a:latin typeface="Verdana" panose="020B0604030504040204" pitchFamily="34" charset="0"/>
                <a:ea typeface="Verdana" panose="020B0604030504040204" pitchFamily="34" charset="0"/>
                <a:cs typeface="Verdana" panose="020B0604030504040204" pitchFamily="34" charset="0"/>
              </a:rPr>
              <a:t>Acceso múltiple por detección de portadora y prevención de colisiones: con el acceso múltiple por detección de portadora y prevención de colisiones (CSMA/CA), el dispositivo final examina los medios para detectar la presencia de una señal de datos. Si el medio está libre, el dispositivo envía una notificación a través del medio, sobre su intención de utilizarlo. Una vez que recibe autorización para transmitir, el dispositivo envía los datos. Las tecnologías de red inalámbricas 802.11 utilizan este método. </a:t>
            </a:r>
          </a:p>
          <a:p>
            <a:pPr marL="0" indent="0" algn="just">
              <a:buNone/>
            </a:pPr>
            <a:endParaRPr lang="es-CO" sz="22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22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5809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5568"/>
          <a:stretch/>
        </p:blipFill>
        <p:spPr>
          <a:xfrm>
            <a:off x="7408180" y="1143000"/>
            <a:ext cx="4221281" cy="4715091"/>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14" y="1142999"/>
            <a:ext cx="6286788" cy="4715091"/>
          </a:xfrm>
          <a:prstGeom prst="rect">
            <a:avLst/>
          </a:prstGeom>
        </p:spPr>
      </p:pic>
      <p:sp>
        <p:nvSpPr>
          <p:cNvPr id="6" name="Content Placeholder 2">
            <a:extLst>
              <a:ext uri="{FF2B5EF4-FFF2-40B4-BE49-F238E27FC236}">
                <a16:creationId xmlns:a16="http://schemas.microsoft.com/office/drawing/2014/main" id="{35F6E4AF-E560-42B2-BB4B-C14E658AE003}"/>
              </a:ext>
            </a:extLst>
          </p:cNvPr>
          <p:cNvSpPr>
            <a:spLocks noGrp="1"/>
          </p:cNvSpPr>
          <p:nvPr>
            <p:ph idx="1"/>
          </p:nvPr>
        </p:nvSpPr>
        <p:spPr>
          <a:xfrm>
            <a:off x="2378438" y="531336"/>
            <a:ext cx="1489227" cy="395420"/>
          </a:xfrm>
        </p:spPr>
        <p:txBody>
          <a:bodyPr>
            <a:normAutofit lnSpcReduction="10000"/>
          </a:bodyPr>
          <a:lstStyle/>
          <a:p>
            <a:pPr marL="0" indent="0" algn="just">
              <a:buNone/>
            </a:pPr>
            <a:r>
              <a:rPr lang="en-US" dirty="0" smtClean="0">
                <a:latin typeface="Verdana" panose="020B0604030504040204" pitchFamily="34" charset="0"/>
                <a:ea typeface="Verdana" panose="020B0604030504040204" pitchFamily="34" charset="0"/>
                <a:cs typeface="Verdana" panose="020B0604030504040204" pitchFamily="34" charset="0"/>
              </a:rPr>
              <a:t>CSMA/CD</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p:txBody>
      </p:sp>
      <p:sp>
        <p:nvSpPr>
          <p:cNvPr id="7" name="Content Placeholder 2">
            <a:extLst>
              <a:ext uri="{FF2B5EF4-FFF2-40B4-BE49-F238E27FC236}">
                <a16:creationId xmlns:a16="http://schemas.microsoft.com/office/drawing/2014/main" id="{35F6E4AF-E560-42B2-BB4B-C14E658AE003}"/>
              </a:ext>
            </a:extLst>
          </p:cNvPr>
          <p:cNvSpPr txBox="1">
            <a:spLocks/>
          </p:cNvSpPr>
          <p:nvPr/>
        </p:nvSpPr>
        <p:spPr>
          <a:xfrm>
            <a:off x="8495032" y="531336"/>
            <a:ext cx="1489227" cy="39542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dirty="0" smtClean="0">
                <a:latin typeface="Verdana" panose="020B0604030504040204" pitchFamily="34" charset="0"/>
                <a:ea typeface="Verdana" panose="020B0604030504040204" pitchFamily="34" charset="0"/>
                <a:cs typeface="Verdana" panose="020B0604030504040204" pitchFamily="34" charset="0"/>
              </a:rPr>
              <a:t>CSMA/CA</a:t>
            </a:r>
            <a:endParaRPr lang="en-US" sz="16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Font typeface="Wingdings 3" charset="2"/>
              <a:buNone/>
            </a:pPr>
            <a:endParaRPr lang="es-CO" sz="16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Font typeface="Wingdings 3" charset="2"/>
              <a:buNone/>
            </a:pPr>
            <a:endParaRPr lang="es-CO"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8672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5F6E4AF-E560-42B2-BB4B-C14E658AE003}"/>
              </a:ext>
            </a:extLst>
          </p:cNvPr>
          <p:cNvSpPr>
            <a:spLocks noGrp="1"/>
          </p:cNvSpPr>
          <p:nvPr>
            <p:ph idx="1"/>
          </p:nvPr>
        </p:nvSpPr>
        <p:spPr>
          <a:xfrm>
            <a:off x="358346" y="271849"/>
            <a:ext cx="11504140" cy="6388443"/>
          </a:xfrm>
        </p:spPr>
        <p:txBody>
          <a:bodyPr>
            <a:normAutofit/>
          </a:bodyPr>
          <a:lstStyle/>
          <a:p>
            <a:pPr marL="0" indent="0" algn="just">
              <a:buNone/>
            </a:pPr>
            <a:r>
              <a:rPr lang="en-US" dirty="0" err="1" smtClean="0">
                <a:latin typeface="Verdana" panose="020B0604030504040204" pitchFamily="34" charset="0"/>
                <a:ea typeface="Verdana" panose="020B0604030504040204" pitchFamily="34" charset="0"/>
                <a:cs typeface="Verdana" panose="020B0604030504040204" pitchFamily="34" charset="0"/>
              </a:rPr>
              <a:t>Ejemplos</a:t>
            </a:r>
            <a:r>
              <a:rPr lang="en-US" dirty="0" smtClean="0">
                <a:latin typeface="Verdana" panose="020B0604030504040204" pitchFamily="34" charset="0"/>
                <a:ea typeface="Verdana" panose="020B0604030504040204" pitchFamily="34" charset="0"/>
                <a:cs typeface="Verdana" panose="020B0604030504040204" pitchFamily="34" charset="0"/>
              </a:rPr>
              <a:t> de </a:t>
            </a:r>
            <a:r>
              <a:rPr lang="en-US" dirty="0" err="1" smtClean="0">
                <a:latin typeface="Verdana" panose="020B0604030504040204" pitchFamily="34" charset="0"/>
                <a:ea typeface="Verdana" panose="020B0604030504040204" pitchFamily="34" charset="0"/>
                <a:cs typeface="Verdana" panose="020B0604030504040204" pitchFamily="34" charset="0"/>
              </a:rPr>
              <a:t>trama</a:t>
            </a:r>
            <a:r>
              <a:rPr lang="en-US" dirty="0" smtClean="0">
                <a:latin typeface="Verdana" panose="020B0604030504040204" pitchFamily="34" charset="0"/>
                <a:ea typeface="Verdana" panose="020B0604030504040204" pitchFamily="34" charset="0"/>
                <a:cs typeface="Verdana" panose="020B0604030504040204" pitchFamily="34" charset="0"/>
              </a:rPr>
              <a:t> Ethernet II (DIX) Ethernet 802.3 y 802.11</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p:txBody>
      </p:sp>
      <p:pic>
        <p:nvPicPr>
          <p:cNvPr id="4" name="Imagen 3"/>
          <p:cNvPicPr>
            <a:picLocks noChangeAspect="1"/>
          </p:cNvPicPr>
          <p:nvPr/>
        </p:nvPicPr>
        <p:blipFill>
          <a:blip r:embed="rId2"/>
          <a:stretch>
            <a:fillRect/>
          </a:stretch>
        </p:blipFill>
        <p:spPr>
          <a:xfrm>
            <a:off x="5306011" y="746558"/>
            <a:ext cx="6692401" cy="5439024"/>
          </a:xfrm>
          <a:prstGeom prst="rect">
            <a:avLst/>
          </a:prstGeom>
        </p:spPr>
      </p:pic>
      <p:pic>
        <p:nvPicPr>
          <p:cNvPr id="5" name="Imagen 4"/>
          <p:cNvPicPr>
            <a:picLocks noChangeAspect="1"/>
          </p:cNvPicPr>
          <p:nvPr/>
        </p:nvPicPr>
        <p:blipFill>
          <a:blip r:embed="rId3"/>
          <a:stretch>
            <a:fillRect/>
          </a:stretch>
        </p:blipFill>
        <p:spPr>
          <a:xfrm>
            <a:off x="511327" y="1625888"/>
            <a:ext cx="4658758" cy="3680364"/>
          </a:xfrm>
          <a:prstGeom prst="rect">
            <a:avLst/>
          </a:prstGeom>
        </p:spPr>
      </p:pic>
    </p:spTree>
    <p:extLst>
      <p:ext uri="{BB962C8B-B14F-4D97-AF65-F5344CB8AC3E}">
        <p14:creationId xmlns:p14="http://schemas.microsoft.com/office/powerpoint/2010/main" val="2363046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227016"/>
          </a:xfrm>
        </p:spPr>
        <p:txBody>
          <a:bodyPr>
            <a:normAutofit/>
          </a:bodyPr>
          <a:lstStyle/>
          <a:p>
            <a:pPr marL="0" indent="0" algn="just">
              <a:buNone/>
            </a:pPr>
            <a:r>
              <a:rPr lang="es-CO" dirty="0" smtClean="0">
                <a:latin typeface="Verdana" panose="020B0604030504040204" pitchFamily="34" charset="0"/>
                <a:ea typeface="Verdana" panose="020B0604030504040204" pitchFamily="34" charset="0"/>
                <a:cs typeface="Verdana" panose="020B0604030504040204" pitchFamily="34" charset="0"/>
              </a:rPr>
              <a:t>Tamaño de un trama</a:t>
            </a:r>
            <a:endParaRPr lang="es-CO"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algn="just"/>
            <a:r>
              <a:rPr lang="es-AR" sz="1600" dirty="0">
                <a:latin typeface="Verdana" panose="020B0604030504040204" pitchFamily="34" charset="0"/>
                <a:ea typeface="Verdana" panose="020B0604030504040204" pitchFamily="34" charset="0"/>
                <a:cs typeface="Verdana" panose="020B0604030504040204" pitchFamily="34" charset="0"/>
              </a:rPr>
              <a:t>Tanto el estándar Ethernet II como el IEEE 802.3 definen el tamaño mínimo de trama en 64 bytes y el tamaño máximo de trama en 1518 bytes.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Los </a:t>
            </a:r>
            <a:r>
              <a:rPr lang="es-AR" sz="1600" dirty="0">
                <a:latin typeface="Verdana" panose="020B0604030504040204" pitchFamily="34" charset="0"/>
                <a:ea typeface="Verdana" panose="020B0604030504040204" pitchFamily="34" charset="0"/>
                <a:cs typeface="Verdana" panose="020B0604030504040204" pitchFamily="34" charset="0"/>
              </a:rPr>
              <a:t>campos Preámbulo y Delimitador de inicio de trama no se incluyen en la descripción del tamaño de una trama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algn="just"/>
            <a:r>
              <a:rPr lang="es-AR" sz="1600" dirty="0">
                <a:latin typeface="Verdana" panose="020B0604030504040204" pitchFamily="34" charset="0"/>
                <a:ea typeface="Verdana" panose="020B0604030504040204" pitchFamily="34" charset="0"/>
                <a:cs typeface="Verdana" panose="020B0604030504040204" pitchFamily="34" charset="0"/>
              </a:rPr>
              <a:t>Cualquier trama con menos de 64 bytes de longitud se considera un "fragmento de colisión" o "</a:t>
            </a:r>
            <a:r>
              <a:rPr lang="es-AR" sz="1600" dirty="0" err="1">
                <a:latin typeface="Verdana" panose="020B0604030504040204" pitchFamily="34" charset="0"/>
                <a:ea typeface="Verdana" panose="020B0604030504040204" pitchFamily="34" charset="0"/>
                <a:cs typeface="Verdana" panose="020B0604030504040204" pitchFamily="34" charset="0"/>
              </a:rPr>
              <a:t>runt</a:t>
            </a:r>
            <a:r>
              <a:rPr lang="es-AR" sz="1600" dirty="0">
                <a:latin typeface="Verdana" panose="020B0604030504040204" pitchFamily="34" charset="0"/>
                <a:ea typeface="Verdana" panose="020B0604030504040204" pitchFamily="34" charset="0"/>
                <a:cs typeface="Verdana" panose="020B0604030504040204" pitchFamily="34" charset="0"/>
              </a:rPr>
              <a:t> </a:t>
            </a:r>
            <a:r>
              <a:rPr lang="es-AR" sz="1600" dirty="0" err="1">
                <a:latin typeface="Verdana" panose="020B0604030504040204" pitchFamily="34" charset="0"/>
                <a:ea typeface="Verdana" panose="020B0604030504040204" pitchFamily="34" charset="0"/>
                <a:cs typeface="Verdana" panose="020B0604030504040204" pitchFamily="34" charset="0"/>
              </a:rPr>
              <a:t>frame</a:t>
            </a:r>
            <a:r>
              <a:rPr lang="es-AR" sz="1600" dirty="0">
                <a:latin typeface="Verdana" panose="020B0604030504040204" pitchFamily="34" charset="0"/>
                <a:ea typeface="Verdana" panose="020B0604030504040204" pitchFamily="34" charset="0"/>
                <a:cs typeface="Verdana" panose="020B0604030504040204" pitchFamily="34" charset="0"/>
              </a:rPr>
              <a:t>" y las estaciones receptoras la descartan automáticamente.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algn="just"/>
            <a:r>
              <a:rPr lang="es-AR" sz="1600" dirty="0">
                <a:latin typeface="Verdana" panose="020B0604030504040204" pitchFamily="34" charset="0"/>
                <a:ea typeface="Verdana" panose="020B0604030504040204" pitchFamily="34" charset="0"/>
                <a:cs typeface="Verdana" panose="020B0604030504040204" pitchFamily="34" charset="0"/>
              </a:rPr>
              <a:t>El estándar IEEE 802.3ac, publicado en 1998, amplió el tamaño de trama máximo permitido a 1522 bytes. Se aumentó el tamaño de la trama para que se adapte a una tecnología </a:t>
            </a:r>
            <a:r>
              <a:rPr lang="es-AR" sz="1600" dirty="0" smtClean="0">
                <a:latin typeface="Verdana" panose="020B0604030504040204" pitchFamily="34" charset="0"/>
                <a:ea typeface="Verdana" panose="020B0604030504040204" pitchFamily="34" charset="0"/>
                <a:cs typeface="Verdana" panose="020B0604030504040204" pitchFamily="34" charset="0"/>
              </a:rPr>
              <a:t>802.1Q (VLAN TAG).</a:t>
            </a:r>
          </a:p>
          <a:p>
            <a:pPr algn="just"/>
            <a:r>
              <a:rPr lang="es-AR" sz="1600" dirty="0">
                <a:latin typeface="Verdana" panose="020B0604030504040204" pitchFamily="34" charset="0"/>
                <a:ea typeface="Verdana" panose="020B0604030504040204" pitchFamily="34" charset="0"/>
                <a:cs typeface="Verdana" panose="020B0604030504040204" pitchFamily="34" charset="0"/>
              </a:rPr>
              <a:t>Si el tamaño de una trama transmitida es menor que el mínimo o mayor que el máximo, el dispositivo receptor descarta la trama. </a:t>
            </a: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22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28224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925</TotalTime>
  <Words>619</Words>
  <Application>Microsoft Office PowerPoint</Application>
  <PresentationFormat>Panorámica</PresentationFormat>
  <Paragraphs>49</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Century Gothic</vt:lpstr>
      <vt:lpstr>Verdana</vt:lpstr>
      <vt:lpstr>Wingdings 3</vt:lpstr>
      <vt:lpstr>Ion</vt:lpstr>
      <vt:lpstr>Redes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 Datos</dc:title>
  <dc:creator>Angela Sofia Fonseca Consuegra</dc:creator>
  <cp:lastModifiedBy>Guerra, Veronica Evelin</cp:lastModifiedBy>
  <cp:revision>25</cp:revision>
  <dcterms:created xsi:type="dcterms:W3CDTF">2018-03-27T23:42:18Z</dcterms:created>
  <dcterms:modified xsi:type="dcterms:W3CDTF">2018-09-18T14:47:24Z</dcterms:modified>
</cp:coreProperties>
</file>