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5" r:id="rId8"/>
    <p:sldId id="269" r:id="rId9"/>
    <p:sldId id="271" r:id="rId10"/>
    <p:sldId id="268" r:id="rId11"/>
    <p:sldId id="270" r:id="rId12"/>
    <p:sldId id="272"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10/10/2018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10/10/2018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10/10/2018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0BF1-C022-41AA-928E-6EE4C3A9C33B}"/>
              </a:ext>
            </a:extLst>
          </p:cNvPr>
          <p:cNvSpPr>
            <a:spLocks noGrp="1"/>
          </p:cNvSpPr>
          <p:nvPr>
            <p:ph type="ctrTitle"/>
          </p:nvPr>
        </p:nvSpPr>
        <p:spPr/>
        <p:txBody>
          <a:bodyPr/>
          <a:lstStyle/>
          <a:p>
            <a:r>
              <a:rPr lang="es-CO" dirty="0"/>
              <a:t>Redes de Datos</a:t>
            </a:r>
          </a:p>
        </p:txBody>
      </p:sp>
      <p:sp>
        <p:nvSpPr>
          <p:cNvPr id="3" name="Subtitle 2">
            <a:extLst>
              <a:ext uri="{FF2B5EF4-FFF2-40B4-BE49-F238E27FC236}">
                <a16:creationId xmlns:a16="http://schemas.microsoft.com/office/drawing/2014/main" id="{C2D387FB-B7A9-4A1B-B157-CAC0664593D7}"/>
              </a:ext>
            </a:extLst>
          </p:cNvPr>
          <p:cNvSpPr>
            <a:spLocks noGrp="1"/>
          </p:cNvSpPr>
          <p:nvPr>
            <p:ph type="subTitle" idx="1"/>
          </p:nvPr>
        </p:nvSpPr>
        <p:spPr/>
        <p:txBody>
          <a:bodyPr/>
          <a:lstStyle/>
          <a:p>
            <a:r>
              <a:rPr lang="es-CO" dirty="0"/>
              <a:t>Verónica guerra</a:t>
            </a:r>
          </a:p>
        </p:txBody>
      </p:sp>
    </p:spTree>
    <p:extLst>
      <p:ext uri="{BB962C8B-B14F-4D97-AF65-F5344CB8AC3E}">
        <p14:creationId xmlns:p14="http://schemas.microsoft.com/office/powerpoint/2010/main" val="3199183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004" y="436728"/>
            <a:ext cx="8941261" cy="6096315"/>
          </a:xfrm>
          <a:prstGeom prst="rect">
            <a:avLst/>
          </a:prstGeom>
        </p:spPr>
      </p:pic>
    </p:spTree>
    <p:extLst>
      <p:ext uri="{BB962C8B-B14F-4D97-AF65-F5344CB8AC3E}">
        <p14:creationId xmlns:p14="http://schemas.microsoft.com/office/powerpoint/2010/main" val="578752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65148" y="214853"/>
            <a:ext cx="11417416" cy="584775"/>
          </a:xfrm>
          <a:prstGeom prst="rect">
            <a:avLst/>
          </a:prstGeom>
        </p:spPr>
        <p:txBody>
          <a:bodyPr wrap="square">
            <a:spAutoFit/>
          </a:bodyPr>
          <a:lstStyle/>
          <a:p>
            <a:pPr algn="just"/>
            <a:r>
              <a:rPr lang="es-AR" sz="1600" b="1" dirty="0" smtClean="0">
                <a:latin typeface="Verdana" panose="020B0604030504040204" pitchFamily="34" charset="0"/>
                <a:ea typeface="Verdana" panose="020B0604030504040204" pitchFamily="34" charset="0"/>
                <a:cs typeface="Verdana" panose="020B0604030504040204" pitchFamily="34" charset="0"/>
              </a:rPr>
              <a:t>Direccionamiento c</a:t>
            </a:r>
            <a:r>
              <a:rPr lang="es-AR" sz="1600" b="1" dirty="0" smtClean="0">
                <a:latin typeface="Verdana" panose="020B0604030504040204" pitchFamily="34" charset="0"/>
                <a:ea typeface="Verdana" panose="020B0604030504040204" pitchFamily="34" charset="0"/>
                <a:cs typeface="Verdana" panose="020B0604030504040204" pitchFamily="34" charset="0"/>
              </a:rPr>
              <a:t>on clase y sin clase</a:t>
            </a: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017" y="1031605"/>
            <a:ext cx="7206018" cy="4836254"/>
          </a:xfrm>
          <a:prstGeom prst="rect">
            <a:avLst/>
          </a:prstGeom>
        </p:spPr>
      </p:pic>
    </p:spTree>
    <p:extLst>
      <p:ext uri="{BB962C8B-B14F-4D97-AF65-F5344CB8AC3E}">
        <p14:creationId xmlns:p14="http://schemas.microsoft.com/office/powerpoint/2010/main" val="2512198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65148" y="214853"/>
            <a:ext cx="11417416" cy="584775"/>
          </a:xfrm>
          <a:prstGeom prst="rect">
            <a:avLst/>
          </a:prstGeom>
        </p:spPr>
        <p:txBody>
          <a:bodyPr wrap="square">
            <a:spAutoFit/>
          </a:bodyPr>
          <a:lstStyle/>
          <a:p>
            <a:pPr algn="just"/>
            <a:r>
              <a:rPr lang="es-AR" sz="1600" b="1" dirty="0" smtClean="0">
                <a:latin typeface="Verdana" panose="020B0604030504040204" pitchFamily="34" charset="0"/>
                <a:ea typeface="Verdana" panose="020B0604030504040204" pitchFamily="34" charset="0"/>
                <a:cs typeface="Verdana" panose="020B0604030504040204" pitchFamily="34" charset="0"/>
              </a:rPr>
              <a:t>Otras direcciones relevantes</a:t>
            </a:r>
            <a:endParaRPr lang="es-AR" sz="1600"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a:stretch>
            <a:fillRect/>
          </a:stretch>
        </p:blipFill>
        <p:spPr>
          <a:xfrm>
            <a:off x="2930217" y="666805"/>
            <a:ext cx="7032648" cy="6053800"/>
          </a:xfrm>
          <a:prstGeom prst="rect">
            <a:avLst/>
          </a:prstGeom>
        </p:spPr>
      </p:pic>
    </p:spTree>
    <p:extLst>
      <p:ext uri="{BB962C8B-B14F-4D97-AF65-F5344CB8AC3E}">
        <p14:creationId xmlns:p14="http://schemas.microsoft.com/office/powerpoint/2010/main" val="2025698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65148" y="214853"/>
            <a:ext cx="11417416" cy="6494085"/>
          </a:xfrm>
          <a:prstGeom prst="rect">
            <a:avLst/>
          </a:prstGeom>
        </p:spPr>
        <p:txBody>
          <a:bodyPr wrap="square">
            <a:spAutoFit/>
          </a:bodyPr>
          <a:lstStyle/>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b="1" dirty="0">
                <a:latin typeface="Verdana" panose="020B0604030504040204" pitchFamily="34" charset="0"/>
                <a:ea typeface="Verdana" panose="020B0604030504040204" pitchFamily="34" charset="0"/>
                <a:cs typeface="Verdana" panose="020B0604030504040204" pitchFamily="34" charset="0"/>
              </a:rPr>
              <a:t>Decisión de reenvío de </a:t>
            </a:r>
            <a:r>
              <a:rPr lang="es-AR" sz="1600" b="1" dirty="0" smtClean="0">
                <a:latin typeface="Verdana" panose="020B0604030504040204" pitchFamily="34" charset="0"/>
                <a:ea typeface="Verdana" panose="020B0604030504040204" pitchFamily="34" charset="0"/>
                <a:cs typeface="Verdana" panose="020B0604030504040204" pitchFamily="34" charset="0"/>
              </a:rPr>
              <a:t>host</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 </a:t>
            </a:r>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a:latin typeface="Verdana" panose="020B0604030504040204" pitchFamily="34" charset="0"/>
                <a:ea typeface="Verdana" panose="020B0604030504040204" pitchFamily="34" charset="0"/>
                <a:cs typeface="Verdana" panose="020B0604030504040204" pitchFamily="34" charset="0"/>
              </a:rPr>
              <a:t>Otra función de la capa de red es dirigir los paquetes entre los hosts. Un host puede enviar un paquete: </a:t>
            </a:r>
          </a:p>
          <a:p>
            <a:pPr algn="just"/>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A </a:t>
            </a:r>
            <a:r>
              <a:rPr lang="es-AR" sz="1600" dirty="0">
                <a:latin typeface="Verdana" panose="020B0604030504040204" pitchFamily="34" charset="0"/>
                <a:ea typeface="Verdana" panose="020B0604030504040204" pitchFamily="34" charset="0"/>
                <a:cs typeface="Verdana" panose="020B0604030504040204" pitchFamily="34" charset="0"/>
              </a:rPr>
              <a:t>sí mismo: en este caso, se utiliza una dirección IP especial, 127.0.0.1, que se denomina “interfaz </a:t>
            </a:r>
            <a:r>
              <a:rPr lang="es-AR" sz="1600" dirty="0" err="1">
                <a:latin typeface="Verdana" panose="020B0604030504040204" pitchFamily="34" charset="0"/>
                <a:ea typeface="Verdana" panose="020B0604030504040204" pitchFamily="34" charset="0"/>
                <a:cs typeface="Verdana" panose="020B0604030504040204" pitchFamily="34" charset="0"/>
              </a:rPr>
              <a:t>loopback</a:t>
            </a:r>
            <a:r>
              <a:rPr lang="es-AR" sz="1600" dirty="0">
                <a:latin typeface="Verdana" panose="020B0604030504040204" pitchFamily="34" charset="0"/>
                <a:ea typeface="Verdana" panose="020B0604030504040204" pitchFamily="34" charset="0"/>
                <a:cs typeface="Verdana" panose="020B0604030504040204" pitchFamily="34" charset="0"/>
              </a:rPr>
              <a:t>”. Esta dirección de </a:t>
            </a:r>
            <a:r>
              <a:rPr lang="es-AR" sz="1600" dirty="0" err="1">
                <a:latin typeface="Verdana" panose="020B0604030504040204" pitchFamily="34" charset="0"/>
                <a:ea typeface="Verdana" panose="020B0604030504040204" pitchFamily="34" charset="0"/>
                <a:cs typeface="Verdana" panose="020B0604030504040204" pitchFamily="34" charset="0"/>
              </a:rPr>
              <a:t>loopback</a:t>
            </a:r>
            <a:r>
              <a:rPr lang="es-AR" sz="1600" dirty="0">
                <a:latin typeface="Verdana" panose="020B0604030504040204" pitchFamily="34" charset="0"/>
                <a:ea typeface="Verdana" panose="020B0604030504040204" pitchFamily="34" charset="0"/>
                <a:cs typeface="Verdana" panose="020B0604030504040204" pitchFamily="34" charset="0"/>
              </a:rPr>
              <a:t> se asigna automáticamente a un host cuando se ejecuta TCP/IP. La capacidad de un host de enviarse un paquete a sí mismo mediante la funcionalidad de la red resulta útil para realizar pruebas. Cualquier dirección IP dentro de la red 127.0.0.0/8 se refiere al host local. </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 </a:t>
            </a:r>
            <a:r>
              <a:rPr lang="es-AR" sz="1600" dirty="0">
                <a:latin typeface="Verdana" panose="020B0604030504040204" pitchFamily="34" charset="0"/>
                <a:ea typeface="Verdana" panose="020B0604030504040204" pitchFamily="34" charset="0"/>
                <a:cs typeface="Verdana" panose="020B0604030504040204" pitchFamily="34" charset="0"/>
              </a:rPr>
              <a:t>A un host local: un host en la misma red que el host emisor. Los hosts comparten la misma dirección de red. </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 </a:t>
            </a:r>
            <a:r>
              <a:rPr lang="es-AR" sz="1600" dirty="0">
                <a:latin typeface="Verdana" panose="020B0604030504040204" pitchFamily="34" charset="0"/>
                <a:ea typeface="Verdana" panose="020B0604030504040204" pitchFamily="34" charset="0"/>
                <a:cs typeface="Verdana" panose="020B0604030504040204" pitchFamily="34" charset="0"/>
              </a:rPr>
              <a:t>A un host remoto: un host en una red remota. Los hosts no comparten la dirección de red. </a:t>
            </a: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a:latin typeface="Verdana" panose="020B0604030504040204" pitchFamily="34" charset="0"/>
                <a:ea typeface="Verdana" panose="020B0604030504040204" pitchFamily="34" charset="0"/>
                <a:cs typeface="Verdana" panose="020B0604030504040204" pitchFamily="34" charset="0"/>
              </a:rPr>
              <a:t>Para determinar si un paquete está destinado a un host local o un host remoto, se compara la combinación de la dirección IP y la máscara de subred del dispositivo de origen (o emisor) con la dirección IP y la máscara de subred del dispositivo de destino.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b="1" dirty="0">
                <a:latin typeface="Verdana" panose="020B0604030504040204" pitchFamily="34" charset="0"/>
                <a:ea typeface="Verdana" panose="020B0604030504040204" pitchFamily="34" charset="0"/>
                <a:cs typeface="Verdana" panose="020B0604030504040204" pitchFamily="34" charset="0"/>
              </a:rPr>
              <a:t>Gateway predeterminado </a:t>
            </a:r>
            <a:endParaRPr lang="es-AR" sz="1600"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b="1"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a:latin typeface="Verdana" panose="020B0604030504040204" pitchFamily="34" charset="0"/>
                <a:ea typeface="Verdana" panose="020B0604030504040204" pitchFamily="34" charset="0"/>
                <a:cs typeface="Verdana" panose="020B0604030504040204" pitchFamily="34" charset="0"/>
              </a:rPr>
              <a:t>El </a:t>
            </a:r>
            <a:r>
              <a:rPr lang="es-AR" sz="1600" dirty="0" err="1">
                <a:latin typeface="Verdana" panose="020B0604030504040204" pitchFamily="34" charset="0"/>
                <a:ea typeface="Verdana" panose="020B0604030504040204" pitchFamily="34" charset="0"/>
                <a:cs typeface="Verdana" panose="020B0604030504040204" pitchFamily="34" charset="0"/>
              </a:rPr>
              <a:t>gateway</a:t>
            </a:r>
            <a:r>
              <a:rPr lang="es-AR" sz="1600" dirty="0">
                <a:latin typeface="Verdana" panose="020B0604030504040204" pitchFamily="34" charset="0"/>
                <a:ea typeface="Verdana" panose="020B0604030504040204" pitchFamily="34" charset="0"/>
                <a:cs typeface="Verdana" panose="020B0604030504040204" pitchFamily="34" charset="0"/>
              </a:rPr>
              <a:t> predeterminado es el dispositivo que </a:t>
            </a:r>
            <a:r>
              <a:rPr lang="es-AR" sz="1600" dirty="0" err="1">
                <a:latin typeface="Verdana" panose="020B0604030504040204" pitchFamily="34" charset="0"/>
                <a:ea typeface="Verdana" panose="020B0604030504040204" pitchFamily="34" charset="0"/>
                <a:cs typeface="Verdana" panose="020B0604030504040204" pitchFamily="34" charset="0"/>
              </a:rPr>
              <a:t>enruta</a:t>
            </a:r>
            <a:r>
              <a:rPr lang="es-AR" sz="1600" dirty="0">
                <a:latin typeface="Verdana" panose="020B0604030504040204" pitchFamily="34" charset="0"/>
                <a:ea typeface="Verdana" panose="020B0604030504040204" pitchFamily="34" charset="0"/>
                <a:cs typeface="Verdana" panose="020B0604030504040204" pitchFamily="34" charset="0"/>
              </a:rPr>
              <a:t> el tráfico desde la red local hacia los dispositivos en las redes remotas. En un entorno doméstico o de pequeña empresa, el </a:t>
            </a:r>
            <a:r>
              <a:rPr lang="es-AR" sz="1600" dirty="0" err="1">
                <a:latin typeface="Verdana" panose="020B0604030504040204" pitchFamily="34" charset="0"/>
                <a:ea typeface="Verdana" panose="020B0604030504040204" pitchFamily="34" charset="0"/>
                <a:cs typeface="Verdana" panose="020B0604030504040204" pitchFamily="34" charset="0"/>
              </a:rPr>
              <a:t>gateway</a:t>
            </a:r>
            <a:r>
              <a:rPr lang="es-AR" sz="1600" dirty="0">
                <a:latin typeface="Verdana" panose="020B0604030504040204" pitchFamily="34" charset="0"/>
                <a:ea typeface="Verdana" panose="020B0604030504040204" pitchFamily="34" charset="0"/>
                <a:cs typeface="Verdana" panose="020B0604030504040204" pitchFamily="34" charset="0"/>
              </a:rPr>
              <a:t> predeterminado se suele utilizar para conectar la red local a Internet. </a:t>
            </a:r>
          </a:p>
          <a:p>
            <a:pPr algn="just"/>
            <a:r>
              <a:rPr lang="es-AR" sz="1600" dirty="0">
                <a:latin typeface="Verdana" panose="020B0604030504040204" pitchFamily="34" charset="0"/>
                <a:ea typeface="Verdana" panose="020B0604030504040204" pitchFamily="34" charset="0"/>
                <a:cs typeface="Verdana" panose="020B0604030504040204" pitchFamily="34" charset="0"/>
              </a:rPr>
              <a:t>Si el host envía un paquete a un dispositivo en otra red IP, debe reenviar el paquete al </a:t>
            </a:r>
            <a:r>
              <a:rPr lang="es-AR" sz="1600" dirty="0" err="1">
                <a:latin typeface="Verdana" panose="020B0604030504040204" pitchFamily="34" charset="0"/>
                <a:ea typeface="Verdana" panose="020B0604030504040204" pitchFamily="34" charset="0"/>
                <a:cs typeface="Verdana" panose="020B0604030504040204" pitchFamily="34" charset="0"/>
              </a:rPr>
              <a:t>gateway</a:t>
            </a:r>
            <a:r>
              <a:rPr lang="es-AR" sz="1600" dirty="0">
                <a:latin typeface="Verdana" panose="020B0604030504040204" pitchFamily="34" charset="0"/>
                <a:ea typeface="Verdana" panose="020B0604030504040204" pitchFamily="34" charset="0"/>
                <a:cs typeface="Verdana" panose="020B0604030504040204" pitchFamily="34" charset="0"/>
              </a:rPr>
              <a:t> predeterminado a través del dispositivo intermediario. Esto se debe a que los dispositivos host no mantienen la información de enrutamiento más allá de la red local para llegar a destinos remotos; esto lo hace el </a:t>
            </a:r>
            <a:r>
              <a:rPr lang="es-AR" sz="1600" dirty="0" err="1">
                <a:latin typeface="Verdana" panose="020B0604030504040204" pitchFamily="34" charset="0"/>
                <a:ea typeface="Verdana" panose="020B0604030504040204" pitchFamily="34" charset="0"/>
                <a:cs typeface="Verdana" panose="020B0604030504040204" pitchFamily="34" charset="0"/>
              </a:rPr>
              <a:t>gateway</a:t>
            </a:r>
            <a:r>
              <a:rPr lang="es-AR" sz="1600" dirty="0">
                <a:latin typeface="Verdana" panose="020B0604030504040204" pitchFamily="34" charset="0"/>
                <a:ea typeface="Verdana" panose="020B0604030504040204" pitchFamily="34" charset="0"/>
                <a:cs typeface="Verdana" panose="020B0604030504040204" pitchFamily="34" charset="0"/>
              </a:rPr>
              <a:t> predeterminado. </a:t>
            </a:r>
          </a:p>
        </p:txBody>
      </p:sp>
    </p:spTree>
    <p:extLst>
      <p:ext uri="{BB962C8B-B14F-4D97-AF65-F5344CB8AC3E}">
        <p14:creationId xmlns:p14="http://schemas.microsoft.com/office/powerpoint/2010/main" val="3190553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65148" y="214853"/>
            <a:ext cx="11417416" cy="3785652"/>
          </a:xfrm>
          <a:prstGeom prst="rect">
            <a:avLst/>
          </a:prstGeom>
        </p:spPr>
        <p:txBody>
          <a:bodyPr wrap="square">
            <a:spAutoFit/>
          </a:bodyPr>
          <a:lstStyle/>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b="1" dirty="0">
                <a:latin typeface="Verdana" panose="020B0604030504040204" pitchFamily="34" charset="0"/>
                <a:ea typeface="Verdana" panose="020B0604030504040204" pitchFamily="34" charset="0"/>
                <a:cs typeface="Verdana" panose="020B0604030504040204" pitchFamily="34" charset="0"/>
              </a:rPr>
              <a:t>Tabla de enrutamiento de host IPv4 </a:t>
            </a:r>
          </a:p>
          <a:p>
            <a:pPr algn="just"/>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r>
              <a:rPr lang="es-AR" sz="1600" dirty="0">
                <a:latin typeface="Verdana" panose="020B0604030504040204" pitchFamily="34" charset="0"/>
                <a:ea typeface="Verdana" panose="020B0604030504040204" pitchFamily="34" charset="0"/>
                <a:cs typeface="Verdana" panose="020B0604030504040204" pitchFamily="34" charset="0"/>
              </a:rPr>
              <a:t>	</a:t>
            </a:r>
            <a:r>
              <a:rPr lang="es-AR" sz="1600" dirty="0" smtClean="0">
                <a:latin typeface="Verdana" panose="020B0604030504040204" pitchFamily="34" charset="0"/>
                <a:ea typeface="Verdana" panose="020B0604030504040204" pitchFamily="34" charset="0"/>
                <a:cs typeface="Verdana" panose="020B0604030504040204" pitchFamily="34" charset="0"/>
              </a:rPr>
              <a:t>En </a:t>
            </a:r>
            <a:r>
              <a:rPr lang="es-AR" sz="1600" dirty="0">
                <a:latin typeface="Verdana" panose="020B0604030504040204" pitchFamily="34" charset="0"/>
                <a:ea typeface="Verdana" panose="020B0604030504040204" pitchFamily="34" charset="0"/>
                <a:cs typeface="Verdana" panose="020B0604030504040204" pitchFamily="34" charset="0"/>
              </a:rPr>
              <a:t>un host de Windows, se pueden utilizar los comandos </a:t>
            </a:r>
            <a:r>
              <a:rPr lang="es-AR" sz="1600" dirty="0" err="1">
                <a:latin typeface="Verdana" panose="020B0604030504040204" pitchFamily="34" charset="0"/>
                <a:ea typeface="Verdana" panose="020B0604030504040204" pitchFamily="34" charset="0"/>
                <a:cs typeface="Verdana" panose="020B0604030504040204" pitchFamily="34" charset="0"/>
              </a:rPr>
              <a:t>route</a:t>
            </a:r>
            <a:r>
              <a:rPr lang="es-AR" sz="1600" dirty="0">
                <a:latin typeface="Verdana" panose="020B0604030504040204" pitchFamily="34" charset="0"/>
                <a:ea typeface="Verdana" panose="020B0604030504040204" pitchFamily="34" charset="0"/>
                <a:cs typeface="Verdana" panose="020B0604030504040204" pitchFamily="34" charset="0"/>
              </a:rPr>
              <a:t> </a:t>
            </a:r>
            <a:r>
              <a:rPr lang="es-AR" sz="1600" dirty="0" err="1">
                <a:latin typeface="Verdana" panose="020B0604030504040204" pitchFamily="34" charset="0"/>
                <a:ea typeface="Verdana" panose="020B0604030504040204" pitchFamily="34" charset="0"/>
                <a:cs typeface="Verdana" panose="020B0604030504040204" pitchFamily="34" charset="0"/>
              </a:rPr>
              <a:t>print</a:t>
            </a:r>
            <a:r>
              <a:rPr lang="es-AR" sz="1600" dirty="0">
                <a:latin typeface="Verdana" panose="020B0604030504040204" pitchFamily="34" charset="0"/>
                <a:ea typeface="Verdana" panose="020B0604030504040204" pitchFamily="34" charset="0"/>
                <a:cs typeface="Verdana" panose="020B0604030504040204" pitchFamily="34" charset="0"/>
              </a:rPr>
              <a:t> o </a:t>
            </a:r>
            <a:r>
              <a:rPr lang="es-AR" sz="1600" dirty="0" err="1">
                <a:latin typeface="Verdana" panose="020B0604030504040204" pitchFamily="34" charset="0"/>
                <a:ea typeface="Verdana" panose="020B0604030504040204" pitchFamily="34" charset="0"/>
                <a:cs typeface="Verdana" panose="020B0604030504040204" pitchFamily="34" charset="0"/>
              </a:rPr>
              <a:t>netstat</a:t>
            </a:r>
            <a:r>
              <a:rPr lang="es-AR" sz="1600" dirty="0">
                <a:latin typeface="Verdana" panose="020B0604030504040204" pitchFamily="34" charset="0"/>
                <a:ea typeface="Verdana" panose="020B0604030504040204" pitchFamily="34" charset="0"/>
                <a:cs typeface="Verdana" panose="020B0604030504040204" pitchFamily="34" charset="0"/>
              </a:rPr>
              <a:t> -r para ver la tabla de enrutamiento del host. Los dos comandos provocan al mismo resultado. Al principio, los resultados pueden parecer abrumadores, pero son bastante fáciles de entender.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	Al </a:t>
            </a:r>
            <a:r>
              <a:rPr lang="es-AR" sz="1600" dirty="0">
                <a:latin typeface="Verdana" panose="020B0604030504040204" pitchFamily="34" charset="0"/>
                <a:ea typeface="Verdana" panose="020B0604030504040204" pitchFamily="34" charset="0"/>
                <a:cs typeface="Verdana" panose="020B0604030504040204" pitchFamily="34" charset="0"/>
              </a:rPr>
              <a:t>introducir el comando </a:t>
            </a:r>
            <a:r>
              <a:rPr lang="es-AR" sz="1600" dirty="0" err="1">
                <a:latin typeface="Verdana" panose="020B0604030504040204" pitchFamily="34" charset="0"/>
                <a:ea typeface="Verdana" panose="020B0604030504040204" pitchFamily="34" charset="0"/>
                <a:cs typeface="Verdana" panose="020B0604030504040204" pitchFamily="34" charset="0"/>
              </a:rPr>
              <a:t>netstat</a:t>
            </a:r>
            <a:r>
              <a:rPr lang="es-AR" sz="1600" dirty="0">
                <a:latin typeface="Verdana" panose="020B0604030504040204" pitchFamily="34" charset="0"/>
                <a:ea typeface="Verdana" panose="020B0604030504040204" pitchFamily="34" charset="0"/>
                <a:cs typeface="Verdana" panose="020B0604030504040204" pitchFamily="34" charset="0"/>
              </a:rPr>
              <a:t> -r o su equivalente, </a:t>
            </a:r>
            <a:r>
              <a:rPr lang="es-AR" sz="1600" dirty="0" err="1">
                <a:latin typeface="Verdana" panose="020B0604030504040204" pitchFamily="34" charset="0"/>
                <a:ea typeface="Verdana" panose="020B0604030504040204" pitchFamily="34" charset="0"/>
                <a:cs typeface="Verdana" panose="020B0604030504040204" pitchFamily="34" charset="0"/>
              </a:rPr>
              <a:t>route</a:t>
            </a:r>
            <a:r>
              <a:rPr lang="es-AR" sz="1600" dirty="0">
                <a:latin typeface="Verdana" panose="020B0604030504040204" pitchFamily="34" charset="0"/>
                <a:ea typeface="Verdana" panose="020B0604030504040204" pitchFamily="34" charset="0"/>
                <a:cs typeface="Verdana" panose="020B0604030504040204" pitchFamily="34" charset="0"/>
              </a:rPr>
              <a:t> </a:t>
            </a:r>
            <a:r>
              <a:rPr lang="es-AR" sz="1600" dirty="0" err="1">
                <a:latin typeface="Verdana" panose="020B0604030504040204" pitchFamily="34" charset="0"/>
                <a:ea typeface="Verdana" panose="020B0604030504040204" pitchFamily="34" charset="0"/>
                <a:cs typeface="Verdana" panose="020B0604030504040204" pitchFamily="34" charset="0"/>
              </a:rPr>
              <a:t>print</a:t>
            </a:r>
            <a:r>
              <a:rPr lang="es-AR" sz="1600" dirty="0">
                <a:latin typeface="Verdana" panose="020B0604030504040204" pitchFamily="34" charset="0"/>
                <a:ea typeface="Verdana" panose="020B0604030504040204" pitchFamily="34" charset="0"/>
                <a:cs typeface="Verdana" panose="020B0604030504040204" pitchFamily="34" charset="0"/>
              </a:rPr>
              <a:t>, se ven tres secciones relacionadas con las conexiones de red TCP/IP actuales: </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Lista </a:t>
            </a:r>
            <a:r>
              <a:rPr lang="es-AR" sz="1600" dirty="0">
                <a:latin typeface="Verdana" panose="020B0604030504040204" pitchFamily="34" charset="0"/>
                <a:ea typeface="Verdana" panose="020B0604030504040204" pitchFamily="34" charset="0"/>
                <a:cs typeface="Verdana" panose="020B0604030504040204" pitchFamily="34" charset="0"/>
              </a:rPr>
              <a:t>de interfaces: enumera las direcciones de control de acceso al medio (MAC) y el número de interfaz asignado de cada interfaz con capacidad de red en el host, incluidos los adaptadores Ethernet, </a:t>
            </a:r>
            <a:r>
              <a:rPr lang="es-AR" sz="1600" dirty="0" err="1">
                <a:latin typeface="Verdana" panose="020B0604030504040204" pitchFamily="34" charset="0"/>
                <a:ea typeface="Verdana" panose="020B0604030504040204" pitchFamily="34" charset="0"/>
                <a:cs typeface="Verdana" panose="020B0604030504040204" pitchFamily="34" charset="0"/>
              </a:rPr>
              <a:t>Wi</a:t>
            </a:r>
            <a:r>
              <a:rPr lang="es-AR" sz="1600" dirty="0">
                <a:latin typeface="Verdana" panose="020B0604030504040204" pitchFamily="34" charset="0"/>
                <a:ea typeface="Verdana" panose="020B0604030504040204" pitchFamily="34" charset="0"/>
                <a:cs typeface="Verdana" panose="020B0604030504040204" pitchFamily="34" charset="0"/>
              </a:rPr>
              <a:t>-Fi y Bluetooth. </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Tabla </a:t>
            </a:r>
            <a:r>
              <a:rPr lang="es-AR" sz="1600" dirty="0">
                <a:latin typeface="Verdana" panose="020B0604030504040204" pitchFamily="34" charset="0"/>
                <a:ea typeface="Verdana" panose="020B0604030504040204" pitchFamily="34" charset="0"/>
                <a:cs typeface="Verdana" panose="020B0604030504040204" pitchFamily="34" charset="0"/>
              </a:rPr>
              <a:t>de rutas IPv4: enumera todas las rutas IPv4 conocidas, incluidas las conexiones directas, las rutas de red locales y las rutas predeterminadas locales. </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Tabla </a:t>
            </a:r>
            <a:r>
              <a:rPr lang="es-AR" sz="1600" dirty="0">
                <a:latin typeface="Verdana" panose="020B0604030504040204" pitchFamily="34" charset="0"/>
                <a:ea typeface="Verdana" panose="020B0604030504040204" pitchFamily="34" charset="0"/>
                <a:cs typeface="Verdana" panose="020B0604030504040204" pitchFamily="34" charset="0"/>
              </a:rPr>
              <a:t>de rutas IPv6: enumera todas las rutas IPv6 conocidas, incluidas las conexiones directas, las rutas de red locales y las rutas predeterminadas locales. </a:t>
            </a:r>
          </a:p>
        </p:txBody>
      </p:sp>
    </p:spTree>
    <p:extLst>
      <p:ext uri="{BB962C8B-B14F-4D97-AF65-F5344CB8AC3E}">
        <p14:creationId xmlns:p14="http://schemas.microsoft.com/office/powerpoint/2010/main" val="806534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fontScale="70000" lnSpcReduction="20000"/>
          </a:bodyPr>
          <a:lstStyle/>
          <a:p>
            <a:pPr marL="0" indent="0" algn="ctr">
              <a:buNone/>
            </a:pPr>
            <a:r>
              <a:rPr lang="es-CO" sz="3200" dirty="0">
                <a:latin typeface="Verdana" panose="020B0604030504040204" pitchFamily="34" charset="0"/>
                <a:ea typeface="Verdana" panose="020B0604030504040204" pitchFamily="34" charset="0"/>
                <a:cs typeface="Verdana" panose="020B0604030504040204" pitchFamily="34" charset="0"/>
              </a:rPr>
              <a:t>Unidad </a:t>
            </a:r>
            <a:r>
              <a:rPr lang="es-CO" sz="3200" dirty="0" smtClean="0">
                <a:latin typeface="Verdana" panose="020B0604030504040204" pitchFamily="34" charset="0"/>
                <a:ea typeface="Verdana" panose="020B0604030504040204" pitchFamily="34" charset="0"/>
                <a:cs typeface="Verdana" panose="020B0604030504040204" pitchFamily="34" charset="0"/>
              </a:rPr>
              <a:t>5 </a:t>
            </a:r>
            <a:r>
              <a:rPr lang="es-CO" sz="3200" dirty="0">
                <a:latin typeface="Verdana" panose="020B0604030504040204" pitchFamily="34" charset="0"/>
                <a:ea typeface="Verdana" panose="020B0604030504040204" pitchFamily="34" charset="0"/>
                <a:cs typeface="Verdana" panose="020B0604030504040204" pitchFamily="34" charset="0"/>
              </a:rPr>
              <a:t>capa de red</a:t>
            </a: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2300" dirty="0">
                <a:latin typeface="Verdana" panose="020B0604030504040204" pitchFamily="34" charset="0"/>
                <a:ea typeface="Verdana" panose="020B0604030504040204" pitchFamily="34" charset="0"/>
                <a:cs typeface="Verdana" panose="020B0604030504040204" pitchFamily="34" charset="0"/>
              </a:rPr>
              <a:t>El nivel de red o capa de red, según la normalización OSI, es un nivel o capa que proporciona conectividad y selección de ruta entre dos sistemas de hosts que pueden estar ubicados en redes geográficamente distintas.</a:t>
            </a:r>
          </a:p>
          <a:p>
            <a:pPr marL="0" indent="0" algn="just">
              <a:buNone/>
            </a:pPr>
            <a:r>
              <a:rPr lang="es-CO" sz="2300" dirty="0">
                <a:latin typeface="Verdana" panose="020B0604030504040204" pitchFamily="34" charset="0"/>
                <a:ea typeface="Verdana" panose="020B0604030504040204" pitchFamily="34" charset="0"/>
                <a:cs typeface="Verdana" panose="020B0604030504040204" pitchFamily="34" charset="0"/>
              </a:rPr>
              <a:t>Proporciona servicios que permiten que los dispositivos finales intercambien datos a través de la red. Para lograr este transporte de extremo a extremo, la capa de red utiliza cuatro procesos básicos: </a:t>
            </a:r>
          </a:p>
          <a:p>
            <a:pPr algn="just"/>
            <a:r>
              <a:rPr lang="es-CO" sz="2300" dirty="0">
                <a:latin typeface="Verdana" panose="020B0604030504040204" pitchFamily="34" charset="0"/>
                <a:ea typeface="Verdana" panose="020B0604030504040204" pitchFamily="34" charset="0"/>
                <a:cs typeface="Verdana" panose="020B0604030504040204" pitchFamily="34" charset="0"/>
              </a:rPr>
              <a:t>Direccionamiento de dispositivos finales: de la misma manera en que un teléfono tiene un número telefónico único, los dispositivos finales deben configurarse con una dirección IP única para su identificación en la red. Un dispositivo final con una dirección IP configurada se denomina “host”. </a:t>
            </a:r>
          </a:p>
          <a:p>
            <a:pPr algn="just"/>
            <a:r>
              <a:rPr lang="es-CO" sz="2300" dirty="0">
                <a:latin typeface="Verdana" panose="020B0604030504040204" pitchFamily="34" charset="0"/>
                <a:ea typeface="Verdana" panose="020B0604030504040204" pitchFamily="34" charset="0"/>
                <a:cs typeface="Verdana" panose="020B0604030504040204" pitchFamily="34" charset="0"/>
              </a:rPr>
              <a:t>Encapsulación: la capa de red recibe una unidad de datos del protocolo (PDU) de la capa de transporte. En un proceso denominado “encapsulación”, la capa de red agrega la información del encabezado IP, como la dirección IP de los hosts de origen (emisor) y de destino (receptor). Una vez que se agrega la información de encabezado a la PDU, esta se denomina “paquete”. </a:t>
            </a:r>
          </a:p>
          <a:p>
            <a:pPr algn="just"/>
            <a:r>
              <a:rPr lang="es-CO" sz="2300" dirty="0">
                <a:latin typeface="Verdana" panose="020B0604030504040204" pitchFamily="34" charset="0"/>
                <a:ea typeface="Verdana" panose="020B0604030504040204" pitchFamily="34" charset="0"/>
                <a:cs typeface="Verdana" panose="020B0604030504040204" pitchFamily="34" charset="0"/>
              </a:rPr>
              <a:t>Enrutamiento: la capa de red proporciona servicios para dirigir los paquetes a un host de destino en otra red. Para que el paquete se transfiera a otras redes, lo debe procesar un </a:t>
            </a:r>
            <a:r>
              <a:rPr lang="es-CO" sz="2300" dirty="0" err="1">
                <a:latin typeface="Verdana" panose="020B0604030504040204" pitchFamily="34" charset="0"/>
                <a:ea typeface="Verdana" panose="020B0604030504040204" pitchFamily="34" charset="0"/>
                <a:cs typeface="Verdana" panose="020B0604030504040204" pitchFamily="34" charset="0"/>
              </a:rPr>
              <a:t>router</a:t>
            </a:r>
            <a:r>
              <a:rPr lang="es-CO" sz="2300" dirty="0">
                <a:latin typeface="Verdana" panose="020B0604030504040204" pitchFamily="34" charset="0"/>
                <a:ea typeface="Verdana" panose="020B0604030504040204" pitchFamily="34" charset="0"/>
                <a:cs typeface="Verdana" panose="020B0604030504040204" pitchFamily="34" charset="0"/>
              </a:rPr>
              <a:t>. La función del </a:t>
            </a:r>
            <a:r>
              <a:rPr lang="es-CO" sz="2300" dirty="0" err="1">
                <a:latin typeface="Verdana" panose="020B0604030504040204" pitchFamily="34" charset="0"/>
                <a:ea typeface="Verdana" panose="020B0604030504040204" pitchFamily="34" charset="0"/>
                <a:cs typeface="Verdana" panose="020B0604030504040204" pitchFamily="34" charset="0"/>
              </a:rPr>
              <a:t>router</a:t>
            </a:r>
            <a:r>
              <a:rPr lang="es-CO" sz="2300" dirty="0">
                <a:latin typeface="Verdana" panose="020B0604030504040204" pitchFamily="34" charset="0"/>
                <a:ea typeface="Verdana" panose="020B0604030504040204" pitchFamily="34" charset="0"/>
                <a:cs typeface="Verdana" panose="020B0604030504040204" pitchFamily="34" charset="0"/>
              </a:rPr>
              <a:t> es seleccionar las rutas para los paquetes y dirigirlos hacia el host de destino en un proceso conocido como “enrutamiento”. </a:t>
            </a:r>
          </a:p>
          <a:p>
            <a:pPr algn="just"/>
            <a:r>
              <a:rPr lang="es-CO" sz="2300" dirty="0">
                <a:latin typeface="Verdana" panose="020B0604030504040204" pitchFamily="34" charset="0"/>
                <a:ea typeface="Verdana" panose="020B0604030504040204" pitchFamily="34" charset="0"/>
                <a:cs typeface="Verdana" panose="020B0604030504040204" pitchFamily="34" charset="0"/>
              </a:rPr>
              <a:t>Un paquete puede cruzar muchos dispositivos intermediarios antes de llegar al host de destino. Cada ruta que toma el paquete para llegar al host de destino se denomina “salto”. </a:t>
            </a:r>
          </a:p>
          <a:p>
            <a:pPr algn="just"/>
            <a:r>
              <a:rPr lang="es-CO" sz="2300" dirty="0" err="1">
                <a:latin typeface="Verdana" panose="020B0604030504040204" pitchFamily="34" charset="0"/>
                <a:ea typeface="Verdana" panose="020B0604030504040204" pitchFamily="34" charset="0"/>
                <a:cs typeface="Verdana" panose="020B0604030504040204" pitchFamily="34" charset="0"/>
              </a:rPr>
              <a:t>Desencapsulación</a:t>
            </a:r>
            <a:r>
              <a:rPr lang="es-CO" sz="2300" dirty="0">
                <a:latin typeface="Verdana" panose="020B0604030504040204" pitchFamily="34" charset="0"/>
                <a:ea typeface="Verdana" panose="020B0604030504040204" pitchFamily="34" charset="0"/>
                <a:cs typeface="Verdana" panose="020B0604030504040204" pitchFamily="34" charset="0"/>
              </a:rPr>
              <a:t>: cuando un paquete llega a la capa de red del host de destino, el host revisa el encabezado IP del paquete. Si la dirección IP de destino en el encabezado coincide con su propia dirección IP, se elimina el encabezado IP del paquete. Este proceso de eliminación de encabezados de las capas inferiores se conoce como “</a:t>
            </a:r>
            <a:r>
              <a:rPr lang="es-CO" sz="2300" dirty="0" err="1">
                <a:latin typeface="Verdana" panose="020B0604030504040204" pitchFamily="34" charset="0"/>
                <a:ea typeface="Verdana" panose="020B0604030504040204" pitchFamily="34" charset="0"/>
                <a:cs typeface="Verdana" panose="020B0604030504040204" pitchFamily="34" charset="0"/>
              </a:rPr>
              <a:t>desencapsulación</a:t>
            </a:r>
            <a:r>
              <a:rPr lang="es-CO" sz="2300" dirty="0">
                <a:latin typeface="Verdana" panose="020B0604030504040204" pitchFamily="34" charset="0"/>
                <a:ea typeface="Verdana" panose="020B0604030504040204" pitchFamily="34" charset="0"/>
                <a:cs typeface="Verdana" panose="020B0604030504040204" pitchFamily="34" charset="0"/>
              </a:rPr>
              <a:t>”. Una vez que la capa de red </a:t>
            </a:r>
            <a:r>
              <a:rPr lang="es-CO" sz="2300" dirty="0" err="1">
                <a:latin typeface="Verdana" panose="020B0604030504040204" pitchFamily="34" charset="0"/>
                <a:ea typeface="Verdana" panose="020B0604030504040204" pitchFamily="34" charset="0"/>
                <a:cs typeface="Verdana" panose="020B0604030504040204" pitchFamily="34" charset="0"/>
              </a:rPr>
              <a:t>desencapsula</a:t>
            </a:r>
            <a:r>
              <a:rPr lang="es-CO" sz="2300" dirty="0">
                <a:latin typeface="Verdana" panose="020B0604030504040204" pitchFamily="34" charset="0"/>
                <a:ea typeface="Verdana" panose="020B0604030504040204" pitchFamily="34" charset="0"/>
                <a:cs typeface="Verdana" panose="020B0604030504040204" pitchFamily="34" charset="0"/>
              </a:rPr>
              <a:t> el paquete, la PDU de capa 4 que se obtiene como resultado se transfiere al servicio correspondiente en la capa de transporte. </a:t>
            </a:r>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69819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77505" y="474345"/>
            <a:ext cx="11417416" cy="5509200"/>
          </a:xfrm>
          <a:prstGeom prst="rect">
            <a:avLst/>
          </a:prstGeom>
        </p:spPr>
        <p:txBody>
          <a:bodyPr wrap="square">
            <a:spAutoFit/>
          </a:bodyPr>
          <a:lstStyle/>
          <a:p>
            <a:pPr algn="just"/>
            <a:r>
              <a:rPr lang="es-CO" sz="1600" dirty="0">
                <a:latin typeface="Verdana" panose="020B0604030504040204" pitchFamily="34" charset="0"/>
                <a:ea typeface="Verdana" panose="020B0604030504040204" pitchFamily="34" charset="0"/>
                <a:cs typeface="Verdana" panose="020B0604030504040204" pitchFamily="34" charset="0"/>
              </a:rPr>
              <a:t>El protocolo IP es el servicio de capa de red implementado por la suite de protocolos TCP/IP.</a:t>
            </a:r>
          </a:p>
          <a:p>
            <a:pPr algn="just"/>
            <a:r>
              <a:rPr lang="es-CO" sz="1600" dirty="0">
                <a:latin typeface="Verdana" panose="020B0604030504040204" pitchFamily="34" charset="0"/>
                <a:ea typeface="Verdana" panose="020B0604030504040204" pitchFamily="34" charset="0"/>
                <a:cs typeface="Verdana" panose="020B0604030504040204" pitchFamily="34" charset="0"/>
              </a:rPr>
              <a:t>IP se diseñó como protocolo con baja sobrecarga. Provee sólo las funciones necesarias para enviar un paquete desde un origen a un destino a través de un sistema interconectado de redes. El protocolo no fue diseñado para rastrear ni administrar el flujo de paquetes. De ser necesarias, otros protocolos en otras capas llevan a cabo estas funciones.</a:t>
            </a:r>
          </a:p>
          <a:p>
            <a:pPr algn="just"/>
            <a:endParaRPr lang="es-CO" sz="1600" dirty="0">
              <a:latin typeface="Verdana" panose="020B0604030504040204" pitchFamily="34" charset="0"/>
              <a:ea typeface="Verdana" panose="020B0604030504040204" pitchFamily="34" charset="0"/>
              <a:cs typeface="Verdana" panose="020B0604030504040204" pitchFamily="34" charset="0"/>
            </a:endParaRPr>
          </a:p>
          <a:p>
            <a:pPr algn="just"/>
            <a:r>
              <a:rPr lang="es-CO" sz="1600" dirty="0">
                <a:latin typeface="Verdana" panose="020B0604030504040204" pitchFamily="34" charset="0"/>
                <a:ea typeface="Verdana" panose="020B0604030504040204" pitchFamily="34" charset="0"/>
                <a:cs typeface="Verdana" panose="020B0604030504040204" pitchFamily="34" charset="0"/>
              </a:rPr>
              <a:t>Las características básicas del protocolo IP son las siguientes:</a:t>
            </a:r>
          </a:p>
          <a:p>
            <a:pPr marL="342900" indent="-342900" algn="just">
              <a:buFont typeface="+mj-lt"/>
              <a:buAutoNum type="arabicPeriod"/>
            </a:pPr>
            <a:r>
              <a:rPr lang="es-CO" sz="1600" dirty="0" smtClean="0">
                <a:latin typeface="Verdana" panose="020B0604030504040204" pitchFamily="34" charset="0"/>
                <a:ea typeface="Verdana" panose="020B0604030504040204" pitchFamily="34" charset="0"/>
                <a:cs typeface="Verdana" panose="020B0604030504040204" pitchFamily="34" charset="0"/>
              </a:rPr>
              <a:t>Sin </a:t>
            </a:r>
            <a:r>
              <a:rPr lang="es-CO" sz="1600" dirty="0">
                <a:latin typeface="Verdana" panose="020B0604030504040204" pitchFamily="34" charset="0"/>
                <a:ea typeface="Verdana" panose="020B0604030504040204" pitchFamily="34" charset="0"/>
                <a:cs typeface="Verdana" panose="020B0604030504040204" pitchFamily="34" charset="0"/>
              </a:rPr>
              <a:t>conexión: no se establece ninguna conexión con el destino antes de enviar los paquetes de datos.</a:t>
            </a:r>
          </a:p>
          <a:p>
            <a:pPr marL="342900" indent="-342900" algn="just">
              <a:buFont typeface="+mj-lt"/>
              <a:buAutoNum type="arabicPeriod"/>
            </a:pPr>
            <a:r>
              <a:rPr lang="es-CO" sz="1600" dirty="0" smtClean="0">
                <a:latin typeface="Verdana" panose="020B0604030504040204" pitchFamily="34" charset="0"/>
                <a:ea typeface="Verdana" panose="020B0604030504040204" pitchFamily="34" charset="0"/>
                <a:cs typeface="Verdana" panose="020B0604030504040204" pitchFamily="34" charset="0"/>
              </a:rPr>
              <a:t>Máximo </a:t>
            </a:r>
            <a:r>
              <a:rPr lang="es-CO" sz="1600" dirty="0">
                <a:latin typeface="Verdana" panose="020B0604030504040204" pitchFamily="34" charset="0"/>
                <a:ea typeface="Verdana" panose="020B0604030504040204" pitchFamily="34" charset="0"/>
                <a:cs typeface="Verdana" panose="020B0604030504040204" pitchFamily="34" charset="0"/>
              </a:rPr>
              <a:t>esfuerzo (no confiable): la entrega de paquetes no está garantizada.</a:t>
            </a:r>
          </a:p>
          <a:p>
            <a:pPr marL="342900" indent="-342900" algn="just">
              <a:buFont typeface="+mj-lt"/>
              <a:buAutoNum type="arabicPeriod"/>
            </a:pPr>
            <a:r>
              <a:rPr lang="es-CO" sz="1600" dirty="0" smtClean="0">
                <a:latin typeface="Verdana" panose="020B0604030504040204" pitchFamily="34" charset="0"/>
                <a:ea typeface="Verdana" panose="020B0604030504040204" pitchFamily="34" charset="0"/>
                <a:cs typeface="Verdana" panose="020B0604030504040204" pitchFamily="34" charset="0"/>
              </a:rPr>
              <a:t>Independiente </a:t>
            </a:r>
            <a:r>
              <a:rPr lang="es-CO" sz="1600" dirty="0">
                <a:latin typeface="Verdana" panose="020B0604030504040204" pitchFamily="34" charset="0"/>
                <a:ea typeface="Verdana" panose="020B0604030504040204" pitchFamily="34" charset="0"/>
                <a:cs typeface="Verdana" panose="020B0604030504040204" pitchFamily="34" charset="0"/>
              </a:rPr>
              <a:t>de los medios: la operación es independiente del medio que transporta los datos</a:t>
            </a:r>
            <a:r>
              <a:rPr lang="es-CO" sz="1600" dirty="0" smtClean="0">
                <a:latin typeface="Verdana" panose="020B0604030504040204" pitchFamily="34" charset="0"/>
                <a:ea typeface="Verdana" panose="020B0604030504040204" pitchFamily="34" charset="0"/>
                <a:cs typeface="Verdana" panose="020B0604030504040204" pitchFamily="34" charset="0"/>
              </a:rPr>
              <a:t>. Solo debe respetar la MTU.</a:t>
            </a:r>
          </a:p>
          <a:p>
            <a:pPr marL="342900" indent="-342900" algn="just">
              <a:buFont typeface="+mj-lt"/>
              <a:buAutoNum type="arabicPeriod"/>
            </a:pPr>
            <a:endParaRPr lang="es-CO"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just">
              <a:buFont typeface="+mj-lt"/>
              <a:buAutoNum type="arabicPeriod"/>
            </a:pPr>
            <a:endParaRPr lang="es-CO" sz="1600" dirty="0">
              <a:latin typeface="Verdana" panose="020B0604030504040204" pitchFamily="34" charset="0"/>
              <a:ea typeface="Verdana" panose="020B0604030504040204" pitchFamily="34" charset="0"/>
              <a:cs typeface="Verdana" panose="020B0604030504040204" pitchFamily="34" charset="0"/>
            </a:endParaRPr>
          </a:p>
          <a:p>
            <a:pPr algn="just"/>
            <a:r>
              <a:rPr lang="es-CO" sz="1600" b="1" dirty="0" smtClean="0">
                <a:latin typeface="Verdana" panose="020B0604030504040204" pitchFamily="34" charset="0"/>
                <a:ea typeface="Verdana" panose="020B0604030504040204" pitchFamily="34" charset="0"/>
                <a:cs typeface="Verdana" panose="020B0604030504040204" pitchFamily="34" charset="0"/>
              </a:rPr>
              <a:t>MTU</a:t>
            </a:r>
          </a:p>
          <a:p>
            <a:pPr algn="just"/>
            <a:r>
              <a:rPr lang="es-AR" sz="1600" dirty="0">
                <a:latin typeface="Verdana" panose="020B0604030504040204" pitchFamily="34" charset="0"/>
                <a:ea typeface="Verdana" panose="020B0604030504040204" pitchFamily="34" charset="0"/>
                <a:cs typeface="Verdana" panose="020B0604030504040204" pitchFamily="34" charset="0"/>
              </a:rPr>
              <a:t>U</a:t>
            </a:r>
            <a:r>
              <a:rPr lang="es-AR" sz="1600" dirty="0" smtClean="0">
                <a:latin typeface="Verdana" panose="020B0604030504040204" pitchFamily="34" charset="0"/>
                <a:ea typeface="Verdana" panose="020B0604030504040204" pitchFamily="34" charset="0"/>
                <a:cs typeface="Verdana" panose="020B0604030504040204" pitchFamily="34" charset="0"/>
              </a:rPr>
              <a:t>nidad </a:t>
            </a:r>
            <a:r>
              <a:rPr lang="es-AR" sz="1600" dirty="0">
                <a:latin typeface="Verdana" panose="020B0604030504040204" pitchFamily="34" charset="0"/>
                <a:ea typeface="Verdana" panose="020B0604030504040204" pitchFamily="34" charset="0"/>
                <a:cs typeface="Verdana" panose="020B0604030504040204" pitchFamily="34" charset="0"/>
              </a:rPr>
              <a:t>máxima de </a:t>
            </a:r>
            <a:r>
              <a:rPr lang="es-AR" sz="1600" dirty="0" smtClean="0">
                <a:latin typeface="Verdana" panose="020B0604030504040204" pitchFamily="34" charset="0"/>
                <a:ea typeface="Verdana" panose="020B0604030504040204" pitchFamily="34" charset="0"/>
                <a:cs typeface="Verdana" panose="020B0604030504040204" pitchFamily="34" charset="0"/>
              </a:rPr>
              <a:t>transmisión. </a:t>
            </a:r>
            <a:r>
              <a:rPr lang="es-AR" sz="1600" dirty="0">
                <a:latin typeface="Verdana" panose="020B0604030504040204" pitchFamily="34" charset="0"/>
                <a:ea typeface="Verdana" panose="020B0604030504040204" pitchFamily="34" charset="0"/>
                <a:cs typeface="Verdana" panose="020B0604030504040204" pitchFamily="34" charset="0"/>
              </a:rPr>
              <a:t>Parte de la comunicación de control entre la capa de enlace de datos y la capa de red consiste en establecer el tamaño máximo para el paquete. La capa de enlace de datos pasa el valor de MTU a la capa de red. A continuación, la capa de red determina cuán grandes pueden ser los paquetes. </a:t>
            </a:r>
            <a:r>
              <a:rPr lang="es-AR" sz="1600" dirty="0" smtClean="0">
                <a:latin typeface="Verdana" panose="020B0604030504040204" pitchFamily="34" charset="0"/>
                <a:ea typeface="Verdana" panose="020B0604030504040204" pitchFamily="34" charset="0"/>
                <a:cs typeface="Verdana" panose="020B0604030504040204" pitchFamily="34" charset="0"/>
              </a:rPr>
              <a:t>En </a:t>
            </a:r>
            <a:r>
              <a:rPr lang="es-AR" sz="1600" dirty="0">
                <a:latin typeface="Verdana" panose="020B0604030504040204" pitchFamily="34" charset="0"/>
                <a:ea typeface="Verdana" panose="020B0604030504040204" pitchFamily="34" charset="0"/>
                <a:cs typeface="Verdana" panose="020B0604030504040204" pitchFamily="34" charset="0"/>
              </a:rPr>
              <a:t>algunos casos, un dispositivo intermediario, generalmente un </a:t>
            </a:r>
            <a:r>
              <a:rPr lang="es-AR" sz="1600" dirty="0" err="1">
                <a:latin typeface="Verdana" panose="020B0604030504040204" pitchFamily="34" charset="0"/>
                <a:ea typeface="Verdana" panose="020B0604030504040204" pitchFamily="34" charset="0"/>
                <a:cs typeface="Verdana" panose="020B0604030504040204" pitchFamily="34" charset="0"/>
              </a:rPr>
              <a:t>router</a:t>
            </a:r>
            <a:r>
              <a:rPr lang="es-AR" sz="1600" dirty="0">
                <a:latin typeface="Verdana" panose="020B0604030504040204" pitchFamily="34" charset="0"/>
                <a:ea typeface="Verdana" panose="020B0604030504040204" pitchFamily="34" charset="0"/>
                <a:cs typeface="Verdana" panose="020B0604030504040204" pitchFamily="34" charset="0"/>
              </a:rPr>
              <a:t>, debe dividir un paquete cuando lo reenvía de un medio a otro con una MTU más pequeña. A este proceso se lo llama fragmentación de paquetes o fragmentación. </a:t>
            </a:r>
            <a:endParaRPr lang="es-CO"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just">
              <a:buFont typeface="+mj-lt"/>
              <a:buAutoNum type="arabicPeriod"/>
            </a:pPr>
            <a:endParaRPr lang="es-CO" sz="1600" dirty="0">
              <a:latin typeface="Verdana" panose="020B0604030504040204" pitchFamily="34" charset="0"/>
              <a:ea typeface="Verdana" panose="020B0604030504040204" pitchFamily="34" charset="0"/>
              <a:cs typeface="Verdana" panose="020B0604030504040204" pitchFamily="34" charset="0"/>
            </a:endParaRPr>
          </a:p>
          <a:p>
            <a:pPr algn="just"/>
            <a:endParaRPr lang="es-CO"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36989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6828504" y="809137"/>
            <a:ext cx="11417416" cy="338554"/>
          </a:xfrm>
          <a:prstGeom prst="rect">
            <a:avLst/>
          </a:prstGeom>
        </p:spPr>
        <p:txBody>
          <a:bodyPr wrap="square">
            <a:spAutoFit/>
          </a:bodyPr>
          <a:lstStyle/>
          <a:p>
            <a:pPr algn="just"/>
            <a:r>
              <a:rPr lang="es-CO" sz="1600" b="1" dirty="0" smtClean="0">
                <a:latin typeface="Verdana" panose="020B0604030504040204" pitchFamily="34" charset="0"/>
                <a:ea typeface="Verdana" panose="020B0604030504040204" pitchFamily="34" charset="0"/>
                <a:cs typeface="Verdana" panose="020B0604030504040204" pitchFamily="34" charset="0"/>
              </a:rPr>
              <a:t>Campos paquete IP</a:t>
            </a:r>
            <a:endParaRPr lang="es-CO" sz="1600" b="1"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a:stretch>
            <a:fillRect/>
          </a:stretch>
        </p:blipFill>
        <p:spPr>
          <a:xfrm>
            <a:off x="5672138" y="1365168"/>
            <a:ext cx="6245002" cy="5278519"/>
          </a:xfrm>
          <a:prstGeom prst="rect">
            <a:avLst/>
          </a:prstGeom>
        </p:spPr>
      </p:pic>
      <p:sp>
        <p:nvSpPr>
          <p:cNvPr id="3" name="Rectángulo 2"/>
          <p:cNvSpPr/>
          <p:nvPr/>
        </p:nvSpPr>
        <p:spPr>
          <a:xfrm>
            <a:off x="319088" y="809137"/>
            <a:ext cx="5153025" cy="4308872"/>
          </a:xfrm>
          <a:prstGeom prst="rect">
            <a:avLst/>
          </a:prstGeom>
        </p:spPr>
        <p:txBody>
          <a:bodyPr wrap="square">
            <a:spAutoFit/>
          </a:bodyPr>
          <a:lstStyle/>
          <a:p>
            <a:pPr algn="just"/>
            <a:r>
              <a:rPr lang="es-CO" sz="1600" b="1" dirty="0">
                <a:latin typeface="Verdana" panose="020B0604030504040204" pitchFamily="34" charset="0"/>
                <a:ea typeface="Verdana" panose="020B0604030504040204" pitchFamily="34" charset="0"/>
                <a:cs typeface="Verdana" panose="020B0604030504040204" pitchFamily="34" charset="0"/>
              </a:rPr>
              <a:t>Tipos de interfaces</a:t>
            </a:r>
          </a:p>
          <a:p>
            <a:pPr algn="just"/>
            <a:endParaRPr lang="es-CO"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a:latin typeface="Verdana" panose="020B0604030504040204" pitchFamily="34" charset="0"/>
                <a:ea typeface="Verdana" panose="020B0604030504040204" pitchFamily="34" charset="0"/>
                <a:cs typeface="Verdana" panose="020B0604030504040204" pitchFamily="34" charset="0"/>
              </a:rPr>
              <a:t>Los principales tipos de interfaces de capa 3 son los siguientes: </a:t>
            </a: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marL="342900" indent="-342900" algn="just">
              <a:buFont typeface="+mj-lt"/>
              <a:buAutoNum type="arabicPeriod"/>
            </a:pPr>
            <a:r>
              <a:rPr lang="es-AR" sz="1600" dirty="0">
                <a:latin typeface="Verdana" panose="020B0604030504040204" pitchFamily="34" charset="0"/>
                <a:ea typeface="Verdana" panose="020B0604030504040204" pitchFamily="34" charset="0"/>
                <a:cs typeface="Verdana" panose="020B0604030504040204" pitchFamily="34" charset="0"/>
              </a:rPr>
              <a:t>Interfaz virtual de </a:t>
            </a:r>
            <a:r>
              <a:rPr lang="es-AR" sz="1600" dirty="0" err="1">
                <a:latin typeface="Verdana" panose="020B0604030504040204" pitchFamily="34" charset="0"/>
                <a:ea typeface="Verdana" panose="020B0604030504040204" pitchFamily="34" charset="0"/>
                <a:cs typeface="Verdana" panose="020B0604030504040204" pitchFamily="34" charset="0"/>
              </a:rPr>
              <a:t>switch</a:t>
            </a:r>
            <a:r>
              <a:rPr lang="es-AR" sz="1600" dirty="0">
                <a:latin typeface="Verdana" panose="020B0604030504040204" pitchFamily="34" charset="0"/>
                <a:ea typeface="Verdana" panose="020B0604030504040204" pitchFamily="34" charset="0"/>
                <a:cs typeface="Verdana" panose="020B0604030504040204" pitchFamily="34" charset="0"/>
              </a:rPr>
              <a:t> (SVI): interfaz lógica en un </a:t>
            </a:r>
            <a:r>
              <a:rPr lang="es-AR" sz="1600" dirty="0" err="1">
                <a:latin typeface="Verdana" panose="020B0604030504040204" pitchFamily="34" charset="0"/>
                <a:ea typeface="Verdana" panose="020B0604030504040204" pitchFamily="34" charset="0"/>
                <a:cs typeface="Verdana" panose="020B0604030504040204" pitchFamily="34" charset="0"/>
              </a:rPr>
              <a:t>switch</a:t>
            </a:r>
            <a:r>
              <a:rPr lang="es-AR" sz="1600" dirty="0">
                <a:latin typeface="Verdana" panose="020B0604030504040204" pitchFamily="34" charset="0"/>
                <a:ea typeface="Verdana" panose="020B0604030504040204" pitchFamily="34" charset="0"/>
                <a:cs typeface="Verdana" panose="020B0604030504040204" pitchFamily="34" charset="0"/>
              </a:rPr>
              <a:t> asociado a una red de área local virtual (VLAN). </a:t>
            </a:r>
          </a:p>
          <a:p>
            <a:pPr marL="342900" indent="-342900" algn="just">
              <a:buFont typeface="+mj-lt"/>
              <a:buAutoNum type="arabicPeriod"/>
            </a:pPr>
            <a:r>
              <a:rPr lang="es-AR" sz="1600" dirty="0">
                <a:latin typeface="Verdana" panose="020B0604030504040204" pitchFamily="34" charset="0"/>
                <a:ea typeface="Verdana" panose="020B0604030504040204" pitchFamily="34" charset="0"/>
                <a:cs typeface="Verdana" panose="020B0604030504040204" pitchFamily="34" charset="0"/>
              </a:rPr>
              <a:t>Puerto </a:t>
            </a:r>
            <a:r>
              <a:rPr lang="es-AR" sz="1600" dirty="0" err="1">
                <a:latin typeface="Verdana" panose="020B0604030504040204" pitchFamily="34" charset="0"/>
                <a:ea typeface="Verdana" panose="020B0604030504040204" pitchFamily="34" charset="0"/>
                <a:cs typeface="Verdana" panose="020B0604030504040204" pitchFamily="34" charset="0"/>
              </a:rPr>
              <a:t>enrutado</a:t>
            </a:r>
            <a:r>
              <a:rPr lang="es-AR" sz="1600" dirty="0">
                <a:latin typeface="Verdana" panose="020B0604030504040204" pitchFamily="34" charset="0"/>
                <a:ea typeface="Verdana" panose="020B0604030504040204" pitchFamily="34" charset="0"/>
                <a:cs typeface="Verdana" panose="020B0604030504040204" pitchFamily="34" charset="0"/>
              </a:rPr>
              <a:t>: puerto físico en un </a:t>
            </a:r>
            <a:r>
              <a:rPr lang="es-AR" sz="1600" dirty="0" err="1">
                <a:latin typeface="Verdana" panose="020B0604030504040204" pitchFamily="34" charset="0"/>
                <a:ea typeface="Verdana" panose="020B0604030504040204" pitchFamily="34" charset="0"/>
                <a:cs typeface="Verdana" panose="020B0604030504040204" pitchFamily="34" charset="0"/>
              </a:rPr>
              <a:t>switch</a:t>
            </a:r>
            <a:r>
              <a:rPr lang="es-AR" sz="1600" dirty="0">
                <a:latin typeface="Verdana" panose="020B0604030504040204" pitchFamily="34" charset="0"/>
                <a:ea typeface="Verdana" panose="020B0604030504040204" pitchFamily="34" charset="0"/>
                <a:cs typeface="Verdana" panose="020B0604030504040204" pitchFamily="34" charset="0"/>
              </a:rPr>
              <a:t> de capa 3 configurado para funcionar como puerto de </a:t>
            </a:r>
            <a:r>
              <a:rPr lang="es-AR" sz="1600" dirty="0" err="1">
                <a:latin typeface="Verdana" panose="020B0604030504040204" pitchFamily="34" charset="0"/>
                <a:ea typeface="Verdana" panose="020B0604030504040204" pitchFamily="34" charset="0"/>
                <a:cs typeface="Verdana" panose="020B0604030504040204" pitchFamily="34" charset="0"/>
              </a:rPr>
              <a:t>router</a:t>
            </a:r>
            <a:r>
              <a:rPr lang="es-AR" sz="1600" dirty="0">
                <a:latin typeface="Verdana" panose="020B0604030504040204" pitchFamily="34" charset="0"/>
                <a:ea typeface="Verdana" panose="020B0604030504040204" pitchFamily="34" charset="0"/>
                <a:cs typeface="Verdana" panose="020B0604030504040204" pitchFamily="34" charset="0"/>
              </a:rPr>
              <a:t>. </a:t>
            </a:r>
          </a:p>
          <a:p>
            <a:pPr marL="342900" indent="-342900" algn="just">
              <a:buFont typeface="+mj-lt"/>
              <a:buAutoNum type="arabicPeriod"/>
            </a:pPr>
            <a:r>
              <a:rPr lang="es-AR" sz="1600" dirty="0" err="1">
                <a:latin typeface="Verdana" panose="020B0604030504040204" pitchFamily="34" charset="0"/>
                <a:ea typeface="Verdana" panose="020B0604030504040204" pitchFamily="34" charset="0"/>
                <a:cs typeface="Verdana" panose="020B0604030504040204" pitchFamily="34" charset="0"/>
              </a:rPr>
              <a:t>EtherChannel</a:t>
            </a:r>
            <a:r>
              <a:rPr lang="es-AR" sz="1600" dirty="0">
                <a:latin typeface="Verdana" panose="020B0604030504040204" pitchFamily="34" charset="0"/>
                <a:ea typeface="Verdana" panose="020B0604030504040204" pitchFamily="34" charset="0"/>
                <a:cs typeface="Verdana" panose="020B0604030504040204" pitchFamily="34" charset="0"/>
              </a:rPr>
              <a:t> de capa 3: interfaz lógica en dispositivos Cisco asociada a un conjunto de puertos </a:t>
            </a:r>
            <a:r>
              <a:rPr lang="es-AR" sz="1600" dirty="0" err="1">
                <a:latin typeface="Verdana" panose="020B0604030504040204" pitchFamily="34" charset="0"/>
                <a:ea typeface="Verdana" panose="020B0604030504040204" pitchFamily="34" charset="0"/>
                <a:cs typeface="Verdana" panose="020B0604030504040204" pitchFamily="34" charset="0"/>
              </a:rPr>
              <a:t>enrutados</a:t>
            </a:r>
            <a:r>
              <a:rPr lang="es-AR" sz="1600" dirty="0">
                <a:latin typeface="Verdana" panose="020B0604030504040204" pitchFamily="34" charset="0"/>
                <a:ea typeface="Verdana" panose="020B0604030504040204" pitchFamily="34" charset="0"/>
                <a:cs typeface="Verdana" panose="020B0604030504040204" pitchFamily="34" charset="0"/>
              </a:rPr>
              <a:t>. </a:t>
            </a:r>
          </a:p>
          <a:p>
            <a:pPr marL="342900" indent="-342900" algn="just">
              <a:buFont typeface="+mj-lt"/>
              <a:buAutoNum type="arabicPeriod"/>
            </a:pPr>
            <a:r>
              <a:rPr lang="es-AR" sz="1600" dirty="0" err="1">
                <a:latin typeface="Verdana" panose="020B0604030504040204" pitchFamily="34" charset="0"/>
                <a:ea typeface="Verdana" panose="020B0604030504040204" pitchFamily="34" charset="0"/>
                <a:cs typeface="Verdana" panose="020B0604030504040204" pitchFamily="34" charset="0"/>
              </a:rPr>
              <a:t>Loopback</a:t>
            </a:r>
            <a:r>
              <a:rPr lang="es-AR" sz="1600" dirty="0">
                <a:latin typeface="Verdana" panose="020B0604030504040204" pitchFamily="34" charset="0"/>
                <a:ea typeface="Verdana" panose="020B0604030504040204" pitchFamily="34" charset="0"/>
                <a:cs typeface="Verdana" panose="020B0604030504040204" pitchFamily="34" charset="0"/>
              </a:rPr>
              <a:t>: interfaz lógica virtual creada en dispositivos de red.</a:t>
            </a:r>
          </a:p>
          <a:p>
            <a:pPr algn="just"/>
            <a:endParaRPr lang="es-CO"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9382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77505" y="474345"/>
            <a:ext cx="11417416" cy="5539978"/>
          </a:xfrm>
          <a:prstGeom prst="rect">
            <a:avLst/>
          </a:prstGeom>
        </p:spPr>
        <p:txBody>
          <a:bodyPr wrap="square">
            <a:spAutoFit/>
          </a:bodyPr>
          <a:lstStyle/>
          <a:p>
            <a:endParaRPr lang="es-AR" dirty="0"/>
          </a:p>
          <a:p>
            <a:pPr marL="285750" indent="-285750" algn="just">
              <a:buFont typeface="Arial" panose="020B0604020202020204" pitchFamily="34" charset="0"/>
              <a:buChar char="•"/>
            </a:pPr>
            <a:r>
              <a:rPr lang="es-AR" sz="1600" dirty="0">
                <a:latin typeface="Verdana" panose="020B0604030504040204" pitchFamily="34" charset="0"/>
                <a:ea typeface="Verdana" panose="020B0604030504040204" pitchFamily="34" charset="0"/>
                <a:cs typeface="Verdana" panose="020B0604030504040204" pitchFamily="34" charset="0"/>
              </a:rPr>
              <a:t>Versión: contiene un valor binario de 4 bits que identifica la versión del paquete IP. Para los paquetes IPv4, este campo siempre se establece en </a:t>
            </a:r>
            <a:r>
              <a:rPr lang="es-AR" sz="1600" dirty="0" smtClean="0">
                <a:latin typeface="Verdana" panose="020B0604030504040204" pitchFamily="34" charset="0"/>
                <a:ea typeface="Verdana" panose="020B0604030504040204" pitchFamily="34" charset="0"/>
                <a:cs typeface="Verdana" panose="020B0604030504040204" pitchFamily="34" charset="0"/>
              </a:rPr>
              <a:t>0100.</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Servicios </a:t>
            </a:r>
            <a:r>
              <a:rPr lang="es-AR" sz="1600" dirty="0">
                <a:latin typeface="Verdana" panose="020B0604030504040204" pitchFamily="34" charset="0"/>
                <a:ea typeface="Verdana" panose="020B0604030504040204" pitchFamily="34" charset="0"/>
                <a:cs typeface="Verdana" panose="020B0604030504040204" pitchFamily="34" charset="0"/>
              </a:rPr>
              <a:t>diferenciados (DS): anteriormente denominado “Tipo de servicio” (</a:t>
            </a:r>
            <a:r>
              <a:rPr lang="es-AR" sz="1600" dirty="0" err="1">
                <a:latin typeface="Verdana" panose="020B0604030504040204" pitchFamily="34" charset="0"/>
                <a:ea typeface="Verdana" panose="020B0604030504040204" pitchFamily="34" charset="0"/>
                <a:cs typeface="Verdana" panose="020B0604030504040204" pitchFamily="34" charset="0"/>
              </a:rPr>
              <a:t>ToS</a:t>
            </a:r>
            <a:r>
              <a:rPr lang="es-AR" sz="1600" dirty="0">
                <a:latin typeface="Verdana" panose="020B0604030504040204" pitchFamily="34" charset="0"/>
                <a:ea typeface="Verdana" panose="020B0604030504040204" pitchFamily="34" charset="0"/>
                <a:cs typeface="Verdana" panose="020B0604030504040204" pitchFamily="34" charset="0"/>
              </a:rPr>
              <a:t>), se trata de un campo de 8 bits que se utiliza para determinar la prioridad de cada paquete. Los primeros 6 bits identifican el valor del Punto de código de servicios diferenciados (DSCP), utilizado por un mecanismo de calidad de servicio (</a:t>
            </a:r>
            <a:r>
              <a:rPr lang="es-AR" sz="1600" dirty="0" err="1">
                <a:latin typeface="Verdana" panose="020B0604030504040204" pitchFamily="34" charset="0"/>
                <a:ea typeface="Verdana" panose="020B0604030504040204" pitchFamily="34" charset="0"/>
                <a:cs typeface="Verdana" panose="020B0604030504040204" pitchFamily="34" charset="0"/>
              </a:rPr>
              <a:t>QoS</a:t>
            </a:r>
            <a:r>
              <a:rPr lang="es-AR" sz="1600" dirty="0">
                <a:latin typeface="Verdana" panose="020B0604030504040204" pitchFamily="34" charset="0"/>
                <a:ea typeface="Verdana" panose="020B0604030504040204" pitchFamily="34" charset="0"/>
                <a:cs typeface="Verdana" panose="020B0604030504040204" pitchFamily="34" charset="0"/>
              </a:rPr>
              <a:t>). Los últimos 2 bits identifican el valor de Notificación explícita de congestión (ECN), que se puede utilizar para evitar que los paquetes se descarten durante momentos de congestión de la red.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Tiempo </a:t>
            </a:r>
            <a:r>
              <a:rPr lang="es-AR" sz="1600" dirty="0">
                <a:latin typeface="Verdana" panose="020B0604030504040204" pitchFamily="34" charset="0"/>
                <a:ea typeface="Verdana" panose="020B0604030504040204" pitchFamily="34" charset="0"/>
                <a:cs typeface="Verdana" panose="020B0604030504040204" pitchFamily="34" charset="0"/>
              </a:rPr>
              <a:t>de vida (TTL): contiene un valor binario de 8 bits que se utiliza para limitar la vida útil de un paquete. Se especifica en segundos, pero comúnmente se denomina “conteo de saltos”. </a:t>
            </a:r>
            <a:r>
              <a:rPr lang="es-AR" sz="1600" dirty="0" smtClean="0">
                <a:latin typeface="Verdana" panose="020B0604030504040204" pitchFamily="34" charset="0"/>
                <a:ea typeface="Verdana" panose="020B0604030504040204" pitchFamily="34" charset="0"/>
                <a:cs typeface="Verdana" panose="020B0604030504040204" pitchFamily="34" charset="0"/>
              </a:rPr>
              <a:t>El </a:t>
            </a:r>
            <a:r>
              <a:rPr lang="es-AR" sz="1600" dirty="0">
                <a:latin typeface="Verdana" panose="020B0604030504040204" pitchFamily="34" charset="0"/>
                <a:ea typeface="Verdana" panose="020B0604030504040204" pitchFamily="34" charset="0"/>
                <a:cs typeface="Verdana" panose="020B0604030504040204" pitchFamily="34" charset="0"/>
              </a:rPr>
              <a:t>emisor del paquete establece el valor inicial de tiempo de vida (TTL), el que disminuye un punto por cada salto, es decir, cada vez que el paquete es procesado por un </a:t>
            </a:r>
            <a:r>
              <a:rPr lang="es-AR" sz="1600" dirty="0" err="1">
                <a:latin typeface="Verdana" panose="020B0604030504040204" pitchFamily="34" charset="0"/>
                <a:ea typeface="Verdana" panose="020B0604030504040204" pitchFamily="34" charset="0"/>
                <a:cs typeface="Verdana" panose="020B0604030504040204" pitchFamily="34" charset="0"/>
              </a:rPr>
              <a:t>router</a:t>
            </a:r>
            <a:r>
              <a:rPr lang="es-AR" sz="1600" dirty="0">
                <a:latin typeface="Verdana" panose="020B0604030504040204" pitchFamily="34" charset="0"/>
                <a:ea typeface="Verdana" panose="020B0604030504040204" pitchFamily="34" charset="0"/>
                <a:cs typeface="Verdana" panose="020B0604030504040204" pitchFamily="34" charset="0"/>
              </a:rPr>
              <a:t>. Si el campo TTL disminuye a cero, el </a:t>
            </a:r>
            <a:r>
              <a:rPr lang="es-AR" sz="1600" dirty="0" err="1">
                <a:latin typeface="Verdana" panose="020B0604030504040204" pitchFamily="34" charset="0"/>
                <a:ea typeface="Verdana" panose="020B0604030504040204" pitchFamily="34" charset="0"/>
                <a:cs typeface="Verdana" panose="020B0604030504040204" pitchFamily="34" charset="0"/>
              </a:rPr>
              <a:t>router</a:t>
            </a:r>
            <a:r>
              <a:rPr lang="es-AR" sz="1600" dirty="0">
                <a:latin typeface="Verdana" panose="020B0604030504040204" pitchFamily="34" charset="0"/>
                <a:ea typeface="Verdana" panose="020B0604030504040204" pitchFamily="34" charset="0"/>
                <a:cs typeface="Verdana" panose="020B0604030504040204" pitchFamily="34" charset="0"/>
              </a:rPr>
              <a:t> descarta el paquete y envía un mensaje del protocolo de mensajes de control de Internet (ICMP) de Tiempo superado a la dirección IP de origen. El comando </a:t>
            </a:r>
            <a:r>
              <a:rPr lang="es-AR" sz="1600" dirty="0" err="1" smtClean="0">
                <a:latin typeface="Verdana" panose="020B0604030504040204" pitchFamily="34" charset="0"/>
                <a:ea typeface="Verdana" panose="020B0604030504040204" pitchFamily="34" charset="0"/>
                <a:cs typeface="Verdana" panose="020B0604030504040204" pitchFamily="34" charset="0"/>
              </a:rPr>
              <a:t>traceroute</a:t>
            </a:r>
            <a:r>
              <a:rPr lang="es-AR" sz="1600" dirty="0" smtClean="0">
                <a:latin typeface="Verdana" panose="020B0604030504040204" pitchFamily="34" charset="0"/>
                <a:ea typeface="Verdana" panose="020B0604030504040204" pitchFamily="34" charset="0"/>
                <a:cs typeface="Verdana" panose="020B0604030504040204" pitchFamily="34" charset="0"/>
              </a:rPr>
              <a:t> utiliza </a:t>
            </a:r>
            <a:r>
              <a:rPr lang="es-AR" sz="1600" dirty="0">
                <a:latin typeface="Verdana" panose="020B0604030504040204" pitchFamily="34" charset="0"/>
                <a:ea typeface="Verdana" panose="020B0604030504040204" pitchFamily="34" charset="0"/>
                <a:cs typeface="Verdana" panose="020B0604030504040204" pitchFamily="34" charset="0"/>
              </a:rPr>
              <a:t>este campo para identificar </a:t>
            </a:r>
            <a:r>
              <a:rPr lang="es-AR" sz="1600" dirty="0" smtClean="0">
                <a:latin typeface="Verdana" panose="020B0604030504040204" pitchFamily="34" charset="0"/>
                <a:ea typeface="Verdana" panose="020B0604030504040204" pitchFamily="34" charset="0"/>
                <a:cs typeface="Verdana" panose="020B0604030504040204" pitchFamily="34" charset="0"/>
              </a:rPr>
              <a:t>los dispositivos de capa 3 </a:t>
            </a:r>
            <a:r>
              <a:rPr lang="es-AR" sz="1600" dirty="0">
                <a:latin typeface="Verdana" panose="020B0604030504040204" pitchFamily="34" charset="0"/>
                <a:ea typeface="Verdana" panose="020B0604030504040204" pitchFamily="34" charset="0"/>
                <a:cs typeface="Verdana" panose="020B0604030504040204" pitchFamily="34" charset="0"/>
              </a:rPr>
              <a:t>utilizados entre el origen y el destino.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Protocolo</a:t>
            </a:r>
            <a:r>
              <a:rPr lang="es-AR" sz="1600" dirty="0">
                <a:latin typeface="Verdana" panose="020B0604030504040204" pitchFamily="34" charset="0"/>
                <a:ea typeface="Verdana" panose="020B0604030504040204" pitchFamily="34" charset="0"/>
                <a:cs typeface="Verdana" panose="020B0604030504040204" pitchFamily="34" charset="0"/>
              </a:rPr>
              <a:t>: este valor binario de 8 bits indica el tipo de contenido de datos que transporta el paquete, lo que permite que la capa de red pase los datos al protocolo de capa superior correspondiente. Los valores comunes incluyen ICMP (1), TCP (6) y UDP (17).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Dirección </a:t>
            </a:r>
            <a:r>
              <a:rPr lang="es-AR" sz="1600" dirty="0">
                <a:latin typeface="Verdana" panose="020B0604030504040204" pitchFamily="34" charset="0"/>
                <a:ea typeface="Verdana" panose="020B0604030504040204" pitchFamily="34" charset="0"/>
                <a:cs typeface="Verdana" panose="020B0604030504040204" pitchFamily="34" charset="0"/>
              </a:rPr>
              <a:t>IP de origen: contiene un valor binario de 32 bits que representa la dirección IP de origen del paquete.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Dirección </a:t>
            </a:r>
            <a:r>
              <a:rPr lang="es-AR" sz="1600" dirty="0">
                <a:latin typeface="Verdana" panose="020B0604030504040204" pitchFamily="34" charset="0"/>
                <a:ea typeface="Verdana" panose="020B0604030504040204" pitchFamily="34" charset="0"/>
                <a:cs typeface="Verdana" panose="020B0604030504040204" pitchFamily="34" charset="0"/>
              </a:rPr>
              <a:t>IP de destino: contiene un valor binario de 32 bits que representa la dirección IP de destino del paquete. </a:t>
            </a:r>
          </a:p>
        </p:txBody>
      </p:sp>
    </p:spTree>
    <p:extLst>
      <p:ext uri="{BB962C8B-B14F-4D97-AF65-F5344CB8AC3E}">
        <p14:creationId xmlns:p14="http://schemas.microsoft.com/office/powerpoint/2010/main" val="3003819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65148" y="214853"/>
            <a:ext cx="11417416" cy="4801314"/>
          </a:xfrm>
          <a:prstGeom prst="rect">
            <a:avLst/>
          </a:prstGeom>
        </p:spPr>
        <p:txBody>
          <a:bodyPr wrap="square">
            <a:spAutoFit/>
          </a:bodyPr>
          <a:lstStyle/>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a:latin typeface="Verdana" panose="020B0604030504040204" pitchFamily="34" charset="0"/>
                <a:ea typeface="Verdana" panose="020B0604030504040204" pitchFamily="34" charset="0"/>
                <a:cs typeface="Verdana" panose="020B0604030504040204" pitchFamily="34" charset="0"/>
              </a:rPr>
              <a:t>Longitud del encabezado de Internet (IHL): contiene un valor binario de 4 bits que identifica la cantidad de palabras de 32 bits en el encabezado. El valor de IHL varía según los campos Opciones y Relleno. El valor mínimo para este campo es 5 (es decir, 5×32 = 160 bits = 20 bytes), y el valor máximo es 15 (es decir, 15×32 = 480 bits = 60 bytes).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Longitud </a:t>
            </a:r>
            <a:r>
              <a:rPr lang="es-AR" sz="1600" dirty="0">
                <a:latin typeface="Verdana" panose="020B0604030504040204" pitchFamily="34" charset="0"/>
                <a:ea typeface="Verdana" panose="020B0604030504040204" pitchFamily="34" charset="0"/>
                <a:cs typeface="Verdana" panose="020B0604030504040204" pitchFamily="34" charset="0"/>
              </a:rPr>
              <a:t>total: en ocasiones denominado “Longitud del paquete”, este campo de 16 bits define el tamaño total del paquete (fragmento), incluidos el encabezado y los datos, en bytes. La longitud mínima de paquete es de 20 bytes (encabezado de 20 bytes + datos de 0 bytes), y la máxima es de 65 535 bytes.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err="1" smtClean="0">
                <a:latin typeface="Verdana" panose="020B0604030504040204" pitchFamily="34" charset="0"/>
                <a:ea typeface="Verdana" panose="020B0604030504040204" pitchFamily="34" charset="0"/>
                <a:cs typeface="Verdana" panose="020B0604030504040204" pitchFamily="34" charset="0"/>
              </a:rPr>
              <a:t>Checksum</a:t>
            </a:r>
            <a:r>
              <a:rPr lang="es-AR" sz="1600" dirty="0" smtClean="0">
                <a:latin typeface="Verdana" panose="020B0604030504040204" pitchFamily="34" charset="0"/>
                <a:ea typeface="Verdana" panose="020B0604030504040204" pitchFamily="34" charset="0"/>
                <a:cs typeface="Verdana" panose="020B0604030504040204" pitchFamily="34" charset="0"/>
              </a:rPr>
              <a:t> </a:t>
            </a:r>
            <a:r>
              <a:rPr lang="es-AR" sz="1600" dirty="0">
                <a:latin typeface="Verdana" panose="020B0604030504040204" pitchFamily="34" charset="0"/>
                <a:ea typeface="Verdana" panose="020B0604030504040204" pitchFamily="34" charset="0"/>
                <a:cs typeface="Verdana" panose="020B0604030504040204" pitchFamily="34" charset="0"/>
              </a:rPr>
              <a:t>del encabezado: este campo de 16 bits se utiliza para la verificación de errores del encabezado IP. El </a:t>
            </a:r>
            <a:r>
              <a:rPr lang="es-AR" sz="1600" dirty="0" err="1">
                <a:latin typeface="Verdana" panose="020B0604030504040204" pitchFamily="34" charset="0"/>
                <a:ea typeface="Verdana" panose="020B0604030504040204" pitchFamily="34" charset="0"/>
                <a:cs typeface="Verdana" panose="020B0604030504040204" pitchFamily="34" charset="0"/>
              </a:rPr>
              <a:t>checksum</a:t>
            </a:r>
            <a:r>
              <a:rPr lang="es-AR" sz="1600" dirty="0">
                <a:latin typeface="Verdana" panose="020B0604030504040204" pitchFamily="34" charset="0"/>
                <a:ea typeface="Verdana" panose="020B0604030504040204" pitchFamily="34" charset="0"/>
                <a:cs typeface="Verdana" panose="020B0604030504040204" pitchFamily="34" charset="0"/>
              </a:rPr>
              <a:t> del encabezado se vuelve a calcular y se compara con el valor en el campo </a:t>
            </a:r>
            <a:r>
              <a:rPr lang="es-AR" sz="1600" dirty="0" err="1">
                <a:latin typeface="Verdana" panose="020B0604030504040204" pitchFamily="34" charset="0"/>
                <a:ea typeface="Verdana" panose="020B0604030504040204" pitchFamily="34" charset="0"/>
                <a:cs typeface="Verdana" panose="020B0604030504040204" pitchFamily="34" charset="0"/>
              </a:rPr>
              <a:t>checksum</a:t>
            </a:r>
            <a:r>
              <a:rPr lang="es-AR" sz="1600" dirty="0">
                <a:latin typeface="Verdana" panose="020B0604030504040204" pitchFamily="34" charset="0"/>
                <a:ea typeface="Verdana" panose="020B0604030504040204" pitchFamily="34" charset="0"/>
                <a:cs typeface="Verdana" panose="020B0604030504040204" pitchFamily="34" charset="0"/>
              </a:rPr>
              <a:t>. Si los valores no coinciden, se descarta el paquete. </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Identificación</a:t>
            </a:r>
            <a:r>
              <a:rPr lang="es-AR" sz="1600" dirty="0">
                <a:latin typeface="Verdana" panose="020B0604030504040204" pitchFamily="34" charset="0"/>
                <a:ea typeface="Verdana" panose="020B0604030504040204" pitchFamily="34" charset="0"/>
                <a:cs typeface="Verdana" panose="020B0604030504040204" pitchFamily="34" charset="0"/>
              </a:rPr>
              <a:t>: este campo de 16 bits identifica de forma exclusiva el fragmento de un paquete IP original.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Indicadores/FLAG: </a:t>
            </a:r>
            <a:r>
              <a:rPr lang="es-AR" sz="1600" dirty="0">
                <a:latin typeface="Verdana" panose="020B0604030504040204" pitchFamily="34" charset="0"/>
                <a:ea typeface="Verdana" panose="020B0604030504040204" pitchFamily="34" charset="0"/>
                <a:cs typeface="Verdana" panose="020B0604030504040204" pitchFamily="34" charset="0"/>
              </a:rPr>
              <a:t>este campo de 3 bits identifica cómo se fragmenta el paquete. Se utiliza con los campos Desplazamiento de fragmentos e Identificación para ayudar a reconstruir el paquete original con el </a:t>
            </a:r>
            <a:r>
              <a:rPr lang="es-AR" sz="1600" dirty="0" smtClean="0">
                <a:latin typeface="Verdana" panose="020B0604030504040204" pitchFamily="34" charset="0"/>
                <a:ea typeface="Verdana" panose="020B0604030504040204" pitchFamily="34" charset="0"/>
                <a:cs typeface="Verdana" panose="020B0604030504040204" pitchFamily="34" charset="0"/>
              </a:rPr>
              <a:t>fragmento.</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Desplazamiento </a:t>
            </a:r>
            <a:r>
              <a:rPr lang="es-AR" sz="1600" dirty="0">
                <a:latin typeface="Verdana" panose="020B0604030504040204" pitchFamily="34" charset="0"/>
                <a:ea typeface="Verdana" panose="020B0604030504040204" pitchFamily="34" charset="0"/>
                <a:cs typeface="Verdana" panose="020B0604030504040204" pitchFamily="34" charset="0"/>
              </a:rPr>
              <a:t>de fragmentos: este campo de 13 bits identifica el orden en que se debe colocar el fragmento del paquete en la reconstrucción del paquete original sin fragmentar. </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los </a:t>
            </a:r>
            <a:r>
              <a:rPr lang="es-AR" sz="1600" dirty="0">
                <a:latin typeface="Verdana" panose="020B0604030504040204" pitchFamily="34" charset="0"/>
                <a:ea typeface="Verdana" panose="020B0604030504040204" pitchFamily="34" charset="0"/>
                <a:cs typeface="Verdana" panose="020B0604030504040204" pitchFamily="34" charset="0"/>
              </a:rPr>
              <a:t>campos Opciones y Relleno se utilizan con poca frecuencia </a:t>
            </a:r>
          </a:p>
          <a:p>
            <a:endParaRPr lang="es-AR" dirty="0"/>
          </a:p>
        </p:txBody>
      </p:sp>
    </p:spTree>
    <p:extLst>
      <p:ext uri="{BB962C8B-B14F-4D97-AF65-F5344CB8AC3E}">
        <p14:creationId xmlns:p14="http://schemas.microsoft.com/office/powerpoint/2010/main" val="3028243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65148" y="214853"/>
            <a:ext cx="11417416" cy="5262979"/>
          </a:xfrm>
          <a:prstGeom prst="rect">
            <a:avLst/>
          </a:prstGeom>
        </p:spPr>
        <p:txBody>
          <a:bodyPr wrap="square">
            <a:spAutoFit/>
          </a:bodyPr>
          <a:lstStyle/>
          <a:p>
            <a:pPr algn="just"/>
            <a:endParaRPr lang="es-AR" sz="1600" b="1" dirty="0">
              <a:latin typeface="Verdana" panose="020B0604030504040204" pitchFamily="34" charset="0"/>
              <a:ea typeface="Verdana" panose="020B0604030504040204" pitchFamily="34" charset="0"/>
              <a:cs typeface="Verdana" panose="020B0604030504040204" pitchFamily="34" charset="0"/>
            </a:endParaRPr>
          </a:p>
          <a:p>
            <a:pPr algn="just"/>
            <a:r>
              <a:rPr lang="es-AR" sz="1600" b="1" dirty="0">
                <a:latin typeface="Verdana" panose="020B0604030504040204" pitchFamily="34" charset="0"/>
                <a:ea typeface="Verdana" panose="020B0604030504040204" pitchFamily="34" charset="0"/>
                <a:cs typeface="Verdana" panose="020B0604030504040204" pitchFamily="34" charset="0"/>
              </a:rPr>
              <a:t>Limitaciones de IPv4 </a:t>
            </a:r>
            <a:endParaRPr lang="es-AR" sz="1600"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b="1"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	A </a:t>
            </a:r>
            <a:r>
              <a:rPr lang="es-AR" sz="1600" dirty="0">
                <a:latin typeface="Verdana" panose="020B0604030504040204" pitchFamily="34" charset="0"/>
                <a:ea typeface="Verdana" panose="020B0604030504040204" pitchFamily="34" charset="0"/>
                <a:cs typeface="Verdana" panose="020B0604030504040204" pitchFamily="34" charset="0"/>
              </a:rPr>
              <a:t>través de los años, IPv4 se actualizó para enfrentar nuevos desafíos. Sin embargo, incluso con los cambios, IPv4 continúa teniendo tres problemas importantes: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Agotamiento </a:t>
            </a:r>
            <a:r>
              <a:rPr lang="es-AR" sz="1600" dirty="0">
                <a:latin typeface="Verdana" panose="020B0604030504040204" pitchFamily="34" charset="0"/>
                <a:ea typeface="Verdana" panose="020B0604030504040204" pitchFamily="34" charset="0"/>
                <a:cs typeface="Verdana" panose="020B0604030504040204" pitchFamily="34" charset="0"/>
              </a:rPr>
              <a:t>de direcciones IP: IPv4 dispone de una cantidad limitada de direcciones IP públicas exclusivas. Si bien existen aproximadamente 4000 millones de direcciones IPv4, la cantidad creciente de dispositivos nuevos con IP habilitado, las conexiones permanentes y el crecimiento potencial de las regiones menos desarrolladas aumentan la necesidad de más direcciones.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endParaRPr lang="es-AR"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Expansión </a:t>
            </a:r>
            <a:r>
              <a:rPr lang="es-AR" sz="1600" dirty="0">
                <a:latin typeface="Verdana" panose="020B0604030504040204" pitchFamily="34" charset="0"/>
                <a:ea typeface="Verdana" panose="020B0604030504040204" pitchFamily="34" charset="0"/>
                <a:cs typeface="Verdana" panose="020B0604030504040204" pitchFamily="34" charset="0"/>
              </a:rPr>
              <a:t>de la tabla de enrutamiento de Internet: los </a:t>
            </a:r>
            <a:r>
              <a:rPr lang="es-AR" sz="1600" dirty="0" err="1">
                <a:latin typeface="Verdana" panose="020B0604030504040204" pitchFamily="34" charset="0"/>
                <a:ea typeface="Verdana" panose="020B0604030504040204" pitchFamily="34" charset="0"/>
                <a:cs typeface="Verdana" panose="020B0604030504040204" pitchFamily="34" charset="0"/>
              </a:rPr>
              <a:t>routers</a:t>
            </a:r>
            <a:r>
              <a:rPr lang="es-AR" sz="1600" dirty="0">
                <a:latin typeface="Verdana" panose="020B0604030504040204" pitchFamily="34" charset="0"/>
                <a:ea typeface="Verdana" panose="020B0604030504040204" pitchFamily="34" charset="0"/>
                <a:cs typeface="Verdana" panose="020B0604030504040204" pitchFamily="34" charset="0"/>
              </a:rPr>
              <a:t> utilizan tablas de enrutamiento para determinar cuál es el mejor camino. A medida que aumenta la cantidad de servidores (nodos) conectados a Internet, también lo hace la cantidad de rutas de la red. Estas rutas IPv4 consumen muchos recursos de memoria y del procesador en los </a:t>
            </a:r>
            <a:r>
              <a:rPr lang="es-AR" sz="1600" dirty="0" err="1">
                <a:latin typeface="Verdana" panose="020B0604030504040204" pitchFamily="34" charset="0"/>
                <a:ea typeface="Verdana" panose="020B0604030504040204" pitchFamily="34" charset="0"/>
                <a:cs typeface="Verdana" panose="020B0604030504040204" pitchFamily="34" charset="0"/>
              </a:rPr>
              <a:t>routers</a:t>
            </a:r>
            <a:r>
              <a:rPr lang="es-AR" sz="1600" dirty="0">
                <a:latin typeface="Verdana" panose="020B0604030504040204" pitchFamily="34" charset="0"/>
                <a:ea typeface="Verdana" panose="020B0604030504040204" pitchFamily="34" charset="0"/>
                <a:cs typeface="Verdana" panose="020B0604030504040204" pitchFamily="34" charset="0"/>
              </a:rPr>
              <a:t> de Internet</a:t>
            </a:r>
            <a:r>
              <a:rPr lang="es-AR" sz="1600" dirty="0" smtClean="0">
                <a:latin typeface="Verdana" panose="020B0604030504040204" pitchFamily="34" charset="0"/>
                <a:ea typeface="Verdana" panose="020B0604030504040204" pitchFamily="34" charset="0"/>
                <a:cs typeface="Verdana" panose="020B0604030504040204" pitchFamily="34" charset="0"/>
              </a:rPr>
              <a:t>.</a:t>
            </a:r>
          </a:p>
          <a:p>
            <a:pPr marL="285750" indent="-285750" algn="just">
              <a:buFont typeface="Arial" panose="020B0604020202020204" pitchFamily="34" charset="0"/>
              <a:buChar char="•"/>
            </a:pPr>
            <a:endParaRPr lang="es-AR"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Falta </a:t>
            </a:r>
            <a:r>
              <a:rPr lang="es-AR" sz="1600" dirty="0">
                <a:latin typeface="Verdana" panose="020B0604030504040204" pitchFamily="34" charset="0"/>
                <a:ea typeface="Verdana" panose="020B0604030504040204" pitchFamily="34" charset="0"/>
                <a:cs typeface="Verdana" panose="020B0604030504040204" pitchFamily="34" charset="0"/>
              </a:rPr>
              <a:t>de conectividad de extremo a extremo: la traducción de direcciones de red (NAT) es una tecnología de implementación frecuente en las redes IPv4. La tecnología NAT proporciona una forma de que varios dispositivos compartan una misma dirección IP pública. Sin embargo, dado que comparten la dirección IP pública, la dirección IP de un host de red interno se oculta. Esto puede resultar problemático para las tecnologías que requieren conectividad de extremo a extremo. </a:t>
            </a:r>
          </a:p>
        </p:txBody>
      </p:sp>
    </p:spTree>
    <p:extLst>
      <p:ext uri="{BB962C8B-B14F-4D97-AF65-F5344CB8AC3E}">
        <p14:creationId xmlns:p14="http://schemas.microsoft.com/office/powerpoint/2010/main" val="3022258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65148" y="214853"/>
            <a:ext cx="11417416" cy="5786199"/>
          </a:xfrm>
          <a:prstGeom prst="rect">
            <a:avLst/>
          </a:prstGeom>
        </p:spPr>
        <p:txBody>
          <a:bodyPr wrap="square">
            <a:spAutoFit/>
          </a:bodyPr>
          <a:lstStyle/>
          <a:p>
            <a:pPr algn="ctr"/>
            <a:r>
              <a:rPr lang="es-AR" b="1" dirty="0" smtClean="0">
                <a:latin typeface="Verdana" panose="020B0604030504040204" pitchFamily="34" charset="0"/>
                <a:ea typeface="Verdana" panose="020B0604030504040204" pitchFamily="34" charset="0"/>
                <a:cs typeface="Verdana" panose="020B0604030504040204" pitchFamily="34" charset="0"/>
              </a:rPr>
              <a:t>Direccionamiento</a:t>
            </a:r>
          </a:p>
          <a:p>
            <a:pPr algn="just"/>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Una dirección IPv4 esta compuesta por cuatro octetos de bits. </a:t>
            </a:r>
            <a:r>
              <a:rPr lang="es-AR" sz="1600" dirty="0" err="1" smtClean="0">
                <a:latin typeface="Verdana" panose="020B0604030504040204" pitchFamily="34" charset="0"/>
                <a:ea typeface="Verdana" panose="020B0604030504040204" pitchFamily="34" charset="0"/>
                <a:cs typeface="Verdana" panose="020B0604030504040204" pitchFamily="34" charset="0"/>
              </a:rPr>
              <a:t>Ej</a:t>
            </a:r>
            <a:r>
              <a:rPr lang="es-AR" sz="1600"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a:latin typeface="Verdana" panose="020B0604030504040204" pitchFamily="34" charset="0"/>
                <a:ea typeface="Verdana" panose="020B0604030504040204" pitchFamily="34" charset="0"/>
                <a:cs typeface="Verdana" panose="020B0604030504040204" pitchFamily="34" charset="0"/>
              </a:rPr>
              <a:t>Hay tres tipos de direcciones dentro del rango de direcciones de cada red IPv4: </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Dirección </a:t>
            </a:r>
            <a:r>
              <a:rPr lang="es-AR" sz="1600" dirty="0">
                <a:latin typeface="Verdana" panose="020B0604030504040204" pitchFamily="34" charset="0"/>
                <a:ea typeface="Verdana" panose="020B0604030504040204" pitchFamily="34" charset="0"/>
                <a:cs typeface="Verdana" panose="020B0604030504040204" pitchFamily="34" charset="0"/>
              </a:rPr>
              <a:t>de red </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Dirección </a:t>
            </a:r>
            <a:r>
              <a:rPr lang="es-AR" sz="1600" dirty="0">
                <a:latin typeface="Verdana" panose="020B0604030504040204" pitchFamily="34" charset="0"/>
                <a:ea typeface="Verdana" panose="020B0604030504040204" pitchFamily="34" charset="0"/>
                <a:cs typeface="Verdana" panose="020B0604030504040204" pitchFamily="34" charset="0"/>
              </a:rPr>
              <a:t>de host </a:t>
            </a:r>
          </a:p>
          <a:p>
            <a:pPr marL="285750" indent="-285750" algn="just">
              <a:buFont typeface="Arial" panose="020B0604020202020204" pitchFamily="34" charset="0"/>
              <a:buChar char="•"/>
            </a:pPr>
            <a:r>
              <a:rPr lang="es-AR" sz="1600" dirty="0" smtClean="0">
                <a:latin typeface="Verdana" panose="020B0604030504040204" pitchFamily="34" charset="0"/>
                <a:ea typeface="Verdana" panose="020B0604030504040204" pitchFamily="34" charset="0"/>
                <a:cs typeface="Verdana" panose="020B0604030504040204" pitchFamily="34" charset="0"/>
              </a:rPr>
              <a:t>Dirección </a:t>
            </a:r>
            <a:r>
              <a:rPr lang="es-AR" sz="1600" dirty="0">
                <a:latin typeface="Verdana" panose="020B0604030504040204" pitchFamily="34" charset="0"/>
                <a:ea typeface="Verdana" panose="020B0604030504040204" pitchFamily="34" charset="0"/>
                <a:cs typeface="Verdana" panose="020B0604030504040204" pitchFamily="34" charset="0"/>
              </a:rPr>
              <a:t>de </a:t>
            </a:r>
            <a:r>
              <a:rPr lang="es-AR" sz="1600" dirty="0" err="1">
                <a:latin typeface="Verdana" panose="020B0604030504040204" pitchFamily="34" charset="0"/>
                <a:ea typeface="Verdana" panose="020B0604030504040204" pitchFamily="34" charset="0"/>
                <a:cs typeface="Verdana" panose="020B0604030504040204" pitchFamily="34" charset="0"/>
              </a:rPr>
              <a:t>broadcast</a:t>
            </a:r>
            <a:r>
              <a:rPr lang="es-AR" sz="1600" dirty="0">
                <a:latin typeface="Verdana" panose="020B0604030504040204" pitchFamily="34" charset="0"/>
                <a:ea typeface="Verdana" panose="020B0604030504040204" pitchFamily="34" charset="0"/>
                <a:cs typeface="Verdana" panose="020B0604030504040204" pitchFamily="34" charset="0"/>
              </a:rPr>
              <a:t> </a:t>
            </a: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b="1" dirty="0">
                <a:latin typeface="Verdana" panose="020B0604030504040204" pitchFamily="34" charset="0"/>
                <a:ea typeface="Verdana" panose="020B0604030504040204" pitchFamily="34" charset="0"/>
                <a:cs typeface="Verdana" panose="020B0604030504040204" pitchFamily="34" charset="0"/>
              </a:rPr>
              <a:t>Dirección de red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	La </a:t>
            </a:r>
            <a:r>
              <a:rPr lang="es-AR" sz="1600" dirty="0">
                <a:latin typeface="Verdana" panose="020B0604030504040204" pitchFamily="34" charset="0"/>
                <a:ea typeface="Verdana" panose="020B0604030504040204" pitchFamily="34" charset="0"/>
                <a:cs typeface="Verdana" panose="020B0604030504040204" pitchFamily="34" charset="0"/>
              </a:rPr>
              <a:t>dirección de red es una manera estándar de hacer referencia a una red. Al referirse a la dirección de red, también es posible utilizar la máscara de subred o la duración de prefijo. </a:t>
            </a:r>
            <a:r>
              <a:rPr lang="es-AR" sz="1600" dirty="0" smtClean="0">
                <a:latin typeface="Verdana" panose="020B0604030504040204" pitchFamily="34" charset="0"/>
                <a:ea typeface="Verdana" panose="020B0604030504040204" pitchFamily="34" charset="0"/>
                <a:cs typeface="Verdana" panose="020B0604030504040204" pitchFamily="34" charset="0"/>
              </a:rPr>
              <a:t>Esta </a:t>
            </a:r>
            <a:r>
              <a:rPr lang="es-AR" sz="1600" dirty="0">
                <a:latin typeface="Verdana" panose="020B0604030504040204" pitchFamily="34" charset="0"/>
                <a:ea typeface="Verdana" panose="020B0604030504040204" pitchFamily="34" charset="0"/>
                <a:cs typeface="Verdana" panose="020B0604030504040204" pitchFamily="34" charset="0"/>
              </a:rPr>
              <a:t>dirección tiene un 0 para cada bit de host en la porción de host de la dirección. Todos los hosts dentro de la red comparten la misma dirección de red. </a:t>
            </a:r>
          </a:p>
        </p:txBody>
      </p:sp>
      <p:pic>
        <p:nvPicPr>
          <p:cNvPr id="2" name="Imagen 1"/>
          <p:cNvPicPr>
            <a:picLocks noChangeAspect="1"/>
          </p:cNvPicPr>
          <p:nvPr/>
        </p:nvPicPr>
        <p:blipFill rotWithShape="1">
          <a:blip r:embed="rId2"/>
          <a:srcRect t="1" b="53751"/>
          <a:stretch/>
        </p:blipFill>
        <p:spPr>
          <a:xfrm>
            <a:off x="2068460" y="1227522"/>
            <a:ext cx="7525917" cy="1971103"/>
          </a:xfrm>
          <a:prstGeom prst="rect">
            <a:avLst/>
          </a:prstGeom>
        </p:spPr>
      </p:pic>
    </p:spTree>
    <p:extLst>
      <p:ext uri="{BB962C8B-B14F-4D97-AF65-F5344CB8AC3E}">
        <p14:creationId xmlns:p14="http://schemas.microsoft.com/office/powerpoint/2010/main" val="2698513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73F54-9673-4F5D-84AB-76FAF798E0C1}"/>
              </a:ext>
            </a:extLst>
          </p:cNvPr>
          <p:cNvSpPr/>
          <p:nvPr/>
        </p:nvSpPr>
        <p:spPr>
          <a:xfrm>
            <a:off x="365148" y="214853"/>
            <a:ext cx="11417416" cy="6740307"/>
          </a:xfrm>
          <a:prstGeom prst="rect">
            <a:avLst/>
          </a:prstGeom>
        </p:spPr>
        <p:txBody>
          <a:bodyPr wrap="square">
            <a:spAutoFit/>
          </a:bodyPr>
          <a:lstStyle/>
          <a:p>
            <a:pPr algn="just"/>
            <a:r>
              <a:rPr lang="es-AR" sz="1600" b="1" dirty="0" smtClean="0">
                <a:latin typeface="Verdana" panose="020B0604030504040204" pitchFamily="34" charset="0"/>
                <a:ea typeface="Verdana" panose="020B0604030504040204" pitchFamily="34" charset="0"/>
                <a:cs typeface="Verdana" panose="020B0604030504040204" pitchFamily="34" charset="0"/>
              </a:rPr>
              <a:t>Dirección </a:t>
            </a:r>
            <a:r>
              <a:rPr lang="es-AR" sz="1600" b="1" dirty="0">
                <a:latin typeface="Verdana" panose="020B0604030504040204" pitchFamily="34" charset="0"/>
                <a:ea typeface="Verdana" panose="020B0604030504040204" pitchFamily="34" charset="0"/>
                <a:cs typeface="Verdana" panose="020B0604030504040204" pitchFamily="34" charset="0"/>
              </a:rPr>
              <a:t>de host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	Cada </a:t>
            </a:r>
            <a:r>
              <a:rPr lang="es-AR" sz="1600" dirty="0">
                <a:latin typeface="Verdana" panose="020B0604030504040204" pitchFamily="34" charset="0"/>
                <a:ea typeface="Verdana" panose="020B0604030504040204" pitchFamily="34" charset="0"/>
                <a:cs typeface="Verdana" panose="020B0604030504040204" pitchFamily="34" charset="0"/>
              </a:rPr>
              <a:t>dispositivo final requiere una dirección única para comunicarse en la red. En direcciones IPv4, los valores entre la dirección de red y la dirección de </a:t>
            </a:r>
            <a:r>
              <a:rPr lang="es-AR" sz="1600" dirty="0" err="1">
                <a:latin typeface="Verdana" panose="020B0604030504040204" pitchFamily="34" charset="0"/>
                <a:ea typeface="Verdana" panose="020B0604030504040204" pitchFamily="34" charset="0"/>
                <a:cs typeface="Verdana" panose="020B0604030504040204" pitchFamily="34" charset="0"/>
              </a:rPr>
              <a:t>broadcast</a:t>
            </a:r>
            <a:r>
              <a:rPr lang="es-AR" sz="1600" dirty="0">
                <a:latin typeface="Verdana" panose="020B0604030504040204" pitchFamily="34" charset="0"/>
                <a:ea typeface="Verdana" panose="020B0604030504040204" pitchFamily="34" charset="0"/>
                <a:cs typeface="Verdana" panose="020B0604030504040204" pitchFamily="34" charset="0"/>
              </a:rPr>
              <a:t> se pueden asignar a los dispositivos finales en una </a:t>
            </a:r>
            <a:r>
              <a:rPr lang="es-AR" sz="1600" dirty="0" smtClean="0">
                <a:latin typeface="Verdana" panose="020B0604030504040204" pitchFamily="34" charset="0"/>
                <a:ea typeface="Verdana" panose="020B0604030504040204" pitchFamily="34" charset="0"/>
                <a:cs typeface="Verdana" panose="020B0604030504040204" pitchFamily="34" charset="0"/>
              </a:rPr>
              <a:t>red, pero no es lo mas aconsejable.</a:t>
            </a: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b="1" dirty="0">
                <a:latin typeface="Verdana" panose="020B0604030504040204" pitchFamily="34" charset="0"/>
                <a:ea typeface="Verdana" panose="020B0604030504040204" pitchFamily="34" charset="0"/>
                <a:cs typeface="Verdana" panose="020B0604030504040204" pitchFamily="34" charset="0"/>
              </a:rPr>
              <a:t>Dirección de </a:t>
            </a:r>
            <a:r>
              <a:rPr lang="es-AR" sz="1600" b="1" dirty="0" err="1">
                <a:latin typeface="Verdana" panose="020B0604030504040204" pitchFamily="34" charset="0"/>
                <a:ea typeface="Verdana" panose="020B0604030504040204" pitchFamily="34" charset="0"/>
                <a:cs typeface="Verdana" panose="020B0604030504040204" pitchFamily="34" charset="0"/>
              </a:rPr>
              <a:t>broadcast</a:t>
            </a:r>
            <a:r>
              <a:rPr lang="es-AR" sz="1600" b="1" dirty="0">
                <a:latin typeface="Verdana" panose="020B0604030504040204" pitchFamily="34" charset="0"/>
                <a:ea typeface="Verdana" panose="020B0604030504040204" pitchFamily="34" charset="0"/>
                <a:cs typeface="Verdana" panose="020B0604030504040204" pitchFamily="34" charset="0"/>
              </a:rPr>
              <a:t>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	La </a:t>
            </a:r>
            <a:r>
              <a:rPr lang="es-AR" sz="1600" dirty="0">
                <a:latin typeface="Verdana" panose="020B0604030504040204" pitchFamily="34" charset="0"/>
                <a:ea typeface="Verdana" panose="020B0604030504040204" pitchFamily="34" charset="0"/>
                <a:cs typeface="Verdana" panose="020B0604030504040204" pitchFamily="34" charset="0"/>
              </a:rPr>
              <a:t>dirección de </a:t>
            </a:r>
            <a:r>
              <a:rPr lang="es-AR" sz="1600" dirty="0" err="1">
                <a:latin typeface="Verdana" panose="020B0604030504040204" pitchFamily="34" charset="0"/>
                <a:ea typeface="Verdana" panose="020B0604030504040204" pitchFamily="34" charset="0"/>
                <a:cs typeface="Verdana" panose="020B0604030504040204" pitchFamily="34" charset="0"/>
              </a:rPr>
              <a:t>broadcast</a:t>
            </a:r>
            <a:r>
              <a:rPr lang="es-AR" sz="1600" dirty="0">
                <a:latin typeface="Verdana" panose="020B0604030504040204" pitchFamily="34" charset="0"/>
                <a:ea typeface="Verdana" panose="020B0604030504040204" pitchFamily="34" charset="0"/>
                <a:cs typeface="Verdana" panose="020B0604030504040204" pitchFamily="34" charset="0"/>
              </a:rPr>
              <a:t> IPv4 es una dirección especial para cada red que permite la comunicación a todos los host en esa red. Para enviar datos a todos los hosts en una red a la vez, un host puede enviar un único </a:t>
            </a:r>
            <a:r>
              <a:rPr lang="es-AR" sz="1600" dirty="0" smtClean="0">
                <a:latin typeface="Verdana" panose="020B0604030504040204" pitchFamily="34" charset="0"/>
                <a:ea typeface="Verdana" panose="020B0604030504040204" pitchFamily="34" charset="0"/>
                <a:cs typeface="Verdana" panose="020B0604030504040204" pitchFamily="34" charset="0"/>
              </a:rPr>
              <a:t>paquete </a:t>
            </a:r>
            <a:r>
              <a:rPr lang="es-AR" sz="1600" dirty="0">
                <a:latin typeface="Verdana" panose="020B0604030504040204" pitchFamily="34" charset="0"/>
                <a:ea typeface="Verdana" panose="020B0604030504040204" pitchFamily="34" charset="0"/>
                <a:cs typeface="Verdana" panose="020B0604030504040204" pitchFamily="34" charset="0"/>
              </a:rPr>
              <a:t>dirigido a la dirección de </a:t>
            </a:r>
            <a:r>
              <a:rPr lang="es-AR" sz="1600" dirty="0" err="1">
                <a:latin typeface="Verdana" panose="020B0604030504040204" pitchFamily="34" charset="0"/>
                <a:ea typeface="Verdana" panose="020B0604030504040204" pitchFamily="34" charset="0"/>
                <a:cs typeface="Verdana" panose="020B0604030504040204" pitchFamily="34" charset="0"/>
              </a:rPr>
              <a:t>broadcast</a:t>
            </a:r>
            <a:r>
              <a:rPr lang="es-AR" sz="1600" dirty="0">
                <a:latin typeface="Verdana" panose="020B0604030504040204" pitchFamily="34" charset="0"/>
                <a:ea typeface="Verdana" panose="020B0604030504040204" pitchFamily="34" charset="0"/>
                <a:cs typeface="Verdana" panose="020B0604030504040204" pitchFamily="34" charset="0"/>
              </a:rPr>
              <a:t> de la red, y cada host en la red que recibe este paquete procesa su contenido. </a:t>
            </a:r>
          </a:p>
          <a:p>
            <a:pPr algn="just"/>
            <a:r>
              <a:rPr lang="es-AR" sz="1600" dirty="0">
                <a:latin typeface="Verdana" panose="020B0604030504040204" pitchFamily="34" charset="0"/>
                <a:ea typeface="Verdana" panose="020B0604030504040204" pitchFamily="34" charset="0"/>
                <a:cs typeface="Verdana" panose="020B0604030504040204" pitchFamily="34" charset="0"/>
              </a:rPr>
              <a:t>La dirección de </a:t>
            </a:r>
            <a:r>
              <a:rPr lang="es-AR" sz="1600" dirty="0" err="1">
                <a:latin typeface="Verdana" panose="020B0604030504040204" pitchFamily="34" charset="0"/>
                <a:ea typeface="Verdana" panose="020B0604030504040204" pitchFamily="34" charset="0"/>
                <a:cs typeface="Verdana" panose="020B0604030504040204" pitchFamily="34" charset="0"/>
              </a:rPr>
              <a:t>broadcast</a:t>
            </a:r>
            <a:r>
              <a:rPr lang="es-AR" sz="1600" dirty="0">
                <a:latin typeface="Verdana" panose="020B0604030504040204" pitchFamily="34" charset="0"/>
                <a:ea typeface="Verdana" panose="020B0604030504040204" pitchFamily="34" charset="0"/>
                <a:cs typeface="Verdana" panose="020B0604030504040204" pitchFamily="34" charset="0"/>
              </a:rPr>
              <a:t> utiliza la dirección más alta en el rango de la red. Ésta es la dirección en la cual los bits de la porción de host son todos 1. Todos 1 en un octeto en forma binaria es igual al número 255 en forma decimal.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b="1" dirty="0" smtClean="0">
                <a:latin typeface="Verdana" panose="020B0604030504040204" pitchFamily="34" charset="0"/>
                <a:ea typeface="Verdana" panose="020B0604030504040204" pitchFamily="34" charset="0"/>
                <a:cs typeface="Verdana" panose="020B0604030504040204" pitchFamily="34" charset="0"/>
              </a:rPr>
              <a:t>Direcciones </a:t>
            </a:r>
            <a:r>
              <a:rPr lang="es-AR" sz="1600" b="1" dirty="0" err="1" smtClean="0">
                <a:latin typeface="Verdana" panose="020B0604030504040204" pitchFamily="34" charset="0"/>
                <a:ea typeface="Verdana" panose="020B0604030504040204" pitchFamily="34" charset="0"/>
                <a:cs typeface="Verdana" panose="020B0604030504040204" pitchFamily="34" charset="0"/>
              </a:rPr>
              <a:t>multicast</a:t>
            </a:r>
            <a:r>
              <a:rPr lang="es-AR" sz="1600" b="1" dirty="0" smtClean="0">
                <a:latin typeface="Verdana" panose="020B0604030504040204" pitchFamily="34" charset="0"/>
                <a:ea typeface="Verdana" panose="020B0604030504040204" pitchFamily="34" charset="0"/>
                <a:cs typeface="Verdana" panose="020B0604030504040204" pitchFamily="34" charset="0"/>
              </a:rPr>
              <a:t> </a:t>
            </a:r>
            <a:endParaRPr lang="es-AR" sz="1600" b="1"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	IPv4 </a:t>
            </a:r>
            <a:r>
              <a:rPr lang="es-AR" sz="1600" dirty="0">
                <a:latin typeface="Verdana" panose="020B0604030504040204" pitchFamily="34" charset="0"/>
                <a:ea typeface="Verdana" panose="020B0604030504040204" pitchFamily="34" charset="0"/>
                <a:cs typeface="Verdana" panose="020B0604030504040204" pitchFamily="34" charset="0"/>
              </a:rPr>
              <a:t>tiene un bloque de direcciones reservadas para direccionar grupos </a:t>
            </a:r>
            <a:r>
              <a:rPr lang="es-AR" sz="1600" dirty="0" err="1">
                <a:latin typeface="Verdana" panose="020B0604030504040204" pitchFamily="34" charset="0"/>
                <a:ea typeface="Verdana" panose="020B0604030504040204" pitchFamily="34" charset="0"/>
                <a:cs typeface="Verdana" panose="020B0604030504040204" pitchFamily="34" charset="0"/>
              </a:rPr>
              <a:t>multicast</a:t>
            </a:r>
            <a:r>
              <a:rPr lang="es-AR" sz="1600" dirty="0">
                <a:latin typeface="Verdana" panose="020B0604030504040204" pitchFamily="34" charset="0"/>
                <a:ea typeface="Verdana" panose="020B0604030504040204" pitchFamily="34" charset="0"/>
                <a:cs typeface="Verdana" panose="020B0604030504040204" pitchFamily="34" charset="0"/>
              </a:rPr>
              <a:t>. Este rango de direcciones va de 224.0.0.0 a 239.255.255.255. El rango de direcciones </a:t>
            </a:r>
            <a:r>
              <a:rPr lang="es-AR" sz="1600" dirty="0" err="1">
                <a:latin typeface="Verdana" panose="020B0604030504040204" pitchFamily="34" charset="0"/>
                <a:ea typeface="Verdana" panose="020B0604030504040204" pitchFamily="34" charset="0"/>
                <a:cs typeface="Verdana" panose="020B0604030504040204" pitchFamily="34" charset="0"/>
              </a:rPr>
              <a:t>multicast</a:t>
            </a:r>
            <a:r>
              <a:rPr lang="es-AR" sz="1600" dirty="0">
                <a:latin typeface="Verdana" panose="020B0604030504040204" pitchFamily="34" charset="0"/>
                <a:ea typeface="Verdana" panose="020B0604030504040204" pitchFamily="34" charset="0"/>
                <a:cs typeface="Verdana" panose="020B0604030504040204" pitchFamily="34" charset="0"/>
              </a:rPr>
              <a:t> está subdividido en distintos tipos de direcciones: direcciones de enlace local reservadas y direcciones agrupadas globalmente.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b="1" dirty="0">
                <a:latin typeface="Verdana" panose="020B0604030504040204" pitchFamily="34" charset="0"/>
                <a:ea typeface="Verdana" panose="020B0604030504040204" pitchFamily="34" charset="0"/>
                <a:cs typeface="Verdana" panose="020B0604030504040204" pitchFamily="34" charset="0"/>
              </a:rPr>
              <a:t>Mascara de </a:t>
            </a:r>
            <a:r>
              <a:rPr lang="es-AR" sz="1600" b="1" dirty="0" smtClean="0">
                <a:latin typeface="Verdana" panose="020B0604030504040204" pitchFamily="34" charset="0"/>
                <a:ea typeface="Verdana" panose="020B0604030504040204" pitchFamily="34" charset="0"/>
                <a:cs typeface="Verdana" panose="020B0604030504040204" pitchFamily="34" charset="0"/>
              </a:rPr>
              <a:t>subred</a:t>
            </a:r>
            <a:endParaRPr lang="es-AR" sz="1600" b="1"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a:latin typeface="Verdana" panose="020B0604030504040204" pitchFamily="34" charset="0"/>
                <a:ea typeface="Verdana" panose="020B0604030504040204" pitchFamily="34" charset="0"/>
                <a:cs typeface="Verdana" panose="020B0604030504040204" pitchFamily="34" charset="0"/>
              </a:rPr>
              <a:t>	La máscara de subred identifica qué parte de la dirección IP corresponde a la red y cuál al host. ¿cómo saben los hosts qué porción de los 32 bits es red y qué porción es host? Esa tarea le corresponde a la máscara de subred. </a:t>
            </a:r>
          </a:p>
          <a:p>
            <a:pPr algn="just"/>
            <a:r>
              <a:rPr lang="es-AR" sz="1600" dirty="0">
                <a:latin typeface="Verdana" panose="020B0604030504040204" pitchFamily="34" charset="0"/>
                <a:ea typeface="Verdana" panose="020B0604030504040204" pitchFamily="34" charset="0"/>
                <a:cs typeface="Verdana" panose="020B0604030504040204" pitchFamily="34" charset="0"/>
              </a:rPr>
              <a:t>Cuando se configura un host IP, se asigna una máscara de subred junto con una dirección IP. Como sucede con la dirección IP, la máscara de subred tiene una longitud de 32 bits. </a:t>
            </a: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207144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841</TotalTime>
  <Words>1384</Words>
  <Application>Microsoft Office PowerPoint</Application>
  <PresentationFormat>Panorámica</PresentationFormat>
  <Paragraphs>114</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Century Gothic</vt:lpstr>
      <vt:lpstr>Verdana</vt:lpstr>
      <vt:lpstr>Wingdings 3</vt:lpstr>
      <vt:lpstr>Ion</vt:lpstr>
      <vt:lpstr>Redes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Datos</dc:title>
  <dc:creator>Angela Sofia Fonseca Consuegra</dc:creator>
  <cp:lastModifiedBy>Guerra, Veronica Evelin</cp:lastModifiedBy>
  <cp:revision>39</cp:revision>
  <dcterms:created xsi:type="dcterms:W3CDTF">2018-03-27T23:42:18Z</dcterms:created>
  <dcterms:modified xsi:type="dcterms:W3CDTF">2018-10-10T16:43:40Z</dcterms:modified>
</cp:coreProperties>
</file>