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5" r:id="rId5"/>
    <p:sldId id="262" r:id="rId6"/>
    <p:sldId id="263" r:id="rId7"/>
    <p:sldId id="264" r:id="rId8"/>
    <p:sldId id="267" r:id="rId9"/>
    <p:sldId id="270" r:id="rId10"/>
    <p:sldId id="266"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10/31/2018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10/31/2018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10/31/2018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10/31/2018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hyperlink" Target="https://es.wikipedia.org/wiki/Anexo:N%C3%BAmeros_de_puertos_de_re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0BF1-C022-41AA-928E-6EE4C3A9C33B}"/>
              </a:ext>
            </a:extLst>
          </p:cNvPr>
          <p:cNvSpPr>
            <a:spLocks noGrp="1"/>
          </p:cNvSpPr>
          <p:nvPr>
            <p:ph type="ctrTitle"/>
          </p:nvPr>
        </p:nvSpPr>
        <p:spPr/>
        <p:txBody>
          <a:bodyPr/>
          <a:lstStyle/>
          <a:p>
            <a:r>
              <a:rPr lang="es-CO" dirty="0"/>
              <a:t>Redes de Datos</a:t>
            </a:r>
          </a:p>
        </p:txBody>
      </p:sp>
      <p:sp>
        <p:nvSpPr>
          <p:cNvPr id="3" name="Subtitle 2">
            <a:extLst>
              <a:ext uri="{FF2B5EF4-FFF2-40B4-BE49-F238E27FC236}">
                <a16:creationId xmlns:a16="http://schemas.microsoft.com/office/drawing/2014/main" id="{C2D387FB-B7A9-4A1B-B157-CAC0664593D7}"/>
              </a:ext>
            </a:extLst>
          </p:cNvPr>
          <p:cNvSpPr>
            <a:spLocks noGrp="1"/>
          </p:cNvSpPr>
          <p:nvPr>
            <p:ph type="subTitle" idx="1"/>
          </p:nvPr>
        </p:nvSpPr>
        <p:spPr/>
        <p:txBody>
          <a:bodyPr/>
          <a:lstStyle/>
          <a:p>
            <a:r>
              <a:rPr lang="es-CO" dirty="0"/>
              <a:t>Verónica guerra</a:t>
            </a:r>
          </a:p>
        </p:txBody>
      </p:sp>
    </p:spTree>
    <p:extLst>
      <p:ext uri="{BB962C8B-B14F-4D97-AF65-F5344CB8AC3E}">
        <p14:creationId xmlns:p14="http://schemas.microsoft.com/office/powerpoint/2010/main" val="3199183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034494" y="596526"/>
            <a:ext cx="8058745" cy="5705419"/>
          </a:xfrm>
          <a:prstGeom prst="rect">
            <a:avLst/>
          </a:prstGeom>
        </p:spPr>
      </p:pic>
    </p:spTree>
    <p:extLst>
      <p:ext uri="{BB962C8B-B14F-4D97-AF65-F5344CB8AC3E}">
        <p14:creationId xmlns:p14="http://schemas.microsoft.com/office/powerpoint/2010/main" val="279006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444844" y="358342"/>
            <a:ext cx="11333300" cy="6227016"/>
          </a:xfrm>
        </p:spPr>
        <p:txBody>
          <a:bodyPr>
            <a:normAutofit/>
          </a:bodyPr>
          <a:lstStyle/>
          <a:p>
            <a:pPr marL="0" indent="0">
              <a:buNone/>
            </a:pPr>
            <a:r>
              <a:rPr lang="es-CO" sz="1800" dirty="0" smtClean="0">
                <a:latin typeface="Verdana" panose="020B0604030504040204" pitchFamily="34" charset="0"/>
                <a:ea typeface="Verdana" panose="020B0604030504040204" pitchFamily="34" charset="0"/>
                <a:cs typeface="Verdana" panose="020B0604030504040204" pitchFamily="34" charset="0"/>
              </a:rPr>
              <a:t>Par de Socket</a:t>
            </a:r>
            <a:endParaRPr lang="es-CO" sz="18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1400" dirty="0" smtClean="0"/>
              <a:t>	Los </a:t>
            </a:r>
            <a:r>
              <a:rPr lang="es-AR" sz="1400" dirty="0"/>
              <a:t>puertos de origen y de destino se colocan dentro del segmento. Los segmentos se encapsulan dentro de un paquete IP. El paquete IP contiene la dirección IP de origen y de destino. La combinación de las direcciones IP de origen y de destino y de los números de puerto de origen y de destino se conoce como “socket”. El socket se utiliza para identificar el servidor y el servicio que solicita el cliente. Miles de hosts se comunican a diario con millones de servidores diferentes. Los sockets identifican esas comunicaciones. </a:t>
            </a:r>
            <a:r>
              <a:rPr lang="es-AR" sz="1400" dirty="0" smtClean="0"/>
              <a:t>Listado </a:t>
            </a:r>
            <a:r>
              <a:rPr lang="es-AR" sz="1400" dirty="0"/>
              <a:t>de Puertos </a:t>
            </a:r>
            <a:r>
              <a:rPr lang="es-AR" sz="1400" dirty="0">
                <a:hlinkClick r:id="rId2"/>
              </a:rPr>
              <a:t>https://es.wikipedia.org/wiki/Anexo:N%C3%BAmeros_de_puertos_de_red</a:t>
            </a:r>
            <a:endParaRPr lang="es-AR" sz="1400" dirty="0"/>
          </a:p>
          <a:p>
            <a:pPr marL="0" indent="0" algn="just">
              <a:buNone/>
            </a:pPr>
            <a:endParaRPr lang="es-CO" dirty="0">
              <a:latin typeface="Verdana" panose="020B0604030504040204" pitchFamily="34" charset="0"/>
              <a:ea typeface="Verdana" panose="020B0604030504040204" pitchFamily="34" charset="0"/>
              <a:cs typeface="Verdana" panose="020B0604030504040204" pitchFamily="34" charset="0"/>
            </a:endParaRPr>
          </a:p>
        </p:txBody>
      </p:sp>
      <p:pic>
        <p:nvPicPr>
          <p:cNvPr id="2" name="Imagen 1"/>
          <p:cNvPicPr>
            <a:picLocks noChangeAspect="1"/>
          </p:cNvPicPr>
          <p:nvPr/>
        </p:nvPicPr>
        <p:blipFill>
          <a:blip r:embed="rId3"/>
          <a:stretch>
            <a:fillRect/>
          </a:stretch>
        </p:blipFill>
        <p:spPr>
          <a:xfrm>
            <a:off x="3324064" y="2215262"/>
            <a:ext cx="5781164" cy="4370096"/>
          </a:xfrm>
          <a:prstGeom prst="rect">
            <a:avLst/>
          </a:prstGeom>
        </p:spPr>
      </p:pic>
    </p:spTree>
    <p:extLst>
      <p:ext uri="{BB962C8B-B14F-4D97-AF65-F5344CB8AC3E}">
        <p14:creationId xmlns:p14="http://schemas.microsoft.com/office/powerpoint/2010/main" val="301101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247136" y="247132"/>
            <a:ext cx="8660384" cy="358350"/>
          </a:xfrm>
        </p:spPr>
        <p:txBody>
          <a:bodyPr>
            <a:noAutofit/>
          </a:bodyPr>
          <a:lstStyle/>
          <a:p>
            <a:pPr marL="0" indent="0">
              <a:buNone/>
            </a:pPr>
            <a:r>
              <a:rPr lang="es-CO" dirty="0" smtClean="0">
                <a:latin typeface="Verdana" panose="020B0604030504040204" pitchFamily="34" charset="0"/>
                <a:ea typeface="Verdana" panose="020B0604030504040204" pitchFamily="34" charset="0"/>
                <a:cs typeface="Verdana" panose="020B0604030504040204" pitchFamily="34" charset="0"/>
              </a:rPr>
              <a:t>Establecimiento y finalizado de sesión TCP (3-way)</a:t>
            </a:r>
            <a:endParaRPr lang="es-CO"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dirty="0" smtClean="0"/>
              <a:t>	</a:t>
            </a:r>
            <a:endParaRPr lang="es-CO" dirty="0">
              <a:latin typeface="Verdana" panose="020B0604030504040204" pitchFamily="34" charset="0"/>
              <a:ea typeface="Verdana" panose="020B0604030504040204" pitchFamily="34" charset="0"/>
              <a:cs typeface="Verdana" panose="020B0604030504040204" pitchFamily="34" charset="0"/>
            </a:endParaRPr>
          </a:p>
        </p:txBody>
      </p:sp>
      <p:pic>
        <p:nvPicPr>
          <p:cNvPr id="5" name="Imagen 4"/>
          <p:cNvPicPr>
            <a:picLocks noChangeAspect="1"/>
          </p:cNvPicPr>
          <p:nvPr/>
        </p:nvPicPr>
        <p:blipFill rotWithShape="1">
          <a:blip r:embed="rId2"/>
          <a:srcRect l="1768" t="7081" r="-1768" b="29610"/>
          <a:stretch/>
        </p:blipFill>
        <p:spPr>
          <a:xfrm>
            <a:off x="5783782" y="1668162"/>
            <a:ext cx="6334076" cy="3521676"/>
          </a:xfrm>
          <a:prstGeom prst="rect">
            <a:avLst/>
          </a:prstGeom>
        </p:spPr>
      </p:pic>
      <p:pic>
        <p:nvPicPr>
          <p:cNvPr id="4" name="Imagen 3"/>
          <p:cNvPicPr>
            <a:picLocks noChangeAspect="1"/>
          </p:cNvPicPr>
          <p:nvPr/>
        </p:nvPicPr>
        <p:blipFill rotWithShape="1">
          <a:blip r:embed="rId3"/>
          <a:srcRect l="1172" t="5954" r="-1172" b="29835"/>
          <a:stretch/>
        </p:blipFill>
        <p:spPr>
          <a:xfrm>
            <a:off x="287790" y="1668162"/>
            <a:ext cx="6327721" cy="3521676"/>
          </a:xfrm>
          <a:prstGeom prst="rect">
            <a:avLst/>
          </a:prstGeom>
        </p:spPr>
      </p:pic>
    </p:spTree>
    <p:extLst>
      <p:ext uri="{BB962C8B-B14F-4D97-AF65-F5344CB8AC3E}">
        <p14:creationId xmlns:p14="http://schemas.microsoft.com/office/powerpoint/2010/main" val="395217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6227016"/>
          </a:xfrm>
        </p:spPr>
        <p:txBody>
          <a:bodyPr>
            <a:normAutofit/>
          </a:bodyPr>
          <a:lstStyle/>
          <a:p>
            <a:pPr marL="0" indent="0" algn="ctr">
              <a:buNone/>
            </a:pPr>
            <a:r>
              <a:rPr lang="es-CO" sz="3200" dirty="0">
                <a:latin typeface="Verdana" panose="020B0604030504040204" pitchFamily="34" charset="0"/>
                <a:ea typeface="Verdana" panose="020B0604030504040204" pitchFamily="34" charset="0"/>
                <a:cs typeface="Verdana" panose="020B0604030504040204" pitchFamily="34" charset="0"/>
              </a:rPr>
              <a:t>Unidad </a:t>
            </a:r>
            <a:r>
              <a:rPr lang="es-CO" sz="3200" dirty="0" smtClean="0">
                <a:latin typeface="Verdana" panose="020B0604030504040204" pitchFamily="34" charset="0"/>
                <a:ea typeface="Verdana" panose="020B0604030504040204" pitchFamily="34" charset="0"/>
                <a:cs typeface="Verdana" panose="020B0604030504040204" pitchFamily="34" charset="0"/>
              </a:rPr>
              <a:t>9 Capa de transporte modelo OSI</a:t>
            </a:r>
            <a:endParaRPr lang="es-CO" sz="32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1800" dirty="0" smtClean="0"/>
              <a:t>	La </a:t>
            </a:r>
            <a:r>
              <a:rPr lang="es-AR" sz="1800" dirty="0"/>
              <a:t>capa de transporte prepara los datos para transmitirlos a través de la red. La PC de origen se comunica con una PC receptora para decidir cómo dividir los datos en segmentos, cómo asegurarse de que ninguno de los segmentos se pierda y cómo verificar si llegan todos los segmentos. Al considerar la capa de transporte, imagínese un departamento de envíos que prepara un único pedido de varios paquetes para entregar. </a:t>
            </a:r>
          </a:p>
          <a:p>
            <a:pPr marL="0" indent="0" algn="just">
              <a:buNone/>
            </a:pPr>
            <a:r>
              <a:rPr lang="es-AR" sz="1800" dirty="0" smtClean="0"/>
              <a:t>La </a:t>
            </a:r>
            <a:r>
              <a:rPr lang="es-AR" sz="1800" dirty="0"/>
              <a:t>capa de transporte incluye </a:t>
            </a:r>
            <a:r>
              <a:rPr lang="es-AR" sz="1800" dirty="0" smtClean="0"/>
              <a:t>las </a:t>
            </a:r>
            <a:r>
              <a:rPr lang="es-AR" sz="1800" dirty="0"/>
              <a:t>siguientes funciones: </a:t>
            </a:r>
          </a:p>
          <a:p>
            <a:pPr algn="just"/>
            <a:r>
              <a:rPr lang="es-AR" sz="1800" dirty="0" smtClean="0"/>
              <a:t>Permite </a:t>
            </a:r>
            <a:r>
              <a:rPr lang="es-AR" sz="1800" dirty="0"/>
              <a:t>que varias aplicaciones, como el envío de correo electrónico y las redes sociales, se puedan comunicar a través la red al mismo tiempo en un único dispositivo. </a:t>
            </a:r>
          </a:p>
          <a:p>
            <a:pPr algn="just"/>
            <a:r>
              <a:rPr lang="es-AR" sz="1800" dirty="0" smtClean="0"/>
              <a:t>Asegura </a:t>
            </a:r>
            <a:r>
              <a:rPr lang="es-AR" sz="1800" dirty="0"/>
              <a:t>que, si es necesario, la aplicación correcta reciba todos los datos con confianza y en orden. </a:t>
            </a:r>
          </a:p>
          <a:p>
            <a:pPr algn="just"/>
            <a:r>
              <a:rPr lang="es-AR" sz="1800" dirty="0" smtClean="0"/>
              <a:t>Emplea </a:t>
            </a:r>
            <a:r>
              <a:rPr lang="es-AR" sz="1800" dirty="0"/>
              <a:t>mecanismos de manejo de errores. </a:t>
            </a:r>
            <a:endParaRPr lang="es-AR" sz="1800" dirty="0" smtClean="0"/>
          </a:p>
          <a:p>
            <a:pPr algn="just"/>
            <a:r>
              <a:rPr lang="es-AR" sz="1800" dirty="0" smtClean="0"/>
              <a:t>Identifica a las aplicaciones finales por medio de puertos.</a:t>
            </a:r>
            <a:endParaRPr lang="es-AR" sz="1800" dirty="0"/>
          </a:p>
          <a:p>
            <a:pPr algn="just"/>
            <a:r>
              <a:rPr lang="es-AR" sz="1800" dirty="0"/>
              <a:t>División de los datos en segmentos para su administración y reunificación de los datos segmentados en </a:t>
            </a:r>
            <a:r>
              <a:rPr lang="es-AR" sz="1800" dirty="0" err="1"/>
              <a:t>streams</a:t>
            </a:r>
            <a:r>
              <a:rPr lang="es-AR" sz="1800" dirty="0"/>
              <a:t> de datos de aplicación en el destino </a:t>
            </a:r>
          </a:p>
          <a:p>
            <a:pPr algn="just"/>
            <a:r>
              <a:rPr lang="es-AR" sz="1800" dirty="0"/>
              <a:t>Rastreo de comunicación individual entre aplicaciones en los hosts de origen y destino </a:t>
            </a:r>
          </a:p>
          <a:p>
            <a:endParaRPr lang="es-AR" sz="1800" dirty="0"/>
          </a:p>
          <a:p>
            <a:pPr marL="0" indent="0" algn="just">
              <a:buNone/>
            </a:pPr>
            <a:endParaRPr lang="es-CO"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6981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5825940" y="736259"/>
            <a:ext cx="6289347" cy="5454478"/>
          </a:xfrm>
          <a:prstGeom prst="rect">
            <a:avLst/>
          </a:prstGeom>
        </p:spPr>
      </p:pic>
      <p:pic>
        <p:nvPicPr>
          <p:cNvPr id="2" name="Imagen 1"/>
          <p:cNvPicPr>
            <a:picLocks noChangeAspect="1"/>
          </p:cNvPicPr>
          <p:nvPr/>
        </p:nvPicPr>
        <p:blipFill>
          <a:blip r:embed="rId3"/>
          <a:stretch>
            <a:fillRect/>
          </a:stretch>
        </p:blipFill>
        <p:spPr>
          <a:xfrm>
            <a:off x="155100" y="736259"/>
            <a:ext cx="5720268" cy="5454478"/>
          </a:xfrm>
          <a:prstGeom prst="rect">
            <a:avLst/>
          </a:prstGeom>
        </p:spPr>
      </p:pic>
    </p:spTree>
    <p:extLst>
      <p:ext uri="{BB962C8B-B14F-4D97-AF65-F5344CB8AC3E}">
        <p14:creationId xmlns:p14="http://schemas.microsoft.com/office/powerpoint/2010/main" val="53698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568841" y="1034956"/>
            <a:ext cx="6454285" cy="4908737"/>
          </a:xfrm>
          <a:prstGeom prst="rect">
            <a:avLst/>
          </a:prstGeom>
        </p:spPr>
      </p:pic>
      <p:pic>
        <p:nvPicPr>
          <p:cNvPr id="6" name="Imagen 5"/>
          <p:cNvPicPr>
            <a:picLocks noChangeAspect="1"/>
          </p:cNvPicPr>
          <p:nvPr/>
        </p:nvPicPr>
        <p:blipFill>
          <a:blip r:embed="rId3"/>
          <a:stretch>
            <a:fillRect/>
          </a:stretch>
        </p:blipFill>
        <p:spPr>
          <a:xfrm>
            <a:off x="226738" y="1034956"/>
            <a:ext cx="5342103" cy="4885079"/>
          </a:xfrm>
          <a:prstGeom prst="rect">
            <a:avLst/>
          </a:prstGeom>
        </p:spPr>
      </p:pic>
    </p:spTree>
    <p:extLst>
      <p:ext uri="{BB962C8B-B14F-4D97-AF65-F5344CB8AC3E}">
        <p14:creationId xmlns:p14="http://schemas.microsoft.com/office/powerpoint/2010/main" val="67554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E73F54-9673-4F5D-84AB-76FAF798E0C1}"/>
              </a:ext>
            </a:extLst>
          </p:cNvPr>
          <p:cNvSpPr/>
          <p:nvPr/>
        </p:nvSpPr>
        <p:spPr>
          <a:xfrm>
            <a:off x="3095991" y="140713"/>
            <a:ext cx="11417416" cy="338554"/>
          </a:xfrm>
          <a:prstGeom prst="rect">
            <a:avLst/>
          </a:prstGeom>
        </p:spPr>
        <p:txBody>
          <a:bodyPr wrap="square">
            <a:spAutoFit/>
          </a:bodyPr>
          <a:lstStyle/>
          <a:p>
            <a:pPr algn="just"/>
            <a:r>
              <a:rPr lang="es-CO" sz="1600" b="1" dirty="0" smtClean="0">
                <a:latin typeface="Verdana" panose="020B0604030504040204" pitchFamily="34" charset="0"/>
                <a:ea typeface="Verdana" panose="020B0604030504040204" pitchFamily="34" charset="0"/>
                <a:cs typeface="Verdana" panose="020B0604030504040204" pitchFamily="34" charset="0"/>
              </a:rPr>
              <a:t>Protocolos de la capa Transporte en modelo TCP/IP</a:t>
            </a:r>
            <a:endParaRPr lang="es-CO" sz="1600" b="1" dirty="0">
              <a:latin typeface="Verdana" panose="020B0604030504040204" pitchFamily="34" charset="0"/>
              <a:ea typeface="Verdana" panose="020B0604030504040204" pitchFamily="34" charset="0"/>
              <a:cs typeface="Verdana" panose="020B0604030504040204" pitchFamily="34" charset="0"/>
            </a:endParaRPr>
          </a:p>
        </p:txBody>
      </p:sp>
      <p:pic>
        <p:nvPicPr>
          <p:cNvPr id="3" name="Imagen 2"/>
          <p:cNvPicPr>
            <a:picLocks noChangeAspect="1"/>
          </p:cNvPicPr>
          <p:nvPr/>
        </p:nvPicPr>
        <p:blipFill>
          <a:blip r:embed="rId2"/>
          <a:stretch>
            <a:fillRect/>
          </a:stretch>
        </p:blipFill>
        <p:spPr>
          <a:xfrm>
            <a:off x="2639189" y="625320"/>
            <a:ext cx="6913621" cy="5607360"/>
          </a:xfrm>
          <a:prstGeom prst="rect">
            <a:avLst/>
          </a:prstGeom>
        </p:spPr>
      </p:pic>
    </p:spTree>
    <p:extLst>
      <p:ext uri="{BB962C8B-B14F-4D97-AF65-F5344CB8AC3E}">
        <p14:creationId xmlns:p14="http://schemas.microsoft.com/office/powerpoint/2010/main" val="4089382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268486" y="415255"/>
            <a:ext cx="7443925" cy="6037468"/>
          </a:xfrm>
          <a:prstGeom prst="rect">
            <a:avLst/>
          </a:prstGeom>
        </p:spPr>
      </p:pic>
    </p:spTree>
    <p:extLst>
      <p:ext uri="{BB962C8B-B14F-4D97-AF65-F5344CB8AC3E}">
        <p14:creationId xmlns:p14="http://schemas.microsoft.com/office/powerpoint/2010/main" val="300381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696350" y="683483"/>
            <a:ext cx="8946142" cy="5606106"/>
          </a:xfrm>
          <a:prstGeom prst="rect">
            <a:avLst/>
          </a:prstGeom>
        </p:spPr>
      </p:pic>
    </p:spTree>
    <p:extLst>
      <p:ext uri="{BB962C8B-B14F-4D97-AF65-F5344CB8AC3E}">
        <p14:creationId xmlns:p14="http://schemas.microsoft.com/office/powerpoint/2010/main" val="302824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t="6568"/>
          <a:stretch/>
        </p:blipFill>
        <p:spPr>
          <a:xfrm>
            <a:off x="137942" y="1173892"/>
            <a:ext cx="5953940" cy="4394466"/>
          </a:xfrm>
          <a:prstGeom prst="rect">
            <a:avLst/>
          </a:prstGeom>
        </p:spPr>
      </p:pic>
      <p:pic>
        <p:nvPicPr>
          <p:cNvPr id="4" name="Imagen 3"/>
          <p:cNvPicPr>
            <a:picLocks noChangeAspect="1"/>
          </p:cNvPicPr>
          <p:nvPr/>
        </p:nvPicPr>
        <p:blipFill>
          <a:blip r:embed="rId3"/>
          <a:stretch>
            <a:fillRect/>
          </a:stretch>
        </p:blipFill>
        <p:spPr>
          <a:xfrm>
            <a:off x="6116596" y="2227646"/>
            <a:ext cx="5993091" cy="2286958"/>
          </a:xfrm>
          <a:prstGeom prst="rect">
            <a:avLst/>
          </a:prstGeom>
        </p:spPr>
      </p:pic>
      <p:sp>
        <p:nvSpPr>
          <p:cNvPr id="5" name="Content Placeholder 2">
            <a:extLst>
              <a:ext uri="{FF2B5EF4-FFF2-40B4-BE49-F238E27FC236}">
                <a16:creationId xmlns:a16="http://schemas.microsoft.com/office/drawing/2014/main" id="{35F6E4AF-E560-42B2-BB4B-C14E658AE003}"/>
              </a:ext>
            </a:extLst>
          </p:cNvPr>
          <p:cNvSpPr>
            <a:spLocks noGrp="1"/>
          </p:cNvSpPr>
          <p:nvPr>
            <p:ph idx="1"/>
          </p:nvPr>
        </p:nvSpPr>
        <p:spPr>
          <a:xfrm>
            <a:off x="907985" y="704331"/>
            <a:ext cx="3342740" cy="469561"/>
          </a:xfrm>
        </p:spPr>
        <p:txBody>
          <a:bodyPr>
            <a:normAutofit/>
          </a:bodyPr>
          <a:lstStyle/>
          <a:p>
            <a:pPr marL="0" indent="0" algn="ctr">
              <a:buNone/>
            </a:pPr>
            <a:r>
              <a:rPr lang="es-CO" sz="1800" dirty="0" smtClean="0">
                <a:latin typeface="Verdana" panose="020B0604030504040204" pitchFamily="34" charset="0"/>
                <a:ea typeface="Verdana" panose="020B0604030504040204" pitchFamily="34" charset="0"/>
                <a:cs typeface="Verdana" panose="020B0604030504040204" pitchFamily="34" charset="0"/>
              </a:rPr>
              <a:t>Segmento TCP</a:t>
            </a:r>
            <a:endParaRPr lang="es-CO" sz="1800" dirty="0">
              <a:latin typeface="Verdana" panose="020B0604030504040204" pitchFamily="34" charset="0"/>
              <a:ea typeface="Verdana" panose="020B0604030504040204" pitchFamily="34" charset="0"/>
              <a:cs typeface="Verdana" panose="020B0604030504040204" pitchFamily="34" charset="0"/>
            </a:endParaRPr>
          </a:p>
        </p:txBody>
      </p:sp>
      <p:sp>
        <p:nvSpPr>
          <p:cNvPr id="6" name="Content Placeholder 2">
            <a:extLst>
              <a:ext uri="{FF2B5EF4-FFF2-40B4-BE49-F238E27FC236}">
                <a16:creationId xmlns:a16="http://schemas.microsoft.com/office/drawing/2014/main" id="{35F6E4AF-E560-42B2-BB4B-C14E658AE003}"/>
              </a:ext>
            </a:extLst>
          </p:cNvPr>
          <p:cNvSpPr txBox="1">
            <a:spLocks/>
          </p:cNvSpPr>
          <p:nvPr/>
        </p:nvSpPr>
        <p:spPr>
          <a:xfrm>
            <a:off x="6942201" y="1758085"/>
            <a:ext cx="3342740" cy="4695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s-CO" sz="1800" dirty="0" smtClean="0">
                <a:latin typeface="Verdana" panose="020B0604030504040204" pitchFamily="34" charset="0"/>
                <a:ea typeface="Verdana" panose="020B0604030504040204" pitchFamily="34" charset="0"/>
                <a:cs typeface="Verdana" panose="020B0604030504040204" pitchFamily="34" charset="0"/>
              </a:rPr>
              <a:t>Segmento UDP</a:t>
            </a:r>
            <a:endParaRPr lang="es-CO"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54937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68984" y="836920"/>
            <a:ext cx="6071696" cy="4949380"/>
          </a:xfrm>
          <a:prstGeom prst="rect">
            <a:avLst/>
          </a:prstGeom>
        </p:spPr>
      </p:pic>
      <p:pic>
        <p:nvPicPr>
          <p:cNvPr id="8" name="Imagen 7"/>
          <p:cNvPicPr>
            <a:picLocks noChangeAspect="1"/>
          </p:cNvPicPr>
          <p:nvPr/>
        </p:nvPicPr>
        <p:blipFill>
          <a:blip r:embed="rId3"/>
          <a:stretch>
            <a:fillRect/>
          </a:stretch>
        </p:blipFill>
        <p:spPr>
          <a:xfrm>
            <a:off x="6017876" y="836920"/>
            <a:ext cx="6074312" cy="4949380"/>
          </a:xfrm>
          <a:prstGeom prst="rect">
            <a:avLst/>
          </a:prstGeom>
        </p:spPr>
      </p:pic>
    </p:spTree>
    <p:extLst>
      <p:ext uri="{BB962C8B-B14F-4D97-AF65-F5344CB8AC3E}">
        <p14:creationId xmlns:p14="http://schemas.microsoft.com/office/powerpoint/2010/main" val="4253293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883</TotalTime>
  <Words>36</Words>
  <Application>Microsoft Office PowerPoint</Application>
  <PresentationFormat>Panorámica</PresentationFormat>
  <Paragraphs>19</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Century Gothic</vt:lpstr>
      <vt:lpstr>Verdana</vt:lpstr>
      <vt:lpstr>Wingdings 3</vt:lpstr>
      <vt:lpstr>Ion</vt:lpstr>
      <vt:lpstr>Redes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de Datos</dc:title>
  <dc:creator>Angela Sofia Fonseca Consuegra</dc:creator>
  <cp:lastModifiedBy>Guerra, Veronica Evelin</cp:lastModifiedBy>
  <cp:revision>41</cp:revision>
  <dcterms:created xsi:type="dcterms:W3CDTF">2018-03-27T23:42:18Z</dcterms:created>
  <dcterms:modified xsi:type="dcterms:W3CDTF">2018-10-31T20:27:59Z</dcterms:modified>
</cp:coreProperties>
</file>