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3" r:id="rId4"/>
    <p:sldId id="271" r:id="rId5"/>
    <p:sldId id="280" r:id="rId6"/>
    <p:sldId id="281" r:id="rId7"/>
    <p:sldId id="28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0BF1-C022-41AA-928E-6EE4C3A9C33B}"/>
              </a:ext>
            </a:extLst>
          </p:cNvPr>
          <p:cNvSpPr>
            <a:spLocks noGrp="1"/>
          </p:cNvSpPr>
          <p:nvPr>
            <p:ph type="ctrTitle"/>
          </p:nvPr>
        </p:nvSpPr>
        <p:spPr/>
        <p:txBody>
          <a:bodyPr/>
          <a:lstStyle/>
          <a:p>
            <a:r>
              <a:rPr lang="es-CO" dirty="0"/>
              <a:t>Redes de Datos</a:t>
            </a:r>
          </a:p>
        </p:txBody>
      </p:sp>
      <p:sp>
        <p:nvSpPr>
          <p:cNvPr id="3" name="Subtitle 2">
            <a:extLst>
              <a:ext uri="{FF2B5EF4-FFF2-40B4-BE49-F238E27FC236}">
                <a16:creationId xmlns:a16="http://schemas.microsoft.com/office/drawing/2014/main" id="{C2D387FB-B7A9-4A1B-B157-CAC0664593D7}"/>
              </a:ext>
            </a:extLst>
          </p:cNvPr>
          <p:cNvSpPr>
            <a:spLocks noGrp="1"/>
          </p:cNvSpPr>
          <p:nvPr>
            <p:ph type="subTitle" idx="1"/>
          </p:nvPr>
        </p:nvSpPr>
        <p:spPr/>
        <p:txBody>
          <a:bodyPr/>
          <a:lstStyle/>
          <a:p>
            <a:r>
              <a:rPr lang="es-CO" dirty="0"/>
              <a:t>Verónica guerra</a:t>
            </a:r>
          </a:p>
        </p:txBody>
      </p:sp>
    </p:spTree>
    <p:extLst>
      <p:ext uri="{BB962C8B-B14F-4D97-AF65-F5344CB8AC3E}">
        <p14:creationId xmlns:p14="http://schemas.microsoft.com/office/powerpoint/2010/main" val="3199183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109182" y="180921"/>
            <a:ext cx="11955439" cy="6227016"/>
          </a:xfrm>
        </p:spPr>
        <p:txBody>
          <a:bodyPr>
            <a:normAutofit/>
          </a:bodyPr>
          <a:lstStyle/>
          <a:p>
            <a:pPr marL="0" indent="0" algn="ctr">
              <a:buNone/>
            </a:pPr>
            <a:r>
              <a:rPr lang="es-CO" sz="2800" dirty="0">
                <a:latin typeface="Verdana" panose="020B0604030504040204" pitchFamily="34" charset="0"/>
                <a:ea typeface="Verdana" panose="020B0604030504040204" pitchFamily="34" charset="0"/>
                <a:cs typeface="Verdana" panose="020B0604030504040204" pitchFamily="34" charset="0"/>
              </a:rPr>
              <a:t>Unidad 7</a:t>
            </a:r>
            <a:r>
              <a:rPr lang="es-CO" sz="2800" dirty="0" smtClean="0">
                <a:latin typeface="Verdana" panose="020B0604030504040204" pitchFamily="34" charset="0"/>
                <a:ea typeface="Verdana" panose="020B0604030504040204" pitchFamily="34" charset="0"/>
                <a:cs typeface="Verdana" panose="020B0604030504040204" pitchFamily="34" charset="0"/>
              </a:rPr>
              <a:t> </a:t>
            </a:r>
            <a:r>
              <a:rPr lang="es-CO" sz="2800" dirty="0" smtClean="0">
                <a:latin typeface="Verdana" panose="020B0604030504040204" pitchFamily="34" charset="0"/>
                <a:ea typeface="Verdana" panose="020B0604030504040204" pitchFamily="34" charset="0"/>
                <a:cs typeface="Verdana" panose="020B0604030504040204" pitchFamily="34" charset="0"/>
              </a:rPr>
              <a:t>Network </a:t>
            </a:r>
            <a:r>
              <a:rPr lang="es-CO" sz="2800" dirty="0" err="1" smtClean="0">
                <a:latin typeface="Verdana" panose="020B0604030504040204" pitchFamily="34" charset="0"/>
                <a:ea typeface="Verdana" panose="020B0604030504040204" pitchFamily="34" charset="0"/>
                <a:cs typeface="Verdana" panose="020B0604030504040204" pitchFamily="34" charset="0"/>
              </a:rPr>
              <a:t>Address</a:t>
            </a:r>
            <a:r>
              <a:rPr lang="es-CO" sz="2800" dirty="0" smtClean="0">
                <a:latin typeface="Verdana" panose="020B0604030504040204" pitchFamily="34" charset="0"/>
                <a:ea typeface="Verdana" panose="020B0604030504040204" pitchFamily="34" charset="0"/>
                <a:cs typeface="Verdana" panose="020B0604030504040204" pitchFamily="34" charset="0"/>
              </a:rPr>
              <a:t> </a:t>
            </a:r>
            <a:r>
              <a:rPr lang="es-CO" sz="2800" dirty="0" err="1" smtClean="0">
                <a:latin typeface="Verdana" panose="020B0604030504040204" pitchFamily="34" charset="0"/>
                <a:ea typeface="Verdana" panose="020B0604030504040204" pitchFamily="34" charset="0"/>
                <a:cs typeface="Verdana" panose="020B0604030504040204" pitchFamily="34" charset="0"/>
              </a:rPr>
              <a:t>Translation</a:t>
            </a:r>
            <a:r>
              <a:rPr lang="es-CO" sz="2800" dirty="0" smtClean="0">
                <a:latin typeface="Verdana" panose="020B0604030504040204" pitchFamily="34" charset="0"/>
                <a:ea typeface="Verdana" panose="020B0604030504040204" pitchFamily="34" charset="0"/>
                <a:cs typeface="Verdana" panose="020B0604030504040204" pitchFamily="34" charset="0"/>
              </a:rPr>
              <a:t> (NAT)</a:t>
            </a:r>
            <a:endParaRPr lang="es-CO" sz="28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5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CO" sz="1500" dirty="0" smtClean="0">
                <a:latin typeface="Verdana" panose="020B0604030504040204" pitchFamily="34" charset="0"/>
                <a:ea typeface="Verdana" panose="020B0604030504040204" pitchFamily="34" charset="0"/>
                <a:cs typeface="Verdana" panose="020B0604030504040204" pitchFamily="34" charset="0"/>
              </a:rPr>
              <a:t>NAT es la técnica de traducción de direcciones IPv4 (por defecto entre mismas versiones). Debido al agotamiento de direcciones IPv4 publicas, fue necesaria la creación de este mecanismo de traducción. En el RFC 1918 se definen los rangos de direccionamiento privado, todo lo que este fuera de los siguientes bloques son públicos o reservados:</a:t>
            </a: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a:p>
            <a:pPr fontAlgn="base"/>
            <a:r>
              <a:rPr lang="es-AR" sz="1600" dirty="0">
                <a:latin typeface="Verdana" panose="020B0604030504040204" pitchFamily="34" charset="0"/>
                <a:ea typeface="Verdana" panose="020B0604030504040204" pitchFamily="34" charset="0"/>
                <a:cs typeface="Verdana" panose="020B0604030504040204" pitchFamily="34" charset="0"/>
              </a:rPr>
              <a:t> 10.0.0.0/8 (10.0.0.0 – 10.255.255.255)</a:t>
            </a:r>
          </a:p>
          <a:p>
            <a:pPr fontAlgn="base"/>
            <a:r>
              <a:rPr lang="es-AR" sz="1600" dirty="0">
                <a:latin typeface="Verdana" panose="020B0604030504040204" pitchFamily="34" charset="0"/>
                <a:ea typeface="Verdana" panose="020B0604030504040204" pitchFamily="34" charset="0"/>
                <a:cs typeface="Verdana" panose="020B0604030504040204" pitchFamily="34" charset="0"/>
              </a:rPr>
              <a:t>– 172.16.0.0/12 (172.16.0.0 – 172.31.255.255)</a:t>
            </a:r>
          </a:p>
          <a:p>
            <a:pPr fontAlgn="base"/>
            <a:r>
              <a:rPr lang="es-AR" sz="1600" dirty="0">
                <a:latin typeface="Verdana" panose="020B0604030504040204" pitchFamily="34" charset="0"/>
                <a:ea typeface="Verdana" panose="020B0604030504040204" pitchFamily="34" charset="0"/>
                <a:cs typeface="Verdana" panose="020B0604030504040204" pitchFamily="34" charset="0"/>
              </a:rPr>
              <a:t>– 192.168.0.0/16 (192.168.0.0 – 192.168.255.255)</a:t>
            </a:r>
          </a:p>
          <a:p>
            <a:pPr marL="0" indent="0" algn="just">
              <a:buNone/>
            </a:pPr>
            <a:endParaRPr lang="es-CO" sz="15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CO" sz="1500" dirty="0" smtClean="0">
                <a:latin typeface="Verdana" panose="020B0604030504040204" pitchFamily="34" charset="0"/>
                <a:ea typeface="Verdana" panose="020B0604030504040204" pitchFamily="34" charset="0"/>
                <a:cs typeface="Verdana" panose="020B0604030504040204" pitchFamily="34" charset="0"/>
              </a:rPr>
              <a:t>NAT también puede ser usados por razones de seguridad, al permitir ocultar la dirección IP real de un host.</a:t>
            </a:r>
            <a:endParaRPr lang="es-CO" sz="1500" dirty="0">
              <a:latin typeface="Verdana" panose="020B0604030504040204" pitchFamily="34" charset="0"/>
              <a:ea typeface="Verdana" panose="020B0604030504040204" pitchFamily="34" charset="0"/>
              <a:cs typeface="Verdana" panose="020B0604030504040204" pitchFamily="34" charset="0"/>
            </a:endParaRPr>
          </a:p>
        </p:txBody>
      </p:sp>
      <p:pic>
        <p:nvPicPr>
          <p:cNvPr id="1026" name="Picture 2" descr="Resultado de imagen para N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415" y="4133707"/>
            <a:ext cx="4675731" cy="2626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1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109182" y="136478"/>
            <a:ext cx="11955439" cy="6339697"/>
          </a:xfrm>
        </p:spPr>
        <p:txBody>
          <a:bodyPr>
            <a:normAutofit lnSpcReduction="10000"/>
          </a:bodyPr>
          <a:lstStyle/>
          <a:p>
            <a:pPr marL="0" indent="0" algn="just">
              <a:buNone/>
            </a:pPr>
            <a:r>
              <a:rPr lang="es-AR" sz="1500" b="1" dirty="0" smtClean="0">
                <a:latin typeface="Verdana" panose="020B0604030504040204" pitchFamily="34" charset="0"/>
                <a:ea typeface="Verdana" panose="020B0604030504040204" pitchFamily="34" charset="0"/>
                <a:cs typeface="Verdana" panose="020B0604030504040204" pitchFamily="34" charset="0"/>
              </a:rPr>
              <a:t>Mecanismo de traducción a través de tabla lógica</a:t>
            </a:r>
          </a:p>
          <a:p>
            <a:pPr marL="0" indent="0" algn="just">
              <a:buNone/>
            </a:pPr>
            <a:endParaRPr lang="es-AR"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AR" sz="15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AR" sz="15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AR"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AR" sz="15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AR"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AR" sz="15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AR" sz="15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AR"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AR" sz="15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AR"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AR"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AR" sz="15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AR"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AR" sz="15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AR" sz="15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AR" sz="1500" dirty="0" smtClean="0">
                <a:latin typeface="Verdana" panose="020B0604030504040204" pitchFamily="34" charset="0"/>
                <a:ea typeface="Verdana" panose="020B0604030504040204" pitchFamily="34" charset="0"/>
                <a:cs typeface="Verdana" panose="020B0604030504040204" pitchFamily="34" charset="0"/>
              </a:rPr>
              <a:t>Es </a:t>
            </a:r>
            <a:r>
              <a:rPr lang="es-AR" sz="1500" dirty="0">
                <a:latin typeface="Verdana" panose="020B0604030504040204" pitchFamily="34" charset="0"/>
                <a:ea typeface="Verdana" panose="020B0604030504040204" pitchFamily="34" charset="0"/>
                <a:cs typeface="Verdana" panose="020B0604030504040204" pitchFamily="34" charset="0"/>
              </a:rPr>
              <a:t>importante recordar que la terminología de NAT siempre se aplica desde la perspectiva del dispositivo con la </a:t>
            </a:r>
            <a:r>
              <a:rPr lang="es-AR" sz="1500" dirty="0" smtClean="0">
                <a:latin typeface="Verdana" panose="020B0604030504040204" pitchFamily="34" charset="0"/>
                <a:ea typeface="Verdana" panose="020B0604030504040204" pitchFamily="34" charset="0"/>
                <a:cs typeface="Verdana" panose="020B0604030504040204" pitchFamily="34" charset="0"/>
              </a:rPr>
              <a:t>dirección traducida.</a:t>
            </a:r>
            <a:endParaRPr lang="es-AR" sz="1500" dirty="0">
              <a:latin typeface="Verdana" panose="020B0604030504040204" pitchFamily="34" charset="0"/>
              <a:ea typeface="Verdana" panose="020B0604030504040204" pitchFamily="34" charset="0"/>
              <a:cs typeface="Verdana" panose="020B0604030504040204" pitchFamily="34" charset="0"/>
            </a:endParaRPr>
          </a:p>
        </p:txBody>
      </p:sp>
      <p:pic>
        <p:nvPicPr>
          <p:cNvPr id="5122" name="Picture 2" descr="Resultado de imagen para inside outside local global n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235" y="533424"/>
            <a:ext cx="11199362" cy="5239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57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109182" y="71734"/>
            <a:ext cx="11955439" cy="6683908"/>
          </a:xfrm>
        </p:spPr>
        <p:txBody>
          <a:bodyPr>
            <a:normAutofit/>
          </a:bodyPr>
          <a:lstStyle/>
          <a:p>
            <a:pPr marL="0" indent="0" algn="just">
              <a:buNone/>
            </a:pPr>
            <a:endParaRPr lang="es-AR" sz="21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AR" sz="2100" dirty="0" smtClean="0">
                <a:latin typeface="Verdana" panose="020B0604030504040204" pitchFamily="34" charset="0"/>
                <a:ea typeface="Verdana" panose="020B0604030504040204" pitchFamily="34" charset="0"/>
                <a:cs typeface="Verdana" panose="020B0604030504040204" pitchFamily="34" charset="0"/>
              </a:rPr>
              <a:t>NAT Dinámico</a:t>
            </a:r>
          </a:p>
          <a:p>
            <a:pPr marL="0" indent="0" algn="just">
              <a:buNone/>
            </a:pPr>
            <a:r>
              <a:rPr lang="es-AR" sz="1500" dirty="0">
                <a:latin typeface="Verdana" panose="020B0604030504040204" pitchFamily="34" charset="0"/>
                <a:ea typeface="Verdana" panose="020B0604030504040204" pitchFamily="34" charset="0"/>
                <a:cs typeface="Verdana" panose="020B0604030504040204" pitchFamily="34" charset="0"/>
              </a:rPr>
              <a:t>	Este tipo de NAT </a:t>
            </a:r>
            <a:r>
              <a:rPr lang="es-AR" sz="1500" dirty="0">
                <a:latin typeface="Verdana" panose="020B0604030504040204" pitchFamily="34" charset="0"/>
                <a:ea typeface="Verdana" panose="020B0604030504040204" pitchFamily="34" charset="0"/>
                <a:cs typeface="Verdana" panose="020B0604030504040204" pitchFamily="34" charset="0"/>
              </a:rPr>
              <a:t>Consiste en tener un bloque </a:t>
            </a:r>
            <a:r>
              <a:rPr lang="es-AR" sz="1500" dirty="0">
                <a:latin typeface="Verdana" panose="020B0604030504040204" pitchFamily="34" charset="0"/>
                <a:ea typeface="Verdana" panose="020B0604030504040204" pitchFamily="34" charset="0"/>
                <a:cs typeface="Verdana" panose="020B0604030504040204" pitchFamily="34" charset="0"/>
              </a:rPr>
              <a:t>IP, ejemplo </a:t>
            </a:r>
            <a:r>
              <a:rPr lang="es-AR" sz="1500" dirty="0">
                <a:latin typeface="Verdana" panose="020B0604030504040204" pitchFamily="34" charset="0"/>
                <a:ea typeface="Verdana" panose="020B0604030504040204" pitchFamily="34" charset="0"/>
                <a:cs typeface="Verdana" panose="020B0604030504040204" pitchFamily="34" charset="0"/>
              </a:rPr>
              <a:t>público e ir asignando dinámicamente una de esas IP a cada máquina de la LAN interna para que salga a </a:t>
            </a:r>
            <a:r>
              <a:rPr lang="es-AR" sz="1500" dirty="0">
                <a:latin typeface="Verdana" panose="020B0604030504040204" pitchFamily="34" charset="0"/>
                <a:ea typeface="Verdana" panose="020B0604030504040204" pitchFamily="34" charset="0"/>
                <a:cs typeface="Verdana" panose="020B0604030504040204" pitchFamily="34" charset="0"/>
              </a:rPr>
              <a:t>Internet. Es dinámico porque la traducción se realiza en forma aleatoria y según disponibilidad de direcciones del bloque configurado.</a:t>
            </a:r>
          </a:p>
          <a:p>
            <a:pPr marL="0" indent="0" algn="just">
              <a:buNone/>
            </a:pPr>
            <a:endParaRPr lang="es-CO" dirty="0">
              <a:latin typeface="Verdana" panose="020B0604030504040204" pitchFamily="34" charset="0"/>
              <a:ea typeface="Verdana" panose="020B0604030504040204" pitchFamily="34" charset="0"/>
              <a:cs typeface="Verdana" panose="020B0604030504040204" pitchFamily="34" charset="0"/>
            </a:endParaRPr>
          </a:p>
        </p:txBody>
      </p:sp>
      <p:pic>
        <p:nvPicPr>
          <p:cNvPr id="2050" name="Picture 2" descr="N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846" y="2247355"/>
            <a:ext cx="11308110" cy="4030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13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109182" y="71734"/>
            <a:ext cx="11955439" cy="6683908"/>
          </a:xfrm>
        </p:spPr>
        <p:txBody>
          <a:bodyPr>
            <a:normAutofit/>
          </a:bodyPr>
          <a:lstStyle/>
          <a:p>
            <a:pPr marL="0" indent="0" algn="just">
              <a:buNone/>
            </a:pPr>
            <a:endParaRPr lang="es-AR" sz="21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AR" sz="2100" dirty="0" smtClean="0">
                <a:latin typeface="Verdana" panose="020B0604030504040204" pitchFamily="34" charset="0"/>
                <a:ea typeface="Verdana" panose="020B0604030504040204" pitchFamily="34" charset="0"/>
                <a:cs typeface="Verdana" panose="020B0604030504040204" pitchFamily="34" charset="0"/>
              </a:rPr>
              <a:t>NAT Est</a:t>
            </a:r>
            <a:r>
              <a:rPr lang="es-AR" sz="2100" dirty="0" smtClean="0">
                <a:latin typeface="Verdana" panose="020B0604030504040204" pitchFamily="34" charset="0"/>
                <a:ea typeface="Verdana" panose="020B0604030504040204" pitchFamily="34" charset="0"/>
                <a:cs typeface="Verdana" panose="020B0604030504040204" pitchFamily="34" charset="0"/>
              </a:rPr>
              <a:t>ático</a:t>
            </a:r>
            <a:endParaRPr lang="es-AR" sz="21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AR" sz="1500" dirty="0">
                <a:latin typeface="Verdana" panose="020B0604030504040204" pitchFamily="34" charset="0"/>
                <a:ea typeface="Verdana" panose="020B0604030504040204" pitchFamily="34" charset="0"/>
                <a:cs typeface="Verdana" panose="020B0604030504040204" pitchFamily="34" charset="0"/>
              </a:rPr>
              <a:t>	Este tipo de </a:t>
            </a:r>
            <a:r>
              <a:rPr lang="es-AR" sz="1500" dirty="0">
                <a:latin typeface="Verdana" panose="020B0604030504040204" pitchFamily="34" charset="0"/>
                <a:ea typeface="Verdana" panose="020B0604030504040204" pitchFamily="34" charset="0"/>
                <a:cs typeface="Verdana" panose="020B0604030504040204" pitchFamily="34" charset="0"/>
              </a:rPr>
              <a:t>NAT es el más simple de configurar y permite asociar estáticamente una dirección pública a una dirección IP privada</a:t>
            </a:r>
            <a:r>
              <a:rPr lang="es-AR" sz="1500" dirty="0" smtClean="0">
                <a:latin typeface="Verdana" panose="020B0604030504040204" pitchFamily="34" charset="0"/>
                <a:ea typeface="Verdana" panose="020B0604030504040204" pitchFamily="34" charset="0"/>
                <a:cs typeface="Verdana" panose="020B0604030504040204" pitchFamily="34" charset="0"/>
              </a:rPr>
              <a:t>. Es una asociación 1:1 y al no ser dinámico, estamos explícitamente indicando al proceso NAT cual IP será traducida y a cual puede ser traducida. Este tipo de NAT es ideal para servidores.</a:t>
            </a:r>
            <a:endParaRPr lang="es-CO" sz="1500" dirty="0">
              <a:latin typeface="Verdana" panose="020B0604030504040204" pitchFamily="34" charset="0"/>
              <a:ea typeface="Verdana" panose="020B0604030504040204" pitchFamily="34" charset="0"/>
              <a:cs typeface="Verdana" panose="020B0604030504040204" pitchFamily="34" charset="0"/>
            </a:endParaRPr>
          </a:p>
        </p:txBody>
      </p:sp>
      <p:pic>
        <p:nvPicPr>
          <p:cNvPr id="3074" name="Picture 2" descr="Nat estati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924" y="2042087"/>
            <a:ext cx="11253953" cy="4584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625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109182" y="71734"/>
            <a:ext cx="11955439" cy="6683908"/>
          </a:xfrm>
        </p:spPr>
        <p:txBody>
          <a:bodyPr>
            <a:normAutofit/>
          </a:bodyPr>
          <a:lstStyle/>
          <a:p>
            <a:pPr marL="0" indent="0" algn="just">
              <a:buNone/>
            </a:pPr>
            <a:r>
              <a:rPr lang="es-AR" sz="2100" dirty="0" smtClean="0">
                <a:latin typeface="Verdana" panose="020B0604030504040204" pitchFamily="34" charset="0"/>
                <a:ea typeface="Verdana" panose="020B0604030504040204" pitchFamily="34" charset="0"/>
                <a:cs typeface="Verdana" panose="020B0604030504040204" pitchFamily="34" charset="0"/>
              </a:rPr>
              <a:t>Port </a:t>
            </a:r>
            <a:r>
              <a:rPr lang="es-AR" sz="2100" dirty="0" err="1" smtClean="0">
                <a:latin typeface="Verdana" panose="020B0604030504040204" pitchFamily="34" charset="0"/>
                <a:ea typeface="Verdana" panose="020B0604030504040204" pitchFamily="34" charset="0"/>
                <a:cs typeface="Verdana" panose="020B0604030504040204" pitchFamily="34" charset="0"/>
              </a:rPr>
              <a:t>Address</a:t>
            </a:r>
            <a:r>
              <a:rPr lang="es-AR" sz="2100" dirty="0" smtClean="0">
                <a:latin typeface="Verdana" panose="020B0604030504040204" pitchFamily="34" charset="0"/>
                <a:ea typeface="Verdana" panose="020B0604030504040204" pitchFamily="34" charset="0"/>
                <a:cs typeface="Verdana" panose="020B0604030504040204" pitchFamily="34" charset="0"/>
              </a:rPr>
              <a:t> </a:t>
            </a:r>
            <a:r>
              <a:rPr lang="es-AR" sz="2100" dirty="0" err="1" smtClean="0">
                <a:latin typeface="Verdana" panose="020B0604030504040204" pitchFamily="34" charset="0"/>
                <a:ea typeface="Verdana" panose="020B0604030504040204" pitchFamily="34" charset="0"/>
                <a:cs typeface="Verdana" panose="020B0604030504040204" pitchFamily="34" charset="0"/>
              </a:rPr>
              <a:t>Translation</a:t>
            </a:r>
            <a:r>
              <a:rPr lang="es-AR" sz="2100" dirty="0" smtClean="0">
                <a:latin typeface="Verdana" panose="020B0604030504040204" pitchFamily="34" charset="0"/>
                <a:ea typeface="Verdana" panose="020B0604030504040204" pitchFamily="34" charset="0"/>
                <a:cs typeface="Verdana" panose="020B0604030504040204" pitchFamily="34" charset="0"/>
              </a:rPr>
              <a:t> (PAT)</a:t>
            </a:r>
          </a:p>
          <a:p>
            <a:pPr marL="0" indent="0" algn="just">
              <a:buNone/>
            </a:pPr>
            <a:r>
              <a:rPr lang="es-AR" sz="1500" dirty="0" smtClean="0">
                <a:latin typeface="Verdana" panose="020B0604030504040204" pitchFamily="34" charset="0"/>
                <a:ea typeface="Verdana" panose="020B0604030504040204" pitchFamily="34" charset="0"/>
                <a:cs typeface="Verdana" panose="020B0604030504040204" pitchFamily="34" charset="0"/>
              </a:rPr>
              <a:t>	</a:t>
            </a:r>
            <a:r>
              <a:rPr lang="es-AR" sz="1500" dirty="0">
                <a:latin typeface="Verdana" panose="020B0604030504040204" pitchFamily="34" charset="0"/>
                <a:ea typeface="Verdana" panose="020B0604030504040204" pitchFamily="34" charset="0"/>
                <a:cs typeface="Verdana" panose="020B0604030504040204" pitchFamily="34" charset="0"/>
              </a:rPr>
              <a:t>PAT realmente es un tipo de NAT que aprovecha las asociaciones de puertos para la asignación y traducción de direcciones </a:t>
            </a:r>
            <a:r>
              <a:rPr lang="es-AR" sz="1500" dirty="0">
                <a:latin typeface="Verdana" panose="020B0604030504040204" pitchFamily="34" charset="0"/>
                <a:ea typeface="Verdana" panose="020B0604030504040204" pitchFamily="34" charset="0"/>
                <a:cs typeface="Verdana" panose="020B0604030504040204" pitchFamily="34" charset="0"/>
              </a:rPr>
              <a:t>IP. </a:t>
            </a:r>
            <a:r>
              <a:rPr lang="es-AR" sz="1500" dirty="0">
                <a:latin typeface="Verdana" panose="020B0604030504040204" pitchFamily="34" charset="0"/>
                <a:ea typeface="Verdana" panose="020B0604030504040204" pitchFamily="34" charset="0"/>
                <a:cs typeface="Verdana" panose="020B0604030504040204" pitchFamily="34" charset="0"/>
              </a:rPr>
              <a:t>En el PAT se </a:t>
            </a:r>
            <a:r>
              <a:rPr lang="es-AR" sz="1500" dirty="0">
                <a:latin typeface="Verdana" panose="020B0604030504040204" pitchFamily="34" charset="0"/>
                <a:ea typeface="Verdana" panose="020B0604030504040204" pitchFamily="34" charset="0"/>
                <a:cs typeface="Verdana" panose="020B0604030504040204" pitchFamily="34" charset="0"/>
              </a:rPr>
              <a:t>asocian dinámicamente </a:t>
            </a:r>
            <a:r>
              <a:rPr lang="es-AR" sz="1500" dirty="0">
                <a:latin typeface="Verdana" panose="020B0604030504040204" pitchFamily="34" charset="0"/>
                <a:ea typeface="Verdana" panose="020B0604030504040204" pitchFamily="34" charset="0"/>
                <a:cs typeface="Verdana" panose="020B0604030504040204" pitchFamily="34" charset="0"/>
              </a:rPr>
              <a:t>todas las conexiones originadas en la LAN con </a:t>
            </a:r>
            <a:r>
              <a:rPr lang="es-AR" sz="1500" dirty="0" smtClean="0">
                <a:latin typeface="Verdana" panose="020B0604030504040204" pitchFamily="34" charset="0"/>
                <a:ea typeface="Verdana" panose="020B0604030504040204" pitchFamily="34" charset="0"/>
                <a:cs typeface="Verdana" panose="020B0604030504040204" pitchFamily="34" charset="0"/>
              </a:rPr>
              <a:t>las IP públicas definidas (en caso que haya más de una), </a:t>
            </a:r>
            <a:r>
              <a:rPr lang="es-AR" sz="1500" dirty="0">
                <a:latin typeface="Verdana" panose="020B0604030504040204" pitchFamily="34" charset="0"/>
                <a:ea typeface="Verdana" panose="020B0604030504040204" pitchFamily="34" charset="0"/>
                <a:cs typeface="Verdana" panose="020B0604030504040204" pitchFamily="34" charset="0"/>
              </a:rPr>
              <a:t>identificando cada sesión con un puerto de dicha IP (Por eso se llama Port </a:t>
            </a:r>
            <a:r>
              <a:rPr lang="es-AR" sz="1500" dirty="0" err="1">
                <a:latin typeface="Verdana" panose="020B0604030504040204" pitchFamily="34" charset="0"/>
                <a:ea typeface="Verdana" panose="020B0604030504040204" pitchFamily="34" charset="0"/>
                <a:cs typeface="Verdana" panose="020B0604030504040204" pitchFamily="34" charset="0"/>
              </a:rPr>
              <a:t>Address</a:t>
            </a:r>
            <a:r>
              <a:rPr lang="es-AR" sz="1500" dirty="0">
                <a:latin typeface="Verdana" panose="020B0604030504040204" pitchFamily="34" charset="0"/>
                <a:ea typeface="Verdana" panose="020B0604030504040204" pitchFamily="34" charset="0"/>
                <a:cs typeface="Verdana" panose="020B0604030504040204" pitchFamily="34" charset="0"/>
              </a:rPr>
              <a:t> </a:t>
            </a:r>
            <a:r>
              <a:rPr lang="es-AR" sz="1500" dirty="0" err="1">
                <a:latin typeface="Verdana" panose="020B0604030504040204" pitchFamily="34" charset="0"/>
                <a:ea typeface="Verdana" panose="020B0604030504040204" pitchFamily="34" charset="0"/>
                <a:cs typeface="Verdana" panose="020B0604030504040204" pitchFamily="34" charset="0"/>
              </a:rPr>
              <a:t>Translation</a:t>
            </a:r>
            <a:r>
              <a:rPr lang="es-AR" sz="1500" dirty="0" smtClean="0">
                <a:latin typeface="Verdana" panose="020B0604030504040204" pitchFamily="34" charset="0"/>
                <a:ea typeface="Verdana" panose="020B0604030504040204" pitchFamily="34" charset="0"/>
                <a:cs typeface="Verdana" panose="020B0604030504040204" pitchFamily="34" charset="0"/>
              </a:rPr>
              <a:t>). También se le suele llamar NAT recargado u </a:t>
            </a:r>
            <a:r>
              <a:rPr lang="es-AR" sz="1500" dirty="0" err="1" smtClean="0">
                <a:latin typeface="Verdana" panose="020B0604030504040204" pitchFamily="34" charset="0"/>
                <a:ea typeface="Verdana" panose="020B0604030504040204" pitchFamily="34" charset="0"/>
                <a:cs typeface="Verdana" panose="020B0604030504040204" pitchFamily="34" charset="0"/>
              </a:rPr>
              <a:t>overload</a:t>
            </a:r>
            <a:r>
              <a:rPr lang="es-AR" sz="1500" dirty="0" smtClean="0">
                <a:latin typeface="Verdana" panose="020B0604030504040204" pitchFamily="34" charset="0"/>
                <a:ea typeface="Verdana" panose="020B0604030504040204" pitchFamily="34" charset="0"/>
                <a:cs typeface="Verdana" panose="020B0604030504040204" pitchFamily="34" charset="0"/>
              </a:rPr>
              <a:t>.</a:t>
            </a:r>
          </a:p>
          <a:p>
            <a:pPr marL="0" indent="0" algn="just">
              <a:buNone/>
            </a:pPr>
            <a:r>
              <a:rPr lang="es-AR" sz="1500" dirty="0">
                <a:latin typeface="Verdana" panose="020B0604030504040204" pitchFamily="34" charset="0"/>
                <a:ea typeface="Verdana" panose="020B0604030504040204" pitchFamily="34" charset="0"/>
                <a:cs typeface="Verdana" panose="020B0604030504040204" pitchFamily="34" charset="0"/>
              </a:rPr>
              <a:t>	</a:t>
            </a:r>
            <a:r>
              <a:rPr lang="es-AR" sz="1500" dirty="0" smtClean="0">
                <a:latin typeface="Verdana" panose="020B0604030504040204" pitchFamily="34" charset="0"/>
                <a:ea typeface="Verdana" panose="020B0604030504040204" pitchFamily="34" charset="0"/>
                <a:cs typeface="Verdana" panose="020B0604030504040204" pitchFamily="34" charset="0"/>
              </a:rPr>
              <a:t>Al igual que los NAT anteriormente vistos, podemos asignar bloques de dirección a traducir por el proceso NAT o se pueden hacer asignaciones estáticas.</a:t>
            </a: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CO" sz="1500" b="1" dirty="0" smtClean="0">
                <a:latin typeface="Verdana" panose="020B0604030504040204" pitchFamily="34" charset="0"/>
                <a:ea typeface="Verdana" panose="020B0604030504040204" pitchFamily="34" charset="0"/>
                <a:cs typeface="Verdana" panose="020B0604030504040204" pitchFamily="34" charset="0"/>
              </a:rPr>
              <a:t>Ejemplo de PAT de N:1</a:t>
            </a:r>
          </a:p>
          <a:p>
            <a:pPr marL="0" indent="0" algn="just">
              <a:buNone/>
            </a:pPr>
            <a:endParaRPr lang="es-AR" sz="1500" dirty="0">
              <a:latin typeface="Verdana" panose="020B0604030504040204" pitchFamily="34" charset="0"/>
              <a:ea typeface="Verdana" panose="020B0604030504040204" pitchFamily="34" charset="0"/>
              <a:cs typeface="Verdana" panose="020B0604030504040204" pitchFamily="34" charset="0"/>
            </a:endParaRPr>
          </a:p>
        </p:txBody>
      </p:sp>
      <p:pic>
        <p:nvPicPr>
          <p:cNvPr id="4098" name="Picture 2" descr="P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5899" y="2524837"/>
            <a:ext cx="9711620" cy="4230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225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109182" y="71734"/>
            <a:ext cx="11955439" cy="6683908"/>
          </a:xfrm>
        </p:spPr>
        <p:txBody>
          <a:bodyPr>
            <a:normAutofit/>
          </a:bodyPr>
          <a:lstStyle/>
          <a:p>
            <a:pPr marL="0" indent="0" algn="just">
              <a:buNone/>
            </a:pPr>
            <a:r>
              <a:rPr lang="es-AR" sz="2100" dirty="0" smtClean="0">
                <a:latin typeface="Verdana" panose="020B0604030504040204" pitchFamily="34" charset="0"/>
                <a:ea typeface="Verdana" panose="020B0604030504040204" pitchFamily="34" charset="0"/>
                <a:cs typeface="Verdana" panose="020B0604030504040204" pitchFamily="34" charset="0"/>
              </a:rPr>
              <a:t>Ejemplo de configuración </a:t>
            </a:r>
            <a:r>
              <a:rPr lang="es-AR" sz="2100" dirty="0">
                <a:latin typeface="Verdana" panose="020B0604030504040204" pitchFamily="34" charset="0"/>
                <a:ea typeface="Verdana" panose="020B0604030504040204" pitchFamily="34" charset="0"/>
                <a:cs typeface="Verdana" panose="020B0604030504040204" pitchFamily="34" charset="0"/>
              </a:rPr>
              <a:t>de </a:t>
            </a:r>
            <a:r>
              <a:rPr lang="es-CO" sz="2100" dirty="0">
                <a:latin typeface="Verdana" panose="020B0604030504040204" pitchFamily="34" charset="0"/>
                <a:ea typeface="Verdana" panose="020B0604030504040204" pitchFamily="34" charset="0"/>
                <a:cs typeface="Verdana" panose="020B0604030504040204" pitchFamily="34" charset="0"/>
              </a:rPr>
              <a:t>PAT de N:1</a:t>
            </a:r>
          </a:p>
          <a:p>
            <a:pPr marL="0" indent="0" algn="just">
              <a:buNone/>
            </a:pPr>
            <a:endParaRPr lang="es-AR" sz="1500" dirty="0">
              <a:latin typeface="Verdana" panose="020B0604030504040204" pitchFamily="34" charset="0"/>
              <a:ea typeface="Verdana" panose="020B0604030504040204" pitchFamily="34" charset="0"/>
              <a:cs typeface="Verdana" panose="020B0604030504040204" pitchFamily="34" charset="0"/>
            </a:endParaRPr>
          </a:p>
        </p:txBody>
      </p:sp>
      <p:pic>
        <p:nvPicPr>
          <p:cNvPr id="4" name="Imagen 3"/>
          <p:cNvPicPr>
            <a:picLocks noChangeAspect="1"/>
          </p:cNvPicPr>
          <p:nvPr/>
        </p:nvPicPr>
        <p:blipFill>
          <a:blip r:embed="rId2"/>
          <a:stretch>
            <a:fillRect/>
          </a:stretch>
        </p:blipFill>
        <p:spPr>
          <a:xfrm>
            <a:off x="287811" y="602206"/>
            <a:ext cx="8214744" cy="3950259"/>
          </a:xfrm>
          <a:prstGeom prst="rect">
            <a:avLst/>
          </a:prstGeom>
        </p:spPr>
      </p:pic>
    </p:spTree>
    <p:extLst>
      <p:ext uri="{BB962C8B-B14F-4D97-AF65-F5344CB8AC3E}">
        <p14:creationId xmlns:p14="http://schemas.microsoft.com/office/powerpoint/2010/main" val="27736725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1186</TotalTime>
  <Words>119</Words>
  <Application>Microsoft Office PowerPoint</Application>
  <PresentationFormat>Panorámica</PresentationFormat>
  <Paragraphs>40</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Century Gothic</vt:lpstr>
      <vt:lpstr>Verdana</vt:lpstr>
      <vt:lpstr>Wingdings 3</vt:lpstr>
      <vt:lpstr>Ion</vt:lpstr>
      <vt:lpstr>Redes de Datos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de Datos</dc:title>
  <dc:creator>Angela Sofia Fonseca Consuegra</dc:creator>
  <cp:lastModifiedBy>Guerra, Veronica Evelin</cp:lastModifiedBy>
  <cp:revision>62</cp:revision>
  <dcterms:created xsi:type="dcterms:W3CDTF">2018-03-27T23:42:18Z</dcterms:created>
  <dcterms:modified xsi:type="dcterms:W3CDTF">2018-11-21T19:47:02Z</dcterms:modified>
</cp:coreProperties>
</file>