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72" r:id="rId5"/>
    <p:sldId id="273" r:id="rId6"/>
    <p:sldId id="275" r:id="rId7"/>
    <p:sldId id="276" r:id="rId8"/>
    <p:sldId id="278" r:id="rId9"/>
    <p:sldId id="27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0BF1-C022-41AA-928E-6EE4C3A9C33B}"/>
              </a:ext>
            </a:extLst>
          </p:cNvPr>
          <p:cNvSpPr>
            <a:spLocks noGrp="1"/>
          </p:cNvSpPr>
          <p:nvPr>
            <p:ph type="ctrTitle"/>
          </p:nvPr>
        </p:nvSpPr>
        <p:spPr/>
        <p:txBody>
          <a:bodyPr/>
          <a:lstStyle/>
          <a:p>
            <a:r>
              <a:rPr lang="es-CO" dirty="0"/>
              <a:t>Redes de Datos</a:t>
            </a:r>
          </a:p>
        </p:txBody>
      </p:sp>
      <p:sp>
        <p:nvSpPr>
          <p:cNvPr id="3" name="Subtitle 2">
            <a:extLst>
              <a:ext uri="{FF2B5EF4-FFF2-40B4-BE49-F238E27FC236}">
                <a16:creationId xmlns:a16="http://schemas.microsoft.com/office/drawing/2014/main" id="{C2D387FB-B7A9-4A1B-B157-CAC0664593D7}"/>
              </a:ext>
            </a:extLst>
          </p:cNvPr>
          <p:cNvSpPr>
            <a:spLocks noGrp="1"/>
          </p:cNvSpPr>
          <p:nvPr>
            <p:ph type="subTitle" idx="1"/>
          </p:nvPr>
        </p:nvSpPr>
        <p:spPr/>
        <p:txBody>
          <a:bodyPr/>
          <a:lstStyle/>
          <a:p>
            <a:r>
              <a:rPr lang="es-CO" dirty="0"/>
              <a:t>Verónica guerra</a:t>
            </a:r>
          </a:p>
        </p:txBody>
      </p:sp>
    </p:spTree>
    <p:extLst>
      <p:ext uri="{BB962C8B-B14F-4D97-AF65-F5344CB8AC3E}">
        <p14:creationId xmlns:p14="http://schemas.microsoft.com/office/powerpoint/2010/main" val="319918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109182" y="358342"/>
            <a:ext cx="11955439" cy="6227016"/>
          </a:xfrm>
        </p:spPr>
        <p:txBody>
          <a:bodyPr>
            <a:normAutofit/>
          </a:bodyPr>
          <a:lstStyle/>
          <a:p>
            <a:pPr marL="0" indent="0" algn="ctr">
              <a:buNone/>
            </a:pPr>
            <a:r>
              <a:rPr lang="es-CO" sz="2800">
                <a:latin typeface="Verdana" panose="020B0604030504040204" pitchFamily="34" charset="0"/>
                <a:ea typeface="Verdana" panose="020B0604030504040204" pitchFamily="34" charset="0"/>
                <a:cs typeface="Verdana" panose="020B0604030504040204" pitchFamily="34" charset="0"/>
              </a:rPr>
              <a:t>Unidad </a:t>
            </a:r>
            <a:r>
              <a:rPr lang="es-CO" sz="2800" smtClean="0">
                <a:latin typeface="Verdana" panose="020B0604030504040204" pitchFamily="34" charset="0"/>
                <a:ea typeface="Verdana" panose="020B0604030504040204" pitchFamily="34" charset="0"/>
                <a:cs typeface="Verdana" panose="020B0604030504040204" pitchFamily="34" charset="0"/>
              </a:rPr>
              <a:t>8 </a:t>
            </a:r>
            <a:r>
              <a:rPr lang="es-CO" sz="2800" dirty="0" smtClean="0">
                <a:latin typeface="Verdana" panose="020B0604030504040204" pitchFamily="34" charset="0"/>
                <a:ea typeface="Verdana" panose="020B0604030504040204" pitchFamily="34" charset="0"/>
                <a:cs typeface="Verdana" panose="020B0604030504040204" pitchFamily="34" charset="0"/>
              </a:rPr>
              <a:t>Capas de sesión, presentación y aplicación modelo OSI</a:t>
            </a:r>
            <a:endParaRPr lang="es-CO" sz="28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AR" sz="2100" dirty="0" smtClean="0">
                <a:latin typeface="Verdana" panose="020B0604030504040204" pitchFamily="34" charset="0"/>
                <a:ea typeface="Verdana" panose="020B0604030504040204" pitchFamily="34" charset="0"/>
                <a:cs typeface="Verdana" panose="020B0604030504040204" pitchFamily="34" charset="0"/>
              </a:rPr>
              <a:t>Aplicación</a:t>
            </a:r>
          </a:p>
          <a:p>
            <a:pPr marL="0" indent="0" algn="just">
              <a:buNone/>
            </a:pPr>
            <a:r>
              <a:rPr lang="es-AR" sz="1600" dirty="0" smtClean="0"/>
              <a:t>	</a:t>
            </a:r>
            <a:r>
              <a:rPr lang="es-AR" sz="1600" dirty="0" smtClean="0">
                <a:latin typeface="Verdana" panose="020B0604030504040204" pitchFamily="34" charset="0"/>
                <a:ea typeface="Verdana" panose="020B0604030504040204" pitchFamily="34" charset="0"/>
                <a:cs typeface="Verdana" panose="020B0604030504040204" pitchFamily="34" charset="0"/>
              </a:rPr>
              <a:t>La </a:t>
            </a:r>
            <a:r>
              <a:rPr lang="es-AR" sz="1600" dirty="0">
                <a:latin typeface="Verdana" panose="020B0604030504040204" pitchFamily="34" charset="0"/>
                <a:ea typeface="Verdana" panose="020B0604030504040204" pitchFamily="34" charset="0"/>
                <a:cs typeface="Verdana" panose="020B0604030504040204" pitchFamily="34" charset="0"/>
              </a:rPr>
              <a:t>capa de aplicación es la más cercana al usuario final. Como se muestra en la ilustración, es la capa que proporciona la interfaz entre las aplicaciones que utilizamos para comunicarnos y la red subyacente en la cual se transmiten los mensajes. Los protocolos de capa de aplicación se utilizan para intercambiar los datos entre los programas que se ejecutan en los hosts de origen y destino. </a:t>
            </a:r>
          </a:p>
          <a:p>
            <a:endParaRPr lang="es-AR" sz="1800" dirty="0"/>
          </a:p>
          <a:p>
            <a:pPr marL="0" indent="0" algn="just">
              <a:buNone/>
            </a:pPr>
            <a:endParaRPr lang="es-CO" dirty="0">
              <a:latin typeface="Verdana" panose="020B0604030504040204" pitchFamily="34" charset="0"/>
              <a:ea typeface="Verdana" panose="020B0604030504040204" pitchFamily="34" charset="0"/>
              <a:cs typeface="Verdana" panose="020B0604030504040204" pitchFamily="34" charset="0"/>
            </a:endParaRPr>
          </a:p>
        </p:txBody>
      </p:sp>
      <p:pic>
        <p:nvPicPr>
          <p:cNvPr id="2" name="Imagen 1"/>
          <p:cNvPicPr>
            <a:picLocks noChangeAspect="1"/>
          </p:cNvPicPr>
          <p:nvPr/>
        </p:nvPicPr>
        <p:blipFill>
          <a:blip r:embed="rId2"/>
          <a:stretch>
            <a:fillRect/>
          </a:stretch>
        </p:blipFill>
        <p:spPr>
          <a:xfrm>
            <a:off x="4027268" y="2879672"/>
            <a:ext cx="5065512" cy="3828516"/>
          </a:xfrm>
          <a:prstGeom prst="rect">
            <a:avLst/>
          </a:prstGeom>
        </p:spPr>
      </p:pic>
    </p:spTree>
    <p:extLst>
      <p:ext uri="{BB962C8B-B14F-4D97-AF65-F5344CB8AC3E}">
        <p14:creationId xmlns:p14="http://schemas.microsoft.com/office/powerpoint/2010/main" val="56981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109182" y="71734"/>
            <a:ext cx="11955439" cy="6683908"/>
          </a:xfrm>
        </p:spPr>
        <p:txBody>
          <a:bodyPr>
            <a:normAutofit lnSpcReduction="10000"/>
          </a:bodyPr>
          <a:lstStyle/>
          <a:p>
            <a:pPr marL="0" indent="0" algn="just">
              <a:buNone/>
            </a:pPr>
            <a:r>
              <a:rPr lang="es-AR" sz="2100" dirty="0" smtClean="0">
                <a:latin typeface="Verdana" panose="020B0604030504040204" pitchFamily="34" charset="0"/>
                <a:ea typeface="Verdana" panose="020B0604030504040204" pitchFamily="34" charset="0"/>
                <a:cs typeface="Verdana" panose="020B0604030504040204" pitchFamily="34" charset="0"/>
              </a:rPr>
              <a:t>Presentación</a:t>
            </a:r>
          </a:p>
          <a:p>
            <a:pPr marL="0" indent="0" algn="just">
              <a:buNone/>
            </a:pPr>
            <a:r>
              <a:rPr lang="es-AR" sz="1600" dirty="0" smtClean="0"/>
              <a:t>	</a:t>
            </a:r>
            <a:r>
              <a:rPr lang="es-AR" sz="1600" dirty="0">
                <a:latin typeface="Verdana" panose="020B0604030504040204" pitchFamily="34" charset="0"/>
                <a:ea typeface="Verdana" panose="020B0604030504040204" pitchFamily="34" charset="0"/>
                <a:cs typeface="Verdana" panose="020B0604030504040204" pitchFamily="34" charset="0"/>
              </a:rPr>
              <a:t>la capa de presentación da formato a los datos para la capa de aplicación y establece estándares para los formatos de archivo.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AR" sz="1600" dirty="0"/>
          </a:p>
          <a:p>
            <a:pPr marL="0" indent="0" algn="just">
              <a:buNone/>
            </a:pPr>
            <a:endParaRPr lang="es-AR" sz="1600" dirty="0" smtClean="0"/>
          </a:p>
          <a:p>
            <a:pPr marL="0" indent="0" algn="just">
              <a:buNone/>
            </a:pPr>
            <a:endParaRPr lang="es-AR" sz="1600" dirty="0"/>
          </a:p>
          <a:p>
            <a:pPr marL="0" indent="0" algn="just">
              <a:buNone/>
            </a:pPr>
            <a:endParaRPr lang="es-AR" sz="1600" dirty="0" smtClean="0"/>
          </a:p>
          <a:p>
            <a:pPr marL="0" indent="0" algn="just">
              <a:buNone/>
            </a:pPr>
            <a:endParaRPr lang="es-AR" sz="1600" dirty="0"/>
          </a:p>
          <a:p>
            <a:pPr marL="0" indent="0" algn="just">
              <a:buNone/>
            </a:pPr>
            <a:endParaRPr lang="es-AR" sz="1600" dirty="0" smtClean="0"/>
          </a:p>
          <a:p>
            <a:pPr marL="0" indent="0" algn="just">
              <a:buNone/>
            </a:pPr>
            <a:endParaRPr lang="es-AR" sz="1600" dirty="0"/>
          </a:p>
          <a:p>
            <a:pPr marL="0" indent="0" algn="just">
              <a:buNone/>
            </a:pPr>
            <a:endParaRPr lang="es-AR" sz="1600" dirty="0" smtClean="0"/>
          </a:p>
          <a:p>
            <a:pPr marL="0" indent="0" algn="just">
              <a:buNone/>
            </a:pPr>
            <a:endParaRPr lang="es-AR" sz="1600" dirty="0"/>
          </a:p>
          <a:p>
            <a:pPr marL="0" indent="0" algn="just">
              <a:buNone/>
            </a:pPr>
            <a:endParaRPr lang="es-AR" sz="1600" dirty="0" smtClean="0"/>
          </a:p>
          <a:p>
            <a:pPr marL="0" indent="0" algn="just">
              <a:buNone/>
            </a:pPr>
            <a:endParaRPr lang="es-AR" sz="1600" dirty="0"/>
          </a:p>
          <a:p>
            <a:pPr marL="0" indent="0" algn="just">
              <a:buNone/>
            </a:pPr>
            <a:endParaRPr lang="es-AR" sz="1600" dirty="0" smtClean="0"/>
          </a:p>
          <a:p>
            <a:pPr marL="0" indent="0">
              <a:buNone/>
            </a:pPr>
            <a:r>
              <a:rPr lang="es-AR" sz="2100" dirty="0">
                <a:latin typeface="Verdana" panose="020B0604030504040204" pitchFamily="34" charset="0"/>
                <a:ea typeface="Verdana" panose="020B0604030504040204" pitchFamily="34" charset="0"/>
                <a:cs typeface="Verdana" panose="020B0604030504040204" pitchFamily="34" charset="0"/>
              </a:rPr>
              <a:t>Capa de sesión </a:t>
            </a:r>
          </a:p>
          <a:p>
            <a:pPr marL="0" indent="0" algn="just">
              <a:buNone/>
            </a:pPr>
            <a:r>
              <a:rPr lang="es-AR" dirty="0" smtClean="0"/>
              <a:t>	</a:t>
            </a:r>
            <a:r>
              <a:rPr lang="es-AR" sz="1600" dirty="0" smtClean="0">
                <a:latin typeface="Verdana" panose="020B0604030504040204" pitchFamily="34" charset="0"/>
                <a:ea typeface="Verdana" panose="020B0604030504040204" pitchFamily="34" charset="0"/>
                <a:cs typeface="Verdana" panose="020B0604030504040204" pitchFamily="34" charset="0"/>
              </a:rPr>
              <a:t>Como </a:t>
            </a:r>
            <a:r>
              <a:rPr lang="es-AR" sz="1600" dirty="0">
                <a:latin typeface="Verdana" panose="020B0604030504040204" pitchFamily="34" charset="0"/>
                <a:ea typeface="Verdana" panose="020B0604030504040204" pitchFamily="34" charset="0"/>
                <a:cs typeface="Verdana" panose="020B0604030504040204" pitchFamily="34" charset="0"/>
              </a:rPr>
              <a:t>su nombre lo indica, las funciones de la capa de sesión crean y mantienen diálogos entre las aplicaciones de origen y destino. La capa de sesión maneja el intercambio de información para iniciar los diálogos y mantenerlos activos y para reiniciar sesiones que se interrumpieron o que estuvieron inactivas durante un período prolongado. </a:t>
            </a:r>
          </a:p>
          <a:p>
            <a:pPr marL="0" indent="0" algn="just">
              <a:buNone/>
            </a:pPr>
            <a:endParaRPr lang="es-CO" dirty="0">
              <a:latin typeface="Verdana" panose="020B0604030504040204" pitchFamily="34" charset="0"/>
              <a:ea typeface="Verdana" panose="020B0604030504040204" pitchFamily="34" charset="0"/>
              <a:cs typeface="Verdana" panose="020B0604030504040204" pitchFamily="34" charset="0"/>
            </a:endParaRPr>
          </a:p>
        </p:txBody>
      </p:sp>
      <p:pic>
        <p:nvPicPr>
          <p:cNvPr id="5" name="Imagen 4"/>
          <p:cNvPicPr>
            <a:picLocks noChangeAspect="1"/>
          </p:cNvPicPr>
          <p:nvPr/>
        </p:nvPicPr>
        <p:blipFill>
          <a:blip r:embed="rId2"/>
          <a:stretch>
            <a:fillRect/>
          </a:stretch>
        </p:blipFill>
        <p:spPr>
          <a:xfrm>
            <a:off x="3554145" y="1325269"/>
            <a:ext cx="5065512" cy="3743438"/>
          </a:xfrm>
          <a:prstGeom prst="rect">
            <a:avLst/>
          </a:prstGeom>
        </p:spPr>
      </p:pic>
    </p:spTree>
    <p:extLst>
      <p:ext uri="{BB962C8B-B14F-4D97-AF65-F5344CB8AC3E}">
        <p14:creationId xmlns:p14="http://schemas.microsoft.com/office/powerpoint/2010/main" val="250013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423079" y="641443"/>
            <a:ext cx="11354937" cy="6318913"/>
          </a:xfrm>
        </p:spPr>
        <p:txBody>
          <a:bodyPr>
            <a:noAutofit/>
          </a:bodyPr>
          <a:lstStyle/>
          <a:p>
            <a:pPr marL="0" indent="0" algn="just">
              <a:buNone/>
            </a:pPr>
            <a:r>
              <a:rPr lang="es-AR" sz="1600" dirty="0">
                <a:latin typeface="Verdana" panose="020B0604030504040204" pitchFamily="34" charset="0"/>
                <a:ea typeface="Verdana" panose="020B0604030504040204" pitchFamily="34" charset="0"/>
                <a:cs typeface="Verdana" panose="020B0604030504040204" pitchFamily="34" charset="0"/>
              </a:rPr>
              <a:t>Si bien el modelo OSI separa las funciones individuales de las capas de aplicación, presentación y sesión, las aplicaciones de TCP/IP más conocidas e implementadas incorporan la funcionalidad de las tres capas.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AR"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AR" sz="1600" dirty="0">
                <a:latin typeface="Verdana" panose="020B0604030504040204" pitchFamily="34" charset="0"/>
                <a:ea typeface="Verdana" panose="020B0604030504040204" pitchFamily="34" charset="0"/>
                <a:cs typeface="Verdana" panose="020B0604030504040204" pitchFamily="34" charset="0"/>
              </a:rPr>
              <a:t>Los protocolos de aplicación de TCP/IP especifican el formato y la información de control necesarios para muchas funciones de comunicación comunes de Internet. Algunos de los protocolos TCP/IP son: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AR" sz="1600" dirty="0">
              <a:latin typeface="Verdana" panose="020B0604030504040204" pitchFamily="34" charset="0"/>
              <a:ea typeface="Verdana" panose="020B0604030504040204" pitchFamily="34" charset="0"/>
              <a:cs typeface="Verdana" panose="020B0604030504040204" pitchFamily="34" charset="0"/>
            </a:endParaRPr>
          </a:p>
          <a:p>
            <a:pPr algn="just"/>
            <a:r>
              <a:rPr lang="es-AR" sz="1600" dirty="0" smtClean="0">
                <a:latin typeface="Verdana" panose="020B0604030504040204" pitchFamily="34" charset="0"/>
                <a:ea typeface="Verdana" panose="020B0604030504040204" pitchFamily="34" charset="0"/>
                <a:cs typeface="Verdana" panose="020B0604030504040204" pitchFamily="34" charset="0"/>
              </a:rPr>
              <a:t>Sistema </a:t>
            </a:r>
            <a:r>
              <a:rPr lang="es-AR" sz="1600" dirty="0">
                <a:latin typeface="Verdana" panose="020B0604030504040204" pitchFamily="34" charset="0"/>
                <a:ea typeface="Verdana" panose="020B0604030504040204" pitchFamily="34" charset="0"/>
                <a:cs typeface="Verdana" panose="020B0604030504040204" pitchFamily="34" charset="0"/>
              </a:rPr>
              <a:t>de nombres de dominios (DNS): este protocolo resuelve nombres de Internet en </a:t>
            </a:r>
            <a:r>
              <a:rPr lang="es-AR" sz="1600" dirty="0" smtClean="0">
                <a:latin typeface="Verdana" panose="020B0604030504040204" pitchFamily="34" charset="0"/>
                <a:ea typeface="Verdana" panose="020B0604030504040204" pitchFamily="34" charset="0"/>
                <a:cs typeface="Verdana" panose="020B0604030504040204" pitchFamily="34" charset="0"/>
              </a:rPr>
              <a:t>direcciones </a:t>
            </a:r>
            <a:r>
              <a:rPr lang="es-AR" sz="1600" dirty="0">
                <a:latin typeface="Verdana" panose="020B0604030504040204" pitchFamily="34" charset="0"/>
                <a:ea typeface="Verdana" panose="020B0604030504040204" pitchFamily="34" charset="0"/>
                <a:cs typeface="Verdana" panose="020B0604030504040204" pitchFamily="34" charset="0"/>
              </a:rPr>
              <a:t>IP. </a:t>
            </a:r>
          </a:p>
          <a:p>
            <a:pPr algn="just"/>
            <a:r>
              <a:rPr lang="es-AR" sz="1600" dirty="0" smtClean="0">
                <a:latin typeface="Verdana" panose="020B0604030504040204" pitchFamily="34" charset="0"/>
                <a:ea typeface="Verdana" panose="020B0604030504040204" pitchFamily="34" charset="0"/>
                <a:cs typeface="Verdana" panose="020B0604030504040204" pitchFamily="34" charset="0"/>
              </a:rPr>
              <a:t>Telnet</a:t>
            </a:r>
            <a:r>
              <a:rPr lang="es-AR" sz="1600" dirty="0">
                <a:latin typeface="Verdana" panose="020B0604030504040204" pitchFamily="34" charset="0"/>
                <a:ea typeface="Verdana" panose="020B0604030504040204" pitchFamily="34" charset="0"/>
                <a:cs typeface="Verdana" panose="020B0604030504040204" pitchFamily="34" charset="0"/>
              </a:rPr>
              <a:t>: se utiliza para proporcionar acceso remoto a servidores y dispositivos de red. </a:t>
            </a:r>
          </a:p>
          <a:p>
            <a:pPr algn="just"/>
            <a:r>
              <a:rPr lang="es-AR" sz="1600" dirty="0" smtClean="0">
                <a:latin typeface="Verdana" panose="020B0604030504040204" pitchFamily="34" charset="0"/>
                <a:ea typeface="Verdana" panose="020B0604030504040204" pitchFamily="34" charset="0"/>
                <a:cs typeface="Verdana" panose="020B0604030504040204" pitchFamily="34" charset="0"/>
              </a:rPr>
              <a:t>Protocolo </a:t>
            </a:r>
            <a:r>
              <a:rPr lang="es-AR" sz="1600" dirty="0">
                <a:latin typeface="Verdana" panose="020B0604030504040204" pitchFamily="34" charset="0"/>
                <a:ea typeface="Verdana" panose="020B0604030504040204" pitchFamily="34" charset="0"/>
                <a:cs typeface="Verdana" panose="020B0604030504040204" pitchFamily="34" charset="0"/>
              </a:rPr>
              <a:t>simple de transferencia de correo (SMTP): este protocolo transfiere mensajes y archivos adjuntos de correo electrónico. </a:t>
            </a:r>
          </a:p>
          <a:p>
            <a:pPr algn="just"/>
            <a:r>
              <a:rPr lang="es-AR" sz="1600" dirty="0" smtClean="0">
                <a:latin typeface="Verdana" panose="020B0604030504040204" pitchFamily="34" charset="0"/>
                <a:ea typeface="Verdana" panose="020B0604030504040204" pitchFamily="34" charset="0"/>
                <a:cs typeface="Verdana" panose="020B0604030504040204" pitchFamily="34" charset="0"/>
              </a:rPr>
              <a:t>Protocolo </a:t>
            </a:r>
            <a:r>
              <a:rPr lang="es-AR" sz="1600" dirty="0">
                <a:latin typeface="Verdana" panose="020B0604030504040204" pitchFamily="34" charset="0"/>
                <a:ea typeface="Verdana" panose="020B0604030504040204" pitchFamily="34" charset="0"/>
                <a:cs typeface="Verdana" panose="020B0604030504040204" pitchFamily="34" charset="0"/>
              </a:rPr>
              <a:t>de configuración dinámica de host (DHCP): se utiliza para asignar una dirección IP y direcciones de máscara de subred, de </a:t>
            </a:r>
            <a:r>
              <a:rPr lang="es-AR" sz="1600" dirty="0" err="1">
                <a:latin typeface="Verdana" panose="020B0604030504040204" pitchFamily="34" charset="0"/>
                <a:ea typeface="Verdana" panose="020B0604030504040204" pitchFamily="34" charset="0"/>
                <a:cs typeface="Verdana" panose="020B0604030504040204" pitchFamily="34" charset="0"/>
              </a:rPr>
              <a:t>gateway</a:t>
            </a:r>
            <a:r>
              <a:rPr lang="es-AR" sz="1600" dirty="0">
                <a:latin typeface="Verdana" panose="020B0604030504040204" pitchFamily="34" charset="0"/>
                <a:ea typeface="Verdana" panose="020B0604030504040204" pitchFamily="34" charset="0"/>
                <a:cs typeface="Verdana" panose="020B0604030504040204" pitchFamily="34" charset="0"/>
              </a:rPr>
              <a:t> predeterminado y de servidor DNS a un host. </a:t>
            </a:r>
          </a:p>
          <a:p>
            <a:pPr algn="just"/>
            <a:r>
              <a:rPr lang="es-AR" sz="1600" dirty="0" smtClean="0">
                <a:latin typeface="Verdana" panose="020B0604030504040204" pitchFamily="34" charset="0"/>
                <a:ea typeface="Verdana" panose="020B0604030504040204" pitchFamily="34" charset="0"/>
                <a:cs typeface="Verdana" panose="020B0604030504040204" pitchFamily="34" charset="0"/>
              </a:rPr>
              <a:t>Protocolo de transferencia de hipertexto (HTTP): este protocolo transfiere archivos que conforman las páginas Web de la </a:t>
            </a:r>
            <a:r>
              <a:rPr lang="es-AR" sz="1600" dirty="0" err="1" smtClean="0">
                <a:latin typeface="Verdana" panose="020B0604030504040204" pitchFamily="34" charset="0"/>
                <a:ea typeface="Verdana" panose="020B0604030504040204" pitchFamily="34" charset="0"/>
                <a:cs typeface="Verdana" panose="020B0604030504040204" pitchFamily="34" charset="0"/>
              </a:rPr>
              <a:t>World</a:t>
            </a:r>
            <a:r>
              <a:rPr lang="es-AR" sz="1600" dirty="0" smtClean="0">
                <a:latin typeface="Verdana" panose="020B0604030504040204" pitchFamily="34" charset="0"/>
                <a:ea typeface="Verdana" panose="020B0604030504040204" pitchFamily="34" charset="0"/>
                <a:cs typeface="Verdana" panose="020B0604030504040204" pitchFamily="34" charset="0"/>
              </a:rPr>
              <a:t> Wide Web. </a:t>
            </a:r>
          </a:p>
          <a:p>
            <a:pPr algn="just"/>
            <a:r>
              <a:rPr lang="es-AR" sz="1600" dirty="0" smtClean="0">
                <a:latin typeface="Verdana" panose="020B0604030504040204" pitchFamily="34" charset="0"/>
                <a:ea typeface="Verdana" panose="020B0604030504040204" pitchFamily="34" charset="0"/>
                <a:cs typeface="Verdana" panose="020B0604030504040204" pitchFamily="34" charset="0"/>
              </a:rPr>
              <a:t>Protocolo de transferencia de archivos (FTP): se utiliza para la transferencia de archivos interactiva entre sistemas. </a:t>
            </a:r>
          </a:p>
        </p:txBody>
      </p:sp>
    </p:spTree>
    <p:extLst>
      <p:ext uri="{BB962C8B-B14F-4D97-AF65-F5344CB8AC3E}">
        <p14:creationId xmlns:p14="http://schemas.microsoft.com/office/powerpoint/2010/main" val="363427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272951" y="436723"/>
            <a:ext cx="11614248" cy="6578226"/>
          </a:xfrm>
        </p:spPr>
        <p:txBody>
          <a:bodyPr>
            <a:noAutofit/>
          </a:bodyPr>
          <a:lstStyle/>
          <a:p>
            <a:pPr algn="just"/>
            <a:r>
              <a:rPr lang="es-AR" sz="1600" dirty="0" smtClean="0">
                <a:latin typeface="Verdana" panose="020B0604030504040204" pitchFamily="34" charset="0"/>
                <a:ea typeface="Verdana" panose="020B0604030504040204" pitchFamily="34" charset="0"/>
                <a:cs typeface="Verdana" panose="020B0604030504040204" pitchFamily="34" charset="0"/>
              </a:rPr>
              <a:t>Protocolo </a:t>
            </a:r>
            <a:r>
              <a:rPr lang="es-AR" sz="1600" dirty="0">
                <a:latin typeface="Verdana" panose="020B0604030504040204" pitchFamily="34" charset="0"/>
                <a:ea typeface="Verdana" panose="020B0604030504040204" pitchFamily="34" charset="0"/>
                <a:cs typeface="Verdana" panose="020B0604030504040204" pitchFamily="34" charset="0"/>
              </a:rPr>
              <a:t>trivial de transferencia de archivos (TFTP): se utiliza para la transferencia de archivos activa sin conexión. </a:t>
            </a:r>
          </a:p>
          <a:p>
            <a:pPr algn="just"/>
            <a:r>
              <a:rPr lang="es-AR" sz="1600" dirty="0" smtClean="0">
                <a:latin typeface="Verdana" panose="020B0604030504040204" pitchFamily="34" charset="0"/>
                <a:ea typeface="Verdana" panose="020B0604030504040204" pitchFamily="34" charset="0"/>
                <a:cs typeface="Verdana" panose="020B0604030504040204" pitchFamily="34" charset="0"/>
              </a:rPr>
              <a:t>Protocolo </a:t>
            </a:r>
            <a:r>
              <a:rPr lang="es-AR" sz="1600" dirty="0" err="1">
                <a:latin typeface="Verdana" panose="020B0604030504040204" pitchFamily="34" charset="0"/>
                <a:ea typeface="Verdana" panose="020B0604030504040204" pitchFamily="34" charset="0"/>
                <a:cs typeface="Verdana" panose="020B0604030504040204" pitchFamily="34" charset="0"/>
              </a:rPr>
              <a:t>bootstrap</a:t>
            </a:r>
            <a:r>
              <a:rPr lang="es-AR" sz="1600" dirty="0">
                <a:latin typeface="Verdana" panose="020B0604030504040204" pitchFamily="34" charset="0"/>
                <a:ea typeface="Verdana" panose="020B0604030504040204" pitchFamily="34" charset="0"/>
                <a:cs typeface="Verdana" panose="020B0604030504040204" pitchFamily="34" charset="0"/>
              </a:rPr>
              <a:t> (BOOTP): este protocolo es un precursor del protocolo DHCP. BOOTP es un protocolo de red que se utiliza para obtener información de la dirección IP durante el arranque. </a:t>
            </a:r>
          </a:p>
          <a:p>
            <a:pPr algn="just"/>
            <a:r>
              <a:rPr lang="es-AR" sz="1600" dirty="0" smtClean="0">
                <a:latin typeface="Verdana" panose="020B0604030504040204" pitchFamily="34" charset="0"/>
                <a:ea typeface="Verdana" panose="020B0604030504040204" pitchFamily="34" charset="0"/>
                <a:cs typeface="Verdana" panose="020B0604030504040204" pitchFamily="34" charset="0"/>
              </a:rPr>
              <a:t>Protocolo </a:t>
            </a:r>
            <a:r>
              <a:rPr lang="es-AR" sz="1600" dirty="0">
                <a:latin typeface="Verdana" panose="020B0604030504040204" pitchFamily="34" charset="0"/>
                <a:ea typeface="Verdana" panose="020B0604030504040204" pitchFamily="34" charset="0"/>
                <a:cs typeface="Verdana" panose="020B0604030504040204" pitchFamily="34" charset="0"/>
              </a:rPr>
              <a:t>de oficina de correos (POP): es un protocolo que utilizan los clientes de correo electrónico para recuperar el correo electrónico de un servidor remoto. </a:t>
            </a:r>
          </a:p>
          <a:p>
            <a:pPr algn="just"/>
            <a:r>
              <a:rPr lang="es-AR" sz="1600" dirty="0" smtClean="0">
                <a:latin typeface="Verdana" panose="020B0604030504040204" pitchFamily="34" charset="0"/>
                <a:ea typeface="Verdana" panose="020B0604030504040204" pitchFamily="34" charset="0"/>
                <a:cs typeface="Verdana" panose="020B0604030504040204" pitchFamily="34" charset="0"/>
              </a:rPr>
              <a:t>Protocolo </a:t>
            </a:r>
            <a:r>
              <a:rPr lang="es-AR" sz="1600" dirty="0">
                <a:latin typeface="Verdana" panose="020B0604030504040204" pitchFamily="34" charset="0"/>
                <a:ea typeface="Verdana" panose="020B0604030504040204" pitchFamily="34" charset="0"/>
                <a:cs typeface="Verdana" panose="020B0604030504040204" pitchFamily="34" charset="0"/>
              </a:rPr>
              <a:t>de acceso a mensajes de Internet (IMAP): este es otro protocolo que se utiliza para recuperar correo electrónico.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AR" sz="1600" dirty="0">
                <a:latin typeface="Verdana" panose="020B0604030504040204" pitchFamily="34" charset="0"/>
                <a:ea typeface="Verdana" panose="020B0604030504040204" pitchFamily="34" charset="0"/>
                <a:cs typeface="Verdana" panose="020B0604030504040204" pitchFamily="34" charset="0"/>
              </a:rPr>
              <a:t>Los protocolos de capa de aplicación son utilizados tanto por los dispositivos de origen como de destino durante una sesión de comunicación. Para que las comunicaciones se lleven a cabo correctamente, los protocolos de capa de aplicación que se implementaron en los hosts de origen y de destino deben ser compatibles. </a:t>
            </a:r>
            <a:endParaRPr lang="es-CO"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3003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272951" y="204707"/>
            <a:ext cx="11614248" cy="6578226"/>
          </a:xfrm>
        </p:spPr>
        <p:txBody>
          <a:bodyPr>
            <a:noAutofit/>
          </a:bodyPr>
          <a:lstStyle/>
          <a:p>
            <a:pPr marL="0" indent="0">
              <a:buNone/>
            </a:pPr>
            <a:r>
              <a:rPr lang="es-AR" sz="1600" b="1" dirty="0">
                <a:latin typeface="Verdana" panose="020B0604030504040204" pitchFamily="34" charset="0"/>
                <a:ea typeface="Verdana" panose="020B0604030504040204" pitchFamily="34" charset="0"/>
                <a:cs typeface="Verdana" panose="020B0604030504040204" pitchFamily="34" charset="0"/>
              </a:rPr>
              <a:t>P2P Networks </a:t>
            </a:r>
          </a:p>
          <a:p>
            <a:pPr marL="0" indent="0" algn="just">
              <a:buNone/>
            </a:pPr>
            <a:r>
              <a:rPr lang="es-AR" sz="1600" dirty="0" smtClean="0">
                <a:latin typeface="Verdana" panose="020B0604030504040204" pitchFamily="34" charset="0"/>
                <a:ea typeface="Verdana" panose="020B0604030504040204" pitchFamily="34" charset="0"/>
                <a:cs typeface="Verdana" panose="020B0604030504040204" pitchFamily="34" charset="0"/>
              </a:rPr>
              <a:t>	En </a:t>
            </a:r>
            <a:r>
              <a:rPr lang="es-AR" sz="1600" dirty="0">
                <a:latin typeface="Verdana" panose="020B0604030504040204" pitchFamily="34" charset="0"/>
                <a:ea typeface="Verdana" panose="020B0604030504040204" pitchFamily="34" charset="0"/>
                <a:cs typeface="Verdana" panose="020B0604030504040204" pitchFamily="34" charset="0"/>
              </a:rPr>
              <a:t>una red P2P, hay dos o más PC que están conectadas por medio de una red y pueden compartir recursos (como impresoras y archivos) sin tener un servidor dedicado. Todo dispositivo final conectado (conocido como “punto”) puede funcionar como servidor y como cliente. Una computadora puede asumir la función de servidor para una transacción mientras funciona en forma simultánea como cliente para otra transacción. Las funciones de </a:t>
            </a:r>
            <a:r>
              <a:rPr lang="es-AR" sz="1600" dirty="0" smtClean="0">
                <a:latin typeface="Verdana" panose="020B0604030504040204" pitchFamily="34" charset="0"/>
                <a:ea typeface="Verdana" panose="020B0604030504040204" pitchFamily="34" charset="0"/>
                <a:cs typeface="Verdana" panose="020B0604030504040204" pitchFamily="34" charset="0"/>
              </a:rPr>
              <a:t>cliente </a:t>
            </a:r>
            <a:r>
              <a:rPr lang="es-AR" sz="1600" dirty="0">
                <a:latin typeface="Verdana" panose="020B0604030504040204" pitchFamily="34" charset="0"/>
                <a:ea typeface="Verdana" panose="020B0604030504040204" pitchFamily="34" charset="0"/>
                <a:cs typeface="Verdana" panose="020B0604030504040204" pitchFamily="34" charset="0"/>
              </a:rPr>
              <a:t>y servidor se establecen por solicitud. </a:t>
            </a:r>
          </a:p>
          <a:p>
            <a:pPr marL="0" indent="0">
              <a:buNone/>
            </a:pPr>
            <a:r>
              <a:rPr lang="es-AR" sz="1600" b="1" dirty="0">
                <a:latin typeface="Verdana" panose="020B0604030504040204" pitchFamily="34" charset="0"/>
                <a:ea typeface="Verdana" panose="020B0604030504040204" pitchFamily="34" charset="0"/>
                <a:cs typeface="Verdana" panose="020B0604030504040204" pitchFamily="34" charset="0"/>
              </a:rPr>
              <a:t>Aplicaciones punto a punto </a:t>
            </a:r>
          </a:p>
          <a:p>
            <a:pPr marL="0" indent="0" algn="just">
              <a:buNone/>
            </a:pPr>
            <a:r>
              <a:rPr lang="es-AR" sz="1600" dirty="0">
                <a:latin typeface="Verdana" panose="020B0604030504040204" pitchFamily="34" charset="0"/>
                <a:ea typeface="Verdana" panose="020B0604030504040204" pitchFamily="34" charset="0"/>
                <a:cs typeface="Verdana" panose="020B0604030504040204" pitchFamily="34" charset="0"/>
              </a:rPr>
              <a:t>Una aplicación punto a punto (P2P) permite que un dispositivo funcione como cliente y como servidor dentro de la misma comunicación, como se muestra en la ilustración. En este modelo, cada cliente es un servidor y cada servidor es un cliente. Ambos pueden iniciar una comunicación y se consideran iguales en el proceso de comunicación. Sin embargo, las aplicaciones P2P requieren que cada dispositivo final proporcione una interfaz de usuario y ejecute un servicio en segundo plano. Cuando inicia una aplicación P2P específica, se cargan los servicios en segundo plano y la interfaz de usuario requeridos; a continuación, los dispositivos se pueden comunicar directamente. </a:t>
            </a:r>
          </a:p>
          <a:p>
            <a:pPr marL="0" indent="0">
              <a:buNone/>
            </a:pPr>
            <a:r>
              <a:rPr lang="es-AR" sz="1600" b="1" dirty="0">
                <a:latin typeface="Verdana" panose="020B0604030504040204" pitchFamily="34" charset="0"/>
                <a:ea typeface="Verdana" panose="020B0604030504040204" pitchFamily="34" charset="0"/>
                <a:cs typeface="Verdana" panose="020B0604030504040204" pitchFamily="34" charset="0"/>
              </a:rPr>
              <a:t>Modelo Cliente-Servidor </a:t>
            </a:r>
          </a:p>
          <a:p>
            <a:pPr marL="0" indent="0" algn="just">
              <a:buNone/>
            </a:pPr>
            <a:r>
              <a:rPr lang="es-AR" sz="1600" dirty="0">
                <a:latin typeface="Verdana" panose="020B0604030504040204" pitchFamily="34" charset="0"/>
                <a:ea typeface="Verdana" panose="020B0604030504040204" pitchFamily="34" charset="0"/>
                <a:cs typeface="Verdana" panose="020B0604030504040204" pitchFamily="34" charset="0"/>
              </a:rPr>
              <a:t>En el modelo cliente-servidor, el dispositivo que solicita información se denomina “cliente”, y el dispositivo que responde a la solicitud se denomina “servidor”. Los procesos de cliente y servidor se consideran parte de la capa de aplicación. El cliente comienza el intercambio solicitando los datos al servidor, quien responde enviando uno o más </a:t>
            </a:r>
            <a:r>
              <a:rPr lang="es-AR" sz="1600" dirty="0" err="1">
                <a:latin typeface="Verdana" panose="020B0604030504040204" pitchFamily="34" charset="0"/>
                <a:ea typeface="Verdana" panose="020B0604030504040204" pitchFamily="34" charset="0"/>
                <a:cs typeface="Verdana" panose="020B0604030504040204" pitchFamily="34" charset="0"/>
              </a:rPr>
              <a:t>streams</a:t>
            </a:r>
            <a:r>
              <a:rPr lang="es-AR" sz="1600" dirty="0">
                <a:latin typeface="Verdana" panose="020B0604030504040204" pitchFamily="34" charset="0"/>
                <a:ea typeface="Verdana" panose="020B0604030504040204" pitchFamily="34" charset="0"/>
                <a:cs typeface="Verdana" panose="020B0604030504040204" pitchFamily="34" charset="0"/>
              </a:rPr>
              <a:t> de datos al cliente. Los protocolos de la capa de aplicación describen el formato de las solicitudes y respuestas entre clientes y servidores. Además de la transferencia real de datos, este intercambio también puede requerir la autenticación del usuario y la identificación de un archivo de datos que se vaya a transferir. </a:t>
            </a: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8526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218359" y="136470"/>
            <a:ext cx="11709783" cy="2101763"/>
          </a:xfrm>
        </p:spPr>
        <p:txBody>
          <a:bodyPr>
            <a:noAutofit/>
          </a:bodyPr>
          <a:lstStyle/>
          <a:p>
            <a:pPr marL="0" indent="0" algn="just">
              <a:buNone/>
            </a:pPr>
            <a:endParaRPr lang="es-AR" sz="16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s-AR" sz="1600" b="1" dirty="0" smtClean="0">
                <a:latin typeface="Verdana" panose="020B0604030504040204" pitchFamily="34" charset="0"/>
                <a:ea typeface="Verdana" panose="020B0604030504040204" pitchFamily="34" charset="0"/>
                <a:cs typeface="Verdana" panose="020B0604030504040204" pitchFamily="34" charset="0"/>
              </a:rPr>
              <a:t>Sistema </a:t>
            </a:r>
            <a:r>
              <a:rPr lang="es-AR" sz="1600" b="1" dirty="0">
                <a:latin typeface="Verdana" panose="020B0604030504040204" pitchFamily="34" charset="0"/>
                <a:ea typeface="Verdana" panose="020B0604030504040204" pitchFamily="34" charset="0"/>
                <a:cs typeface="Verdana" panose="020B0604030504040204" pitchFamily="34" charset="0"/>
              </a:rPr>
              <a:t>de nombres de dominios </a:t>
            </a:r>
            <a:r>
              <a:rPr lang="es-AR" sz="1600" b="1" dirty="0" smtClean="0">
                <a:latin typeface="Verdana" panose="020B0604030504040204" pitchFamily="34" charset="0"/>
                <a:ea typeface="Verdana" panose="020B0604030504040204" pitchFamily="34" charset="0"/>
                <a:cs typeface="Verdana" panose="020B0604030504040204" pitchFamily="34" charset="0"/>
              </a:rPr>
              <a:t>(DNS)</a:t>
            </a:r>
            <a:endParaRPr lang="es-AR" sz="1600" b="1"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AR" sz="1600" dirty="0">
                <a:latin typeface="Verdana" panose="020B0604030504040204" pitchFamily="34" charset="0"/>
                <a:ea typeface="Verdana" panose="020B0604030504040204" pitchFamily="34" charset="0"/>
                <a:cs typeface="Verdana" panose="020B0604030504040204" pitchFamily="34" charset="0"/>
              </a:rPr>
              <a:t>En las redes de datos, los dispositivos se etiquetan con direcciones IP numéricas para enviar y recibir datos a través de las redes. La mayoría de las personas no puede recordar estas direcciones numéricas. Los nombres de dominio se crearon </a:t>
            </a:r>
            <a:r>
              <a:rPr lang="es-AR" sz="1600" dirty="0" smtClean="0">
                <a:latin typeface="Verdana" panose="020B0604030504040204" pitchFamily="34" charset="0"/>
                <a:ea typeface="Verdana" panose="020B0604030504040204" pitchFamily="34" charset="0"/>
                <a:cs typeface="Verdana" panose="020B0604030504040204" pitchFamily="34" charset="0"/>
              </a:rPr>
              <a:t>para </a:t>
            </a:r>
            <a:r>
              <a:rPr lang="es-AR" sz="1600" dirty="0">
                <a:latin typeface="Verdana" panose="020B0604030504040204" pitchFamily="34" charset="0"/>
                <a:ea typeface="Verdana" panose="020B0604030504040204" pitchFamily="34" charset="0"/>
                <a:cs typeface="Verdana" panose="020B0604030504040204" pitchFamily="34" charset="0"/>
              </a:rPr>
              <a:t>convertir las </a:t>
            </a:r>
            <a:r>
              <a:rPr lang="es-AR" sz="1600" dirty="0" smtClean="0">
                <a:latin typeface="Verdana" panose="020B0604030504040204" pitchFamily="34" charset="0"/>
                <a:ea typeface="Verdana" panose="020B0604030504040204" pitchFamily="34" charset="0"/>
                <a:cs typeface="Verdana" panose="020B0604030504040204" pitchFamily="34" charset="0"/>
              </a:rPr>
              <a:t>direcciones </a:t>
            </a:r>
            <a:r>
              <a:rPr lang="es-AR" sz="1600" dirty="0">
                <a:latin typeface="Verdana" panose="020B0604030504040204" pitchFamily="34" charset="0"/>
                <a:ea typeface="Verdana" panose="020B0604030504040204" pitchFamily="34" charset="0"/>
                <a:cs typeface="Verdana" panose="020B0604030504040204" pitchFamily="34" charset="0"/>
              </a:rPr>
              <a:t>numéricas en un nombre sencillo y reconocible. </a:t>
            </a:r>
            <a:endParaRPr lang="es-CO" sz="1600" dirty="0">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descr="Resultado de imagen para D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716" y="2115403"/>
            <a:ext cx="8431148" cy="4531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7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272951" y="436723"/>
            <a:ext cx="11614248" cy="6578226"/>
          </a:xfrm>
        </p:spPr>
        <p:txBody>
          <a:bodyPr>
            <a:noAutofit/>
          </a:bodyPr>
          <a:lstStyle/>
          <a:p>
            <a:pPr marL="0" indent="0">
              <a:buNone/>
            </a:pPr>
            <a:r>
              <a:rPr lang="es-AR" sz="1600" dirty="0">
                <a:latin typeface="Verdana" panose="020B0604030504040204" pitchFamily="34" charset="0"/>
                <a:ea typeface="Verdana" panose="020B0604030504040204" pitchFamily="34" charset="0"/>
                <a:cs typeface="Verdana" panose="020B0604030504040204" pitchFamily="34" charset="0"/>
              </a:rPr>
              <a:t>Protocolo de configuración dinámica de host </a:t>
            </a:r>
          </a:p>
          <a:p>
            <a:pPr marL="0" indent="0" algn="just">
              <a:buNone/>
            </a:pPr>
            <a:r>
              <a:rPr lang="es-AR" sz="1600" dirty="0">
                <a:latin typeface="Verdana" panose="020B0604030504040204" pitchFamily="34" charset="0"/>
                <a:ea typeface="Verdana" panose="020B0604030504040204" pitchFamily="34" charset="0"/>
                <a:cs typeface="Verdana" panose="020B0604030504040204" pitchFamily="34" charset="0"/>
              </a:rPr>
              <a:t>El servicio Protocolo de configuración dinámica de host (DHCP, </a:t>
            </a:r>
            <a:r>
              <a:rPr lang="es-AR" sz="1600" dirty="0" err="1">
                <a:latin typeface="Verdana" panose="020B0604030504040204" pitchFamily="34" charset="0"/>
                <a:ea typeface="Verdana" panose="020B0604030504040204" pitchFamily="34" charset="0"/>
                <a:cs typeface="Verdana" panose="020B0604030504040204" pitchFamily="34" charset="0"/>
              </a:rPr>
              <a:t>Dynamic</a:t>
            </a:r>
            <a:r>
              <a:rPr lang="es-AR" sz="1600" dirty="0">
                <a:latin typeface="Verdana" panose="020B0604030504040204" pitchFamily="34" charset="0"/>
                <a:ea typeface="Verdana" panose="020B0604030504040204" pitchFamily="34" charset="0"/>
                <a:cs typeface="Verdana" panose="020B0604030504040204" pitchFamily="34" charset="0"/>
              </a:rPr>
              <a:t> Host </a:t>
            </a:r>
            <a:r>
              <a:rPr lang="es-AR" sz="1600" dirty="0" err="1">
                <a:latin typeface="Verdana" panose="020B0604030504040204" pitchFamily="34" charset="0"/>
                <a:ea typeface="Verdana" panose="020B0604030504040204" pitchFamily="34" charset="0"/>
                <a:cs typeface="Verdana" panose="020B0604030504040204" pitchFamily="34" charset="0"/>
              </a:rPr>
              <a:t>Configuration</a:t>
            </a:r>
            <a:r>
              <a:rPr lang="es-AR" sz="1600" dirty="0">
                <a:latin typeface="Verdana" panose="020B0604030504040204" pitchFamily="34" charset="0"/>
                <a:ea typeface="Verdana" panose="020B0604030504040204" pitchFamily="34" charset="0"/>
                <a:cs typeface="Verdana" panose="020B0604030504040204" pitchFamily="34" charset="0"/>
              </a:rPr>
              <a:t> </a:t>
            </a:r>
            <a:r>
              <a:rPr lang="es-AR" sz="1600" dirty="0" err="1">
                <a:latin typeface="Verdana" panose="020B0604030504040204" pitchFamily="34" charset="0"/>
                <a:ea typeface="Verdana" panose="020B0604030504040204" pitchFamily="34" charset="0"/>
                <a:cs typeface="Verdana" panose="020B0604030504040204" pitchFamily="34" charset="0"/>
              </a:rPr>
              <a:t>Protocol</a:t>
            </a:r>
            <a:r>
              <a:rPr lang="es-AR" sz="1600" dirty="0">
                <a:latin typeface="Verdana" panose="020B0604030504040204" pitchFamily="34" charset="0"/>
                <a:ea typeface="Verdana" panose="020B0604030504040204" pitchFamily="34" charset="0"/>
                <a:cs typeface="Verdana" panose="020B0604030504040204" pitchFamily="34" charset="0"/>
              </a:rPr>
              <a:t>) permite a los dispositivos de una red obtener direcciones IP y demás información de un servidor DHCP. Este servicio automatiza la asignación de direcciones IP, máscaras de subred, </a:t>
            </a:r>
            <a:r>
              <a:rPr lang="es-AR" sz="1600" dirty="0" err="1">
                <a:latin typeface="Verdana" panose="020B0604030504040204" pitchFamily="34" charset="0"/>
                <a:ea typeface="Verdana" panose="020B0604030504040204" pitchFamily="34" charset="0"/>
                <a:cs typeface="Verdana" panose="020B0604030504040204" pitchFamily="34" charset="0"/>
              </a:rPr>
              <a:t>gateway</a:t>
            </a:r>
            <a:r>
              <a:rPr lang="es-AR" sz="1600" dirty="0">
                <a:latin typeface="Verdana" panose="020B0604030504040204" pitchFamily="34" charset="0"/>
                <a:ea typeface="Verdana" panose="020B0604030504040204" pitchFamily="34" charset="0"/>
                <a:cs typeface="Verdana" panose="020B0604030504040204" pitchFamily="34" charset="0"/>
              </a:rPr>
              <a:t> y otros parámetros de redes IP. Esto se denomina “direccionamiento dinámico”. La alternativa al direccionamiento dinámico es el direccionamiento estático. Al utilizar el direccionamiento estático, el administrador de red introduce manualmente la información de la </a:t>
            </a:r>
            <a:r>
              <a:rPr lang="es-AR" sz="1600" dirty="0" smtClean="0">
                <a:latin typeface="Verdana" panose="020B0604030504040204" pitchFamily="34" charset="0"/>
                <a:ea typeface="Verdana" panose="020B0604030504040204" pitchFamily="34" charset="0"/>
                <a:cs typeface="Verdana" panose="020B0604030504040204" pitchFamily="34" charset="0"/>
              </a:rPr>
              <a:t>dirección </a:t>
            </a:r>
            <a:r>
              <a:rPr lang="es-AR" sz="1600" dirty="0">
                <a:latin typeface="Verdana" panose="020B0604030504040204" pitchFamily="34" charset="0"/>
                <a:ea typeface="Verdana" panose="020B0604030504040204" pitchFamily="34" charset="0"/>
                <a:cs typeface="Verdana" panose="020B0604030504040204" pitchFamily="34" charset="0"/>
              </a:rPr>
              <a:t>IP en los hosts de red.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AR"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p:txBody>
      </p:sp>
      <p:pic>
        <p:nvPicPr>
          <p:cNvPr id="2" name="Imagen 1"/>
          <p:cNvPicPr>
            <a:picLocks noChangeAspect="1"/>
          </p:cNvPicPr>
          <p:nvPr/>
        </p:nvPicPr>
        <p:blipFill>
          <a:blip r:embed="rId2"/>
          <a:stretch>
            <a:fillRect/>
          </a:stretch>
        </p:blipFill>
        <p:spPr>
          <a:xfrm>
            <a:off x="3167106" y="3322256"/>
            <a:ext cx="6927176" cy="3078543"/>
          </a:xfrm>
          <a:prstGeom prst="rect">
            <a:avLst/>
          </a:prstGeom>
        </p:spPr>
      </p:pic>
    </p:spTree>
    <p:extLst>
      <p:ext uri="{BB962C8B-B14F-4D97-AF65-F5344CB8AC3E}">
        <p14:creationId xmlns:p14="http://schemas.microsoft.com/office/powerpoint/2010/main" val="1386780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272951" y="436723"/>
            <a:ext cx="11614248" cy="6578226"/>
          </a:xfrm>
        </p:spPr>
        <p:txBody>
          <a:bodyPr>
            <a:noAutofit/>
          </a:bodyPr>
          <a:lstStyle/>
          <a:p>
            <a:pPr marL="0" indent="0">
              <a:buNone/>
            </a:pPr>
            <a:r>
              <a:rPr lang="pt-BR" sz="1600" dirty="0">
                <a:latin typeface="Verdana" panose="020B0604030504040204" pitchFamily="34" charset="0"/>
                <a:ea typeface="Verdana" panose="020B0604030504040204" pitchFamily="34" charset="0"/>
                <a:cs typeface="Verdana" panose="020B0604030504040204" pitchFamily="34" charset="0"/>
              </a:rPr>
              <a:t>Protocolo de </a:t>
            </a:r>
            <a:r>
              <a:rPr lang="pt-BR" sz="1600" dirty="0" err="1">
                <a:latin typeface="Verdana" panose="020B0604030504040204" pitchFamily="34" charset="0"/>
                <a:ea typeface="Verdana" panose="020B0604030504040204" pitchFamily="34" charset="0"/>
                <a:cs typeface="Verdana" panose="020B0604030504040204" pitchFamily="34" charset="0"/>
              </a:rPr>
              <a:t>transferencia</a:t>
            </a:r>
            <a:r>
              <a:rPr lang="pt-BR" sz="1600" dirty="0">
                <a:latin typeface="Verdana" panose="020B0604030504040204" pitchFamily="34" charset="0"/>
                <a:ea typeface="Verdana" panose="020B0604030504040204" pitchFamily="34" charset="0"/>
                <a:cs typeface="Verdana" panose="020B0604030504040204" pitchFamily="34" charset="0"/>
              </a:rPr>
              <a:t> de </a:t>
            </a:r>
            <a:r>
              <a:rPr lang="pt-BR" sz="1600" dirty="0" err="1">
                <a:latin typeface="Verdana" panose="020B0604030504040204" pitchFamily="34" charset="0"/>
                <a:ea typeface="Verdana" panose="020B0604030504040204" pitchFamily="34" charset="0"/>
                <a:cs typeface="Verdana" panose="020B0604030504040204" pitchFamily="34" charset="0"/>
              </a:rPr>
              <a:t>archivos</a:t>
            </a:r>
            <a:r>
              <a:rPr lang="pt-BR" sz="1600" dirty="0">
                <a:latin typeface="Verdana" panose="020B0604030504040204" pitchFamily="34" charset="0"/>
                <a:ea typeface="Verdana" panose="020B0604030504040204" pitchFamily="34" charset="0"/>
                <a:cs typeface="Verdana" panose="020B0604030504040204" pitchFamily="34" charset="0"/>
              </a:rPr>
              <a:t> </a:t>
            </a:r>
          </a:p>
          <a:p>
            <a:pPr marL="0" indent="0" algn="just">
              <a:buNone/>
            </a:pPr>
            <a:r>
              <a:rPr lang="es-AR" sz="1600" dirty="0">
                <a:latin typeface="Verdana" panose="020B0604030504040204" pitchFamily="34" charset="0"/>
                <a:ea typeface="Verdana" panose="020B0604030504040204" pitchFamily="34" charset="0"/>
                <a:cs typeface="Verdana" panose="020B0604030504040204" pitchFamily="34" charset="0"/>
              </a:rPr>
              <a:t>El protocolo de transferencia de archivos (FTP) es otro protocolo de capa de aplicación que se utiliza comúnmente. El protocolo FTP se desarrolló para permitir las transferencias de datos entre un cliente y un servidor. Un cliente FTP es una aplicación que se ejecuta en una PC y que se utiliza para insertar y extraer datos en un servidor que ejecuta un demonio FTP (</a:t>
            </a:r>
            <a:r>
              <a:rPr lang="es-AR" sz="1600" dirty="0" err="1">
                <a:latin typeface="Verdana" panose="020B0604030504040204" pitchFamily="34" charset="0"/>
                <a:ea typeface="Verdana" panose="020B0604030504040204" pitchFamily="34" charset="0"/>
                <a:cs typeface="Verdana" panose="020B0604030504040204" pitchFamily="34" charset="0"/>
              </a:rPr>
              <a:t>FTPd</a:t>
            </a:r>
            <a:r>
              <a:rPr lang="es-AR" sz="1600" dirty="0">
                <a:latin typeface="Verdana" panose="020B0604030504040204" pitchFamily="34" charset="0"/>
                <a:ea typeface="Verdana" panose="020B0604030504040204" pitchFamily="34" charset="0"/>
                <a:cs typeface="Verdana" panose="020B0604030504040204" pitchFamily="34" charset="0"/>
              </a:rPr>
              <a:t>).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AR"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p:txBody>
      </p:sp>
      <p:pic>
        <p:nvPicPr>
          <p:cNvPr id="4" name="Imagen 3"/>
          <p:cNvPicPr>
            <a:picLocks noChangeAspect="1"/>
          </p:cNvPicPr>
          <p:nvPr/>
        </p:nvPicPr>
        <p:blipFill rotWithShape="1">
          <a:blip r:embed="rId2"/>
          <a:srcRect b="8864"/>
          <a:stretch/>
        </p:blipFill>
        <p:spPr>
          <a:xfrm>
            <a:off x="3825071" y="2495129"/>
            <a:ext cx="4991383" cy="4137683"/>
          </a:xfrm>
          <a:prstGeom prst="rect">
            <a:avLst/>
          </a:prstGeom>
        </p:spPr>
      </p:pic>
    </p:spTree>
    <p:extLst>
      <p:ext uri="{BB962C8B-B14F-4D97-AF65-F5344CB8AC3E}">
        <p14:creationId xmlns:p14="http://schemas.microsoft.com/office/powerpoint/2010/main" val="2853125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990</TotalTime>
  <Words>614</Words>
  <Application>Microsoft Office PowerPoint</Application>
  <PresentationFormat>Panorámica</PresentationFormat>
  <Paragraphs>51</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Century Gothic</vt:lpstr>
      <vt:lpstr>Verdana</vt:lpstr>
      <vt:lpstr>Wingdings 3</vt:lpstr>
      <vt:lpstr>Ion</vt:lpstr>
      <vt:lpstr>Redes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de Datos</dc:title>
  <dc:creator>Angela Sofia Fonseca Consuegra</dc:creator>
  <cp:lastModifiedBy>Guerra, Veronica Evelin</cp:lastModifiedBy>
  <cp:revision>50</cp:revision>
  <dcterms:created xsi:type="dcterms:W3CDTF">2018-03-27T23:42:18Z</dcterms:created>
  <dcterms:modified xsi:type="dcterms:W3CDTF">2018-11-21T16:26:25Z</dcterms:modified>
</cp:coreProperties>
</file>