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8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81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0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06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81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0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8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5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0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6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40EA67-CF23-43FF-A63B-23E5E8044F3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7482FF-761F-4494-B998-934BAFBC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5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7A7F-2CF3-482B-9C7F-F4C173B34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French Restaurant Opportunity in Paris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0CF46-D8E3-450B-BE25-8DC0616A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573" y="5735637"/>
            <a:ext cx="9144000" cy="827881"/>
          </a:xfrm>
        </p:spPr>
        <p:txBody>
          <a:bodyPr/>
          <a:lstStyle/>
          <a:p>
            <a:pPr algn="l"/>
            <a:r>
              <a:rPr lang="en-US" dirty="0"/>
              <a:t>Luis </a:t>
            </a:r>
            <a:r>
              <a:rPr lang="en-US" dirty="0" err="1"/>
              <a:t>Escaffi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9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A271-38E1-4B3C-8FB7-9CCE6E2D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DABB-5ABE-42D3-BF90-0C7C96BE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Migration to France has grown exponentially, more specifically, to Paris. </a:t>
            </a:r>
          </a:p>
          <a:p>
            <a:r>
              <a:rPr lang="en-US" dirty="0"/>
              <a:t>The city has turned into a multicultural city. </a:t>
            </a:r>
          </a:p>
          <a:p>
            <a:r>
              <a:rPr lang="en-US" dirty="0"/>
              <a:t>International restaurants have grown significantly to meet the demand of immigrants.</a:t>
            </a:r>
          </a:p>
          <a:p>
            <a:r>
              <a:rPr lang="en-US" dirty="0"/>
              <a:t>Is there a lack of French restaurants in any neighborhood in Paris today?</a:t>
            </a:r>
          </a:p>
        </p:txBody>
      </p:sp>
    </p:spTree>
    <p:extLst>
      <p:ext uri="{BB962C8B-B14F-4D97-AF65-F5344CB8AC3E}">
        <p14:creationId xmlns:p14="http://schemas.microsoft.com/office/powerpoint/2010/main" val="201443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A271-38E1-4B3C-8FB7-9CCE6E2D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DABB-5ABE-42D3-BF90-0C7C96BE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Foursquare Data: Information on the variety of venues in each of the 20 neighborhoods or "arrondissements" in Paris, France.</a:t>
            </a:r>
          </a:p>
          <a:p>
            <a:r>
              <a:rPr lang="en-US" dirty="0"/>
              <a:t>Paris Data: Excel spreadsheet with information on latitude, longitude, French population, non-French population, ages, gender, etc.</a:t>
            </a:r>
          </a:p>
        </p:txBody>
      </p:sp>
    </p:spTree>
    <p:extLst>
      <p:ext uri="{BB962C8B-B14F-4D97-AF65-F5344CB8AC3E}">
        <p14:creationId xmlns:p14="http://schemas.microsoft.com/office/powerpoint/2010/main" val="186211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A271-38E1-4B3C-8FB7-9CCE6E2D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DABB-5ABE-42D3-BF90-0C7C96BE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and Descriptive Statistics:</a:t>
            </a:r>
          </a:p>
          <a:p>
            <a:endParaRPr lang="en-US" dirty="0"/>
          </a:p>
          <a:p>
            <a:r>
              <a:rPr lang="en-US" dirty="0"/>
              <a:t>Paris neighborhood mapping: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6D3EB-7D5B-48D9-8CCC-6E777D3CF1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02305" y="2288101"/>
            <a:ext cx="4767775" cy="1580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5BB2F-B2D9-4AF8-AD91-5381C9AD0A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19218" y="4229099"/>
            <a:ext cx="3733947" cy="21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5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A271-38E1-4B3C-8FB7-9CCE6E2D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DABB-5ABE-42D3-BF90-0C7C96BE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823724" cy="3124201"/>
          </a:xfrm>
        </p:spPr>
        <p:txBody>
          <a:bodyPr>
            <a:normAutofit/>
          </a:bodyPr>
          <a:lstStyle/>
          <a:p>
            <a:r>
              <a:rPr lang="en-US" dirty="0"/>
              <a:t>Foursquare Data:</a:t>
            </a:r>
          </a:p>
          <a:p>
            <a:endParaRPr lang="en-US" dirty="0"/>
          </a:p>
          <a:p>
            <a:r>
              <a:rPr lang="en-US" dirty="0"/>
              <a:t>Venues by Neighborhood: </a:t>
            </a:r>
          </a:p>
          <a:p>
            <a:pPr lvl="1"/>
            <a:r>
              <a:rPr lang="en-US" dirty="0" err="1"/>
              <a:t>Reuilly</a:t>
            </a:r>
            <a:r>
              <a:rPr lang="en-US" dirty="0"/>
              <a:t> has the lowest number of venues in its neighborhood – only 8.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32699-922C-454C-A9D3-75CB71615D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97062" y="2628901"/>
            <a:ext cx="6216748" cy="119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5C93C-583F-4A50-98EC-8568AEE16E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47913" y="4049421"/>
            <a:ext cx="4093699" cy="261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3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A271-38E1-4B3C-8FB7-9CCE6E2D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DABB-5ABE-42D3-BF90-0C7C96BE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068351" cy="3124201"/>
          </a:xfrm>
        </p:spPr>
        <p:txBody>
          <a:bodyPr>
            <a:normAutofit/>
          </a:bodyPr>
          <a:lstStyle/>
          <a:p>
            <a:r>
              <a:rPr lang="en-US" dirty="0"/>
              <a:t>French to non-French Population Ratio:</a:t>
            </a:r>
          </a:p>
          <a:p>
            <a:pPr lvl="1"/>
            <a:r>
              <a:rPr lang="en-US" dirty="0" err="1"/>
              <a:t>Reuilly</a:t>
            </a:r>
            <a:r>
              <a:rPr lang="en-US" dirty="0"/>
              <a:t> has the highest ratio across all neighborhoods (~90% of French people), meaning there may be a high unsatisfied demand in this area.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41A5BF-2352-4292-9813-EFD0C48F4D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13170" y="1957386"/>
            <a:ext cx="26765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7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A271-38E1-4B3C-8FB7-9CCE6E2D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DABB-5ABE-42D3-BF90-0C7C96BE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068351" cy="3124201"/>
          </a:xfrm>
        </p:spPr>
        <p:txBody>
          <a:bodyPr>
            <a:normAutofit/>
          </a:bodyPr>
          <a:lstStyle/>
          <a:p>
            <a:r>
              <a:rPr lang="en-US" dirty="0"/>
              <a:t>Population by neighborhood:</a:t>
            </a:r>
          </a:p>
          <a:p>
            <a:pPr lvl="1"/>
            <a:r>
              <a:rPr lang="en-US" dirty="0" err="1"/>
              <a:t>Reuilly</a:t>
            </a:r>
            <a:r>
              <a:rPr lang="en-US" dirty="0"/>
              <a:t> is ranked 9</a:t>
            </a:r>
            <a:r>
              <a:rPr lang="en-US" baseline="30000" dirty="0"/>
              <a:t>th</a:t>
            </a:r>
            <a:r>
              <a:rPr lang="en-US" dirty="0"/>
              <a:t> in terms of population (140,296). It is highly above (~30%) the average population of Paris neighborhoods (109,376).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06985-231B-42F8-88AD-E17FFF371E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29186" y="2005011"/>
            <a:ext cx="2124075" cy="4448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071ED7-EB1B-413B-9F30-0F9E4CD97DB1}"/>
              </a:ext>
            </a:extLst>
          </p:cNvPr>
          <p:cNvSpPr/>
          <p:nvPr/>
        </p:nvSpPr>
        <p:spPr>
          <a:xfrm>
            <a:off x="8764172" y="3910818"/>
            <a:ext cx="2738852" cy="22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A271-38E1-4B3C-8FB7-9CCE6E2D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DABB-5ABE-42D3-BF90-0C7C96BE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068351" cy="3124201"/>
          </a:xfrm>
        </p:spPr>
        <p:txBody>
          <a:bodyPr>
            <a:normAutofit/>
          </a:bodyPr>
          <a:lstStyle/>
          <a:p>
            <a:r>
              <a:rPr lang="en-US" dirty="0" err="1"/>
              <a:t>Reuilly</a:t>
            </a:r>
            <a:r>
              <a:rPr lang="en-US" dirty="0"/>
              <a:t> in a map:</a:t>
            </a:r>
          </a:p>
          <a:p>
            <a:pPr lvl="1"/>
            <a:r>
              <a:rPr lang="en-US" dirty="0" err="1"/>
              <a:t>Reuilly</a:t>
            </a:r>
            <a:r>
              <a:rPr lang="en-US" dirty="0"/>
              <a:t> is a neighborhood that is slightly away from the heart of Paris.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A2D50-2740-476A-B66E-76B2D0BEDB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8927" y="2522536"/>
            <a:ext cx="5943600" cy="34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8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A271-38E1-4B3C-8FB7-9CCE6E2D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DABB-5ABE-42D3-BF90-0C7C96BE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666998"/>
            <a:ext cx="10018713" cy="4191001"/>
          </a:xfrm>
        </p:spPr>
        <p:txBody>
          <a:bodyPr>
            <a:noAutofit/>
          </a:bodyPr>
          <a:lstStyle/>
          <a:p>
            <a:r>
              <a:rPr lang="en-US" dirty="0" err="1"/>
              <a:t>Reuilly</a:t>
            </a:r>
            <a:r>
              <a:rPr lang="en-US" dirty="0"/>
              <a:t> is shown as the neighborhood with the least venues across all neighborhoods in Paris. </a:t>
            </a:r>
          </a:p>
          <a:p>
            <a:r>
              <a:rPr lang="en-US" dirty="0" err="1"/>
              <a:t>Reuilly</a:t>
            </a:r>
            <a:r>
              <a:rPr lang="en-US" dirty="0"/>
              <a:t> is the only out of the 20 neighborhoods that doesn’t have French Restaurant as a top 10 venue. </a:t>
            </a:r>
          </a:p>
          <a:p>
            <a:r>
              <a:rPr lang="en-US" dirty="0" err="1"/>
              <a:t>Reuilly</a:t>
            </a:r>
            <a:r>
              <a:rPr lang="en-US" dirty="0"/>
              <a:t> ranked first among all 20 neighborhoods in terms of French population meaning there is unsatisfied demand in this area. </a:t>
            </a:r>
          </a:p>
          <a:p>
            <a:r>
              <a:rPr lang="en-US" dirty="0" err="1"/>
              <a:t>Reuilly</a:t>
            </a:r>
            <a:r>
              <a:rPr lang="en-US" dirty="0"/>
              <a:t> was ranked 9</a:t>
            </a:r>
            <a:r>
              <a:rPr lang="en-US" baseline="30000" dirty="0"/>
              <a:t>th</a:t>
            </a:r>
            <a:r>
              <a:rPr lang="en-US" dirty="0"/>
              <a:t> in terms of population (140,296), significantly above (~30%) the average population of a neighborhood in Paris (109,376).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1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</TotalTime>
  <Words>314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French Restaurant Opportunity in Paris</vt:lpstr>
      <vt:lpstr>Background and Hypothesis</vt:lpstr>
      <vt:lpstr>Data Gathering and Cleaning</vt:lpstr>
      <vt:lpstr>Methodology</vt:lpstr>
      <vt:lpstr>Methodology</vt:lpstr>
      <vt:lpstr>Methodology</vt:lpstr>
      <vt:lpstr>Methodology</vt:lpstr>
      <vt:lpstr>Methodology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Restaurant Opportunity in Paris</dc:title>
  <dc:creator>77391</dc:creator>
  <cp:lastModifiedBy>77391</cp:lastModifiedBy>
  <cp:revision>3</cp:revision>
  <dcterms:created xsi:type="dcterms:W3CDTF">2021-01-18T01:18:51Z</dcterms:created>
  <dcterms:modified xsi:type="dcterms:W3CDTF">2021-01-18T01:43:59Z</dcterms:modified>
</cp:coreProperties>
</file>