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Montserrat SemiBold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Montserrat Medium"/>
      <p:regular r:id="rId46"/>
      <p:bold r:id="rId47"/>
      <p:italic r:id="rId48"/>
      <p:boldItalic r:id="rId49"/>
    </p:embeddedFont>
    <p:embeddedFont>
      <p:font typeface="Montserrat Light"/>
      <p:regular r:id="rId50"/>
      <p:bold r:id="rId51"/>
      <p:italic r:id="rId52"/>
      <p:boldItalic r:id="rId53"/>
    </p:embeddedFont>
    <p:embeddedFont>
      <p:font typeface="Montserrat ExtraBold"/>
      <p:bold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italic.fntdata"/><Relationship Id="rId42" Type="http://schemas.openxmlformats.org/officeDocument/2006/relationships/font" Target="fonts/Montserrat-regular.fntdata"/><Relationship Id="rId41" Type="http://schemas.openxmlformats.org/officeDocument/2006/relationships/font" Target="fonts/MontserratSemiBold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MontserratMedium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Medium-italic.fntdata"/><Relationship Id="rId47" Type="http://schemas.openxmlformats.org/officeDocument/2006/relationships/font" Target="fonts/MontserratMedium-bold.fntdata"/><Relationship Id="rId49" Type="http://schemas.openxmlformats.org/officeDocument/2006/relationships/font" Target="fonts/Montserrat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MontserratSemiBold-bold.fntdata"/><Relationship Id="rId38" Type="http://schemas.openxmlformats.org/officeDocument/2006/relationships/font" Target="fonts/MontserratSemiBold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Light-bold.fntdata"/><Relationship Id="rId50" Type="http://schemas.openxmlformats.org/officeDocument/2006/relationships/font" Target="fonts/MontserratLight-regular.fntdata"/><Relationship Id="rId53" Type="http://schemas.openxmlformats.org/officeDocument/2006/relationships/font" Target="fonts/MontserratLight-boldItalic.fntdata"/><Relationship Id="rId52" Type="http://schemas.openxmlformats.org/officeDocument/2006/relationships/font" Target="fonts/MontserratLight-italic.fntdata"/><Relationship Id="rId11" Type="http://schemas.openxmlformats.org/officeDocument/2006/relationships/slide" Target="slides/slide7.xml"/><Relationship Id="rId55" Type="http://schemas.openxmlformats.org/officeDocument/2006/relationships/font" Target="fonts/MontserratExtraBold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ExtraBo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4afc44d1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4afc44d1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4afc44d1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4afc44d1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c4afc44d1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c4afc44d1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c4afc44d1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c4afc44d1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c4afc44d1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c4afc44d1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c4afc44d1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c4afc44d1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c4afc44d1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c4afc44d1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c4afc44d1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c4afc44d1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c4afc44d1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c4afc44d1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c4afc44d1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c4afc44d1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a4ded315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a4ded315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c4afc44d14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c4afc44d14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c4afc44d1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c4afc44d1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c4afc44d1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c4afc44d1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c4afc44d1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c4afc44d1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c4afc44d14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c4afc44d14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c4afc44d14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c4afc44d14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c4afc44d14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c4afc44d14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c4afc44d14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c4afc44d14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c4afc44d14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c4afc44d14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97bdedbc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197bdedbc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c26c1f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c26c1f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c4afc44d14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1c4afc44d14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a237e89b2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a237e89b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3ae87f4b9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3ae87f4b9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a237e89b2c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1a237e89b2c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c26c1ff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c26c1ff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4afc44d1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4afc44d1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4afc44d1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4afc44d1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4afc44d1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4afc44d1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4afc44d1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4afc44d1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4afc44d1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4afc44d1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762025" y="336375"/>
            <a:ext cx="2745300" cy="43188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968125" y="2214163"/>
            <a:ext cx="23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68125" y="2549238"/>
            <a:ext cx="23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Tech Lead Data Science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6011625" y="3105738"/>
            <a:ext cx="2246100" cy="10800"/>
          </a:xfrm>
          <a:prstGeom prst="straightConnector1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532100" y="618525"/>
            <a:ext cx="4719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2800">
              <a:solidFill>
                <a:srgbClr val="E8EEF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00" y="4292100"/>
            <a:ext cx="150661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5968125" y="3303738"/>
            <a:ext cx="233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Master en Data Science</a:t>
            </a:r>
            <a:endParaRPr sz="12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2022-2023</a:t>
            </a:r>
            <a:endParaRPr sz="12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81" name="Google Shape;181;p22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2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3" name="Google Shape;183;p22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2671600" y="1761950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98" name="Google Shape;198;p23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3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0" name="Google Shape;200;p23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2671600" y="1761950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17" name="Google Shape;217;p24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4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9" name="Google Shape;219;p24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2671600" y="1761950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36" name="Google Shape;236;p25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5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8" name="Google Shape;238;p25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2671600" y="1761950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55" name="Google Shape;255;p26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6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7" name="Google Shape;257;p26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2671600" y="1761950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6144000" y="3431900"/>
            <a:ext cx="30000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20-percentil es el dato que está en esta posición</a:t>
            </a:r>
            <a:endParaRPr b="1"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4920300" y="4212850"/>
            <a:ext cx="1766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FF66CC"/>
                </a:solidFill>
                <a:latin typeface="Courier New"/>
                <a:ea typeface="Courier New"/>
                <a:cs typeface="Courier New"/>
                <a:sym typeface="Courier New"/>
              </a:rPr>
              <a:t>Parte decimal = 0</a:t>
            </a:r>
            <a:endParaRPr b="1" sz="1800">
              <a:solidFill>
                <a:srgbClr val="FF66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65" name="Google Shape;265;p26"/>
          <p:cNvCxnSpPr/>
          <p:nvPr/>
        </p:nvCxnSpPr>
        <p:spPr>
          <a:xfrm flipH="1" rot="10800000">
            <a:off x="5271000" y="4095650"/>
            <a:ext cx="1064700" cy="13200"/>
          </a:xfrm>
          <a:prstGeom prst="straightConnector1">
            <a:avLst/>
          </a:prstGeom>
          <a:noFill/>
          <a:ln cap="flat" cmpd="sng" w="38100">
            <a:solidFill>
              <a:srgbClr val="FF66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72" name="Google Shape;2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77" name="Google Shape;277;p27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7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9" name="Google Shape;279;p27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2671600" y="1761950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6290400" y="3578875"/>
            <a:ext cx="3000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¡Hay que hacer un poco más de cuentas!</a:t>
            </a:r>
            <a:endParaRPr b="1"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4920300" y="4212850"/>
            <a:ext cx="1766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FF66CC"/>
                </a:solidFill>
                <a:latin typeface="Courier New"/>
                <a:ea typeface="Courier New"/>
                <a:cs typeface="Courier New"/>
                <a:sym typeface="Courier New"/>
              </a:rPr>
              <a:t>Parte decimal distinta de 0</a:t>
            </a:r>
            <a:endParaRPr b="1" sz="1500">
              <a:solidFill>
                <a:srgbClr val="FF66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87" name="Google Shape;287;p27"/>
          <p:cNvCxnSpPr/>
          <p:nvPr/>
        </p:nvCxnSpPr>
        <p:spPr>
          <a:xfrm flipH="1" rot="10800000">
            <a:off x="5271000" y="4095650"/>
            <a:ext cx="1064700" cy="13200"/>
          </a:xfrm>
          <a:prstGeom prst="straightConnector1">
            <a:avLst/>
          </a:prstGeom>
          <a:noFill/>
          <a:ln cap="flat" cmpd="sng" w="38100">
            <a:solidFill>
              <a:srgbClr val="FF66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94" name="Google Shape;2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99" name="Google Shape;299;p28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8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1" name="Google Shape;301;p28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3" name="Google Shape;303;p28"/>
          <p:cNvSpPr txBox="1"/>
          <p:nvPr/>
        </p:nvSpPr>
        <p:spPr>
          <a:xfrm>
            <a:off x="2671600" y="1761950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4202000" y="4286050"/>
            <a:ext cx="3000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 </a:t>
            </a:r>
            <a:r>
              <a:rPr b="1" lang="es-419" sz="190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-419" sz="1900">
                <a:solidFill>
                  <a:srgbClr val="FF33C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1900">
              <a:solidFill>
                <a:srgbClr val="FF33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4512500" y="3760700"/>
            <a:ext cx="645300" cy="6012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15" name="Google Shape;3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17" name="Google Shape;317;p29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20" name="Google Shape;320;p29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29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</a:t>
            </a:r>
            <a:r>
              <a:rPr b="1" lang="es-419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.8</a:t>
            </a:r>
            <a:endParaRPr b="1" sz="24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29"/>
          <p:cNvSpPr txBox="1"/>
          <p:nvPr/>
        </p:nvSpPr>
        <p:spPr>
          <a:xfrm>
            <a:off x="4384950" y="3460075"/>
            <a:ext cx="3000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fraction</a:t>
            </a:r>
            <a:endParaRPr b="1" i="1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2455300" y="257851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/>
          </a:p>
        </p:txBody>
      </p:sp>
      <p:sp>
        <p:nvSpPr>
          <p:cNvPr id="327" name="Google Shape;327;p29"/>
          <p:cNvSpPr txBox="1"/>
          <p:nvPr/>
        </p:nvSpPr>
        <p:spPr>
          <a:xfrm>
            <a:off x="2974325" y="2578525"/>
            <a:ext cx="380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33CC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endParaRPr b="1" sz="2000">
              <a:solidFill>
                <a:srgbClr val="FF33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34" name="Google Shape;3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0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39" name="Google Shape;339;p30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0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1" name="Google Shape;341;p30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</a:t>
            </a:r>
            <a:r>
              <a:rPr b="1" lang="es-419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.8</a:t>
            </a:r>
            <a:endParaRPr b="1" sz="24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30"/>
          <p:cNvSpPr txBox="1"/>
          <p:nvPr/>
        </p:nvSpPr>
        <p:spPr>
          <a:xfrm>
            <a:off x="4384950" y="3460075"/>
            <a:ext cx="3000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fraction</a:t>
            </a:r>
            <a:endParaRPr b="1" i="1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2455300" y="257851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/>
          </a:p>
        </p:txBody>
      </p:sp>
      <p:sp>
        <p:nvSpPr>
          <p:cNvPr id="346" name="Google Shape;346;p30"/>
          <p:cNvSpPr txBox="1"/>
          <p:nvPr/>
        </p:nvSpPr>
        <p:spPr>
          <a:xfrm>
            <a:off x="2974325" y="2578525"/>
            <a:ext cx="380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33CC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endParaRPr b="1" sz="2000">
              <a:solidFill>
                <a:srgbClr val="FF33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6144000" y="2710650"/>
            <a:ext cx="30000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20-percentil=</a:t>
            </a:r>
            <a:endParaRPr sz="2400">
              <a:solidFill>
                <a:srgbClr val="33333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=</a:t>
            </a:r>
            <a:r>
              <a:rPr lang="es-419" sz="240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</a:t>
            </a: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+(</a:t>
            </a:r>
            <a:r>
              <a:rPr lang="es-419" sz="2400">
                <a:solidFill>
                  <a:srgbClr val="FF33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</a:t>
            </a: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</a:t>
            </a:r>
            <a:r>
              <a:rPr lang="es-419" sz="240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</a:t>
            </a: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r>
              <a:rPr lang="es-419" sz="2400">
                <a:solidFill>
                  <a:srgbClr val="6AA84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fraction</a:t>
            </a:r>
            <a:endParaRPr sz="2400">
              <a:solidFill>
                <a:srgbClr val="6AA84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=</a:t>
            </a:r>
            <a:r>
              <a:rPr lang="es-419" sz="240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23</a:t>
            </a: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+(</a:t>
            </a:r>
            <a:r>
              <a:rPr lang="es-419" sz="2400">
                <a:solidFill>
                  <a:srgbClr val="FF33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33</a:t>
            </a: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</a:t>
            </a:r>
            <a:r>
              <a:rPr lang="es-419" sz="240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23</a:t>
            </a: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r>
              <a:rPr lang="es-419" sz="2400">
                <a:solidFill>
                  <a:srgbClr val="6AA84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0.8</a:t>
            </a:r>
            <a:endParaRPr sz="2400">
              <a:solidFill>
                <a:srgbClr val="6AA84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=</a:t>
            </a:r>
            <a:r>
              <a:rPr lang="es-419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31</a:t>
            </a:r>
            <a:endParaRPr sz="2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54" name="Google Shape;3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1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MIDPOINT</a:t>
            </a: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544450" y="482825"/>
            <a:ext cx="47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INDEX</a:t>
            </a:r>
            <a:endParaRPr sz="3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02650" y="2013998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30775" y="155935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384175" y="1636300"/>
            <a:ext cx="730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 to percentile</a:t>
            </a:r>
            <a:endParaRPr sz="15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356050" y="2090938"/>
            <a:ext cx="399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Different ways to calculate percentiles</a:t>
            </a:r>
            <a:endParaRPr sz="15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2650" y="2589461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356050" y="2666400"/>
            <a:ext cx="399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Calculate percentiles in Python</a:t>
            </a:r>
            <a:endParaRPr sz="15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02650" y="3145986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356050" y="3222925"/>
            <a:ext cx="399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Quartiles</a:t>
            </a:r>
            <a:endParaRPr sz="15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64" name="Google Shape;3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2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66" name="Google Shape;366;p32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MIDPOINT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32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78" name="Google Shape;3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3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80" name="Google Shape;380;p33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1" name="Google Shape;381;p33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MIDPOINT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3" name="Google Shape;383;p33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3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6" name="Google Shape;386;p33"/>
          <p:cNvSpPr txBox="1"/>
          <p:nvPr/>
        </p:nvSpPr>
        <p:spPr>
          <a:xfrm>
            <a:off x="2455300" y="257851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/>
          </a:p>
        </p:txBody>
      </p:sp>
      <p:sp>
        <p:nvSpPr>
          <p:cNvPr id="387" name="Google Shape;387;p33"/>
          <p:cNvSpPr txBox="1"/>
          <p:nvPr/>
        </p:nvSpPr>
        <p:spPr>
          <a:xfrm>
            <a:off x="2974325" y="2578525"/>
            <a:ext cx="380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33CC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endParaRPr b="1" sz="2000">
              <a:solidFill>
                <a:srgbClr val="FF33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8" name="Google Shape;388;p33"/>
          <p:cNvSpPr txBox="1"/>
          <p:nvPr/>
        </p:nvSpPr>
        <p:spPr>
          <a:xfrm>
            <a:off x="4202000" y="4286050"/>
            <a:ext cx="3000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 </a:t>
            </a:r>
            <a:r>
              <a:rPr b="1" lang="es-419" sz="190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-419" sz="1900">
                <a:solidFill>
                  <a:srgbClr val="FF33C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1900">
              <a:solidFill>
                <a:srgbClr val="FF33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9" name="Google Shape;389;p33"/>
          <p:cNvSpPr/>
          <p:nvPr/>
        </p:nvSpPr>
        <p:spPr>
          <a:xfrm>
            <a:off x="4512500" y="3760700"/>
            <a:ext cx="645300" cy="6012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96" name="Google Shape;3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4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98" name="Google Shape;398;p34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9" name="Google Shape;399;p34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MIDPOINT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0" name="Google Shape;400;p34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4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34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4" name="Google Shape;404;p34"/>
          <p:cNvSpPr txBox="1"/>
          <p:nvPr/>
        </p:nvSpPr>
        <p:spPr>
          <a:xfrm>
            <a:off x="2455300" y="257851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/>
          </a:p>
        </p:txBody>
      </p:sp>
      <p:sp>
        <p:nvSpPr>
          <p:cNvPr id="405" name="Google Shape;405;p34"/>
          <p:cNvSpPr txBox="1"/>
          <p:nvPr/>
        </p:nvSpPr>
        <p:spPr>
          <a:xfrm>
            <a:off x="2974325" y="2578525"/>
            <a:ext cx="380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33CC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endParaRPr b="1" sz="2000">
              <a:solidFill>
                <a:srgbClr val="FF33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06" name="Google Shape;4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925" y="2760250"/>
            <a:ext cx="2428876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13" name="Google Shape;4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5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16" name="Google Shape;416;p35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NEAREST</a:t>
            </a: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17" name="Google Shape;417;p35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18" name="Google Shape;418;p35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35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27" name="Google Shape;4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6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NEAREST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6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35" name="Google Shape;435;p36"/>
          <p:cNvSpPr txBox="1"/>
          <p:nvPr/>
        </p:nvSpPr>
        <p:spPr>
          <a:xfrm>
            <a:off x="5570550" y="3775850"/>
            <a:ext cx="1617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redondea a 3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436" name="Google Shape;436;p36"/>
          <p:cNvCxnSpPr/>
          <p:nvPr/>
        </p:nvCxnSpPr>
        <p:spPr>
          <a:xfrm>
            <a:off x="5104650" y="4030225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43" name="Google Shape;4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7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NEAREST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37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51" name="Google Shape;451;p37"/>
          <p:cNvSpPr txBox="1"/>
          <p:nvPr/>
        </p:nvSpPr>
        <p:spPr>
          <a:xfrm>
            <a:off x="5570550" y="3775850"/>
            <a:ext cx="1617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redondea a 3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452" name="Google Shape;452;p37"/>
          <p:cNvCxnSpPr/>
          <p:nvPr/>
        </p:nvCxnSpPr>
        <p:spPr>
          <a:xfrm>
            <a:off x="5104650" y="4030225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37"/>
          <p:cNvSpPr/>
          <p:nvPr/>
        </p:nvSpPr>
        <p:spPr>
          <a:xfrm>
            <a:off x="2789125" y="2142550"/>
            <a:ext cx="645300" cy="6012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60" name="Google Shape;4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8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62" name="Google Shape;462;p38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63" name="Google Shape;463;p38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NEAREST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4" name="Google Shape;464;p38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65" name="Google Shape;465;p38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8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38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68" name="Google Shape;468;p38"/>
          <p:cNvSpPr txBox="1"/>
          <p:nvPr/>
        </p:nvSpPr>
        <p:spPr>
          <a:xfrm>
            <a:off x="5570550" y="3775850"/>
            <a:ext cx="1617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redondea a 3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469" name="Google Shape;469;p38"/>
          <p:cNvCxnSpPr/>
          <p:nvPr/>
        </p:nvCxnSpPr>
        <p:spPr>
          <a:xfrm>
            <a:off x="5104650" y="4030225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0" name="Google Shape;470;p38"/>
          <p:cNvSpPr/>
          <p:nvPr/>
        </p:nvSpPr>
        <p:spPr>
          <a:xfrm>
            <a:off x="2789125" y="2142550"/>
            <a:ext cx="645300" cy="6012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9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77" name="Google Shape;4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9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79" name="Google Shape;479;p39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80" name="Google Shape;480;p39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HIGH</a:t>
            </a: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81" name="Google Shape;481;p39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82" name="Google Shape;482;p39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39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85" name="Google Shape;485;p39"/>
          <p:cNvSpPr txBox="1"/>
          <p:nvPr/>
        </p:nvSpPr>
        <p:spPr>
          <a:xfrm>
            <a:off x="5410850" y="3825100"/>
            <a:ext cx="1617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entre 2 y 3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486" name="Google Shape;486;p39"/>
          <p:cNvCxnSpPr/>
          <p:nvPr/>
        </p:nvCxnSpPr>
        <p:spPr>
          <a:xfrm>
            <a:off x="5104650" y="4030225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39"/>
          <p:cNvSpPr/>
          <p:nvPr/>
        </p:nvSpPr>
        <p:spPr>
          <a:xfrm>
            <a:off x="2789125" y="2142550"/>
            <a:ext cx="645300" cy="6012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0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0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94" name="Google Shape;4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0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97" name="Google Shape;497;p40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LOW</a:t>
            </a: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98" name="Google Shape;498;p40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99" name="Google Shape;499;p40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0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5410850" y="3825100"/>
            <a:ext cx="1617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entre 2 y 3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503" name="Google Shape;503;p40"/>
          <p:cNvCxnSpPr/>
          <p:nvPr/>
        </p:nvCxnSpPr>
        <p:spPr>
          <a:xfrm>
            <a:off x="5104650" y="4030225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40"/>
          <p:cNvSpPr/>
          <p:nvPr/>
        </p:nvSpPr>
        <p:spPr>
          <a:xfrm>
            <a:off x="2303400" y="2122663"/>
            <a:ext cx="645300" cy="6012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7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1"/>
          <p:cNvSpPr txBox="1"/>
          <p:nvPr/>
        </p:nvSpPr>
        <p:spPr>
          <a:xfrm>
            <a:off x="1135900" y="152400"/>
            <a:ext cx="56856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Percentiles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11" name="Google Shape;511;p41"/>
          <p:cNvSpPr txBox="1"/>
          <p:nvPr/>
        </p:nvSpPr>
        <p:spPr>
          <a:xfrm>
            <a:off x="181650" y="1252100"/>
            <a:ext cx="87807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DataFrame.quantile(q=0.5, axis=0, numeric_only=True, interpolation='linear’)</a:t>
            </a:r>
            <a:endParaRPr b="1"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q: % del percentil</a:t>
            </a:r>
            <a:endParaRPr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axis: 0 para filas, 1 para columnas</a:t>
            </a:r>
            <a:endParaRPr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numeric_only: si es True no se computan datetimes y timedeltas</a:t>
            </a:r>
            <a:endParaRPr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interpolation: tipo de interpolación.</a:t>
            </a:r>
            <a:endParaRPr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1" marL="1257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linear: lineal</a:t>
            </a:r>
            <a:endParaRPr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1" marL="1257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lower: al menor</a:t>
            </a:r>
            <a:endParaRPr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1" marL="1257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higher: al mayor</a:t>
            </a:r>
            <a:endParaRPr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1" marL="1257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nearest: al más cercano</a:t>
            </a:r>
            <a:endParaRPr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1" marL="1257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midpoint: punto medio</a:t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626500" y="444850"/>
            <a:ext cx="584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30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26500" y="1320175"/>
            <a:ext cx="6390900" cy="15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statistics, a </a:t>
            </a:r>
            <a:r>
              <a:rPr b="1" lang="es-419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k-th percentile </a:t>
            </a:r>
            <a:r>
              <a:rPr lang="es-419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(percentile score or centile) is a score below which a given percentage k of scores in its frequency distribution falls (exclusive definition) or a score at or below which a given percentage falls (inclusive definition).</a:t>
            </a:r>
            <a:r>
              <a:rPr lang="es-419">
                <a:solidFill>
                  <a:schemeClr val="dk1"/>
                </a:solidFill>
              </a:rPr>
              <a:t> </a:t>
            </a:r>
            <a:endParaRPr sz="2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56750" y="2503475"/>
            <a:ext cx="74139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b="1" lang="es-419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percentil 25 </a:t>
            </a:r>
            <a:r>
              <a:rPr lang="es-419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 el valor bajo el cual se encuentran el 25% de las observaciones.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956075" y="4198025"/>
            <a:ext cx="2423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25%</a:t>
            </a:r>
            <a:endParaRPr sz="2000">
              <a:solidFill>
                <a:srgbClr val="FFFF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s-419" sz="2300">
                <a:solidFill>
                  <a:srgbClr val="FFFF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&lt;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000000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186325" y="3556888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796013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592050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982350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388075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778375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184100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6589825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390300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2609700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5400000">
            <a:off x="3101800" y="3390150"/>
            <a:ext cx="238200" cy="1159200"/>
          </a:xfrm>
          <a:prstGeom prst="rightBracket">
            <a:avLst>
              <a:gd fmla="val 8333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7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2"/>
          <p:cNvSpPr txBox="1"/>
          <p:nvPr/>
        </p:nvSpPr>
        <p:spPr>
          <a:xfrm>
            <a:off x="1135900" y="152400"/>
            <a:ext cx="56856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Percentiles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518" name="Google Shape;51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825" y="1187100"/>
            <a:ext cx="2817650" cy="3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2250" y="1118975"/>
            <a:ext cx="2503975" cy="37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3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3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26" name="Google Shape;5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3"/>
          <p:cNvSpPr txBox="1"/>
          <p:nvPr/>
        </p:nvSpPr>
        <p:spPr>
          <a:xfrm>
            <a:off x="252550" y="778325"/>
            <a:ext cx="471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4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QUARTILES</a:t>
            </a:r>
            <a:endParaRPr b="0" i="0" sz="24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92863" y="1332425"/>
            <a:ext cx="69744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Primer cuartil: </a:t>
            </a: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25-percentil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Segundo cuartil: </a:t>
            </a: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50-percentil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850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○"/>
            </a:pP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Coincide con la </a:t>
            </a:r>
            <a:r>
              <a:rPr b="1" lang="es-419" sz="19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mediana</a:t>
            </a:r>
            <a:endParaRPr b="1" sz="19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Tercer cuartil: </a:t>
            </a: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75-percentil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Cuarto cuartil: </a:t>
            </a: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100-percentil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850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○"/>
            </a:pP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el </a:t>
            </a:r>
            <a:r>
              <a:rPr b="1" lang="es-419" sz="19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máximo</a:t>
            </a:r>
            <a:r>
              <a:rPr b="1" lang="es-419" sz="19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9" name="Google Shape;52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450" y="3429025"/>
            <a:ext cx="4153301" cy="16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/>
          <p:nvPr/>
        </p:nvSpPr>
        <p:spPr>
          <a:xfrm>
            <a:off x="1369800" y="309850"/>
            <a:ext cx="27453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</a:endParaRPr>
          </a:p>
        </p:txBody>
      </p:sp>
      <p:sp>
        <p:nvSpPr>
          <p:cNvPr id="535" name="Google Shape;535;p44"/>
          <p:cNvSpPr txBox="1"/>
          <p:nvPr/>
        </p:nvSpPr>
        <p:spPr>
          <a:xfrm>
            <a:off x="1423950" y="309850"/>
            <a:ext cx="263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SUMMARY</a:t>
            </a:r>
            <a:endParaRPr sz="13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36" name="Google Shape;536;p44"/>
          <p:cNvSpPr txBox="1"/>
          <p:nvPr/>
        </p:nvSpPr>
        <p:spPr>
          <a:xfrm>
            <a:off x="223100" y="894850"/>
            <a:ext cx="53241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Today we’ve learnt:</a:t>
            </a:r>
            <a:endParaRPr sz="16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●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Percentiles</a:t>
            </a:r>
            <a:r>
              <a:rPr lang="es-419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definition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●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Calculate percentiles by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○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linear interpolation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○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midpoint interpolation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○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nearest interpolation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○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highest interpolation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○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lowest interpolation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●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Calculate percentiles in Python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●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Quartiles: definition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7" name="Google Shape;5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836" y="0"/>
            <a:ext cx="342816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45"/>
          <p:cNvPicPr preferRelativeResize="0"/>
          <p:nvPr/>
        </p:nvPicPr>
        <p:blipFill rotWithShape="1">
          <a:blip r:embed="rId3">
            <a:alphaModFix amt="40000"/>
          </a:blip>
          <a:srcRect b="2926" l="0" r="9592" t="22994"/>
          <a:stretch/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334000" y="1151575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945325" y="1882825"/>
            <a:ext cx="57435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334000" y="1151575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896600" y="190300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9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50" name="Google Shape;150;p20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0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65" name="Google Shape;165;p21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1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" name="Google Shape;167;p21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2671600" y="1761950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