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Montserrat SemiBold"/>
      <p:regular r:id="rId22"/>
      <p:bold r:id="rId23"/>
      <p:italic r:id="rId24"/>
      <p:boldItalic r:id="rId25"/>
    </p:embeddedFont>
    <p:embeddedFont>
      <p:font typeface="Roboto"/>
      <p:regular r:id="rId26"/>
      <p:bold r:id="rId27"/>
      <p:italic r:id="rId28"/>
      <p:boldItalic r:id="rId29"/>
    </p:embeddedFont>
    <p:embeddedFont>
      <p:font typeface="Montserrat Medium"/>
      <p:regular r:id="rId30"/>
      <p:bold r:id="rId31"/>
      <p:italic r:id="rId32"/>
      <p:boldItalic r:id="rId33"/>
    </p:embeddedFont>
    <p:embeddedFont>
      <p:font typeface="Montserrat Light"/>
      <p:regular r:id="rId34"/>
      <p:bold r:id="rId35"/>
      <p:italic r:id="rId36"/>
      <p:boldItalic r:id="rId37"/>
    </p:embeddedFont>
    <p:embeddedFont>
      <p:font typeface="Montserrat ExtraBold"/>
      <p:bold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MontserratSemiBold-regular.fntdata"/><Relationship Id="rId21" Type="http://schemas.openxmlformats.org/officeDocument/2006/relationships/slide" Target="slides/slide17.xml"/><Relationship Id="rId24" Type="http://schemas.openxmlformats.org/officeDocument/2006/relationships/font" Target="fonts/MontserratSemiBold-italic.fntdata"/><Relationship Id="rId23" Type="http://schemas.openxmlformats.org/officeDocument/2006/relationships/font" Target="fonts/MontserratSemiBold-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regular.fntdata"/><Relationship Id="rId25" Type="http://schemas.openxmlformats.org/officeDocument/2006/relationships/font" Target="fonts/MontserratSemiBold-boldItalic.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ontserratMedium-bold.fntdata"/><Relationship Id="rId30" Type="http://schemas.openxmlformats.org/officeDocument/2006/relationships/font" Target="fonts/MontserratMedium-regular.fntdata"/><Relationship Id="rId11" Type="http://schemas.openxmlformats.org/officeDocument/2006/relationships/slide" Target="slides/slide7.xml"/><Relationship Id="rId33" Type="http://schemas.openxmlformats.org/officeDocument/2006/relationships/font" Target="fonts/MontserratMedium-boldItalic.fntdata"/><Relationship Id="rId10" Type="http://schemas.openxmlformats.org/officeDocument/2006/relationships/slide" Target="slides/slide6.xml"/><Relationship Id="rId32" Type="http://schemas.openxmlformats.org/officeDocument/2006/relationships/font" Target="fonts/MontserratMedium-italic.fntdata"/><Relationship Id="rId13" Type="http://schemas.openxmlformats.org/officeDocument/2006/relationships/slide" Target="slides/slide9.xml"/><Relationship Id="rId35" Type="http://schemas.openxmlformats.org/officeDocument/2006/relationships/font" Target="fonts/MontserratLight-bold.fntdata"/><Relationship Id="rId12" Type="http://schemas.openxmlformats.org/officeDocument/2006/relationships/slide" Target="slides/slide8.xml"/><Relationship Id="rId34" Type="http://schemas.openxmlformats.org/officeDocument/2006/relationships/font" Target="fonts/MontserratLight-regular.fntdata"/><Relationship Id="rId15" Type="http://schemas.openxmlformats.org/officeDocument/2006/relationships/slide" Target="slides/slide11.xml"/><Relationship Id="rId37" Type="http://schemas.openxmlformats.org/officeDocument/2006/relationships/font" Target="fonts/MontserratLight-boldItalic.fntdata"/><Relationship Id="rId14" Type="http://schemas.openxmlformats.org/officeDocument/2006/relationships/slide" Target="slides/slide10.xml"/><Relationship Id="rId36" Type="http://schemas.openxmlformats.org/officeDocument/2006/relationships/font" Target="fonts/MontserratLight-italic.fntdata"/><Relationship Id="rId17" Type="http://schemas.openxmlformats.org/officeDocument/2006/relationships/slide" Target="slides/slide13.xml"/><Relationship Id="rId39" Type="http://schemas.openxmlformats.org/officeDocument/2006/relationships/font" Target="fonts/MontserratExtraBold-boldItalic.fntdata"/><Relationship Id="rId16" Type="http://schemas.openxmlformats.org/officeDocument/2006/relationships/slide" Target="slides/slide12.xml"/><Relationship Id="rId38" Type="http://schemas.openxmlformats.org/officeDocument/2006/relationships/font" Target="fonts/MontserratExtraBold-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Clr>
                <a:schemeClr val="dk1"/>
              </a:buClr>
              <a:buSzPts val="1100"/>
              <a:buFont typeface="Arial"/>
              <a:buNone/>
            </a:pPr>
            <a:r>
              <a:rPr lang="es-419" sz="1200">
                <a:solidFill>
                  <a:srgbClr val="97171E"/>
                </a:solidFill>
                <a:latin typeface="Montserrat Light"/>
                <a:ea typeface="Montserrat Light"/>
                <a:cs typeface="Montserrat Light"/>
                <a:sym typeface="Montserrat Light"/>
              </a:rPr>
              <a:t>Generally, several models are fitted to the training set, some metrics are obtained on the validation set and the one with the best metric obtained in validation is chosen.</a:t>
            </a:r>
            <a:endParaRPr sz="1200">
              <a:solidFill>
                <a:srgbClr val="97171E"/>
              </a:solidFill>
              <a:latin typeface="Montserrat Light"/>
              <a:ea typeface="Montserrat Light"/>
              <a:cs typeface="Montserrat Light"/>
              <a:sym typeface="Montserrat Light"/>
            </a:endParaRPr>
          </a:p>
          <a:p>
            <a:pPr indent="0" lvl="0" marL="457200" rtl="0" algn="just">
              <a:lnSpc>
                <a:spcPct val="100000"/>
              </a:lnSpc>
              <a:spcBef>
                <a:spcPts val="0"/>
              </a:spcBef>
              <a:spcAft>
                <a:spcPts val="0"/>
              </a:spcAft>
              <a:buSzPts val="1100"/>
              <a:buNone/>
            </a:pPr>
            <a:r>
              <a:rPr lang="es-419" sz="1200">
                <a:solidFill>
                  <a:srgbClr val="97171E"/>
                </a:solidFill>
                <a:latin typeface="Montserrat Light"/>
                <a:ea typeface="Montserrat Light"/>
                <a:cs typeface="Montserrat Light"/>
                <a:sym typeface="Montserrat Light"/>
              </a:rPr>
              <a:t>Subsequently, this model is applied to Test and the final metric is obtained.</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419"/>
              <a:t>Cross-validation or ‘k-fold cross-validation’ is when the dataset is randomly split up into ‘k’ groups. One of the groups is used as the test set and the rest are used as the training set. The model is trained on the training set and scored on the test set. Then the process is repeated until each unique group as been used as the test set.</a:t>
            </a:r>
            <a:br>
              <a:rPr lang="es-419"/>
            </a:b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9.png"/><Relationship Id="rId6" Type="http://schemas.openxmlformats.org/officeDocument/2006/relationships/hyperlink" Target="https://drive.google.com/file/d/1VmfTpg_qMBJ9sqGX0Umeen9Qm0S1Qbm7/view?usp=sharing" TargetMode="External"/><Relationship Id="rId7"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7171E"/>
        </a:solidFill>
      </p:bgPr>
    </p:bg>
    <p:spTree>
      <p:nvGrpSpPr>
        <p:cNvPr id="53" name="Shape 53"/>
        <p:cNvGrpSpPr/>
        <p:nvPr/>
      </p:nvGrpSpPr>
      <p:grpSpPr>
        <a:xfrm>
          <a:off x="0" y="0"/>
          <a:ext cx="0" cy="0"/>
          <a:chOff x="0" y="0"/>
          <a:chExt cx="0" cy="0"/>
        </a:xfrm>
      </p:grpSpPr>
      <p:sp>
        <p:nvSpPr>
          <p:cNvPr id="54" name="Google Shape;54;p13"/>
          <p:cNvSpPr/>
          <p:nvPr/>
        </p:nvSpPr>
        <p:spPr>
          <a:xfrm>
            <a:off x="5762025" y="336375"/>
            <a:ext cx="2745300" cy="4318800"/>
          </a:xfrm>
          <a:prstGeom prst="rect">
            <a:avLst/>
          </a:prstGeom>
          <a:noFill/>
          <a:ln cap="flat" cmpd="sng" w="9525">
            <a:solidFill>
              <a:srgbClr val="E8EEF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3"/>
          <p:cNvSpPr txBox="1"/>
          <p:nvPr/>
        </p:nvSpPr>
        <p:spPr>
          <a:xfrm>
            <a:off x="5968125" y="2549238"/>
            <a:ext cx="23331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0" i="0" lang="es-419" sz="1200" u="none" cap="none" strike="noStrike">
                <a:solidFill>
                  <a:srgbClr val="E8EEF2"/>
                </a:solidFill>
                <a:latin typeface="Montserrat Light"/>
                <a:ea typeface="Montserrat Light"/>
                <a:cs typeface="Montserrat Light"/>
                <a:sym typeface="Montserrat Light"/>
              </a:rPr>
              <a:t>Tech Lead Data Science</a:t>
            </a:r>
            <a:endParaRPr b="0" i="0" sz="1200" u="none" cap="none" strike="noStrike">
              <a:solidFill>
                <a:srgbClr val="E8EEF2"/>
              </a:solidFill>
              <a:latin typeface="Montserrat Light"/>
              <a:ea typeface="Montserrat Light"/>
              <a:cs typeface="Montserrat Light"/>
              <a:sym typeface="Montserrat Light"/>
            </a:endParaRPr>
          </a:p>
        </p:txBody>
      </p:sp>
      <p:cxnSp>
        <p:nvCxnSpPr>
          <p:cNvPr id="56" name="Google Shape;56;p13"/>
          <p:cNvCxnSpPr/>
          <p:nvPr/>
        </p:nvCxnSpPr>
        <p:spPr>
          <a:xfrm flipH="1" rot="10800000">
            <a:off x="6011625" y="3105738"/>
            <a:ext cx="2246100" cy="10800"/>
          </a:xfrm>
          <a:prstGeom prst="straightConnector1">
            <a:avLst/>
          </a:prstGeom>
          <a:noFill/>
          <a:ln cap="flat" cmpd="sng" w="9525">
            <a:solidFill>
              <a:srgbClr val="E8EEF2"/>
            </a:solidFill>
            <a:prstDash val="solid"/>
            <a:round/>
            <a:headEnd len="sm" w="sm" type="none"/>
            <a:tailEnd len="sm" w="sm" type="none"/>
          </a:ln>
        </p:spPr>
      </p:cxnSp>
      <p:sp>
        <p:nvSpPr>
          <p:cNvPr id="57" name="Google Shape;57;p13"/>
          <p:cNvSpPr txBox="1"/>
          <p:nvPr/>
        </p:nvSpPr>
        <p:spPr>
          <a:xfrm>
            <a:off x="532100" y="618525"/>
            <a:ext cx="4719900" cy="1262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500"/>
              <a:buFont typeface="Arial"/>
              <a:buNone/>
            </a:pPr>
            <a:r>
              <a:rPr b="0" i="0" lang="es-419" sz="3500" u="none" cap="none" strike="noStrike">
                <a:solidFill>
                  <a:srgbClr val="E8EEF2"/>
                </a:solidFill>
                <a:latin typeface="Montserrat ExtraBold"/>
                <a:ea typeface="Montserrat ExtraBold"/>
                <a:cs typeface="Montserrat ExtraBold"/>
                <a:sym typeface="Montserrat ExtraBold"/>
              </a:rPr>
              <a:t>Machine Learning</a:t>
            </a:r>
            <a:endParaRPr b="0" i="0" sz="3500" u="none" cap="none" strike="noStrike">
              <a:solidFill>
                <a:srgbClr val="E8EEF2"/>
              </a:solidFill>
              <a:latin typeface="Montserrat ExtraBold"/>
              <a:ea typeface="Montserrat ExtraBold"/>
              <a:cs typeface="Montserrat ExtraBold"/>
              <a:sym typeface="Montserrat ExtraBold"/>
            </a:endParaRPr>
          </a:p>
          <a:p>
            <a:pPr indent="0" lvl="0" marL="0" marR="0" rtl="0" algn="l">
              <a:lnSpc>
                <a:spcPct val="100000"/>
              </a:lnSpc>
              <a:spcBef>
                <a:spcPts val="0"/>
              </a:spcBef>
              <a:spcAft>
                <a:spcPts val="0"/>
              </a:spcAft>
              <a:buClr>
                <a:srgbClr val="000000"/>
              </a:buClr>
              <a:buSzPts val="3500"/>
              <a:buFont typeface="Arial"/>
              <a:buNone/>
            </a:pPr>
            <a:r>
              <a:rPr b="0" i="0" lang="es-419" sz="3500" u="none" cap="none" strike="noStrike">
                <a:solidFill>
                  <a:srgbClr val="E8EEF2"/>
                </a:solidFill>
                <a:latin typeface="Montserrat SemiBold"/>
                <a:ea typeface="Montserrat SemiBold"/>
                <a:cs typeface="Montserrat SemiBold"/>
                <a:sym typeface="Montserrat SemiBold"/>
              </a:rPr>
              <a:t>Introduction</a:t>
            </a:r>
            <a:endParaRPr b="0" i="0" sz="3500" u="none" cap="none" strike="noStrike">
              <a:solidFill>
                <a:srgbClr val="E8EEF2"/>
              </a:solidFill>
              <a:latin typeface="Montserrat SemiBold"/>
              <a:ea typeface="Montserrat SemiBold"/>
              <a:cs typeface="Montserrat SemiBold"/>
              <a:sym typeface="Montserrat SemiBold"/>
            </a:endParaRPr>
          </a:p>
        </p:txBody>
      </p:sp>
      <p:pic>
        <p:nvPicPr>
          <p:cNvPr id="58" name="Google Shape;58;p13"/>
          <p:cNvPicPr preferRelativeResize="0"/>
          <p:nvPr/>
        </p:nvPicPr>
        <p:blipFill rotWithShape="1">
          <a:blip r:embed="rId3">
            <a:alphaModFix/>
          </a:blip>
          <a:srcRect b="0" l="0" r="0" t="0"/>
          <a:stretch/>
        </p:blipFill>
        <p:spPr>
          <a:xfrm>
            <a:off x="630000" y="4292100"/>
            <a:ext cx="1506616" cy="400200"/>
          </a:xfrm>
          <a:prstGeom prst="rect">
            <a:avLst/>
          </a:prstGeom>
          <a:noFill/>
          <a:ln>
            <a:noFill/>
          </a:ln>
        </p:spPr>
      </p:pic>
      <p:sp>
        <p:nvSpPr>
          <p:cNvPr id="59" name="Google Shape;59;p13"/>
          <p:cNvSpPr txBox="1"/>
          <p:nvPr/>
        </p:nvSpPr>
        <p:spPr>
          <a:xfrm>
            <a:off x="5968125" y="3303738"/>
            <a:ext cx="23331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0" i="0" lang="es-419" sz="1200" u="none" cap="none" strike="noStrike">
                <a:solidFill>
                  <a:srgbClr val="E8EEF2"/>
                </a:solidFill>
                <a:latin typeface="Montserrat Medium"/>
                <a:ea typeface="Montserrat Medium"/>
                <a:cs typeface="Montserrat Medium"/>
                <a:sym typeface="Montserrat Medium"/>
              </a:rPr>
              <a:t>Master en Data Science</a:t>
            </a:r>
            <a:endParaRPr b="0" i="0" sz="1200" u="none" cap="none" strike="noStrike">
              <a:solidFill>
                <a:srgbClr val="E8EEF2"/>
              </a:solidFill>
              <a:latin typeface="Montserrat Medium"/>
              <a:ea typeface="Montserrat Medium"/>
              <a:cs typeface="Montserrat Medium"/>
              <a:sym typeface="Montserrat Medium"/>
            </a:endParaRPr>
          </a:p>
          <a:p>
            <a:pPr indent="0" lvl="0" marL="0" marR="0" rtl="0" algn="ctr">
              <a:lnSpc>
                <a:spcPct val="100000"/>
              </a:lnSpc>
              <a:spcBef>
                <a:spcPts val="0"/>
              </a:spcBef>
              <a:spcAft>
                <a:spcPts val="0"/>
              </a:spcAft>
              <a:buClr>
                <a:srgbClr val="000000"/>
              </a:buClr>
              <a:buSzPts val="1200"/>
              <a:buFont typeface="Arial"/>
              <a:buNone/>
            </a:pPr>
            <a:r>
              <a:rPr b="0" i="0" lang="es-419" sz="1200" u="none" cap="none" strike="noStrike">
                <a:solidFill>
                  <a:srgbClr val="E8EEF2"/>
                </a:solidFill>
                <a:latin typeface="Montserrat Medium"/>
                <a:ea typeface="Montserrat Medium"/>
                <a:cs typeface="Montserrat Medium"/>
                <a:sym typeface="Montserrat Medium"/>
              </a:rPr>
              <a:t>2022-2023</a:t>
            </a:r>
            <a:endParaRPr b="0" i="0" sz="1200" u="none" cap="none" strike="noStrike">
              <a:solidFill>
                <a:srgbClr val="E8EEF2"/>
              </a:solidFill>
              <a:latin typeface="Montserrat Medium"/>
              <a:ea typeface="Montserrat Medium"/>
              <a:cs typeface="Montserrat Medium"/>
              <a:sym typeface="Montserr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EF2"/>
        </a:solidFill>
      </p:bgPr>
    </p:bg>
    <p:spTree>
      <p:nvGrpSpPr>
        <p:cNvPr id="176" name="Shape 176"/>
        <p:cNvGrpSpPr/>
        <p:nvPr/>
      </p:nvGrpSpPr>
      <p:grpSpPr>
        <a:xfrm>
          <a:off x="0" y="0"/>
          <a:ext cx="0" cy="0"/>
          <a:chOff x="0" y="0"/>
          <a:chExt cx="0" cy="0"/>
        </a:xfrm>
      </p:grpSpPr>
      <p:sp>
        <p:nvSpPr>
          <p:cNvPr id="177" name="Google Shape;177;p22"/>
          <p:cNvSpPr/>
          <p:nvPr/>
        </p:nvSpPr>
        <p:spPr>
          <a:xfrm>
            <a:off x="3199350" y="320700"/>
            <a:ext cx="2745300" cy="384900"/>
          </a:xfrm>
          <a:prstGeom prst="rect">
            <a:avLst/>
          </a:prstGeom>
          <a:noFill/>
          <a:ln cap="flat" cmpd="sng" w="9525">
            <a:solidFill>
              <a:srgbClr val="97171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22"/>
          <p:cNvSpPr txBox="1"/>
          <p:nvPr/>
        </p:nvSpPr>
        <p:spPr>
          <a:xfrm>
            <a:off x="2907750" y="320700"/>
            <a:ext cx="33285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1" i="0" lang="es-419" sz="1300" u="none" cap="none" strike="noStrike">
                <a:solidFill>
                  <a:srgbClr val="97171E"/>
                </a:solidFill>
                <a:latin typeface="Montserrat ExtraBold"/>
                <a:ea typeface="Montserrat ExtraBold"/>
                <a:cs typeface="Montserrat ExtraBold"/>
                <a:sym typeface="Montserrat ExtraBold"/>
              </a:rPr>
              <a:t>ML OVERVIEW</a:t>
            </a:r>
            <a:endParaRPr b="1" i="0" sz="1300" u="none" cap="none" strike="noStrike">
              <a:solidFill>
                <a:srgbClr val="97171E"/>
              </a:solidFill>
              <a:latin typeface="Montserrat ExtraBold"/>
              <a:ea typeface="Montserrat ExtraBold"/>
              <a:cs typeface="Montserrat ExtraBold"/>
              <a:sym typeface="Montserrat ExtraBold"/>
            </a:endParaRPr>
          </a:p>
        </p:txBody>
      </p:sp>
      <p:sp>
        <p:nvSpPr>
          <p:cNvPr id="179" name="Google Shape;179;p22"/>
          <p:cNvSpPr txBox="1"/>
          <p:nvPr/>
        </p:nvSpPr>
        <p:spPr>
          <a:xfrm>
            <a:off x="590850" y="797850"/>
            <a:ext cx="53538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1" i="0" lang="es-419" sz="2500" u="none" cap="none" strike="noStrike">
                <a:solidFill>
                  <a:srgbClr val="97171E"/>
                </a:solidFill>
                <a:latin typeface="Montserrat ExtraBold"/>
                <a:ea typeface="Montserrat ExtraBold"/>
                <a:cs typeface="Montserrat ExtraBold"/>
                <a:sym typeface="Montserrat ExtraBold"/>
              </a:rPr>
              <a:t>Semisupervised</a:t>
            </a:r>
            <a:endParaRPr b="1" i="0" sz="2500" u="none" cap="none" strike="noStrike">
              <a:solidFill>
                <a:srgbClr val="97171E"/>
              </a:solidFill>
              <a:latin typeface="Montserrat ExtraBold"/>
              <a:ea typeface="Montserrat ExtraBold"/>
              <a:cs typeface="Montserrat ExtraBold"/>
              <a:sym typeface="Montserrat ExtraBold"/>
            </a:endParaRPr>
          </a:p>
        </p:txBody>
      </p:sp>
      <p:sp>
        <p:nvSpPr>
          <p:cNvPr id="180" name="Google Shape;180;p22"/>
          <p:cNvSpPr txBox="1"/>
          <p:nvPr/>
        </p:nvSpPr>
        <p:spPr>
          <a:xfrm>
            <a:off x="590850" y="1367250"/>
            <a:ext cx="8233800" cy="1916400"/>
          </a:xfrm>
          <a:prstGeom prst="rect">
            <a:avLst/>
          </a:prstGeom>
          <a:noFill/>
          <a:ln>
            <a:noFill/>
          </a:ln>
        </p:spPr>
        <p:txBody>
          <a:bodyPr anchorCtr="0" anchor="t" bIns="91425" lIns="91425" spcFirstLastPara="1" rIns="91425" wrap="square" tIns="91425">
            <a:spAutoFit/>
          </a:bodyPr>
          <a:lstStyle/>
          <a:p>
            <a:pPr indent="-292100" lvl="0" marL="457200" marR="0" rtl="0" algn="just">
              <a:lnSpc>
                <a:spcPct val="150000"/>
              </a:lnSpc>
              <a:spcBef>
                <a:spcPts val="0"/>
              </a:spcBef>
              <a:spcAft>
                <a:spcPts val="0"/>
              </a:spcAft>
              <a:buClr>
                <a:srgbClr val="97171E"/>
              </a:buClr>
              <a:buSzPts val="1000"/>
              <a:buFont typeface="Montserrat Medium"/>
              <a:buChar char="●"/>
            </a:pPr>
            <a:r>
              <a:rPr b="0" i="0" lang="es-419" sz="1200" u="none" cap="none" strike="noStrike">
                <a:solidFill>
                  <a:srgbClr val="97171E"/>
                </a:solidFill>
                <a:latin typeface="Montserrat Medium"/>
                <a:ea typeface="Montserrat Medium"/>
                <a:cs typeface="Montserrat Medium"/>
                <a:sym typeface="Montserrat Medium"/>
              </a:rPr>
              <a:t>There are some labeled data and a large amount of unlabeled data.</a:t>
            </a:r>
            <a:endParaRPr b="0" i="0" sz="1200" u="none" cap="none" strike="noStrike">
              <a:solidFill>
                <a:srgbClr val="97171E"/>
              </a:solidFill>
              <a:latin typeface="Montserrat Medium"/>
              <a:ea typeface="Montserrat Medium"/>
              <a:cs typeface="Montserrat Medium"/>
              <a:sym typeface="Montserrat Medium"/>
            </a:endParaRPr>
          </a:p>
          <a:p>
            <a:pPr indent="-292100" lvl="0" marL="457200" marR="0" rtl="0" algn="just">
              <a:lnSpc>
                <a:spcPct val="150000"/>
              </a:lnSpc>
              <a:spcBef>
                <a:spcPts val="0"/>
              </a:spcBef>
              <a:spcAft>
                <a:spcPts val="0"/>
              </a:spcAft>
              <a:buClr>
                <a:srgbClr val="97171E"/>
              </a:buClr>
              <a:buSzPts val="1000"/>
              <a:buFont typeface="Montserrat Medium"/>
              <a:buChar char="●"/>
            </a:pPr>
            <a:r>
              <a:rPr b="0" i="0" lang="es-419" sz="1200" u="none" cap="none" strike="noStrike">
                <a:solidFill>
                  <a:srgbClr val="97171E"/>
                </a:solidFill>
                <a:latin typeface="Montserrat Medium"/>
                <a:ea typeface="Montserrat Medium"/>
                <a:cs typeface="Montserrat Medium"/>
                <a:sym typeface="Montserrat Medium"/>
              </a:rPr>
              <a:t>The algorithm tries to predict the labels of the unlabeled data with the aim of improving the quality of the data and improve the quality of the algorithms.</a:t>
            </a:r>
            <a:endParaRPr b="0" i="0" sz="1000" u="none" cap="none" strike="noStrike">
              <a:solidFill>
                <a:srgbClr val="97171E"/>
              </a:solidFill>
              <a:latin typeface="Montserrat Medium"/>
              <a:ea typeface="Montserrat Medium"/>
              <a:cs typeface="Montserrat Medium"/>
              <a:sym typeface="Montserrat Medium"/>
            </a:endParaRPr>
          </a:p>
          <a:p>
            <a:pPr indent="0" lvl="0" marL="0" marR="0" rtl="0" algn="just">
              <a:lnSpc>
                <a:spcPct val="150000"/>
              </a:lnSpc>
              <a:spcBef>
                <a:spcPts val="0"/>
              </a:spcBef>
              <a:spcAft>
                <a:spcPts val="0"/>
              </a:spcAft>
              <a:buClr>
                <a:srgbClr val="000000"/>
              </a:buClr>
              <a:buSzPts val="1100"/>
              <a:buFont typeface="Arial"/>
              <a:buNone/>
            </a:pPr>
            <a:r>
              <a:t/>
            </a:r>
            <a:endParaRPr b="0" i="0" sz="1100" u="none" cap="none" strike="noStrike">
              <a:solidFill>
                <a:srgbClr val="97171E"/>
              </a:solidFill>
              <a:latin typeface="Montserrat Medium"/>
              <a:ea typeface="Montserrat Medium"/>
              <a:cs typeface="Montserrat Medium"/>
              <a:sym typeface="Montserrat Medium"/>
            </a:endParaRPr>
          </a:p>
          <a:p>
            <a:pPr indent="0" lvl="0" marL="457200" marR="0" rtl="0" algn="just">
              <a:lnSpc>
                <a:spcPct val="150000"/>
              </a:lnSpc>
              <a:spcBef>
                <a:spcPts val="0"/>
              </a:spcBef>
              <a:spcAft>
                <a:spcPts val="0"/>
              </a:spcAft>
              <a:buClr>
                <a:srgbClr val="000000"/>
              </a:buClr>
              <a:buSzPts val="1200"/>
              <a:buFont typeface="Arial"/>
              <a:buNone/>
            </a:pPr>
            <a:r>
              <a:t/>
            </a:r>
            <a:endParaRPr b="0" i="0" sz="1200" u="none" cap="none" strike="noStrike">
              <a:solidFill>
                <a:srgbClr val="97171E"/>
              </a:solidFill>
              <a:latin typeface="Montserrat Medium"/>
              <a:ea typeface="Montserrat Medium"/>
              <a:cs typeface="Montserrat Medium"/>
              <a:sym typeface="Montserrat Medium"/>
            </a:endParaRPr>
          </a:p>
          <a:p>
            <a:pPr indent="0" lvl="0" marL="0" marR="0" rtl="0" algn="just">
              <a:lnSpc>
                <a:spcPct val="100000"/>
              </a:lnSpc>
              <a:spcBef>
                <a:spcPts val="0"/>
              </a:spcBef>
              <a:spcAft>
                <a:spcPts val="0"/>
              </a:spcAft>
              <a:buClr>
                <a:schemeClr val="dk1"/>
              </a:buClr>
              <a:buSzPts val="1100"/>
              <a:buFont typeface="Arial"/>
              <a:buNone/>
            </a:pPr>
            <a:r>
              <a:t/>
            </a:r>
            <a:endParaRPr b="0" i="0" sz="1200" u="none" cap="none" strike="noStrike">
              <a:solidFill>
                <a:srgbClr val="97171E"/>
              </a:solidFill>
              <a:latin typeface="Montserrat Light"/>
              <a:ea typeface="Montserrat Light"/>
              <a:cs typeface="Montserrat Light"/>
              <a:sym typeface="Montserrat Light"/>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rgbClr val="97171E"/>
              </a:solidFill>
              <a:latin typeface="Montserrat Light"/>
              <a:ea typeface="Montserrat Light"/>
              <a:cs typeface="Montserrat Light"/>
              <a:sym typeface="Montserrat Light"/>
            </a:endParaRPr>
          </a:p>
        </p:txBody>
      </p:sp>
      <p:pic>
        <p:nvPicPr>
          <p:cNvPr id="181" name="Google Shape;181;p22"/>
          <p:cNvPicPr preferRelativeResize="0"/>
          <p:nvPr/>
        </p:nvPicPr>
        <p:blipFill rotWithShape="1">
          <a:blip r:embed="rId3">
            <a:alphaModFix/>
          </a:blip>
          <a:srcRect b="0" l="0" r="0" t="0"/>
          <a:stretch/>
        </p:blipFill>
        <p:spPr>
          <a:xfrm>
            <a:off x="7688827" y="4588445"/>
            <a:ext cx="1135677" cy="301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EF2"/>
        </a:solidFill>
      </p:bgPr>
    </p:bg>
    <p:spTree>
      <p:nvGrpSpPr>
        <p:cNvPr id="185" name="Shape 185"/>
        <p:cNvGrpSpPr/>
        <p:nvPr/>
      </p:nvGrpSpPr>
      <p:grpSpPr>
        <a:xfrm>
          <a:off x="0" y="0"/>
          <a:ext cx="0" cy="0"/>
          <a:chOff x="0" y="0"/>
          <a:chExt cx="0" cy="0"/>
        </a:xfrm>
      </p:grpSpPr>
      <p:sp>
        <p:nvSpPr>
          <p:cNvPr id="186" name="Google Shape;186;p23"/>
          <p:cNvSpPr/>
          <p:nvPr/>
        </p:nvSpPr>
        <p:spPr>
          <a:xfrm>
            <a:off x="3199350" y="320700"/>
            <a:ext cx="2745300" cy="384900"/>
          </a:xfrm>
          <a:prstGeom prst="rect">
            <a:avLst/>
          </a:prstGeom>
          <a:noFill/>
          <a:ln cap="flat" cmpd="sng" w="9525">
            <a:solidFill>
              <a:srgbClr val="97171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23"/>
          <p:cNvSpPr txBox="1"/>
          <p:nvPr/>
        </p:nvSpPr>
        <p:spPr>
          <a:xfrm>
            <a:off x="2907750" y="320700"/>
            <a:ext cx="33285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1" i="0" lang="es-419" sz="1300" u="none" cap="none" strike="noStrike">
                <a:solidFill>
                  <a:srgbClr val="97171E"/>
                </a:solidFill>
                <a:latin typeface="Montserrat ExtraBold"/>
                <a:ea typeface="Montserrat ExtraBold"/>
                <a:cs typeface="Montserrat ExtraBold"/>
                <a:sym typeface="Montserrat ExtraBold"/>
              </a:rPr>
              <a:t>ML OVERVIEW</a:t>
            </a:r>
            <a:endParaRPr b="1" i="0" sz="1300" u="none" cap="none" strike="noStrike">
              <a:solidFill>
                <a:srgbClr val="97171E"/>
              </a:solidFill>
              <a:latin typeface="Montserrat ExtraBold"/>
              <a:ea typeface="Montserrat ExtraBold"/>
              <a:cs typeface="Montserrat ExtraBold"/>
              <a:sym typeface="Montserrat ExtraBold"/>
            </a:endParaRPr>
          </a:p>
        </p:txBody>
      </p:sp>
      <p:sp>
        <p:nvSpPr>
          <p:cNvPr id="188" name="Google Shape;188;p23"/>
          <p:cNvSpPr txBox="1"/>
          <p:nvPr/>
        </p:nvSpPr>
        <p:spPr>
          <a:xfrm>
            <a:off x="590850" y="797850"/>
            <a:ext cx="53538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1" i="0" lang="es-419" sz="2500" u="none" cap="none" strike="noStrike">
                <a:solidFill>
                  <a:srgbClr val="97171E"/>
                </a:solidFill>
                <a:latin typeface="Montserrat ExtraBold"/>
                <a:ea typeface="Montserrat ExtraBold"/>
                <a:cs typeface="Montserrat ExtraBold"/>
                <a:sym typeface="Montserrat ExtraBold"/>
              </a:rPr>
              <a:t>Reinforcement learning</a:t>
            </a:r>
            <a:endParaRPr b="1" i="0" sz="2500" u="none" cap="none" strike="noStrike">
              <a:solidFill>
                <a:srgbClr val="97171E"/>
              </a:solidFill>
              <a:latin typeface="Montserrat ExtraBold"/>
              <a:ea typeface="Montserrat ExtraBold"/>
              <a:cs typeface="Montserrat ExtraBold"/>
              <a:sym typeface="Montserrat ExtraBold"/>
            </a:endParaRPr>
          </a:p>
        </p:txBody>
      </p:sp>
      <p:sp>
        <p:nvSpPr>
          <p:cNvPr id="189" name="Google Shape;189;p23"/>
          <p:cNvSpPr txBox="1"/>
          <p:nvPr/>
        </p:nvSpPr>
        <p:spPr>
          <a:xfrm>
            <a:off x="590850" y="1367250"/>
            <a:ext cx="8233800" cy="3132300"/>
          </a:xfrm>
          <a:prstGeom prst="rect">
            <a:avLst/>
          </a:prstGeom>
          <a:noFill/>
          <a:ln>
            <a:noFill/>
          </a:ln>
        </p:spPr>
        <p:txBody>
          <a:bodyPr anchorCtr="0" anchor="t" bIns="91425" lIns="91425" spcFirstLastPara="1" rIns="91425" wrap="square" tIns="91425">
            <a:spAutoFit/>
          </a:bodyPr>
          <a:lstStyle/>
          <a:p>
            <a:pPr indent="-292100" lvl="0" marL="457200" marR="0" rtl="0" algn="just">
              <a:lnSpc>
                <a:spcPct val="150000"/>
              </a:lnSpc>
              <a:spcBef>
                <a:spcPts val="0"/>
              </a:spcBef>
              <a:spcAft>
                <a:spcPts val="0"/>
              </a:spcAft>
              <a:buClr>
                <a:srgbClr val="97171E"/>
              </a:buClr>
              <a:buSzPts val="1000"/>
              <a:buFont typeface="Montserrat Medium"/>
              <a:buChar char="●"/>
            </a:pPr>
            <a:r>
              <a:rPr b="0" i="0" lang="es-419" sz="1000" u="none" cap="none" strike="noStrike">
                <a:solidFill>
                  <a:srgbClr val="97171E"/>
                </a:solidFill>
                <a:latin typeface="Montserrat Medium"/>
                <a:ea typeface="Montserrat Medium"/>
                <a:cs typeface="Montserrat Medium"/>
                <a:sym typeface="Montserrat Medium"/>
              </a:rPr>
              <a:t>It does not have a target variable (so it is not supervised)</a:t>
            </a:r>
            <a:endParaRPr b="0" i="0" sz="1000" u="none" cap="none" strike="noStrike">
              <a:solidFill>
                <a:srgbClr val="97171E"/>
              </a:solidFill>
              <a:latin typeface="Montserrat Medium"/>
              <a:ea typeface="Montserrat Medium"/>
              <a:cs typeface="Montserrat Medium"/>
              <a:sym typeface="Montserrat Medium"/>
            </a:endParaRPr>
          </a:p>
          <a:p>
            <a:pPr indent="-292100" lvl="0" marL="457200" marR="0" rtl="0" algn="just">
              <a:lnSpc>
                <a:spcPct val="150000"/>
              </a:lnSpc>
              <a:spcBef>
                <a:spcPts val="0"/>
              </a:spcBef>
              <a:spcAft>
                <a:spcPts val="0"/>
              </a:spcAft>
              <a:buClr>
                <a:srgbClr val="97171E"/>
              </a:buClr>
              <a:buSzPts val="1000"/>
              <a:buFont typeface="Montserrat Medium"/>
              <a:buChar char="●"/>
            </a:pPr>
            <a:r>
              <a:rPr b="0" i="0" lang="es-419" sz="1000" u="none" cap="none" strike="noStrike">
                <a:solidFill>
                  <a:srgbClr val="97171E"/>
                </a:solidFill>
                <a:latin typeface="Montserrat Medium"/>
                <a:ea typeface="Montserrat Medium"/>
                <a:cs typeface="Montserrat Medium"/>
                <a:sym typeface="Montserrat Medium"/>
              </a:rPr>
              <a:t>The algorithm does not return a classified data set (so it is not unsupervised).</a:t>
            </a:r>
            <a:endParaRPr b="0" i="0" sz="1000" u="none" cap="none" strike="noStrike">
              <a:solidFill>
                <a:srgbClr val="97171E"/>
              </a:solidFill>
              <a:latin typeface="Montserrat Medium"/>
              <a:ea typeface="Montserrat Medium"/>
              <a:cs typeface="Montserrat Medium"/>
              <a:sym typeface="Montserrat Medium"/>
            </a:endParaRPr>
          </a:p>
          <a:p>
            <a:pPr indent="-292100" lvl="0" marL="457200" marR="0" rtl="0" algn="l">
              <a:lnSpc>
                <a:spcPct val="150000"/>
              </a:lnSpc>
              <a:spcBef>
                <a:spcPts val="0"/>
              </a:spcBef>
              <a:spcAft>
                <a:spcPts val="0"/>
              </a:spcAft>
              <a:buClr>
                <a:srgbClr val="97171E"/>
              </a:buClr>
              <a:buSzPts val="1000"/>
              <a:buFont typeface="Montserrat Medium"/>
              <a:buChar char="●"/>
            </a:pPr>
            <a:r>
              <a:rPr b="0" i="0" lang="es-419" sz="1000" u="none" cap="none" strike="noStrike">
                <a:solidFill>
                  <a:srgbClr val="97171E"/>
                </a:solidFill>
                <a:latin typeface="Montserrat Medium"/>
                <a:ea typeface="Montserrat Medium"/>
                <a:cs typeface="Montserrat Medium"/>
                <a:sym typeface="Montserrat Medium"/>
              </a:rPr>
              <a:t>This family of models consists of algorithms that use the </a:t>
            </a:r>
            <a:r>
              <a:rPr b="0" i="0" lang="es-419" sz="1000" u="none" cap="none" strike="noStrike">
                <a:solidFill>
                  <a:srgbClr val="97171E"/>
                </a:solidFill>
                <a:latin typeface="Montserrat SemiBold"/>
                <a:ea typeface="Montserrat SemiBold"/>
                <a:cs typeface="Montserrat SemiBold"/>
                <a:sym typeface="Montserrat SemiBold"/>
              </a:rPr>
              <a:t>estimated errors as rewards or penalties.</a:t>
            </a:r>
            <a:r>
              <a:rPr b="0" i="0" lang="es-419" sz="1000" u="none" cap="none" strike="noStrike">
                <a:solidFill>
                  <a:srgbClr val="97171E"/>
                </a:solidFill>
                <a:latin typeface="Montserrat Medium"/>
                <a:ea typeface="Montserrat Medium"/>
                <a:cs typeface="Montserrat Medium"/>
                <a:sym typeface="Montserrat Medium"/>
              </a:rPr>
              <a:t> </a:t>
            </a:r>
            <a:endParaRPr b="0" i="0" sz="1000" u="none" cap="none" strike="noStrike">
              <a:solidFill>
                <a:srgbClr val="97171E"/>
              </a:solidFill>
              <a:latin typeface="Montserrat Medium"/>
              <a:ea typeface="Montserrat Medium"/>
              <a:cs typeface="Montserrat Medium"/>
              <a:sym typeface="Montserrat Medium"/>
            </a:endParaRPr>
          </a:p>
          <a:p>
            <a:pPr indent="-292100" lvl="1" marL="914400" marR="0" rtl="0" algn="l">
              <a:lnSpc>
                <a:spcPct val="150000"/>
              </a:lnSpc>
              <a:spcBef>
                <a:spcPts val="0"/>
              </a:spcBef>
              <a:spcAft>
                <a:spcPts val="0"/>
              </a:spcAft>
              <a:buClr>
                <a:srgbClr val="97171E"/>
              </a:buClr>
              <a:buSzPts val="1000"/>
              <a:buFont typeface="Montserrat Medium"/>
              <a:buChar char="○"/>
            </a:pPr>
            <a:r>
              <a:rPr b="0" i="0" lang="es-419" sz="1000" u="none" cap="none" strike="noStrike">
                <a:solidFill>
                  <a:srgbClr val="97171E"/>
                </a:solidFill>
                <a:latin typeface="Montserrat Medium"/>
                <a:ea typeface="Montserrat Medium"/>
                <a:cs typeface="Montserrat Medium"/>
                <a:sym typeface="Montserrat Medium"/>
              </a:rPr>
              <a:t>If the error is big, then the penalty is high and the reward low.</a:t>
            </a:r>
            <a:endParaRPr b="0" i="0" sz="1000" u="none" cap="none" strike="noStrike">
              <a:solidFill>
                <a:srgbClr val="97171E"/>
              </a:solidFill>
              <a:latin typeface="Montserrat Medium"/>
              <a:ea typeface="Montserrat Medium"/>
              <a:cs typeface="Montserrat Medium"/>
              <a:sym typeface="Montserrat Medium"/>
            </a:endParaRPr>
          </a:p>
          <a:p>
            <a:pPr indent="-292100" lvl="1" marL="914400" marR="0" rtl="0" algn="l">
              <a:lnSpc>
                <a:spcPct val="150000"/>
              </a:lnSpc>
              <a:spcBef>
                <a:spcPts val="0"/>
              </a:spcBef>
              <a:spcAft>
                <a:spcPts val="0"/>
              </a:spcAft>
              <a:buClr>
                <a:srgbClr val="97171E"/>
              </a:buClr>
              <a:buSzPts val="1000"/>
              <a:buFont typeface="Montserrat Medium"/>
              <a:buChar char="○"/>
            </a:pPr>
            <a:r>
              <a:rPr b="0" i="0" lang="es-419" sz="1000" u="none" cap="none" strike="noStrike">
                <a:solidFill>
                  <a:srgbClr val="97171E"/>
                </a:solidFill>
                <a:latin typeface="Montserrat Medium"/>
                <a:ea typeface="Montserrat Medium"/>
                <a:cs typeface="Montserrat Medium"/>
                <a:sym typeface="Montserrat Medium"/>
              </a:rPr>
              <a:t>If the error is small, then the penalty is low and the reward high.</a:t>
            </a:r>
            <a:endParaRPr b="0" i="0" sz="1000" u="none" cap="none" strike="noStrike">
              <a:solidFill>
                <a:srgbClr val="97171E"/>
              </a:solidFill>
              <a:latin typeface="Montserrat Medium"/>
              <a:ea typeface="Montserrat Medium"/>
              <a:cs typeface="Montserrat Medium"/>
              <a:sym typeface="Montserrat Medium"/>
            </a:endParaRPr>
          </a:p>
          <a:p>
            <a:pPr indent="-292100" lvl="0" marL="457200" marR="0" rtl="0" algn="l">
              <a:lnSpc>
                <a:spcPct val="150000"/>
              </a:lnSpc>
              <a:spcBef>
                <a:spcPts val="0"/>
              </a:spcBef>
              <a:spcAft>
                <a:spcPts val="0"/>
              </a:spcAft>
              <a:buClr>
                <a:srgbClr val="97171E"/>
              </a:buClr>
              <a:buSzPts val="1000"/>
              <a:buFont typeface="Montserrat Medium"/>
              <a:buChar char="●"/>
            </a:pPr>
            <a:r>
              <a:rPr b="0" i="0" lang="es-419" sz="1000" u="none" cap="none" strike="noStrike">
                <a:solidFill>
                  <a:srgbClr val="97171E"/>
                </a:solidFill>
                <a:latin typeface="Montserrat Medium"/>
                <a:ea typeface="Montserrat Medium"/>
                <a:cs typeface="Montserrat Medium"/>
                <a:sym typeface="Montserrat Medium"/>
              </a:rPr>
              <a:t>Reward feedback is required for the model to learn which action is best and this is known as “the reinforcement signal”.</a:t>
            </a:r>
            <a:endParaRPr b="0" i="0" sz="1000" u="none" cap="none" strike="noStrike">
              <a:solidFill>
                <a:srgbClr val="97171E"/>
              </a:solidFill>
              <a:latin typeface="Montserrat Medium"/>
              <a:ea typeface="Montserrat Medium"/>
              <a:cs typeface="Montserrat Medium"/>
              <a:sym typeface="Montserrat Medium"/>
            </a:endParaRPr>
          </a:p>
          <a:p>
            <a:pPr indent="0" lvl="0" marL="457200" marR="0" rtl="0" algn="just">
              <a:lnSpc>
                <a:spcPct val="150000"/>
              </a:lnSpc>
              <a:spcBef>
                <a:spcPts val="1200"/>
              </a:spcBef>
              <a:spcAft>
                <a:spcPts val="0"/>
              </a:spcAft>
              <a:buClr>
                <a:srgbClr val="000000"/>
              </a:buClr>
              <a:buSzPts val="1200"/>
              <a:buFont typeface="Arial"/>
              <a:buNone/>
            </a:pPr>
            <a:r>
              <a:t/>
            </a:r>
            <a:endParaRPr b="0" i="0" sz="1200" u="none" cap="none" strike="noStrike">
              <a:solidFill>
                <a:srgbClr val="97171E"/>
              </a:solidFill>
              <a:latin typeface="Montserrat Medium"/>
              <a:ea typeface="Montserrat Medium"/>
              <a:cs typeface="Montserrat Medium"/>
              <a:sym typeface="Montserrat Medium"/>
            </a:endParaRPr>
          </a:p>
          <a:p>
            <a:pPr indent="0" lvl="0" marL="0" marR="0" rtl="0" algn="just">
              <a:lnSpc>
                <a:spcPct val="150000"/>
              </a:lnSpc>
              <a:spcBef>
                <a:spcPts val="0"/>
              </a:spcBef>
              <a:spcAft>
                <a:spcPts val="0"/>
              </a:spcAft>
              <a:buClr>
                <a:srgbClr val="000000"/>
              </a:buClr>
              <a:buSzPts val="1100"/>
              <a:buFont typeface="Arial"/>
              <a:buNone/>
            </a:pPr>
            <a:r>
              <a:t/>
            </a:r>
            <a:endParaRPr b="0" i="0" sz="1100" u="none" cap="none" strike="noStrike">
              <a:solidFill>
                <a:srgbClr val="97171E"/>
              </a:solidFill>
              <a:latin typeface="Montserrat Medium"/>
              <a:ea typeface="Montserrat Medium"/>
              <a:cs typeface="Montserrat Medium"/>
              <a:sym typeface="Montserrat Medium"/>
            </a:endParaRPr>
          </a:p>
          <a:p>
            <a:pPr indent="0" lvl="0" marL="457200" marR="0" rtl="0" algn="just">
              <a:lnSpc>
                <a:spcPct val="150000"/>
              </a:lnSpc>
              <a:spcBef>
                <a:spcPts val="0"/>
              </a:spcBef>
              <a:spcAft>
                <a:spcPts val="0"/>
              </a:spcAft>
              <a:buClr>
                <a:srgbClr val="000000"/>
              </a:buClr>
              <a:buSzPts val="1200"/>
              <a:buFont typeface="Arial"/>
              <a:buNone/>
            </a:pPr>
            <a:r>
              <a:t/>
            </a:r>
            <a:endParaRPr b="0" i="0" sz="1200" u="none" cap="none" strike="noStrike">
              <a:solidFill>
                <a:srgbClr val="97171E"/>
              </a:solidFill>
              <a:latin typeface="Montserrat Medium"/>
              <a:ea typeface="Montserrat Medium"/>
              <a:cs typeface="Montserrat Medium"/>
              <a:sym typeface="Montserrat Medium"/>
            </a:endParaRPr>
          </a:p>
          <a:p>
            <a:pPr indent="0" lvl="0" marL="0" marR="0" rtl="0" algn="just">
              <a:lnSpc>
                <a:spcPct val="100000"/>
              </a:lnSpc>
              <a:spcBef>
                <a:spcPts val="0"/>
              </a:spcBef>
              <a:spcAft>
                <a:spcPts val="0"/>
              </a:spcAft>
              <a:buClr>
                <a:schemeClr val="dk1"/>
              </a:buClr>
              <a:buSzPts val="1100"/>
              <a:buFont typeface="Arial"/>
              <a:buNone/>
            </a:pPr>
            <a:r>
              <a:t/>
            </a:r>
            <a:endParaRPr b="0" i="0" sz="1200" u="none" cap="none" strike="noStrike">
              <a:solidFill>
                <a:srgbClr val="97171E"/>
              </a:solidFill>
              <a:latin typeface="Montserrat Light"/>
              <a:ea typeface="Montserrat Light"/>
              <a:cs typeface="Montserrat Light"/>
              <a:sym typeface="Montserrat Light"/>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rgbClr val="97171E"/>
              </a:solidFill>
              <a:latin typeface="Montserrat Light"/>
              <a:ea typeface="Montserrat Light"/>
              <a:cs typeface="Montserrat Light"/>
              <a:sym typeface="Montserrat Light"/>
            </a:endParaRPr>
          </a:p>
        </p:txBody>
      </p:sp>
      <p:pic>
        <p:nvPicPr>
          <p:cNvPr id="190" name="Google Shape;190;p23"/>
          <p:cNvPicPr preferRelativeResize="0"/>
          <p:nvPr/>
        </p:nvPicPr>
        <p:blipFill rotWithShape="1">
          <a:blip r:embed="rId3">
            <a:alphaModFix/>
          </a:blip>
          <a:srcRect b="0" l="0" r="0" t="0"/>
          <a:stretch/>
        </p:blipFill>
        <p:spPr>
          <a:xfrm>
            <a:off x="7688827" y="4588445"/>
            <a:ext cx="1135677" cy="301675"/>
          </a:xfrm>
          <a:prstGeom prst="rect">
            <a:avLst/>
          </a:prstGeom>
          <a:noFill/>
          <a:ln>
            <a:noFill/>
          </a:ln>
        </p:spPr>
      </p:pic>
      <p:pic>
        <p:nvPicPr>
          <p:cNvPr id="191" name="Google Shape;191;p23"/>
          <p:cNvPicPr preferRelativeResize="0"/>
          <p:nvPr/>
        </p:nvPicPr>
        <p:blipFill rotWithShape="1">
          <a:blip r:embed="rId4">
            <a:alphaModFix/>
          </a:blip>
          <a:srcRect b="0" l="0" r="0" t="0"/>
          <a:stretch/>
        </p:blipFill>
        <p:spPr>
          <a:xfrm>
            <a:off x="2857775" y="2877125"/>
            <a:ext cx="2928474" cy="2116600"/>
          </a:xfrm>
          <a:prstGeom prst="rect">
            <a:avLst/>
          </a:prstGeom>
          <a:noFill/>
          <a:ln>
            <a:noFill/>
          </a:ln>
        </p:spPr>
      </p:pic>
      <p:sp>
        <p:nvSpPr>
          <p:cNvPr id="192" name="Google Shape;192;p23"/>
          <p:cNvSpPr/>
          <p:nvPr/>
        </p:nvSpPr>
        <p:spPr>
          <a:xfrm>
            <a:off x="5168450" y="4502325"/>
            <a:ext cx="468000" cy="383700"/>
          </a:xfrm>
          <a:prstGeom prst="rect">
            <a:avLst/>
          </a:prstGeom>
          <a:solidFill>
            <a:srgbClr val="F3F1F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EF2"/>
        </a:solidFill>
      </p:bgPr>
    </p:bg>
    <p:spTree>
      <p:nvGrpSpPr>
        <p:cNvPr id="196" name="Shape 196"/>
        <p:cNvGrpSpPr/>
        <p:nvPr/>
      </p:nvGrpSpPr>
      <p:grpSpPr>
        <a:xfrm>
          <a:off x="0" y="0"/>
          <a:ext cx="0" cy="0"/>
          <a:chOff x="0" y="0"/>
          <a:chExt cx="0" cy="0"/>
        </a:xfrm>
      </p:grpSpPr>
      <p:sp>
        <p:nvSpPr>
          <p:cNvPr id="197" name="Google Shape;197;p24"/>
          <p:cNvSpPr/>
          <p:nvPr/>
        </p:nvSpPr>
        <p:spPr>
          <a:xfrm>
            <a:off x="3199350" y="320700"/>
            <a:ext cx="2745300" cy="384900"/>
          </a:xfrm>
          <a:prstGeom prst="rect">
            <a:avLst/>
          </a:prstGeom>
          <a:noFill/>
          <a:ln cap="flat" cmpd="sng" w="9525">
            <a:solidFill>
              <a:srgbClr val="97171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24"/>
          <p:cNvSpPr txBox="1"/>
          <p:nvPr/>
        </p:nvSpPr>
        <p:spPr>
          <a:xfrm>
            <a:off x="2907750" y="320700"/>
            <a:ext cx="33285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1" i="0" lang="es-419" sz="1300" u="none" cap="none" strike="noStrike">
                <a:solidFill>
                  <a:srgbClr val="97171E"/>
                </a:solidFill>
                <a:latin typeface="Montserrat ExtraBold"/>
                <a:ea typeface="Montserrat ExtraBold"/>
                <a:cs typeface="Montserrat ExtraBold"/>
                <a:sym typeface="Montserrat ExtraBold"/>
              </a:rPr>
              <a:t>ML OVERVIEW</a:t>
            </a:r>
            <a:endParaRPr b="1" i="0" sz="1300" u="none" cap="none" strike="noStrike">
              <a:solidFill>
                <a:srgbClr val="97171E"/>
              </a:solidFill>
              <a:latin typeface="Montserrat ExtraBold"/>
              <a:ea typeface="Montserrat ExtraBold"/>
              <a:cs typeface="Montserrat ExtraBold"/>
              <a:sym typeface="Montserrat ExtraBold"/>
            </a:endParaRPr>
          </a:p>
        </p:txBody>
      </p:sp>
      <p:sp>
        <p:nvSpPr>
          <p:cNvPr id="199" name="Google Shape;199;p24"/>
          <p:cNvSpPr txBox="1"/>
          <p:nvPr/>
        </p:nvSpPr>
        <p:spPr>
          <a:xfrm>
            <a:off x="281950" y="938250"/>
            <a:ext cx="53538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1" i="0" lang="es-419" sz="2500" u="none" cap="none" strike="noStrike">
                <a:solidFill>
                  <a:srgbClr val="97171E"/>
                </a:solidFill>
                <a:latin typeface="Montserrat ExtraBold"/>
                <a:ea typeface="Montserrat ExtraBold"/>
                <a:cs typeface="Montserrat ExtraBold"/>
                <a:sym typeface="Montserrat ExtraBold"/>
              </a:rPr>
              <a:t>Phases of ML Project</a:t>
            </a:r>
            <a:endParaRPr b="1" i="0" sz="2500" u="none" cap="none" strike="noStrike">
              <a:solidFill>
                <a:srgbClr val="97171E"/>
              </a:solidFill>
              <a:latin typeface="Montserrat ExtraBold"/>
              <a:ea typeface="Montserrat ExtraBold"/>
              <a:cs typeface="Montserrat ExtraBold"/>
              <a:sym typeface="Montserrat ExtraBold"/>
            </a:endParaRPr>
          </a:p>
        </p:txBody>
      </p:sp>
      <p:pic>
        <p:nvPicPr>
          <p:cNvPr id="200" name="Google Shape;200;p24"/>
          <p:cNvPicPr preferRelativeResize="0"/>
          <p:nvPr/>
        </p:nvPicPr>
        <p:blipFill rotWithShape="1">
          <a:blip r:embed="rId3">
            <a:alphaModFix/>
          </a:blip>
          <a:srcRect b="0" l="0" r="0" t="0"/>
          <a:stretch/>
        </p:blipFill>
        <p:spPr>
          <a:xfrm>
            <a:off x="7688827" y="4588445"/>
            <a:ext cx="1135677" cy="301675"/>
          </a:xfrm>
          <a:prstGeom prst="rect">
            <a:avLst/>
          </a:prstGeom>
          <a:noFill/>
          <a:ln>
            <a:noFill/>
          </a:ln>
        </p:spPr>
      </p:pic>
      <p:pic>
        <p:nvPicPr>
          <p:cNvPr id="201" name="Google Shape;201;p24"/>
          <p:cNvPicPr preferRelativeResize="0"/>
          <p:nvPr/>
        </p:nvPicPr>
        <p:blipFill rotWithShape="1">
          <a:blip r:embed="rId4">
            <a:alphaModFix/>
          </a:blip>
          <a:srcRect b="27823" l="0" r="0" t="35605"/>
          <a:stretch/>
        </p:blipFill>
        <p:spPr>
          <a:xfrm>
            <a:off x="188250" y="2101425"/>
            <a:ext cx="8767498" cy="1678212"/>
          </a:xfrm>
          <a:prstGeom prst="rect">
            <a:avLst/>
          </a:prstGeom>
          <a:noFill/>
          <a:ln>
            <a:noFill/>
          </a:ln>
        </p:spPr>
      </p:pic>
      <p:pic>
        <p:nvPicPr>
          <p:cNvPr id="202" name="Google Shape;202;p24"/>
          <p:cNvPicPr preferRelativeResize="0"/>
          <p:nvPr/>
        </p:nvPicPr>
        <p:blipFill rotWithShape="1">
          <a:blip r:embed="rId5">
            <a:alphaModFix/>
          </a:blip>
          <a:srcRect b="0" l="0" r="0" t="0"/>
          <a:stretch/>
        </p:blipFill>
        <p:spPr>
          <a:xfrm>
            <a:off x="827835" y="3279982"/>
            <a:ext cx="7488318" cy="35663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EF2"/>
        </a:solidFill>
      </p:bgPr>
    </p:bg>
    <p:spTree>
      <p:nvGrpSpPr>
        <p:cNvPr id="206" name="Shape 206"/>
        <p:cNvGrpSpPr/>
        <p:nvPr/>
      </p:nvGrpSpPr>
      <p:grpSpPr>
        <a:xfrm>
          <a:off x="0" y="0"/>
          <a:ext cx="0" cy="0"/>
          <a:chOff x="0" y="0"/>
          <a:chExt cx="0" cy="0"/>
        </a:xfrm>
      </p:grpSpPr>
      <p:sp>
        <p:nvSpPr>
          <p:cNvPr id="207" name="Google Shape;207;p25"/>
          <p:cNvSpPr/>
          <p:nvPr/>
        </p:nvSpPr>
        <p:spPr>
          <a:xfrm>
            <a:off x="3199350" y="320700"/>
            <a:ext cx="2745300" cy="384900"/>
          </a:xfrm>
          <a:prstGeom prst="rect">
            <a:avLst/>
          </a:prstGeom>
          <a:noFill/>
          <a:ln cap="flat" cmpd="sng" w="9525">
            <a:solidFill>
              <a:srgbClr val="97171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25"/>
          <p:cNvSpPr txBox="1"/>
          <p:nvPr/>
        </p:nvSpPr>
        <p:spPr>
          <a:xfrm>
            <a:off x="2907750" y="320700"/>
            <a:ext cx="33285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1" i="0" lang="es-419" sz="1300" u="none" cap="none" strike="noStrike">
                <a:solidFill>
                  <a:srgbClr val="97171E"/>
                </a:solidFill>
                <a:latin typeface="Montserrat ExtraBold"/>
                <a:ea typeface="Montserrat ExtraBold"/>
                <a:cs typeface="Montserrat ExtraBold"/>
                <a:sym typeface="Montserrat ExtraBold"/>
              </a:rPr>
              <a:t>ML OVERVIEW</a:t>
            </a:r>
            <a:endParaRPr b="1" i="0" sz="1300" u="none" cap="none" strike="noStrike">
              <a:solidFill>
                <a:srgbClr val="97171E"/>
              </a:solidFill>
              <a:latin typeface="Montserrat ExtraBold"/>
              <a:ea typeface="Montserrat ExtraBold"/>
              <a:cs typeface="Montserrat ExtraBold"/>
              <a:sym typeface="Montserrat ExtraBold"/>
            </a:endParaRPr>
          </a:p>
        </p:txBody>
      </p:sp>
      <p:sp>
        <p:nvSpPr>
          <p:cNvPr id="209" name="Google Shape;209;p25"/>
          <p:cNvSpPr txBox="1"/>
          <p:nvPr/>
        </p:nvSpPr>
        <p:spPr>
          <a:xfrm>
            <a:off x="281950" y="938250"/>
            <a:ext cx="53538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1" i="0" lang="es-419" sz="2500" u="none" cap="none" strike="noStrike">
                <a:solidFill>
                  <a:srgbClr val="97171E"/>
                </a:solidFill>
                <a:latin typeface="Montserrat ExtraBold"/>
                <a:ea typeface="Montserrat ExtraBold"/>
                <a:cs typeface="Montserrat ExtraBold"/>
                <a:sym typeface="Montserrat ExtraBold"/>
              </a:rPr>
              <a:t>Phases of ML Project</a:t>
            </a:r>
            <a:endParaRPr b="1" i="0" sz="2500" u="none" cap="none" strike="noStrike">
              <a:solidFill>
                <a:srgbClr val="97171E"/>
              </a:solidFill>
              <a:latin typeface="Montserrat ExtraBold"/>
              <a:ea typeface="Montserrat ExtraBold"/>
              <a:cs typeface="Montserrat ExtraBold"/>
              <a:sym typeface="Montserrat ExtraBold"/>
            </a:endParaRPr>
          </a:p>
        </p:txBody>
      </p:sp>
      <p:pic>
        <p:nvPicPr>
          <p:cNvPr id="210" name="Google Shape;210;p25"/>
          <p:cNvPicPr preferRelativeResize="0"/>
          <p:nvPr/>
        </p:nvPicPr>
        <p:blipFill rotWithShape="1">
          <a:blip r:embed="rId3">
            <a:alphaModFix/>
          </a:blip>
          <a:srcRect b="0" l="0" r="0" t="0"/>
          <a:stretch/>
        </p:blipFill>
        <p:spPr>
          <a:xfrm>
            <a:off x="7688827" y="4588445"/>
            <a:ext cx="1135677" cy="301675"/>
          </a:xfrm>
          <a:prstGeom prst="rect">
            <a:avLst/>
          </a:prstGeom>
          <a:noFill/>
          <a:ln>
            <a:noFill/>
          </a:ln>
        </p:spPr>
      </p:pic>
      <p:pic>
        <p:nvPicPr>
          <p:cNvPr id="211" name="Google Shape;211;p25"/>
          <p:cNvPicPr preferRelativeResize="0"/>
          <p:nvPr/>
        </p:nvPicPr>
        <p:blipFill rotWithShape="1">
          <a:blip r:embed="rId4">
            <a:alphaModFix/>
          </a:blip>
          <a:srcRect b="27823" l="0" r="0" t="35605"/>
          <a:stretch/>
        </p:blipFill>
        <p:spPr>
          <a:xfrm>
            <a:off x="188250" y="2101425"/>
            <a:ext cx="8767498" cy="1678212"/>
          </a:xfrm>
          <a:prstGeom prst="rect">
            <a:avLst/>
          </a:prstGeom>
          <a:noFill/>
          <a:ln>
            <a:noFill/>
          </a:ln>
        </p:spPr>
      </p:pic>
      <p:pic>
        <p:nvPicPr>
          <p:cNvPr id="212" name="Google Shape;212;p25"/>
          <p:cNvPicPr preferRelativeResize="0"/>
          <p:nvPr/>
        </p:nvPicPr>
        <p:blipFill rotWithShape="1">
          <a:blip r:embed="rId5">
            <a:alphaModFix/>
          </a:blip>
          <a:srcRect b="0" l="0" r="0" t="0"/>
          <a:stretch/>
        </p:blipFill>
        <p:spPr>
          <a:xfrm>
            <a:off x="827835" y="3279982"/>
            <a:ext cx="7488318" cy="356639"/>
          </a:xfrm>
          <a:prstGeom prst="rect">
            <a:avLst/>
          </a:prstGeom>
          <a:noFill/>
          <a:ln>
            <a:noFill/>
          </a:ln>
        </p:spPr>
      </p:pic>
      <p:pic>
        <p:nvPicPr>
          <p:cNvPr id="213" name="Google Shape;213;p25">
            <a:hlinkClick r:id="rId6"/>
          </p:cNvPr>
          <p:cNvPicPr preferRelativeResize="0"/>
          <p:nvPr/>
        </p:nvPicPr>
        <p:blipFill rotWithShape="1">
          <a:blip r:embed="rId7">
            <a:alphaModFix/>
          </a:blip>
          <a:srcRect b="0" l="0" r="0" t="0"/>
          <a:stretch/>
        </p:blipFill>
        <p:spPr>
          <a:xfrm flipH="1" rot="3844909">
            <a:off x="4095361" y="1961274"/>
            <a:ext cx="556926" cy="5569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EF2"/>
        </a:solidFill>
      </p:bgPr>
    </p:bg>
    <p:spTree>
      <p:nvGrpSpPr>
        <p:cNvPr id="217" name="Shape 217"/>
        <p:cNvGrpSpPr/>
        <p:nvPr/>
      </p:nvGrpSpPr>
      <p:grpSpPr>
        <a:xfrm>
          <a:off x="0" y="0"/>
          <a:ext cx="0" cy="0"/>
          <a:chOff x="0" y="0"/>
          <a:chExt cx="0" cy="0"/>
        </a:xfrm>
      </p:grpSpPr>
      <p:sp>
        <p:nvSpPr>
          <p:cNvPr id="218" name="Google Shape;218;p26"/>
          <p:cNvSpPr/>
          <p:nvPr/>
        </p:nvSpPr>
        <p:spPr>
          <a:xfrm>
            <a:off x="3199350" y="320700"/>
            <a:ext cx="2745300" cy="384900"/>
          </a:xfrm>
          <a:prstGeom prst="rect">
            <a:avLst/>
          </a:prstGeom>
          <a:noFill/>
          <a:ln cap="flat" cmpd="sng" w="9525">
            <a:solidFill>
              <a:srgbClr val="97171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26"/>
          <p:cNvSpPr txBox="1"/>
          <p:nvPr/>
        </p:nvSpPr>
        <p:spPr>
          <a:xfrm>
            <a:off x="2907750" y="320700"/>
            <a:ext cx="33285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1" i="0" lang="es-419" sz="1300" u="none" cap="none" strike="noStrike">
                <a:solidFill>
                  <a:srgbClr val="97171E"/>
                </a:solidFill>
                <a:latin typeface="Montserrat ExtraBold"/>
                <a:ea typeface="Montserrat ExtraBold"/>
                <a:cs typeface="Montserrat ExtraBold"/>
                <a:sym typeface="Montserrat ExtraBold"/>
              </a:rPr>
              <a:t>ML OVERVIEW</a:t>
            </a:r>
            <a:endParaRPr b="1" i="0" sz="1300" u="none" cap="none" strike="noStrike">
              <a:solidFill>
                <a:srgbClr val="97171E"/>
              </a:solidFill>
              <a:latin typeface="Montserrat ExtraBold"/>
              <a:ea typeface="Montserrat ExtraBold"/>
              <a:cs typeface="Montserrat ExtraBold"/>
              <a:sym typeface="Montserrat ExtraBold"/>
            </a:endParaRPr>
          </a:p>
        </p:txBody>
      </p:sp>
      <p:sp>
        <p:nvSpPr>
          <p:cNvPr id="220" name="Google Shape;220;p26"/>
          <p:cNvSpPr txBox="1"/>
          <p:nvPr/>
        </p:nvSpPr>
        <p:spPr>
          <a:xfrm>
            <a:off x="590850" y="797850"/>
            <a:ext cx="53538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1" i="0" lang="es-419" sz="2500" u="none" cap="none" strike="noStrike">
                <a:solidFill>
                  <a:srgbClr val="97171E"/>
                </a:solidFill>
                <a:latin typeface="Montserrat ExtraBold"/>
                <a:ea typeface="Montserrat ExtraBold"/>
                <a:cs typeface="Montserrat ExtraBold"/>
                <a:sym typeface="Montserrat ExtraBold"/>
              </a:rPr>
              <a:t>Modeling Phase</a:t>
            </a:r>
            <a:endParaRPr b="1" i="0" sz="2500" u="none" cap="none" strike="noStrike">
              <a:solidFill>
                <a:srgbClr val="97171E"/>
              </a:solidFill>
              <a:latin typeface="Montserrat ExtraBold"/>
              <a:ea typeface="Montserrat ExtraBold"/>
              <a:cs typeface="Montserrat ExtraBold"/>
              <a:sym typeface="Montserrat ExtraBold"/>
            </a:endParaRPr>
          </a:p>
        </p:txBody>
      </p:sp>
      <p:sp>
        <p:nvSpPr>
          <p:cNvPr id="221" name="Google Shape;221;p26"/>
          <p:cNvSpPr txBox="1"/>
          <p:nvPr/>
        </p:nvSpPr>
        <p:spPr>
          <a:xfrm>
            <a:off x="590850" y="1367250"/>
            <a:ext cx="8233800" cy="1662300"/>
          </a:xfrm>
          <a:prstGeom prst="rect">
            <a:avLst/>
          </a:prstGeom>
          <a:noFill/>
          <a:ln>
            <a:noFill/>
          </a:ln>
        </p:spPr>
        <p:txBody>
          <a:bodyPr anchorCtr="0" anchor="t" bIns="91425" lIns="91425" spcFirstLastPara="1" rIns="91425" wrap="square" tIns="91425">
            <a:spAutoFit/>
          </a:bodyPr>
          <a:lstStyle/>
          <a:p>
            <a:pPr indent="-304800" lvl="0" marL="457200" marR="0" rtl="0" algn="just">
              <a:lnSpc>
                <a:spcPct val="100000"/>
              </a:lnSpc>
              <a:spcBef>
                <a:spcPts val="0"/>
              </a:spcBef>
              <a:spcAft>
                <a:spcPts val="0"/>
              </a:spcAft>
              <a:buClr>
                <a:srgbClr val="97171E"/>
              </a:buClr>
              <a:buSzPts val="1200"/>
              <a:buFont typeface="Montserrat Medium"/>
              <a:buChar char="●"/>
            </a:pPr>
            <a:r>
              <a:rPr b="0" i="0" lang="es-419" sz="1200" u="none" cap="none" strike="noStrike">
                <a:solidFill>
                  <a:srgbClr val="97171E"/>
                </a:solidFill>
                <a:latin typeface="Montserrat Medium"/>
                <a:ea typeface="Montserrat Medium"/>
                <a:cs typeface="Montserrat Medium"/>
                <a:sym typeface="Montserrat Medium"/>
              </a:rPr>
              <a:t>We’ll have a series of characteristics, attributes, columns or simply variables. They will be the </a:t>
            </a:r>
            <a:r>
              <a:rPr b="0" i="0" lang="es-419" sz="1200" u="none" cap="none" strike="noStrike">
                <a:solidFill>
                  <a:srgbClr val="97171E"/>
                </a:solidFill>
                <a:latin typeface="Montserrat SemiBold"/>
                <a:ea typeface="Montserrat SemiBold"/>
                <a:cs typeface="Montserrat SemiBold"/>
                <a:sym typeface="Montserrat SemiBold"/>
              </a:rPr>
              <a:t>X variables </a:t>
            </a:r>
            <a:r>
              <a:rPr b="0" i="0" lang="es-419" sz="1200" u="none" cap="none" strike="noStrike">
                <a:solidFill>
                  <a:srgbClr val="97171E"/>
                </a:solidFill>
                <a:latin typeface="Montserrat Medium"/>
                <a:ea typeface="Montserrat Medium"/>
                <a:cs typeface="Montserrat Medium"/>
                <a:sym typeface="Montserrat Medium"/>
              </a:rPr>
              <a:t>and they are called</a:t>
            </a:r>
            <a:r>
              <a:rPr b="0" i="0" lang="es-419" sz="1200" u="none" cap="none" strike="noStrike">
                <a:solidFill>
                  <a:srgbClr val="97171E"/>
                </a:solidFill>
                <a:latin typeface="Montserrat SemiBold"/>
                <a:ea typeface="Montserrat SemiBold"/>
                <a:cs typeface="Montserrat SemiBold"/>
                <a:sym typeface="Montserrat SemiBold"/>
              </a:rPr>
              <a:t> independent </a:t>
            </a:r>
            <a:r>
              <a:rPr b="0" i="0" lang="es-419" sz="1200" u="none" cap="none" strike="noStrike">
                <a:solidFill>
                  <a:srgbClr val="97171E"/>
                </a:solidFill>
                <a:latin typeface="Montserrat Medium"/>
                <a:ea typeface="Montserrat Medium"/>
                <a:cs typeface="Montserrat Medium"/>
                <a:sym typeface="Montserrat Medium"/>
              </a:rPr>
              <a:t>variables.</a:t>
            </a:r>
            <a:endParaRPr b="0" i="0" sz="1200" u="none" cap="none" strike="noStrike">
              <a:solidFill>
                <a:srgbClr val="97171E"/>
              </a:solidFill>
              <a:latin typeface="Montserrat Medium"/>
              <a:ea typeface="Montserrat Medium"/>
              <a:cs typeface="Montserrat Medium"/>
              <a:sym typeface="Montserrat Medium"/>
            </a:endParaRPr>
          </a:p>
          <a:p>
            <a:pPr indent="0" lvl="0" marL="457200" marR="0" rtl="0" algn="just">
              <a:lnSpc>
                <a:spcPct val="100000"/>
              </a:lnSpc>
              <a:spcBef>
                <a:spcPts val="0"/>
              </a:spcBef>
              <a:spcAft>
                <a:spcPts val="0"/>
              </a:spcAft>
              <a:buClr>
                <a:srgbClr val="000000"/>
              </a:buClr>
              <a:buSzPts val="1200"/>
              <a:buFont typeface="Arial"/>
              <a:buNone/>
            </a:pPr>
            <a:r>
              <a:t/>
            </a:r>
            <a:endParaRPr b="0" i="0" sz="1200" u="none" cap="none" strike="noStrike">
              <a:solidFill>
                <a:srgbClr val="97171E"/>
              </a:solidFill>
              <a:latin typeface="Montserrat Medium"/>
              <a:ea typeface="Montserrat Medium"/>
              <a:cs typeface="Montserrat Medium"/>
              <a:sym typeface="Montserrat Medium"/>
            </a:endParaRPr>
          </a:p>
          <a:p>
            <a:pPr indent="-304800" lvl="0" marL="457200" marR="0" rtl="0" algn="just">
              <a:lnSpc>
                <a:spcPct val="100000"/>
              </a:lnSpc>
              <a:spcBef>
                <a:spcPts val="0"/>
              </a:spcBef>
              <a:spcAft>
                <a:spcPts val="0"/>
              </a:spcAft>
              <a:buClr>
                <a:srgbClr val="97171E"/>
              </a:buClr>
              <a:buSzPts val="1200"/>
              <a:buFont typeface="Montserrat Medium"/>
              <a:buChar char="●"/>
            </a:pPr>
            <a:r>
              <a:rPr b="0" i="0" lang="es-419" sz="1200" u="none" cap="none" strike="noStrike">
                <a:solidFill>
                  <a:srgbClr val="97171E"/>
                </a:solidFill>
                <a:latin typeface="Montserrat Medium"/>
                <a:ea typeface="Montserrat Medium"/>
                <a:cs typeface="Montserrat Medium"/>
                <a:sym typeface="Montserrat Medium"/>
              </a:rPr>
              <a:t>In supervised learning, they will also be accompanied by a </a:t>
            </a:r>
            <a:r>
              <a:rPr b="0" i="0" lang="es-419" sz="1200" u="none" cap="none" strike="noStrike">
                <a:solidFill>
                  <a:srgbClr val="97171E"/>
                </a:solidFill>
                <a:latin typeface="Montserrat SemiBold"/>
                <a:ea typeface="Montserrat SemiBold"/>
                <a:cs typeface="Montserrat SemiBold"/>
                <a:sym typeface="Montserrat SemiBold"/>
              </a:rPr>
              <a:t>dependent variable Y</a:t>
            </a:r>
            <a:r>
              <a:rPr b="0" i="0" lang="es-419" sz="1200" u="none" cap="none" strike="noStrike">
                <a:solidFill>
                  <a:srgbClr val="97171E"/>
                </a:solidFill>
                <a:latin typeface="Montserrat Medium"/>
                <a:ea typeface="Montserrat Medium"/>
                <a:cs typeface="Montserrat Medium"/>
                <a:sym typeface="Montserrat Medium"/>
              </a:rPr>
              <a:t>.</a:t>
            </a:r>
            <a:endParaRPr b="0" i="0" sz="1200" u="none" cap="none" strike="noStrike">
              <a:solidFill>
                <a:srgbClr val="97171E"/>
              </a:solidFill>
              <a:latin typeface="Montserrat Medium"/>
              <a:ea typeface="Montserrat Medium"/>
              <a:cs typeface="Montserrat Medium"/>
              <a:sym typeface="Montserrat Medium"/>
            </a:endParaRPr>
          </a:p>
          <a:p>
            <a:pPr indent="0" lvl="0" marL="0" marR="0" rtl="0" algn="just">
              <a:lnSpc>
                <a:spcPct val="100000"/>
              </a:lnSpc>
              <a:spcBef>
                <a:spcPts val="0"/>
              </a:spcBef>
              <a:spcAft>
                <a:spcPts val="0"/>
              </a:spcAft>
              <a:buClr>
                <a:schemeClr val="dk1"/>
              </a:buClr>
              <a:buSzPts val="1100"/>
              <a:buFont typeface="Arial"/>
              <a:buNone/>
            </a:pPr>
            <a:r>
              <a:t/>
            </a:r>
            <a:endParaRPr b="0" i="0" sz="1200" u="none" cap="none" strike="noStrike">
              <a:solidFill>
                <a:srgbClr val="97171E"/>
              </a:solidFill>
              <a:latin typeface="Montserrat Light"/>
              <a:ea typeface="Montserrat Light"/>
              <a:cs typeface="Montserrat Light"/>
              <a:sym typeface="Montserrat Light"/>
            </a:endParaRPr>
          </a:p>
          <a:p>
            <a:pPr indent="0" lvl="0" marL="0" marR="0" rtl="0" algn="just">
              <a:lnSpc>
                <a:spcPct val="100000"/>
              </a:lnSpc>
              <a:spcBef>
                <a:spcPts val="0"/>
              </a:spcBef>
              <a:spcAft>
                <a:spcPts val="0"/>
              </a:spcAft>
              <a:buClr>
                <a:schemeClr val="dk1"/>
              </a:buClr>
              <a:buSzPts val="1100"/>
              <a:buFont typeface="Arial"/>
              <a:buNone/>
            </a:pPr>
            <a:r>
              <a:t/>
            </a:r>
            <a:endParaRPr b="0" i="0" sz="1200" u="none" cap="none" strike="noStrike">
              <a:solidFill>
                <a:srgbClr val="97171E"/>
              </a:solidFill>
              <a:latin typeface="Montserrat Light"/>
              <a:ea typeface="Montserrat Light"/>
              <a:cs typeface="Montserrat Light"/>
              <a:sym typeface="Montserrat Light"/>
            </a:endParaRPr>
          </a:p>
          <a:p>
            <a:pPr indent="0" lvl="0" marL="0" marR="0" rtl="0" algn="just">
              <a:lnSpc>
                <a:spcPct val="100000"/>
              </a:lnSpc>
              <a:spcBef>
                <a:spcPts val="0"/>
              </a:spcBef>
              <a:spcAft>
                <a:spcPts val="0"/>
              </a:spcAft>
              <a:buClr>
                <a:schemeClr val="dk1"/>
              </a:buClr>
              <a:buSzPts val="1100"/>
              <a:buFont typeface="Arial"/>
              <a:buNone/>
            </a:pPr>
            <a:r>
              <a:t/>
            </a:r>
            <a:endParaRPr b="0" i="0" sz="1200" u="none" cap="none" strike="noStrike">
              <a:solidFill>
                <a:srgbClr val="97171E"/>
              </a:solidFill>
              <a:latin typeface="Montserrat Light"/>
              <a:ea typeface="Montserrat Light"/>
              <a:cs typeface="Montserrat Light"/>
              <a:sym typeface="Montserrat Light"/>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rgbClr val="97171E"/>
              </a:solidFill>
              <a:latin typeface="Montserrat Light"/>
              <a:ea typeface="Montserrat Light"/>
              <a:cs typeface="Montserrat Light"/>
              <a:sym typeface="Montserrat Light"/>
            </a:endParaRPr>
          </a:p>
        </p:txBody>
      </p:sp>
      <p:pic>
        <p:nvPicPr>
          <p:cNvPr id="222" name="Google Shape;222;p26"/>
          <p:cNvPicPr preferRelativeResize="0"/>
          <p:nvPr/>
        </p:nvPicPr>
        <p:blipFill rotWithShape="1">
          <a:blip r:embed="rId3">
            <a:alphaModFix/>
          </a:blip>
          <a:srcRect b="0" l="0" r="0" t="0"/>
          <a:stretch/>
        </p:blipFill>
        <p:spPr>
          <a:xfrm>
            <a:off x="7688827" y="4588445"/>
            <a:ext cx="1135677" cy="301675"/>
          </a:xfrm>
          <a:prstGeom prst="rect">
            <a:avLst/>
          </a:prstGeom>
          <a:noFill/>
          <a:ln>
            <a:noFill/>
          </a:ln>
        </p:spPr>
      </p:pic>
      <p:pic>
        <p:nvPicPr>
          <p:cNvPr id="223" name="Google Shape;223;p26"/>
          <p:cNvPicPr preferRelativeResize="0"/>
          <p:nvPr/>
        </p:nvPicPr>
        <p:blipFill rotWithShape="1">
          <a:blip r:embed="rId4">
            <a:alphaModFix/>
          </a:blip>
          <a:srcRect b="0" l="0" r="0" t="0"/>
          <a:stretch/>
        </p:blipFill>
        <p:spPr>
          <a:xfrm>
            <a:off x="60825" y="2542998"/>
            <a:ext cx="9144002" cy="224315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EF2"/>
        </a:solidFill>
      </p:bgPr>
    </p:bg>
    <p:spTree>
      <p:nvGrpSpPr>
        <p:cNvPr id="227" name="Shape 227"/>
        <p:cNvGrpSpPr/>
        <p:nvPr/>
      </p:nvGrpSpPr>
      <p:grpSpPr>
        <a:xfrm>
          <a:off x="0" y="0"/>
          <a:ext cx="0" cy="0"/>
          <a:chOff x="0" y="0"/>
          <a:chExt cx="0" cy="0"/>
        </a:xfrm>
      </p:grpSpPr>
      <p:sp>
        <p:nvSpPr>
          <p:cNvPr id="228" name="Google Shape;228;p27"/>
          <p:cNvSpPr/>
          <p:nvPr/>
        </p:nvSpPr>
        <p:spPr>
          <a:xfrm>
            <a:off x="3199350" y="320700"/>
            <a:ext cx="2745300" cy="384900"/>
          </a:xfrm>
          <a:prstGeom prst="rect">
            <a:avLst/>
          </a:prstGeom>
          <a:noFill/>
          <a:ln cap="flat" cmpd="sng" w="9525">
            <a:solidFill>
              <a:srgbClr val="97171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27"/>
          <p:cNvSpPr txBox="1"/>
          <p:nvPr/>
        </p:nvSpPr>
        <p:spPr>
          <a:xfrm>
            <a:off x="2907750" y="320700"/>
            <a:ext cx="33285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1" i="0" lang="es-419" sz="1300" u="none" cap="none" strike="noStrike">
                <a:solidFill>
                  <a:srgbClr val="97171E"/>
                </a:solidFill>
                <a:latin typeface="Montserrat ExtraBold"/>
                <a:ea typeface="Montserrat ExtraBold"/>
                <a:cs typeface="Montserrat ExtraBold"/>
                <a:sym typeface="Montserrat ExtraBold"/>
              </a:rPr>
              <a:t>ML OVERVIEW</a:t>
            </a:r>
            <a:endParaRPr b="1" i="0" sz="1300" u="none" cap="none" strike="noStrike">
              <a:solidFill>
                <a:srgbClr val="97171E"/>
              </a:solidFill>
              <a:latin typeface="Montserrat ExtraBold"/>
              <a:ea typeface="Montserrat ExtraBold"/>
              <a:cs typeface="Montserrat ExtraBold"/>
              <a:sym typeface="Montserrat ExtraBold"/>
            </a:endParaRPr>
          </a:p>
        </p:txBody>
      </p:sp>
      <p:sp>
        <p:nvSpPr>
          <p:cNvPr id="230" name="Google Shape;230;p27"/>
          <p:cNvSpPr txBox="1"/>
          <p:nvPr/>
        </p:nvSpPr>
        <p:spPr>
          <a:xfrm>
            <a:off x="590850" y="797850"/>
            <a:ext cx="53538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1" i="0" lang="es-419" sz="2500" u="none" cap="none" strike="noStrike">
                <a:solidFill>
                  <a:srgbClr val="97171E"/>
                </a:solidFill>
                <a:latin typeface="Montserrat ExtraBold"/>
                <a:ea typeface="Montserrat ExtraBold"/>
                <a:cs typeface="Montserrat ExtraBold"/>
                <a:sym typeface="Montserrat ExtraBold"/>
              </a:rPr>
              <a:t>Modeling Phase</a:t>
            </a:r>
            <a:endParaRPr b="1" i="0" sz="2500" u="none" cap="none" strike="noStrike">
              <a:solidFill>
                <a:srgbClr val="97171E"/>
              </a:solidFill>
              <a:latin typeface="Montserrat ExtraBold"/>
              <a:ea typeface="Montserrat ExtraBold"/>
              <a:cs typeface="Montserrat ExtraBold"/>
              <a:sym typeface="Montserrat ExtraBold"/>
            </a:endParaRPr>
          </a:p>
        </p:txBody>
      </p:sp>
      <p:sp>
        <p:nvSpPr>
          <p:cNvPr id="231" name="Google Shape;231;p27"/>
          <p:cNvSpPr txBox="1"/>
          <p:nvPr/>
        </p:nvSpPr>
        <p:spPr>
          <a:xfrm>
            <a:off x="590850" y="1367250"/>
            <a:ext cx="8233800" cy="3879000"/>
          </a:xfrm>
          <a:prstGeom prst="rect">
            <a:avLst/>
          </a:prstGeom>
          <a:noFill/>
          <a:ln>
            <a:noFill/>
          </a:ln>
        </p:spPr>
        <p:txBody>
          <a:bodyPr anchorCtr="0" anchor="t" bIns="91425" lIns="91425" spcFirstLastPara="1" rIns="91425" wrap="square" tIns="91425">
            <a:spAutoFit/>
          </a:bodyPr>
          <a:lstStyle/>
          <a:p>
            <a:pPr indent="-304800" lvl="0" marL="457200" marR="0" rtl="0" algn="just">
              <a:lnSpc>
                <a:spcPct val="100000"/>
              </a:lnSpc>
              <a:spcBef>
                <a:spcPts val="0"/>
              </a:spcBef>
              <a:spcAft>
                <a:spcPts val="0"/>
              </a:spcAft>
              <a:buClr>
                <a:srgbClr val="97171E"/>
              </a:buClr>
              <a:buSzPts val="1200"/>
              <a:buFont typeface="Montserrat Medium"/>
              <a:buChar char="●"/>
            </a:pPr>
            <a:r>
              <a:rPr b="0" i="0" lang="es-419" sz="1200" u="none" cap="none" strike="noStrike">
                <a:solidFill>
                  <a:srgbClr val="97171E"/>
                </a:solidFill>
                <a:latin typeface="Montserrat Medium"/>
                <a:ea typeface="Montserrat Medium"/>
                <a:cs typeface="Montserrat Medium"/>
                <a:sym typeface="Montserrat Medium"/>
              </a:rPr>
              <a:t>The goal of machine learning models is to find the function that best estimates an output from some new data inputs.</a:t>
            </a:r>
            <a:endParaRPr b="0" i="0" sz="1200" u="none" cap="none" strike="noStrike">
              <a:solidFill>
                <a:srgbClr val="97171E"/>
              </a:solidFill>
              <a:latin typeface="Montserrat Medium"/>
              <a:ea typeface="Montserrat Medium"/>
              <a:cs typeface="Montserrat Medium"/>
              <a:sym typeface="Montserrat Medium"/>
            </a:endParaRPr>
          </a:p>
          <a:p>
            <a:pPr indent="0" lvl="0" marL="457200" marR="0" rtl="0" algn="just">
              <a:lnSpc>
                <a:spcPct val="100000"/>
              </a:lnSpc>
              <a:spcBef>
                <a:spcPts val="0"/>
              </a:spcBef>
              <a:spcAft>
                <a:spcPts val="0"/>
              </a:spcAft>
              <a:buClr>
                <a:srgbClr val="000000"/>
              </a:buClr>
              <a:buSzPts val="1200"/>
              <a:buFont typeface="Arial"/>
              <a:buNone/>
            </a:pPr>
            <a:r>
              <a:t/>
            </a:r>
            <a:endParaRPr b="0" i="0" sz="1200" u="none" cap="none" strike="noStrike">
              <a:solidFill>
                <a:srgbClr val="97171E"/>
              </a:solidFill>
              <a:latin typeface="Montserrat Medium"/>
              <a:ea typeface="Montserrat Medium"/>
              <a:cs typeface="Montserrat Medium"/>
              <a:sym typeface="Montserrat Medium"/>
            </a:endParaRPr>
          </a:p>
          <a:p>
            <a:pPr indent="-304800" lvl="0" marL="457200" marR="0" rtl="0" algn="just">
              <a:lnSpc>
                <a:spcPct val="100000"/>
              </a:lnSpc>
              <a:spcBef>
                <a:spcPts val="0"/>
              </a:spcBef>
              <a:spcAft>
                <a:spcPts val="0"/>
              </a:spcAft>
              <a:buClr>
                <a:srgbClr val="97171E"/>
              </a:buClr>
              <a:buSzPts val="1200"/>
              <a:buFont typeface="Montserrat Medium"/>
              <a:buChar char="●"/>
            </a:pPr>
            <a:r>
              <a:rPr b="0" i="0" lang="es-419" sz="1200" u="none" cap="none" strike="noStrike">
                <a:solidFill>
                  <a:srgbClr val="97171E"/>
                </a:solidFill>
                <a:latin typeface="Montserrat Medium"/>
                <a:ea typeface="Montserrat Medium"/>
                <a:cs typeface="Montserrat Medium"/>
                <a:sym typeface="Montserrat Medium"/>
              </a:rPr>
              <a:t>As algorithms learn (by imitating) they need to be trained first, before they can predict any event.</a:t>
            </a:r>
            <a:endParaRPr b="0" i="0" sz="1200" u="none" cap="none" strike="noStrike">
              <a:solidFill>
                <a:srgbClr val="97171E"/>
              </a:solidFill>
              <a:latin typeface="Montserrat Medium"/>
              <a:ea typeface="Montserrat Medium"/>
              <a:cs typeface="Montserrat Medium"/>
              <a:sym typeface="Montserrat Medium"/>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rgbClr val="97171E"/>
              </a:solidFill>
              <a:latin typeface="Montserrat Medium"/>
              <a:ea typeface="Montserrat Medium"/>
              <a:cs typeface="Montserrat Medium"/>
              <a:sym typeface="Montserrat Medium"/>
            </a:endParaRPr>
          </a:p>
          <a:p>
            <a:pPr indent="-304800" lvl="0" marL="457200" marR="0" rtl="0" algn="just">
              <a:lnSpc>
                <a:spcPct val="100000"/>
              </a:lnSpc>
              <a:spcBef>
                <a:spcPts val="0"/>
              </a:spcBef>
              <a:spcAft>
                <a:spcPts val="0"/>
              </a:spcAft>
              <a:buClr>
                <a:srgbClr val="97171E"/>
              </a:buClr>
              <a:buSzPts val="1200"/>
              <a:buFont typeface="Montserrat Medium"/>
              <a:buChar char="●"/>
            </a:pPr>
            <a:r>
              <a:rPr b="0" i="0" lang="es-419" sz="1200" u="none" cap="none" strike="noStrike">
                <a:solidFill>
                  <a:srgbClr val="97171E"/>
                </a:solidFill>
                <a:latin typeface="Montserrat Medium"/>
                <a:ea typeface="Montserrat Medium"/>
                <a:cs typeface="Montserrat Medium"/>
                <a:sym typeface="Montserrat Medium"/>
              </a:rPr>
              <a:t>The first thing we will do is divide the dataset into:</a:t>
            </a:r>
            <a:endParaRPr b="0" i="0" sz="1200" u="none" cap="none" strike="noStrike">
              <a:solidFill>
                <a:srgbClr val="97171E"/>
              </a:solidFill>
              <a:latin typeface="Montserrat Medium"/>
              <a:ea typeface="Montserrat Medium"/>
              <a:cs typeface="Montserrat Medium"/>
              <a:sym typeface="Montserrat Medium"/>
            </a:endParaRPr>
          </a:p>
          <a:p>
            <a:pPr indent="-304800" lvl="1" marL="914400" marR="0" rtl="0" algn="just">
              <a:lnSpc>
                <a:spcPct val="100000"/>
              </a:lnSpc>
              <a:spcBef>
                <a:spcPts val="0"/>
              </a:spcBef>
              <a:spcAft>
                <a:spcPts val="0"/>
              </a:spcAft>
              <a:buClr>
                <a:srgbClr val="97171E"/>
              </a:buClr>
              <a:buSzPts val="1200"/>
              <a:buFont typeface="Montserrat SemiBold"/>
              <a:buChar char="○"/>
            </a:pPr>
            <a:r>
              <a:rPr b="0" i="0" lang="es-419" sz="1200" u="none" cap="none" strike="noStrike">
                <a:solidFill>
                  <a:srgbClr val="97171E"/>
                </a:solidFill>
                <a:latin typeface="Montserrat SemiBold"/>
                <a:ea typeface="Montserrat SemiBold"/>
                <a:cs typeface="Montserrat SemiBold"/>
                <a:sym typeface="Montserrat SemiBold"/>
              </a:rPr>
              <a:t>Training set: </a:t>
            </a:r>
            <a:endParaRPr b="0" i="0" sz="1200" u="none" cap="none" strike="noStrike">
              <a:solidFill>
                <a:srgbClr val="97171E"/>
              </a:solidFill>
              <a:latin typeface="Montserrat SemiBold"/>
              <a:ea typeface="Montserrat SemiBold"/>
              <a:cs typeface="Montserrat SemiBold"/>
              <a:sym typeface="Montserrat SemiBold"/>
            </a:endParaRPr>
          </a:p>
          <a:p>
            <a:pPr indent="0" lvl="0" marL="914400" marR="0" rtl="0" algn="just">
              <a:lnSpc>
                <a:spcPct val="100000"/>
              </a:lnSpc>
              <a:spcBef>
                <a:spcPts val="0"/>
              </a:spcBef>
              <a:spcAft>
                <a:spcPts val="0"/>
              </a:spcAft>
              <a:buClr>
                <a:srgbClr val="000000"/>
              </a:buClr>
              <a:buSzPts val="1200"/>
              <a:buFont typeface="Arial"/>
              <a:buNone/>
            </a:pPr>
            <a:r>
              <a:rPr b="0" i="0" lang="es-419" sz="1200" u="none" cap="none" strike="noStrike">
                <a:solidFill>
                  <a:srgbClr val="97171E"/>
                </a:solidFill>
                <a:latin typeface="Montserrat Medium"/>
                <a:ea typeface="Montserrat Medium"/>
                <a:cs typeface="Montserrat Medium"/>
                <a:sym typeface="Montserrat Medium"/>
              </a:rPr>
              <a:t>The set to which the machine learning model fits</a:t>
            </a:r>
            <a:endParaRPr b="0" i="0" sz="1200" u="none" cap="none" strike="noStrike">
              <a:solidFill>
                <a:srgbClr val="97171E"/>
              </a:solidFill>
              <a:latin typeface="Montserrat Medium"/>
              <a:ea typeface="Montserrat Medium"/>
              <a:cs typeface="Montserrat Medium"/>
              <a:sym typeface="Montserrat Medium"/>
            </a:endParaRPr>
          </a:p>
          <a:p>
            <a:pPr indent="-304800" lvl="1" marL="914400" marR="0" rtl="0" algn="just">
              <a:lnSpc>
                <a:spcPct val="100000"/>
              </a:lnSpc>
              <a:spcBef>
                <a:spcPts val="0"/>
              </a:spcBef>
              <a:spcAft>
                <a:spcPts val="0"/>
              </a:spcAft>
              <a:buClr>
                <a:srgbClr val="97171E"/>
              </a:buClr>
              <a:buSzPts val="1200"/>
              <a:buFont typeface="Montserrat SemiBold"/>
              <a:buChar char="○"/>
            </a:pPr>
            <a:r>
              <a:rPr b="0" i="0" lang="es-419" sz="1200" u="none" cap="none" strike="noStrike">
                <a:solidFill>
                  <a:srgbClr val="97171E"/>
                </a:solidFill>
                <a:latin typeface="Montserrat SemiBold"/>
                <a:ea typeface="Montserrat SemiBold"/>
                <a:cs typeface="Montserrat SemiBold"/>
                <a:sym typeface="Montserrat SemiBold"/>
              </a:rPr>
              <a:t>Test set:</a:t>
            </a:r>
            <a:endParaRPr b="0" i="0" sz="1200" u="none" cap="none" strike="noStrike">
              <a:solidFill>
                <a:srgbClr val="97171E"/>
              </a:solidFill>
              <a:latin typeface="Montserrat SemiBold"/>
              <a:ea typeface="Montserrat SemiBold"/>
              <a:cs typeface="Montserrat SemiBold"/>
              <a:sym typeface="Montserrat SemiBold"/>
            </a:endParaRPr>
          </a:p>
          <a:p>
            <a:pPr indent="0" lvl="0" marL="914400" marR="0" rtl="0" algn="just">
              <a:lnSpc>
                <a:spcPct val="100000"/>
              </a:lnSpc>
              <a:spcBef>
                <a:spcPts val="0"/>
              </a:spcBef>
              <a:spcAft>
                <a:spcPts val="0"/>
              </a:spcAft>
              <a:buClr>
                <a:srgbClr val="000000"/>
              </a:buClr>
              <a:buSzPts val="1200"/>
              <a:buFont typeface="Arial"/>
              <a:buNone/>
            </a:pPr>
            <a:r>
              <a:rPr b="0" i="0" lang="es-419" sz="1200" u="none" cap="none" strike="noStrike">
                <a:solidFill>
                  <a:srgbClr val="97171E"/>
                </a:solidFill>
                <a:latin typeface="Montserrat Medium"/>
                <a:ea typeface="Montserrat Medium"/>
                <a:cs typeface="Montserrat Medium"/>
                <a:sym typeface="Montserrat Medium"/>
              </a:rPr>
              <a:t>The one that is not used throughout the process until the final part, simply to check that the model generalizes correctly. It is left aside until the end, as if it were new data.</a:t>
            </a:r>
            <a:endParaRPr b="0" i="0" sz="1200" u="none" cap="none" strike="noStrike">
              <a:solidFill>
                <a:srgbClr val="97171E"/>
              </a:solidFill>
              <a:latin typeface="Montserrat Medium"/>
              <a:ea typeface="Montserrat Medium"/>
              <a:cs typeface="Montserrat Medium"/>
              <a:sym typeface="Montserrat Medium"/>
            </a:endParaRPr>
          </a:p>
          <a:p>
            <a:pPr indent="-304800" lvl="1" marL="914400" marR="0" rtl="0" algn="just">
              <a:lnSpc>
                <a:spcPct val="100000"/>
              </a:lnSpc>
              <a:spcBef>
                <a:spcPts val="0"/>
              </a:spcBef>
              <a:spcAft>
                <a:spcPts val="0"/>
              </a:spcAft>
              <a:buClr>
                <a:srgbClr val="97171E"/>
              </a:buClr>
              <a:buSzPts val="1200"/>
              <a:buFont typeface="Montserrat SemiBold"/>
              <a:buChar char="○"/>
            </a:pPr>
            <a:r>
              <a:rPr b="0" i="0" lang="es-419" sz="1200" u="none" cap="none" strike="noStrike">
                <a:solidFill>
                  <a:srgbClr val="97171E"/>
                </a:solidFill>
                <a:latin typeface="Montserrat SemiBold"/>
                <a:ea typeface="Montserrat SemiBold"/>
                <a:cs typeface="Montserrat SemiBold"/>
                <a:sym typeface="Montserrat SemiBold"/>
              </a:rPr>
              <a:t>Validation set:</a:t>
            </a:r>
            <a:endParaRPr b="0" i="0" sz="1200" u="none" cap="none" strike="noStrike">
              <a:solidFill>
                <a:srgbClr val="97171E"/>
              </a:solidFill>
              <a:latin typeface="Montserrat SemiBold"/>
              <a:ea typeface="Montserrat SemiBold"/>
              <a:cs typeface="Montserrat SemiBold"/>
              <a:sym typeface="Montserrat SemiBold"/>
            </a:endParaRPr>
          </a:p>
          <a:p>
            <a:pPr indent="0" lvl="0" marL="914400" marR="0" rtl="0" algn="just">
              <a:lnSpc>
                <a:spcPct val="100000"/>
              </a:lnSpc>
              <a:spcBef>
                <a:spcPts val="0"/>
              </a:spcBef>
              <a:spcAft>
                <a:spcPts val="0"/>
              </a:spcAft>
              <a:buClr>
                <a:srgbClr val="000000"/>
              </a:buClr>
              <a:buSzPts val="1200"/>
              <a:buFont typeface="Arial"/>
              <a:buNone/>
            </a:pPr>
            <a:r>
              <a:rPr b="0" i="0" lang="es-419" sz="1200" u="none" cap="none" strike="noStrike">
                <a:solidFill>
                  <a:srgbClr val="97171E"/>
                </a:solidFill>
                <a:latin typeface="Montserrat Medium"/>
                <a:ea typeface="Montserrat Medium"/>
                <a:cs typeface="Montserrat Medium"/>
                <a:sym typeface="Montserrat Medium"/>
              </a:rPr>
              <a:t>It is almost always used. This set allows you to compare different models and choose the one that performs best. </a:t>
            </a:r>
            <a:endParaRPr b="0" i="0" sz="1200" u="none" cap="none" strike="noStrike">
              <a:solidFill>
                <a:srgbClr val="97171E"/>
              </a:solidFill>
              <a:latin typeface="Montserrat Medium"/>
              <a:ea typeface="Montserrat Medium"/>
              <a:cs typeface="Montserrat Medium"/>
              <a:sym typeface="Montserrat Medium"/>
            </a:endParaRPr>
          </a:p>
          <a:p>
            <a:pPr indent="0" lvl="0" marL="0" marR="0" rtl="0" algn="just">
              <a:lnSpc>
                <a:spcPct val="100000"/>
              </a:lnSpc>
              <a:spcBef>
                <a:spcPts val="0"/>
              </a:spcBef>
              <a:spcAft>
                <a:spcPts val="0"/>
              </a:spcAft>
              <a:buClr>
                <a:schemeClr val="dk1"/>
              </a:buClr>
              <a:buSzPts val="1100"/>
              <a:buFont typeface="Arial"/>
              <a:buNone/>
            </a:pPr>
            <a:r>
              <a:t/>
            </a:r>
            <a:endParaRPr b="0" i="0" sz="1200" u="none" cap="none" strike="noStrike">
              <a:solidFill>
                <a:srgbClr val="97171E"/>
              </a:solidFill>
              <a:latin typeface="Montserrat Light"/>
              <a:ea typeface="Montserrat Light"/>
              <a:cs typeface="Montserrat Light"/>
              <a:sym typeface="Montserrat Light"/>
            </a:endParaRPr>
          </a:p>
          <a:p>
            <a:pPr indent="0" lvl="0" marL="0" marR="0" rtl="0" algn="just">
              <a:lnSpc>
                <a:spcPct val="100000"/>
              </a:lnSpc>
              <a:spcBef>
                <a:spcPts val="0"/>
              </a:spcBef>
              <a:spcAft>
                <a:spcPts val="0"/>
              </a:spcAft>
              <a:buClr>
                <a:schemeClr val="dk1"/>
              </a:buClr>
              <a:buSzPts val="1100"/>
              <a:buFont typeface="Arial"/>
              <a:buNone/>
            </a:pPr>
            <a:r>
              <a:t/>
            </a:r>
            <a:endParaRPr b="0" i="0" sz="1200" u="none" cap="none" strike="noStrike">
              <a:solidFill>
                <a:srgbClr val="97171E"/>
              </a:solidFill>
              <a:latin typeface="Montserrat Light"/>
              <a:ea typeface="Montserrat Light"/>
              <a:cs typeface="Montserrat Light"/>
              <a:sym typeface="Montserrat Light"/>
            </a:endParaRPr>
          </a:p>
          <a:p>
            <a:pPr indent="0" lvl="0" marL="0" marR="0" rtl="0" algn="just">
              <a:lnSpc>
                <a:spcPct val="100000"/>
              </a:lnSpc>
              <a:spcBef>
                <a:spcPts val="0"/>
              </a:spcBef>
              <a:spcAft>
                <a:spcPts val="0"/>
              </a:spcAft>
              <a:buClr>
                <a:schemeClr val="dk1"/>
              </a:buClr>
              <a:buSzPts val="1100"/>
              <a:buFont typeface="Arial"/>
              <a:buNone/>
            </a:pPr>
            <a:r>
              <a:t/>
            </a:r>
            <a:endParaRPr b="0" i="0" sz="1200" u="none" cap="none" strike="noStrike">
              <a:solidFill>
                <a:srgbClr val="97171E"/>
              </a:solidFill>
              <a:latin typeface="Montserrat Light"/>
              <a:ea typeface="Montserrat Light"/>
              <a:cs typeface="Montserrat Light"/>
              <a:sym typeface="Montserrat Light"/>
            </a:endParaRPr>
          </a:p>
          <a:p>
            <a:pPr indent="0" lvl="0" marL="0" marR="0" rtl="0" algn="just">
              <a:lnSpc>
                <a:spcPct val="100000"/>
              </a:lnSpc>
              <a:spcBef>
                <a:spcPts val="0"/>
              </a:spcBef>
              <a:spcAft>
                <a:spcPts val="0"/>
              </a:spcAft>
              <a:buClr>
                <a:schemeClr val="dk1"/>
              </a:buClr>
              <a:buSzPts val="1100"/>
              <a:buFont typeface="Arial"/>
              <a:buNone/>
            </a:pPr>
            <a:r>
              <a:t/>
            </a:r>
            <a:endParaRPr b="0" i="0" sz="1200" u="none" cap="none" strike="noStrike">
              <a:solidFill>
                <a:srgbClr val="97171E"/>
              </a:solidFill>
              <a:latin typeface="Montserrat Light"/>
              <a:ea typeface="Montserrat Light"/>
              <a:cs typeface="Montserrat Light"/>
              <a:sym typeface="Montserrat Light"/>
            </a:endParaRPr>
          </a:p>
          <a:p>
            <a:pPr indent="0" lvl="0" marL="0" marR="0" rtl="0" algn="just">
              <a:lnSpc>
                <a:spcPct val="100000"/>
              </a:lnSpc>
              <a:spcBef>
                <a:spcPts val="0"/>
              </a:spcBef>
              <a:spcAft>
                <a:spcPts val="0"/>
              </a:spcAft>
              <a:buClr>
                <a:schemeClr val="dk1"/>
              </a:buClr>
              <a:buSzPts val="1100"/>
              <a:buFont typeface="Arial"/>
              <a:buNone/>
            </a:pPr>
            <a:r>
              <a:t/>
            </a:r>
            <a:endParaRPr b="0" i="0" sz="1200" u="none" cap="none" strike="noStrike">
              <a:solidFill>
                <a:srgbClr val="97171E"/>
              </a:solidFill>
              <a:latin typeface="Montserrat Light"/>
              <a:ea typeface="Montserrat Light"/>
              <a:cs typeface="Montserrat Light"/>
              <a:sym typeface="Montserrat Light"/>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rgbClr val="97171E"/>
              </a:solidFill>
              <a:latin typeface="Montserrat Light"/>
              <a:ea typeface="Montserrat Light"/>
              <a:cs typeface="Montserrat Light"/>
              <a:sym typeface="Montserrat Light"/>
            </a:endParaRPr>
          </a:p>
        </p:txBody>
      </p:sp>
      <p:pic>
        <p:nvPicPr>
          <p:cNvPr id="232" name="Google Shape;232;p27"/>
          <p:cNvPicPr preferRelativeResize="0"/>
          <p:nvPr/>
        </p:nvPicPr>
        <p:blipFill rotWithShape="1">
          <a:blip r:embed="rId3">
            <a:alphaModFix/>
          </a:blip>
          <a:srcRect b="0" l="0" r="0" t="0"/>
          <a:stretch/>
        </p:blipFill>
        <p:spPr>
          <a:xfrm>
            <a:off x="7688827" y="4588445"/>
            <a:ext cx="1135677" cy="301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EF2"/>
        </a:solidFill>
      </p:bgPr>
    </p:bg>
    <p:spTree>
      <p:nvGrpSpPr>
        <p:cNvPr id="236" name="Shape 236"/>
        <p:cNvGrpSpPr/>
        <p:nvPr/>
      </p:nvGrpSpPr>
      <p:grpSpPr>
        <a:xfrm>
          <a:off x="0" y="0"/>
          <a:ext cx="0" cy="0"/>
          <a:chOff x="0" y="0"/>
          <a:chExt cx="0" cy="0"/>
        </a:xfrm>
      </p:grpSpPr>
      <p:sp>
        <p:nvSpPr>
          <p:cNvPr id="237" name="Google Shape;237;p28"/>
          <p:cNvSpPr/>
          <p:nvPr/>
        </p:nvSpPr>
        <p:spPr>
          <a:xfrm>
            <a:off x="3199350" y="320700"/>
            <a:ext cx="2745300" cy="384900"/>
          </a:xfrm>
          <a:prstGeom prst="rect">
            <a:avLst/>
          </a:prstGeom>
          <a:noFill/>
          <a:ln cap="flat" cmpd="sng" w="9525">
            <a:solidFill>
              <a:srgbClr val="97171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28"/>
          <p:cNvSpPr txBox="1"/>
          <p:nvPr/>
        </p:nvSpPr>
        <p:spPr>
          <a:xfrm>
            <a:off x="2907750" y="320700"/>
            <a:ext cx="33285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1" i="0" lang="es-419" sz="1300" u="none" cap="none" strike="noStrike">
                <a:solidFill>
                  <a:srgbClr val="97171E"/>
                </a:solidFill>
                <a:latin typeface="Montserrat ExtraBold"/>
                <a:ea typeface="Montserrat ExtraBold"/>
                <a:cs typeface="Montserrat ExtraBold"/>
                <a:sym typeface="Montserrat ExtraBold"/>
              </a:rPr>
              <a:t>ML OVERVIEW</a:t>
            </a:r>
            <a:endParaRPr b="1" i="0" sz="1300" u="none" cap="none" strike="noStrike">
              <a:solidFill>
                <a:srgbClr val="97171E"/>
              </a:solidFill>
              <a:latin typeface="Montserrat ExtraBold"/>
              <a:ea typeface="Montserrat ExtraBold"/>
              <a:cs typeface="Montserrat ExtraBold"/>
              <a:sym typeface="Montserrat ExtraBold"/>
            </a:endParaRPr>
          </a:p>
        </p:txBody>
      </p:sp>
      <p:sp>
        <p:nvSpPr>
          <p:cNvPr id="239" name="Google Shape;239;p28"/>
          <p:cNvSpPr txBox="1"/>
          <p:nvPr/>
        </p:nvSpPr>
        <p:spPr>
          <a:xfrm>
            <a:off x="590850" y="797850"/>
            <a:ext cx="53538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1" i="0" lang="es-419" sz="2500" u="none" cap="none" strike="noStrike">
                <a:solidFill>
                  <a:srgbClr val="97171E"/>
                </a:solidFill>
                <a:latin typeface="Montserrat ExtraBold"/>
                <a:ea typeface="Montserrat ExtraBold"/>
                <a:cs typeface="Montserrat ExtraBold"/>
                <a:sym typeface="Montserrat ExtraBold"/>
              </a:rPr>
              <a:t>Modeling Phase</a:t>
            </a:r>
            <a:endParaRPr b="1" i="0" sz="2500" u="none" cap="none" strike="noStrike">
              <a:solidFill>
                <a:srgbClr val="97171E"/>
              </a:solidFill>
              <a:latin typeface="Montserrat ExtraBold"/>
              <a:ea typeface="Montserrat ExtraBold"/>
              <a:cs typeface="Montserrat ExtraBold"/>
              <a:sym typeface="Montserrat ExtraBold"/>
            </a:endParaRPr>
          </a:p>
        </p:txBody>
      </p:sp>
      <p:pic>
        <p:nvPicPr>
          <p:cNvPr id="240" name="Google Shape;240;p28"/>
          <p:cNvPicPr preferRelativeResize="0"/>
          <p:nvPr/>
        </p:nvPicPr>
        <p:blipFill rotWithShape="1">
          <a:blip r:embed="rId3">
            <a:alphaModFix/>
          </a:blip>
          <a:srcRect b="0" l="0" r="0" t="0"/>
          <a:stretch/>
        </p:blipFill>
        <p:spPr>
          <a:xfrm>
            <a:off x="7688827" y="4588445"/>
            <a:ext cx="1135677" cy="301675"/>
          </a:xfrm>
          <a:prstGeom prst="rect">
            <a:avLst/>
          </a:prstGeom>
          <a:noFill/>
          <a:ln>
            <a:noFill/>
          </a:ln>
        </p:spPr>
      </p:pic>
      <p:pic>
        <p:nvPicPr>
          <p:cNvPr id="241" name="Google Shape;241;p28"/>
          <p:cNvPicPr preferRelativeResize="0"/>
          <p:nvPr/>
        </p:nvPicPr>
        <p:blipFill rotWithShape="1">
          <a:blip r:embed="rId4">
            <a:alphaModFix/>
          </a:blip>
          <a:srcRect b="0" l="0" r="0" t="0"/>
          <a:stretch/>
        </p:blipFill>
        <p:spPr>
          <a:xfrm>
            <a:off x="1360175" y="1367250"/>
            <a:ext cx="5881426" cy="34714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EF2"/>
        </a:solidFill>
      </p:bgPr>
    </p:bg>
    <p:spTree>
      <p:nvGrpSpPr>
        <p:cNvPr id="245" name="Shape 245"/>
        <p:cNvGrpSpPr/>
        <p:nvPr/>
      </p:nvGrpSpPr>
      <p:grpSpPr>
        <a:xfrm>
          <a:off x="0" y="0"/>
          <a:ext cx="0" cy="0"/>
          <a:chOff x="0" y="0"/>
          <a:chExt cx="0" cy="0"/>
        </a:xfrm>
      </p:grpSpPr>
      <p:sp>
        <p:nvSpPr>
          <p:cNvPr id="246" name="Google Shape;246;p29"/>
          <p:cNvSpPr/>
          <p:nvPr/>
        </p:nvSpPr>
        <p:spPr>
          <a:xfrm>
            <a:off x="3199350" y="320700"/>
            <a:ext cx="2745300" cy="384900"/>
          </a:xfrm>
          <a:prstGeom prst="rect">
            <a:avLst/>
          </a:prstGeom>
          <a:noFill/>
          <a:ln cap="flat" cmpd="sng" w="9525">
            <a:solidFill>
              <a:srgbClr val="97171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29"/>
          <p:cNvSpPr txBox="1"/>
          <p:nvPr/>
        </p:nvSpPr>
        <p:spPr>
          <a:xfrm>
            <a:off x="2907750" y="320700"/>
            <a:ext cx="33285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1" i="0" lang="es-419" sz="1300" u="none" cap="none" strike="noStrike">
                <a:solidFill>
                  <a:srgbClr val="97171E"/>
                </a:solidFill>
                <a:latin typeface="Montserrat ExtraBold"/>
                <a:ea typeface="Montserrat ExtraBold"/>
                <a:cs typeface="Montserrat ExtraBold"/>
                <a:sym typeface="Montserrat ExtraBold"/>
              </a:rPr>
              <a:t>ML OVERVIEW</a:t>
            </a:r>
            <a:endParaRPr b="1" i="0" sz="1300" u="none" cap="none" strike="noStrike">
              <a:solidFill>
                <a:srgbClr val="97171E"/>
              </a:solidFill>
              <a:latin typeface="Montserrat ExtraBold"/>
              <a:ea typeface="Montserrat ExtraBold"/>
              <a:cs typeface="Montserrat ExtraBold"/>
              <a:sym typeface="Montserrat ExtraBold"/>
            </a:endParaRPr>
          </a:p>
        </p:txBody>
      </p:sp>
      <p:sp>
        <p:nvSpPr>
          <p:cNvPr id="248" name="Google Shape;248;p29"/>
          <p:cNvSpPr txBox="1"/>
          <p:nvPr/>
        </p:nvSpPr>
        <p:spPr>
          <a:xfrm>
            <a:off x="590850" y="797850"/>
            <a:ext cx="53538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1" i="0" lang="es-419" sz="2500" u="none" cap="none" strike="noStrike">
                <a:solidFill>
                  <a:srgbClr val="97171E"/>
                </a:solidFill>
                <a:latin typeface="Montserrat ExtraBold"/>
                <a:ea typeface="Montserrat ExtraBold"/>
                <a:cs typeface="Montserrat ExtraBold"/>
                <a:sym typeface="Montserrat ExtraBold"/>
              </a:rPr>
              <a:t>Modeling Phase</a:t>
            </a:r>
            <a:endParaRPr b="1" i="0" sz="2500" u="none" cap="none" strike="noStrike">
              <a:solidFill>
                <a:srgbClr val="97171E"/>
              </a:solidFill>
              <a:latin typeface="Montserrat ExtraBold"/>
              <a:ea typeface="Montserrat ExtraBold"/>
              <a:cs typeface="Montserrat ExtraBold"/>
              <a:sym typeface="Montserrat ExtraBold"/>
            </a:endParaRPr>
          </a:p>
        </p:txBody>
      </p:sp>
      <p:sp>
        <p:nvSpPr>
          <p:cNvPr id="249" name="Google Shape;249;p29"/>
          <p:cNvSpPr txBox="1"/>
          <p:nvPr/>
        </p:nvSpPr>
        <p:spPr>
          <a:xfrm>
            <a:off x="590850" y="1367250"/>
            <a:ext cx="8233800" cy="3140100"/>
          </a:xfrm>
          <a:prstGeom prst="rect">
            <a:avLst/>
          </a:prstGeom>
          <a:noFill/>
          <a:ln>
            <a:noFill/>
          </a:ln>
        </p:spPr>
        <p:txBody>
          <a:bodyPr anchorCtr="0" anchor="t" bIns="91425" lIns="91425" spcFirstLastPara="1" rIns="91425" wrap="square" tIns="91425">
            <a:spAutoFit/>
          </a:bodyPr>
          <a:lstStyle/>
          <a:p>
            <a:pPr indent="-304800" lvl="0" marL="457200" marR="0" rtl="0" algn="just">
              <a:lnSpc>
                <a:spcPct val="100000"/>
              </a:lnSpc>
              <a:spcBef>
                <a:spcPts val="0"/>
              </a:spcBef>
              <a:spcAft>
                <a:spcPts val="0"/>
              </a:spcAft>
              <a:buClr>
                <a:srgbClr val="97171E"/>
              </a:buClr>
              <a:buSzPts val="1200"/>
              <a:buFont typeface="Montserrat Medium"/>
              <a:buChar char="●"/>
            </a:pPr>
            <a:r>
              <a:rPr b="0" i="0" lang="es-419" sz="1200" u="none" cap="none" strike="noStrike">
                <a:solidFill>
                  <a:srgbClr val="97171E"/>
                </a:solidFill>
                <a:latin typeface="Montserrat Medium"/>
                <a:ea typeface="Montserrat Medium"/>
                <a:cs typeface="Montserrat Medium"/>
                <a:sym typeface="Montserrat Medium"/>
              </a:rPr>
              <a:t>These splits of the data are done to avoid the most important problem in machine learning, which is called overfitting.</a:t>
            </a:r>
            <a:endParaRPr b="0" i="0" sz="1200" u="none" cap="none" strike="noStrike">
              <a:solidFill>
                <a:srgbClr val="97171E"/>
              </a:solidFill>
              <a:latin typeface="Montserrat Medium"/>
              <a:ea typeface="Montserrat Medium"/>
              <a:cs typeface="Montserrat Medium"/>
              <a:sym typeface="Montserrat Medium"/>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rgbClr val="97171E"/>
              </a:solidFill>
              <a:latin typeface="Montserrat SemiBold"/>
              <a:ea typeface="Montserrat SemiBold"/>
              <a:cs typeface="Montserrat SemiBold"/>
              <a:sym typeface="Montserrat SemiBold"/>
            </a:endParaRPr>
          </a:p>
          <a:p>
            <a:pPr indent="-304800" lvl="0" marL="457200" marR="0" rtl="0" algn="just">
              <a:lnSpc>
                <a:spcPct val="100000"/>
              </a:lnSpc>
              <a:spcBef>
                <a:spcPts val="0"/>
              </a:spcBef>
              <a:spcAft>
                <a:spcPts val="0"/>
              </a:spcAft>
              <a:buClr>
                <a:srgbClr val="97171E"/>
              </a:buClr>
              <a:buSzPts val="1200"/>
              <a:buFont typeface="Montserrat Light"/>
              <a:buChar char="●"/>
            </a:pPr>
            <a:r>
              <a:rPr b="0" i="0" lang="es-419" sz="1200" u="none" cap="none" strike="noStrike">
                <a:solidFill>
                  <a:srgbClr val="97171E"/>
                </a:solidFill>
                <a:latin typeface="Montserrat SemiBold"/>
                <a:ea typeface="Montserrat SemiBold"/>
                <a:cs typeface="Montserrat SemiBold"/>
                <a:sym typeface="Montserrat SemiBold"/>
              </a:rPr>
              <a:t>Overfitting</a:t>
            </a:r>
            <a:r>
              <a:rPr b="0" i="0" lang="es-419" sz="1200" u="none" cap="none" strike="noStrike">
                <a:solidFill>
                  <a:srgbClr val="97171E"/>
                </a:solidFill>
                <a:latin typeface="Montserrat Medium"/>
                <a:ea typeface="Montserrat Medium"/>
                <a:cs typeface="Montserrat Medium"/>
                <a:sym typeface="Montserrat Medium"/>
              </a:rPr>
              <a:t> is the act of making a model that fits the training data so well that it does not generalize correctly to the test data. That is, it fits correctly to the past, but not to the future, which is the objective of the models.</a:t>
            </a:r>
            <a:endParaRPr b="0" i="0" sz="1200" u="none" cap="none" strike="noStrike">
              <a:solidFill>
                <a:srgbClr val="97171E"/>
              </a:solidFill>
              <a:latin typeface="Montserrat Medium"/>
              <a:ea typeface="Montserrat Medium"/>
              <a:cs typeface="Montserrat Medium"/>
              <a:sym typeface="Montserrat Medium"/>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rgbClr val="97171E"/>
              </a:solidFill>
              <a:latin typeface="Montserrat Light"/>
              <a:ea typeface="Montserrat Light"/>
              <a:cs typeface="Montserrat Light"/>
              <a:sym typeface="Montserrat Light"/>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rgbClr val="97171E"/>
              </a:solidFill>
              <a:latin typeface="Montserrat Light"/>
              <a:ea typeface="Montserrat Light"/>
              <a:cs typeface="Montserrat Light"/>
              <a:sym typeface="Montserrat Light"/>
            </a:endParaRPr>
          </a:p>
          <a:p>
            <a:pPr indent="0" lvl="0" marL="457200" marR="0" rtl="0" algn="just">
              <a:lnSpc>
                <a:spcPct val="100000"/>
              </a:lnSpc>
              <a:spcBef>
                <a:spcPts val="0"/>
              </a:spcBef>
              <a:spcAft>
                <a:spcPts val="0"/>
              </a:spcAft>
              <a:buClr>
                <a:srgbClr val="000000"/>
              </a:buClr>
              <a:buSzPts val="1200"/>
              <a:buFont typeface="Arial"/>
              <a:buNone/>
            </a:pPr>
            <a:r>
              <a:t/>
            </a:r>
            <a:endParaRPr b="0" i="0" sz="1200" u="none" cap="none" strike="noStrike">
              <a:solidFill>
                <a:srgbClr val="97171E"/>
              </a:solidFill>
              <a:latin typeface="Montserrat Light"/>
              <a:ea typeface="Montserrat Light"/>
              <a:cs typeface="Montserrat Light"/>
              <a:sym typeface="Montserrat Light"/>
            </a:endParaRPr>
          </a:p>
          <a:p>
            <a:pPr indent="0" lvl="0" marL="457200" marR="0" rtl="0" algn="just">
              <a:lnSpc>
                <a:spcPct val="100000"/>
              </a:lnSpc>
              <a:spcBef>
                <a:spcPts val="0"/>
              </a:spcBef>
              <a:spcAft>
                <a:spcPts val="0"/>
              </a:spcAft>
              <a:buClr>
                <a:srgbClr val="000000"/>
              </a:buClr>
              <a:buSzPts val="1200"/>
              <a:buFont typeface="Arial"/>
              <a:buNone/>
            </a:pPr>
            <a:r>
              <a:t/>
            </a:r>
            <a:endParaRPr b="0" i="0" sz="1200" u="none" cap="none" strike="noStrike">
              <a:solidFill>
                <a:srgbClr val="97171E"/>
              </a:solidFill>
              <a:latin typeface="Montserrat Light"/>
              <a:ea typeface="Montserrat Light"/>
              <a:cs typeface="Montserrat Light"/>
              <a:sym typeface="Montserrat Light"/>
            </a:endParaRPr>
          </a:p>
          <a:p>
            <a:pPr indent="0" lvl="0" marL="0" marR="0" rtl="0" algn="just">
              <a:lnSpc>
                <a:spcPct val="100000"/>
              </a:lnSpc>
              <a:spcBef>
                <a:spcPts val="0"/>
              </a:spcBef>
              <a:spcAft>
                <a:spcPts val="0"/>
              </a:spcAft>
              <a:buClr>
                <a:schemeClr val="dk1"/>
              </a:buClr>
              <a:buSzPts val="1100"/>
              <a:buFont typeface="Arial"/>
              <a:buNone/>
            </a:pPr>
            <a:r>
              <a:t/>
            </a:r>
            <a:endParaRPr b="0" i="0" sz="1200" u="none" cap="none" strike="noStrike">
              <a:solidFill>
                <a:srgbClr val="97171E"/>
              </a:solidFill>
              <a:latin typeface="Montserrat Light"/>
              <a:ea typeface="Montserrat Light"/>
              <a:cs typeface="Montserrat Light"/>
              <a:sym typeface="Montserrat Light"/>
            </a:endParaRPr>
          </a:p>
          <a:p>
            <a:pPr indent="0" lvl="0" marL="0" marR="0" rtl="0" algn="just">
              <a:lnSpc>
                <a:spcPct val="100000"/>
              </a:lnSpc>
              <a:spcBef>
                <a:spcPts val="0"/>
              </a:spcBef>
              <a:spcAft>
                <a:spcPts val="0"/>
              </a:spcAft>
              <a:buClr>
                <a:schemeClr val="dk1"/>
              </a:buClr>
              <a:buSzPts val="1100"/>
              <a:buFont typeface="Arial"/>
              <a:buNone/>
            </a:pPr>
            <a:r>
              <a:t/>
            </a:r>
            <a:endParaRPr b="0" i="0" sz="1200" u="none" cap="none" strike="noStrike">
              <a:solidFill>
                <a:srgbClr val="97171E"/>
              </a:solidFill>
              <a:latin typeface="Montserrat Light"/>
              <a:ea typeface="Montserrat Light"/>
              <a:cs typeface="Montserrat Light"/>
              <a:sym typeface="Montserrat Light"/>
            </a:endParaRPr>
          </a:p>
          <a:p>
            <a:pPr indent="0" lvl="0" marL="0" marR="0" rtl="0" algn="just">
              <a:lnSpc>
                <a:spcPct val="100000"/>
              </a:lnSpc>
              <a:spcBef>
                <a:spcPts val="0"/>
              </a:spcBef>
              <a:spcAft>
                <a:spcPts val="0"/>
              </a:spcAft>
              <a:buClr>
                <a:schemeClr val="dk1"/>
              </a:buClr>
              <a:buSzPts val="1100"/>
              <a:buFont typeface="Arial"/>
              <a:buNone/>
            </a:pPr>
            <a:r>
              <a:t/>
            </a:r>
            <a:endParaRPr b="0" i="0" sz="1200" u="none" cap="none" strike="noStrike">
              <a:solidFill>
                <a:srgbClr val="97171E"/>
              </a:solidFill>
              <a:latin typeface="Montserrat Light"/>
              <a:ea typeface="Montserrat Light"/>
              <a:cs typeface="Montserrat Light"/>
              <a:sym typeface="Montserrat Light"/>
            </a:endParaRPr>
          </a:p>
          <a:p>
            <a:pPr indent="0" lvl="0" marL="0" marR="0" rtl="0" algn="just">
              <a:lnSpc>
                <a:spcPct val="100000"/>
              </a:lnSpc>
              <a:spcBef>
                <a:spcPts val="0"/>
              </a:spcBef>
              <a:spcAft>
                <a:spcPts val="0"/>
              </a:spcAft>
              <a:buClr>
                <a:schemeClr val="dk1"/>
              </a:buClr>
              <a:buSzPts val="1100"/>
              <a:buFont typeface="Arial"/>
              <a:buNone/>
            </a:pPr>
            <a:r>
              <a:t/>
            </a:r>
            <a:endParaRPr b="0" i="0" sz="1200" u="none" cap="none" strike="noStrike">
              <a:solidFill>
                <a:srgbClr val="97171E"/>
              </a:solidFill>
              <a:latin typeface="Montserrat Light"/>
              <a:ea typeface="Montserrat Light"/>
              <a:cs typeface="Montserrat Light"/>
              <a:sym typeface="Montserrat Light"/>
            </a:endParaRPr>
          </a:p>
          <a:p>
            <a:pPr indent="0" lvl="0" marL="0" marR="0" rtl="0" algn="just">
              <a:lnSpc>
                <a:spcPct val="100000"/>
              </a:lnSpc>
              <a:spcBef>
                <a:spcPts val="0"/>
              </a:spcBef>
              <a:spcAft>
                <a:spcPts val="0"/>
              </a:spcAft>
              <a:buClr>
                <a:schemeClr val="dk1"/>
              </a:buClr>
              <a:buSzPts val="1100"/>
              <a:buFont typeface="Arial"/>
              <a:buNone/>
            </a:pPr>
            <a:r>
              <a:t/>
            </a:r>
            <a:endParaRPr b="0" i="0" sz="1200" u="none" cap="none" strike="noStrike">
              <a:solidFill>
                <a:srgbClr val="97171E"/>
              </a:solidFill>
              <a:latin typeface="Montserrat Light"/>
              <a:ea typeface="Montserrat Light"/>
              <a:cs typeface="Montserrat Light"/>
              <a:sym typeface="Montserrat Light"/>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rgbClr val="97171E"/>
              </a:solidFill>
              <a:latin typeface="Montserrat Light"/>
              <a:ea typeface="Montserrat Light"/>
              <a:cs typeface="Montserrat Light"/>
              <a:sym typeface="Montserrat Light"/>
            </a:endParaRPr>
          </a:p>
        </p:txBody>
      </p:sp>
      <p:pic>
        <p:nvPicPr>
          <p:cNvPr id="250" name="Google Shape;250;p29"/>
          <p:cNvPicPr preferRelativeResize="0"/>
          <p:nvPr/>
        </p:nvPicPr>
        <p:blipFill rotWithShape="1">
          <a:blip r:embed="rId3">
            <a:alphaModFix/>
          </a:blip>
          <a:srcRect b="0" l="0" r="0" t="0"/>
          <a:stretch/>
        </p:blipFill>
        <p:spPr>
          <a:xfrm>
            <a:off x="7688827" y="4588445"/>
            <a:ext cx="1135677" cy="301675"/>
          </a:xfrm>
          <a:prstGeom prst="rect">
            <a:avLst/>
          </a:prstGeom>
          <a:noFill/>
          <a:ln>
            <a:noFill/>
          </a:ln>
        </p:spPr>
      </p:pic>
      <p:pic>
        <p:nvPicPr>
          <p:cNvPr id="251" name="Google Shape;251;p29"/>
          <p:cNvPicPr preferRelativeResize="0"/>
          <p:nvPr/>
        </p:nvPicPr>
        <p:blipFill rotWithShape="1">
          <a:blip r:embed="rId4">
            <a:alphaModFix/>
          </a:blip>
          <a:srcRect b="0" l="0" r="0" t="0"/>
          <a:stretch/>
        </p:blipFill>
        <p:spPr>
          <a:xfrm>
            <a:off x="3113100" y="2606025"/>
            <a:ext cx="2917824" cy="2236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EF2"/>
        </a:solidFill>
      </p:bgPr>
    </p:bg>
    <p:spTree>
      <p:nvGrpSpPr>
        <p:cNvPr id="63" name="Shape 63"/>
        <p:cNvGrpSpPr/>
        <p:nvPr/>
      </p:nvGrpSpPr>
      <p:grpSpPr>
        <a:xfrm>
          <a:off x="0" y="0"/>
          <a:ext cx="0" cy="0"/>
          <a:chOff x="0" y="0"/>
          <a:chExt cx="0" cy="0"/>
        </a:xfrm>
      </p:grpSpPr>
      <p:sp>
        <p:nvSpPr>
          <p:cNvPr id="64" name="Google Shape;64;p14"/>
          <p:cNvSpPr txBox="1"/>
          <p:nvPr/>
        </p:nvSpPr>
        <p:spPr>
          <a:xfrm>
            <a:off x="544450" y="482825"/>
            <a:ext cx="47199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es-419" sz="3000" u="none" cap="none" strike="noStrike">
                <a:solidFill>
                  <a:srgbClr val="97171E"/>
                </a:solidFill>
                <a:latin typeface="Montserrat ExtraBold"/>
                <a:ea typeface="Montserrat ExtraBold"/>
                <a:cs typeface="Montserrat ExtraBold"/>
                <a:sym typeface="Montserrat ExtraBold"/>
              </a:rPr>
              <a:t>Index</a:t>
            </a:r>
            <a:endParaRPr b="1" i="0" sz="3000" u="none" cap="none" strike="noStrike">
              <a:solidFill>
                <a:srgbClr val="97171E"/>
              </a:solidFill>
              <a:latin typeface="Montserrat ExtraBold"/>
              <a:ea typeface="Montserrat ExtraBold"/>
              <a:cs typeface="Montserrat ExtraBold"/>
              <a:sym typeface="Montserrat ExtraBold"/>
            </a:endParaRPr>
          </a:p>
        </p:txBody>
      </p:sp>
      <p:sp>
        <p:nvSpPr>
          <p:cNvPr id="65" name="Google Shape;65;p14"/>
          <p:cNvSpPr txBox="1"/>
          <p:nvPr/>
        </p:nvSpPr>
        <p:spPr>
          <a:xfrm>
            <a:off x="4470849" y="1578647"/>
            <a:ext cx="54585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s-419" sz="1500" u="none" cap="none" strike="noStrike">
                <a:solidFill>
                  <a:srgbClr val="97171E"/>
                </a:solidFill>
                <a:latin typeface="Montserrat Medium"/>
                <a:ea typeface="Montserrat Medium"/>
                <a:cs typeface="Montserrat Medium"/>
                <a:sym typeface="Montserrat Medium"/>
              </a:rPr>
              <a:t>Introduction</a:t>
            </a:r>
            <a:endParaRPr b="0" i="0" sz="1500" u="none" cap="none" strike="noStrike">
              <a:solidFill>
                <a:srgbClr val="97171E"/>
              </a:solidFill>
              <a:latin typeface="Montserrat Medium"/>
              <a:ea typeface="Montserrat Medium"/>
              <a:cs typeface="Montserrat Medium"/>
              <a:sym typeface="Montserrat Medium"/>
            </a:endParaRPr>
          </a:p>
        </p:txBody>
      </p:sp>
      <p:sp>
        <p:nvSpPr>
          <p:cNvPr id="66" name="Google Shape;66;p14"/>
          <p:cNvSpPr txBox="1"/>
          <p:nvPr/>
        </p:nvSpPr>
        <p:spPr>
          <a:xfrm>
            <a:off x="3817450" y="1501700"/>
            <a:ext cx="4482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1" i="0" lang="es-419" sz="2500" u="none" cap="none" strike="noStrike">
                <a:solidFill>
                  <a:srgbClr val="97171E"/>
                </a:solidFill>
                <a:latin typeface="Montserrat ExtraBold"/>
                <a:ea typeface="Montserrat ExtraBold"/>
                <a:cs typeface="Montserrat ExtraBold"/>
                <a:sym typeface="Montserrat ExtraBold"/>
              </a:rPr>
              <a:t>1</a:t>
            </a:r>
            <a:endParaRPr b="1" i="0" sz="2500" u="none" cap="none" strike="noStrike">
              <a:solidFill>
                <a:srgbClr val="97171E"/>
              </a:solidFill>
              <a:latin typeface="Montserrat ExtraBold"/>
              <a:ea typeface="Montserrat ExtraBold"/>
              <a:cs typeface="Montserrat ExtraBold"/>
              <a:sym typeface="Montserrat ExtraBold"/>
            </a:endParaRPr>
          </a:p>
        </p:txBody>
      </p:sp>
      <p:sp>
        <p:nvSpPr>
          <p:cNvPr id="67" name="Google Shape;67;p14"/>
          <p:cNvSpPr txBox="1"/>
          <p:nvPr/>
        </p:nvSpPr>
        <p:spPr>
          <a:xfrm>
            <a:off x="4470849" y="2294320"/>
            <a:ext cx="54585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s-419" sz="1500" u="none" cap="none" strike="noStrike">
                <a:solidFill>
                  <a:srgbClr val="97171E"/>
                </a:solidFill>
                <a:latin typeface="Montserrat Medium"/>
                <a:ea typeface="Montserrat Medium"/>
                <a:cs typeface="Montserrat Medium"/>
                <a:sym typeface="Montserrat Medium"/>
              </a:rPr>
              <a:t>Types of ML </a:t>
            </a:r>
            <a:endParaRPr b="0" i="0" sz="1500" u="none" cap="none" strike="noStrike">
              <a:solidFill>
                <a:srgbClr val="97171E"/>
              </a:solidFill>
              <a:latin typeface="Montserrat Medium"/>
              <a:ea typeface="Montserrat Medium"/>
              <a:cs typeface="Montserrat Medium"/>
              <a:sym typeface="Montserrat Medium"/>
            </a:endParaRPr>
          </a:p>
        </p:txBody>
      </p:sp>
      <p:sp>
        <p:nvSpPr>
          <p:cNvPr id="68" name="Google Shape;68;p14"/>
          <p:cNvSpPr txBox="1"/>
          <p:nvPr/>
        </p:nvSpPr>
        <p:spPr>
          <a:xfrm>
            <a:off x="3817450" y="2255861"/>
            <a:ext cx="4482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1" i="0" lang="es-419" sz="2500" u="none" cap="none" strike="noStrike">
                <a:solidFill>
                  <a:srgbClr val="97171E"/>
                </a:solidFill>
                <a:latin typeface="Montserrat ExtraBold"/>
                <a:ea typeface="Montserrat ExtraBold"/>
                <a:cs typeface="Montserrat ExtraBold"/>
                <a:sym typeface="Montserrat ExtraBold"/>
              </a:rPr>
              <a:t>2</a:t>
            </a:r>
            <a:endParaRPr b="1" i="0" sz="2500" u="none" cap="none" strike="noStrike">
              <a:solidFill>
                <a:srgbClr val="97171E"/>
              </a:solidFill>
              <a:latin typeface="Montserrat ExtraBold"/>
              <a:ea typeface="Montserrat ExtraBold"/>
              <a:cs typeface="Montserrat ExtraBold"/>
              <a:sym typeface="Montserrat ExtraBold"/>
            </a:endParaRPr>
          </a:p>
        </p:txBody>
      </p:sp>
      <p:sp>
        <p:nvSpPr>
          <p:cNvPr id="69" name="Google Shape;69;p14"/>
          <p:cNvSpPr txBox="1"/>
          <p:nvPr/>
        </p:nvSpPr>
        <p:spPr>
          <a:xfrm>
            <a:off x="4470849" y="3089216"/>
            <a:ext cx="54585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s-419" sz="1500" u="none" cap="none" strike="noStrike">
                <a:solidFill>
                  <a:srgbClr val="97171E"/>
                </a:solidFill>
                <a:latin typeface="Montserrat Medium"/>
                <a:ea typeface="Montserrat Medium"/>
                <a:cs typeface="Montserrat Medium"/>
                <a:sym typeface="Montserrat Medium"/>
              </a:rPr>
              <a:t>Phases of ML</a:t>
            </a:r>
            <a:endParaRPr b="0" i="0" sz="1500" u="none" cap="none" strike="noStrike">
              <a:solidFill>
                <a:srgbClr val="97171E"/>
              </a:solidFill>
              <a:latin typeface="Montserrat Medium"/>
              <a:ea typeface="Montserrat Medium"/>
              <a:cs typeface="Montserrat Medium"/>
              <a:sym typeface="Montserrat Medium"/>
            </a:endParaRPr>
          </a:p>
        </p:txBody>
      </p:sp>
      <p:sp>
        <p:nvSpPr>
          <p:cNvPr id="70" name="Google Shape;70;p14"/>
          <p:cNvSpPr txBox="1"/>
          <p:nvPr/>
        </p:nvSpPr>
        <p:spPr>
          <a:xfrm>
            <a:off x="3817450" y="3009994"/>
            <a:ext cx="4482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1" i="0" lang="es-419" sz="2500" u="none" cap="none" strike="noStrike">
                <a:solidFill>
                  <a:srgbClr val="97171E"/>
                </a:solidFill>
                <a:latin typeface="Montserrat ExtraBold"/>
                <a:ea typeface="Montserrat ExtraBold"/>
                <a:cs typeface="Montserrat ExtraBold"/>
                <a:sym typeface="Montserrat ExtraBold"/>
              </a:rPr>
              <a:t>3</a:t>
            </a:r>
            <a:endParaRPr b="1" i="0" sz="2500" u="none" cap="none" strike="noStrike">
              <a:solidFill>
                <a:srgbClr val="97171E"/>
              </a:solidFill>
              <a:latin typeface="Montserrat ExtraBold"/>
              <a:ea typeface="Montserrat ExtraBold"/>
              <a:cs typeface="Montserrat ExtraBold"/>
              <a:sym typeface="Montserrat ExtraBo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7171E"/>
        </a:solidFill>
      </p:bgPr>
    </p:bg>
    <p:spTree>
      <p:nvGrpSpPr>
        <p:cNvPr id="74" name="Shape 74"/>
        <p:cNvGrpSpPr/>
        <p:nvPr/>
      </p:nvGrpSpPr>
      <p:grpSpPr>
        <a:xfrm>
          <a:off x="0" y="0"/>
          <a:ext cx="0" cy="0"/>
          <a:chOff x="0" y="0"/>
          <a:chExt cx="0" cy="0"/>
        </a:xfrm>
      </p:grpSpPr>
      <p:sp>
        <p:nvSpPr>
          <p:cNvPr id="75" name="Google Shape;75;p15"/>
          <p:cNvSpPr/>
          <p:nvPr/>
        </p:nvSpPr>
        <p:spPr>
          <a:xfrm>
            <a:off x="5762025" y="3342650"/>
            <a:ext cx="2745300" cy="1312500"/>
          </a:xfrm>
          <a:prstGeom prst="rect">
            <a:avLst/>
          </a:prstGeom>
          <a:noFill/>
          <a:ln cap="flat" cmpd="sng" w="9525">
            <a:solidFill>
              <a:srgbClr val="E8EEF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5"/>
          <p:cNvSpPr txBox="1"/>
          <p:nvPr/>
        </p:nvSpPr>
        <p:spPr>
          <a:xfrm>
            <a:off x="5968125" y="3629450"/>
            <a:ext cx="23331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0" i="0" lang="es-419" sz="1200" u="none" cap="none" strike="noStrike">
                <a:solidFill>
                  <a:srgbClr val="E8EEF2"/>
                </a:solidFill>
                <a:latin typeface="Montserrat Light"/>
                <a:ea typeface="Montserrat Light"/>
                <a:cs typeface="Montserrat Light"/>
                <a:sym typeface="Montserrat Light"/>
              </a:rPr>
              <a:t>What is Machine Learning ?</a:t>
            </a:r>
            <a:endParaRPr b="0" i="0" sz="1200" u="none" cap="none" strike="noStrike">
              <a:solidFill>
                <a:srgbClr val="E8EEF2"/>
              </a:solidFill>
              <a:latin typeface="Montserrat Light"/>
              <a:ea typeface="Montserrat Light"/>
              <a:cs typeface="Montserrat Light"/>
              <a:sym typeface="Montserrat Light"/>
            </a:endParaRPr>
          </a:p>
        </p:txBody>
      </p:sp>
      <p:sp>
        <p:nvSpPr>
          <p:cNvPr id="77" name="Google Shape;77;p15"/>
          <p:cNvSpPr txBox="1"/>
          <p:nvPr/>
        </p:nvSpPr>
        <p:spPr>
          <a:xfrm>
            <a:off x="569100" y="3546950"/>
            <a:ext cx="47199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es-419" sz="3000" u="none" cap="none" strike="noStrike">
                <a:solidFill>
                  <a:srgbClr val="E8EEF2"/>
                </a:solidFill>
                <a:latin typeface="Montserrat ExtraBold"/>
                <a:ea typeface="Montserrat ExtraBold"/>
                <a:cs typeface="Montserrat ExtraBold"/>
                <a:sym typeface="Montserrat ExtraBold"/>
              </a:rPr>
              <a:t>Introduction</a:t>
            </a:r>
            <a:endParaRPr b="1" i="0" sz="3000" u="none" cap="none" strike="noStrike">
              <a:solidFill>
                <a:srgbClr val="E8EEF2"/>
              </a:solidFill>
              <a:latin typeface="Montserrat ExtraBold"/>
              <a:ea typeface="Montserrat ExtraBold"/>
              <a:cs typeface="Montserrat ExtraBold"/>
              <a:sym typeface="Montserrat ExtraBo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7171E"/>
        </a:solidFill>
      </p:bgPr>
    </p:bg>
    <p:spTree>
      <p:nvGrpSpPr>
        <p:cNvPr id="81" name="Shape 81"/>
        <p:cNvGrpSpPr/>
        <p:nvPr/>
      </p:nvGrpSpPr>
      <p:grpSpPr>
        <a:xfrm>
          <a:off x="0" y="0"/>
          <a:ext cx="0" cy="0"/>
          <a:chOff x="0" y="0"/>
          <a:chExt cx="0" cy="0"/>
        </a:xfrm>
      </p:grpSpPr>
      <p:sp>
        <p:nvSpPr>
          <p:cNvPr id="82" name="Google Shape;82;p16"/>
          <p:cNvSpPr/>
          <p:nvPr/>
        </p:nvSpPr>
        <p:spPr>
          <a:xfrm>
            <a:off x="3199350" y="320700"/>
            <a:ext cx="2745300" cy="384900"/>
          </a:xfrm>
          <a:prstGeom prst="rect">
            <a:avLst/>
          </a:prstGeom>
          <a:noFill/>
          <a:ln cap="flat" cmpd="sng" w="9525">
            <a:solidFill>
              <a:srgbClr val="E8EEF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E8EEF2"/>
              </a:solidFill>
              <a:latin typeface="Arial"/>
              <a:ea typeface="Arial"/>
              <a:cs typeface="Arial"/>
              <a:sym typeface="Arial"/>
            </a:endParaRPr>
          </a:p>
        </p:txBody>
      </p:sp>
      <p:sp>
        <p:nvSpPr>
          <p:cNvPr id="83" name="Google Shape;83;p16"/>
          <p:cNvSpPr txBox="1"/>
          <p:nvPr/>
        </p:nvSpPr>
        <p:spPr>
          <a:xfrm>
            <a:off x="3432600" y="320700"/>
            <a:ext cx="22788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1" i="0" lang="es-419" sz="1300" u="none" cap="none" strike="noStrike">
                <a:solidFill>
                  <a:srgbClr val="E8EEF2"/>
                </a:solidFill>
                <a:latin typeface="Montserrat ExtraBold"/>
                <a:ea typeface="Montserrat ExtraBold"/>
                <a:cs typeface="Montserrat ExtraBold"/>
                <a:sym typeface="Montserrat ExtraBold"/>
              </a:rPr>
              <a:t>INTRODUCTION</a:t>
            </a:r>
            <a:endParaRPr b="1" i="0" sz="1300" u="none" cap="none" strike="noStrike">
              <a:solidFill>
                <a:srgbClr val="E8EEF2"/>
              </a:solidFill>
              <a:latin typeface="Montserrat ExtraBold"/>
              <a:ea typeface="Montserrat ExtraBold"/>
              <a:cs typeface="Montserrat ExtraBold"/>
              <a:sym typeface="Montserrat ExtraBold"/>
            </a:endParaRPr>
          </a:p>
        </p:txBody>
      </p:sp>
      <p:sp>
        <p:nvSpPr>
          <p:cNvPr id="84" name="Google Shape;84;p16"/>
          <p:cNvSpPr txBox="1"/>
          <p:nvPr/>
        </p:nvSpPr>
        <p:spPr>
          <a:xfrm>
            <a:off x="590850" y="797850"/>
            <a:ext cx="63642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1" i="0" lang="es-419" sz="2500" u="none" cap="none" strike="noStrike">
                <a:solidFill>
                  <a:srgbClr val="E8EEF2"/>
                </a:solidFill>
                <a:latin typeface="Montserrat ExtraBold"/>
                <a:ea typeface="Montserrat ExtraBold"/>
                <a:cs typeface="Montserrat ExtraBold"/>
                <a:sym typeface="Montserrat ExtraBold"/>
              </a:rPr>
              <a:t>Definition of Machine Learning</a:t>
            </a:r>
            <a:endParaRPr b="1" i="0" sz="2500" u="none" cap="none" strike="noStrike">
              <a:solidFill>
                <a:srgbClr val="E8EEF2"/>
              </a:solidFill>
              <a:latin typeface="Montserrat ExtraBold"/>
              <a:ea typeface="Montserrat ExtraBold"/>
              <a:cs typeface="Montserrat ExtraBold"/>
              <a:sym typeface="Montserrat ExtraBold"/>
            </a:endParaRPr>
          </a:p>
        </p:txBody>
      </p:sp>
      <p:sp>
        <p:nvSpPr>
          <p:cNvPr id="85" name="Google Shape;85;p16"/>
          <p:cNvSpPr txBox="1"/>
          <p:nvPr/>
        </p:nvSpPr>
        <p:spPr>
          <a:xfrm>
            <a:off x="300675" y="1123875"/>
            <a:ext cx="7962300" cy="2216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t/>
            </a:r>
            <a:endParaRPr b="0" i="0" sz="1200" u="none" cap="none" strike="noStrike">
              <a:solidFill>
                <a:srgbClr val="E8EEF2"/>
              </a:solidFill>
              <a:latin typeface="Montserrat Light"/>
              <a:ea typeface="Montserrat Light"/>
              <a:cs typeface="Montserrat Light"/>
              <a:sym typeface="Montserrat Light"/>
            </a:endParaRPr>
          </a:p>
          <a:p>
            <a:pPr indent="0" lvl="0" marL="0" marR="0" rtl="0" algn="ctr">
              <a:lnSpc>
                <a:spcPct val="100000"/>
              </a:lnSpc>
              <a:spcBef>
                <a:spcPts val="0"/>
              </a:spcBef>
              <a:spcAft>
                <a:spcPts val="0"/>
              </a:spcAft>
              <a:buClr>
                <a:schemeClr val="dk1"/>
              </a:buClr>
              <a:buSzPts val="1100"/>
              <a:buFont typeface="Arial"/>
              <a:buNone/>
            </a:pPr>
            <a:r>
              <a:t/>
            </a:r>
            <a:endParaRPr b="0" i="0" sz="1200" u="none" cap="none" strike="noStrike">
              <a:solidFill>
                <a:srgbClr val="E8EEF2"/>
              </a:solidFill>
              <a:latin typeface="Montserrat Light"/>
              <a:ea typeface="Montserrat Light"/>
              <a:cs typeface="Montserrat Light"/>
              <a:sym typeface="Montserrat Light"/>
            </a:endParaRPr>
          </a:p>
          <a:p>
            <a:pPr indent="-304800" lvl="0" marL="457200" marR="0" rtl="0" algn="l">
              <a:lnSpc>
                <a:spcPct val="100000"/>
              </a:lnSpc>
              <a:spcBef>
                <a:spcPts val="0"/>
              </a:spcBef>
              <a:spcAft>
                <a:spcPts val="0"/>
              </a:spcAft>
              <a:buClr>
                <a:srgbClr val="E8EEF2"/>
              </a:buClr>
              <a:buSzPts val="1200"/>
              <a:buFont typeface="Montserrat Medium"/>
              <a:buChar char="●"/>
            </a:pPr>
            <a:r>
              <a:rPr b="0" i="0" lang="es-419" sz="1200" u="none" cap="none" strike="noStrike">
                <a:solidFill>
                  <a:srgbClr val="E8EEF2"/>
                </a:solidFill>
                <a:latin typeface="Montserrat Medium"/>
                <a:ea typeface="Montserrat Medium"/>
                <a:cs typeface="Montserrat Medium"/>
                <a:sym typeface="Montserrat Medium"/>
              </a:rPr>
              <a:t>Machine Learning is a discipline in the field of Artificial Intelligence in which, through massive data (Big Data), computers learn to identify patterns to offer prediction, all through algorithms.</a:t>
            </a:r>
            <a:endParaRPr b="0" i="0" sz="1200" u="none" cap="none" strike="noStrike">
              <a:solidFill>
                <a:srgbClr val="E8EEF2"/>
              </a:solidFill>
              <a:latin typeface="Montserrat Medium"/>
              <a:ea typeface="Montserrat Medium"/>
              <a:cs typeface="Montserrat Medium"/>
              <a:sym typeface="Montserrat Medium"/>
            </a:endParaRPr>
          </a:p>
          <a:p>
            <a:pPr indent="0" lvl="0" marL="0" marR="0" rtl="0" algn="ctr">
              <a:lnSpc>
                <a:spcPct val="100000"/>
              </a:lnSpc>
              <a:spcBef>
                <a:spcPts val="0"/>
              </a:spcBef>
              <a:spcAft>
                <a:spcPts val="0"/>
              </a:spcAft>
              <a:buClr>
                <a:schemeClr val="dk1"/>
              </a:buClr>
              <a:buSzPts val="1100"/>
              <a:buFont typeface="Arial"/>
              <a:buNone/>
            </a:pPr>
            <a:r>
              <a:t/>
            </a:r>
            <a:endParaRPr b="0" i="0" sz="1200" u="none" cap="none" strike="noStrike">
              <a:solidFill>
                <a:srgbClr val="E8EEF2"/>
              </a:solidFill>
              <a:latin typeface="Montserrat Light"/>
              <a:ea typeface="Montserrat Light"/>
              <a:cs typeface="Montserrat Light"/>
              <a:sym typeface="Montserrat Light"/>
            </a:endParaRPr>
          </a:p>
          <a:p>
            <a:pPr indent="0" lvl="0" marL="0" marR="0" rtl="0" algn="ctr">
              <a:lnSpc>
                <a:spcPct val="100000"/>
              </a:lnSpc>
              <a:spcBef>
                <a:spcPts val="0"/>
              </a:spcBef>
              <a:spcAft>
                <a:spcPts val="0"/>
              </a:spcAft>
              <a:buClr>
                <a:schemeClr val="dk1"/>
              </a:buClr>
              <a:buSzPts val="1100"/>
              <a:buFont typeface="Arial"/>
              <a:buNone/>
            </a:pPr>
            <a:r>
              <a:t/>
            </a:r>
            <a:endParaRPr b="0" i="0" sz="1200" u="none" cap="none" strike="noStrike">
              <a:solidFill>
                <a:srgbClr val="E8EEF2"/>
              </a:solidFill>
              <a:latin typeface="Montserrat Light"/>
              <a:ea typeface="Montserrat Light"/>
              <a:cs typeface="Montserrat Light"/>
              <a:sym typeface="Montserrat Light"/>
            </a:endParaRPr>
          </a:p>
          <a:p>
            <a:pPr indent="0" lvl="0" marL="0" marR="0" rtl="0" algn="just">
              <a:lnSpc>
                <a:spcPct val="100000"/>
              </a:lnSpc>
              <a:spcBef>
                <a:spcPts val="0"/>
              </a:spcBef>
              <a:spcAft>
                <a:spcPts val="0"/>
              </a:spcAft>
              <a:buClr>
                <a:schemeClr val="dk1"/>
              </a:buClr>
              <a:buSzPts val="1100"/>
              <a:buFont typeface="Arial"/>
              <a:buNone/>
            </a:pPr>
            <a:r>
              <a:t/>
            </a:r>
            <a:endParaRPr b="0" i="0" sz="1200" u="none" cap="none" strike="noStrike">
              <a:solidFill>
                <a:srgbClr val="E8EEF2"/>
              </a:solidFill>
              <a:latin typeface="Montserrat Light"/>
              <a:ea typeface="Montserrat Light"/>
              <a:cs typeface="Montserrat Light"/>
              <a:sym typeface="Montserrat Light"/>
            </a:endParaRPr>
          </a:p>
          <a:p>
            <a:pPr indent="0" lvl="0" marL="0" marR="0" rtl="0" algn="just">
              <a:lnSpc>
                <a:spcPct val="100000"/>
              </a:lnSpc>
              <a:spcBef>
                <a:spcPts val="0"/>
              </a:spcBef>
              <a:spcAft>
                <a:spcPts val="0"/>
              </a:spcAft>
              <a:buClr>
                <a:schemeClr val="dk1"/>
              </a:buClr>
              <a:buSzPts val="1100"/>
              <a:buFont typeface="Arial"/>
              <a:buNone/>
            </a:pPr>
            <a:r>
              <a:t/>
            </a:r>
            <a:endParaRPr b="0" i="0" sz="1200" u="none" cap="none" strike="noStrike">
              <a:solidFill>
                <a:srgbClr val="E8EEF2"/>
              </a:solidFill>
              <a:latin typeface="Montserrat Light"/>
              <a:ea typeface="Montserrat Light"/>
              <a:cs typeface="Montserrat Light"/>
              <a:sym typeface="Montserrat Light"/>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E8EEF2"/>
              </a:solidFill>
              <a:latin typeface="Montserrat Light"/>
              <a:ea typeface="Montserrat Light"/>
              <a:cs typeface="Montserrat Light"/>
              <a:sym typeface="Montserrat Light"/>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E8EEF2"/>
              </a:solidFill>
              <a:latin typeface="Montserrat Light"/>
              <a:ea typeface="Montserrat Light"/>
              <a:cs typeface="Montserrat Light"/>
              <a:sym typeface="Montserrat Light"/>
            </a:endParaRPr>
          </a:p>
        </p:txBody>
      </p:sp>
      <p:pic>
        <p:nvPicPr>
          <p:cNvPr id="86" name="Google Shape;86;p16"/>
          <p:cNvPicPr preferRelativeResize="0"/>
          <p:nvPr/>
        </p:nvPicPr>
        <p:blipFill rotWithShape="1">
          <a:blip r:embed="rId3">
            <a:alphaModFix/>
          </a:blip>
          <a:srcRect b="0" l="0" r="0" t="0"/>
          <a:stretch/>
        </p:blipFill>
        <p:spPr>
          <a:xfrm>
            <a:off x="7693575" y="4588452"/>
            <a:ext cx="1135698" cy="301675"/>
          </a:xfrm>
          <a:prstGeom prst="rect">
            <a:avLst/>
          </a:prstGeom>
          <a:noFill/>
          <a:ln>
            <a:noFill/>
          </a:ln>
        </p:spPr>
      </p:pic>
      <p:sp>
        <p:nvSpPr>
          <p:cNvPr id="87" name="Google Shape;87;p16"/>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8" name="Google Shape;88;p16"/>
          <p:cNvGrpSpPr/>
          <p:nvPr/>
        </p:nvGrpSpPr>
        <p:grpSpPr>
          <a:xfrm>
            <a:off x="3041161" y="2227780"/>
            <a:ext cx="2558198" cy="2562874"/>
            <a:chOff x="2961500" y="961400"/>
            <a:chExt cx="3221100" cy="3220500"/>
          </a:xfrm>
        </p:grpSpPr>
        <p:sp>
          <p:nvSpPr>
            <p:cNvPr id="89" name="Google Shape;89;p16"/>
            <p:cNvSpPr/>
            <p:nvPr/>
          </p:nvSpPr>
          <p:spPr>
            <a:xfrm>
              <a:off x="2961500" y="961400"/>
              <a:ext cx="3221100" cy="3220500"/>
            </a:xfrm>
            <a:prstGeom prst="ellipse">
              <a:avLst/>
            </a:prstGeom>
            <a:solidFill>
              <a:srgbClr val="0856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6"/>
            <p:cNvSpPr txBox="1"/>
            <p:nvPr/>
          </p:nvSpPr>
          <p:spPr>
            <a:xfrm>
              <a:off x="3782900" y="1200950"/>
              <a:ext cx="1578000" cy="563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es-419" sz="1000" u="none" cap="none" strike="noStrike">
                  <a:solidFill>
                    <a:srgbClr val="FFFFFF"/>
                  </a:solidFill>
                  <a:latin typeface="Roboto"/>
                  <a:ea typeface="Roboto"/>
                  <a:cs typeface="Roboto"/>
                  <a:sym typeface="Roboto"/>
                </a:rPr>
                <a:t>Artificial Intelligence </a:t>
              </a:r>
              <a:endParaRPr b="1" i="0" sz="1000" u="none" cap="none" strike="noStrike">
                <a:solidFill>
                  <a:srgbClr val="FFFFFF"/>
                </a:solidFill>
                <a:latin typeface="Roboto"/>
                <a:ea typeface="Roboto"/>
                <a:cs typeface="Roboto"/>
                <a:sym typeface="Roboto"/>
              </a:endParaRPr>
            </a:p>
          </p:txBody>
        </p:sp>
      </p:grpSp>
      <p:grpSp>
        <p:nvGrpSpPr>
          <p:cNvPr id="91" name="Google Shape;91;p16"/>
          <p:cNvGrpSpPr/>
          <p:nvPr/>
        </p:nvGrpSpPr>
        <p:grpSpPr>
          <a:xfrm>
            <a:off x="3390791" y="2901260"/>
            <a:ext cx="1858905" cy="1862649"/>
            <a:chOff x="3401686" y="1841492"/>
            <a:chExt cx="2340600" cy="2340600"/>
          </a:xfrm>
        </p:grpSpPr>
        <p:sp>
          <p:nvSpPr>
            <p:cNvPr id="92" name="Google Shape;92;p16"/>
            <p:cNvSpPr/>
            <p:nvPr/>
          </p:nvSpPr>
          <p:spPr>
            <a:xfrm>
              <a:off x="3401686" y="1841492"/>
              <a:ext cx="2340600" cy="2340600"/>
            </a:xfrm>
            <a:prstGeom prst="ellipse">
              <a:avLst/>
            </a:prstGeom>
            <a:solidFill>
              <a:srgbClr val="0B774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6"/>
            <p:cNvSpPr txBox="1"/>
            <p:nvPr/>
          </p:nvSpPr>
          <p:spPr>
            <a:xfrm>
              <a:off x="3833274" y="2126800"/>
              <a:ext cx="1477200" cy="534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es-419" sz="1000" u="none" cap="none" strike="noStrike">
                  <a:solidFill>
                    <a:srgbClr val="FFFFFF"/>
                  </a:solidFill>
                  <a:latin typeface="Roboto"/>
                  <a:ea typeface="Roboto"/>
                  <a:cs typeface="Roboto"/>
                  <a:sym typeface="Roboto"/>
                </a:rPr>
                <a:t>Machine Learning</a:t>
              </a:r>
              <a:endParaRPr b="1" i="0" sz="1000" u="none" cap="none" strike="noStrike">
                <a:solidFill>
                  <a:srgbClr val="FFFFFF"/>
                </a:solidFill>
                <a:latin typeface="Roboto"/>
                <a:ea typeface="Roboto"/>
                <a:cs typeface="Roboto"/>
                <a:sym typeface="Roboto"/>
              </a:endParaRPr>
            </a:p>
          </p:txBody>
        </p:sp>
      </p:grpSp>
      <p:grpSp>
        <p:nvGrpSpPr>
          <p:cNvPr id="94" name="Google Shape;94;p16"/>
          <p:cNvGrpSpPr/>
          <p:nvPr/>
        </p:nvGrpSpPr>
        <p:grpSpPr>
          <a:xfrm>
            <a:off x="3733754" y="3615090"/>
            <a:ext cx="1172954" cy="1175556"/>
            <a:chOff x="3833620" y="2704915"/>
            <a:chExt cx="1476900" cy="1477200"/>
          </a:xfrm>
        </p:grpSpPr>
        <p:sp>
          <p:nvSpPr>
            <p:cNvPr id="95" name="Google Shape;95;p16"/>
            <p:cNvSpPr/>
            <p:nvPr/>
          </p:nvSpPr>
          <p:spPr>
            <a:xfrm>
              <a:off x="3833620" y="2704915"/>
              <a:ext cx="1476900" cy="1477200"/>
            </a:xfrm>
            <a:prstGeom prst="ellipse">
              <a:avLst/>
            </a:prstGeom>
            <a:solidFill>
              <a:srgbClr val="0E94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6"/>
            <p:cNvSpPr txBox="1"/>
            <p:nvPr/>
          </p:nvSpPr>
          <p:spPr>
            <a:xfrm>
              <a:off x="3957047" y="3143188"/>
              <a:ext cx="1230000" cy="64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es-419" sz="1000" u="none" cap="none" strike="noStrike">
                  <a:solidFill>
                    <a:srgbClr val="FFFFFF"/>
                  </a:solidFill>
                  <a:latin typeface="Roboto"/>
                  <a:ea typeface="Roboto"/>
                  <a:cs typeface="Roboto"/>
                  <a:sym typeface="Roboto"/>
                </a:rPr>
                <a:t>Deep Learning</a:t>
              </a:r>
              <a:endParaRPr b="1" i="0" sz="1000" u="none" cap="none" strike="noStrike">
                <a:solidFill>
                  <a:srgbClr val="FFFFFF"/>
                </a:solidFill>
                <a:latin typeface="Roboto"/>
                <a:ea typeface="Roboto"/>
                <a:cs typeface="Roboto"/>
                <a:sym typeface="Roboto"/>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7171E"/>
        </a:solidFill>
      </p:bgPr>
    </p:bg>
    <p:spTree>
      <p:nvGrpSpPr>
        <p:cNvPr id="100" name="Shape 100"/>
        <p:cNvGrpSpPr/>
        <p:nvPr/>
      </p:nvGrpSpPr>
      <p:grpSpPr>
        <a:xfrm>
          <a:off x="0" y="0"/>
          <a:ext cx="0" cy="0"/>
          <a:chOff x="0" y="0"/>
          <a:chExt cx="0" cy="0"/>
        </a:xfrm>
      </p:grpSpPr>
      <p:pic>
        <p:nvPicPr>
          <p:cNvPr id="101" name="Google Shape;101;p17"/>
          <p:cNvPicPr preferRelativeResize="0"/>
          <p:nvPr/>
        </p:nvPicPr>
        <p:blipFill rotWithShape="1">
          <a:blip r:embed="rId3">
            <a:alphaModFix/>
          </a:blip>
          <a:srcRect b="0" l="0" r="0" t="0"/>
          <a:stretch/>
        </p:blipFill>
        <p:spPr>
          <a:xfrm>
            <a:off x="7688827" y="4588445"/>
            <a:ext cx="1135677" cy="301675"/>
          </a:xfrm>
          <a:prstGeom prst="rect">
            <a:avLst/>
          </a:prstGeom>
          <a:noFill/>
          <a:ln>
            <a:noFill/>
          </a:ln>
        </p:spPr>
      </p:pic>
      <p:sp>
        <p:nvSpPr>
          <p:cNvPr id="102" name="Google Shape;102;p17"/>
          <p:cNvSpPr txBox="1"/>
          <p:nvPr/>
        </p:nvSpPr>
        <p:spPr>
          <a:xfrm>
            <a:off x="824225" y="579875"/>
            <a:ext cx="76398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2500"/>
              <a:buFont typeface="Arial"/>
              <a:buNone/>
            </a:pPr>
            <a:r>
              <a:rPr b="1" i="0" lang="es-419" sz="2500" u="none" cap="none" strike="noStrike">
                <a:solidFill>
                  <a:srgbClr val="E8EEF2"/>
                </a:solidFill>
                <a:latin typeface="Montserrat ExtraBold"/>
                <a:ea typeface="Montserrat ExtraBold"/>
                <a:cs typeface="Montserrat ExtraBold"/>
                <a:sym typeface="Montserrat ExtraBold"/>
              </a:rPr>
              <a:t>Everything is Artificial Intelligence</a:t>
            </a:r>
            <a:endParaRPr b="1" i="0" sz="2500" u="none" cap="none" strike="noStrike">
              <a:solidFill>
                <a:srgbClr val="E8EEF2"/>
              </a:solidFill>
              <a:latin typeface="Montserrat ExtraBold"/>
              <a:ea typeface="Montserrat ExtraBold"/>
              <a:cs typeface="Montserrat ExtraBold"/>
              <a:sym typeface="Montserrat ExtraBold"/>
            </a:endParaRPr>
          </a:p>
        </p:txBody>
      </p:sp>
      <p:sp>
        <p:nvSpPr>
          <p:cNvPr id="103" name="Google Shape;103;p17"/>
          <p:cNvSpPr txBox="1"/>
          <p:nvPr/>
        </p:nvSpPr>
        <p:spPr>
          <a:xfrm>
            <a:off x="2341524" y="1703975"/>
            <a:ext cx="22278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s-419" sz="1500" u="none" cap="none" strike="noStrike">
                <a:solidFill>
                  <a:srgbClr val="E8EEF2"/>
                </a:solidFill>
                <a:latin typeface="Montserrat ExtraBold"/>
                <a:ea typeface="Montserrat ExtraBold"/>
                <a:cs typeface="Montserrat ExtraBold"/>
                <a:sym typeface="Montserrat ExtraBold"/>
              </a:rPr>
              <a:t>Machine Learning</a:t>
            </a:r>
            <a:endParaRPr b="1" i="0" sz="1500" u="none" cap="none" strike="noStrike">
              <a:solidFill>
                <a:srgbClr val="E8EEF2"/>
              </a:solidFill>
              <a:latin typeface="Montserrat ExtraBold"/>
              <a:ea typeface="Montserrat ExtraBold"/>
              <a:cs typeface="Montserrat ExtraBold"/>
              <a:sym typeface="Montserrat ExtraBold"/>
            </a:endParaRPr>
          </a:p>
        </p:txBody>
      </p:sp>
      <p:sp>
        <p:nvSpPr>
          <p:cNvPr id="104" name="Google Shape;104;p17"/>
          <p:cNvSpPr txBox="1"/>
          <p:nvPr/>
        </p:nvSpPr>
        <p:spPr>
          <a:xfrm>
            <a:off x="2341525" y="2119463"/>
            <a:ext cx="2127300" cy="2586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0" i="0" lang="es-419" sz="1200" u="none" cap="none" strike="noStrike">
                <a:solidFill>
                  <a:srgbClr val="E8EEF2"/>
                </a:solidFill>
                <a:latin typeface="Montserrat Light"/>
                <a:ea typeface="Montserrat Light"/>
                <a:cs typeface="Montserrat Light"/>
                <a:sym typeface="Montserrat Light"/>
              </a:rPr>
              <a:t>Machine Learning requires the training of algorithms to provide a computer with "intelligence", in addition, this learning is carried out from experience (understanding as experience the data and parameters of an algorithm)</a:t>
            </a:r>
            <a:endParaRPr b="0" i="0" sz="1200" u="none" cap="none" strike="noStrike">
              <a:solidFill>
                <a:srgbClr val="E8EEF2"/>
              </a:solidFill>
              <a:latin typeface="Montserrat Light"/>
              <a:ea typeface="Montserrat Light"/>
              <a:cs typeface="Montserrat Light"/>
              <a:sym typeface="Montserrat Light"/>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E8EEF2"/>
              </a:solidFill>
              <a:latin typeface="Montserrat Light"/>
              <a:ea typeface="Montserrat Light"/>
              <a:cs typeface="Montserrat Light"/>
              <a:sym typeface="Montserrat Light"/>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E8EEF2"/>
              </a:solidFill>
              <a:latin typeface="Montserrat Light"/>
              <a:ea typeface="Montserrat Light"/>
              <a:cs typeface="Montserrat Light"/>
              <a:sym typeface="Montserrat Light"/>
            </a:endParaRPr>
          </a:p>
        </p:txBody>
      </p:sp>
      <p:sp>
        <p:nvSpPr>
          <p:cNvPr id="105" name="Google Shape;105;p17"/>
          <p:cNvSpPr txBox="1"/>
          <p:nvPr/>
        </p:nvSpPr>
        <p:spPr>
          <a:xfrm>
            <a:off x="4819399" y="1703975"/>
            <a:ext cx="24273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s-419" sz="1500" u="none" cap="none" strike="noStrike">
                <a:solidFill>
                  <a:srgbClr val="E8EEF2"/>
                </a:solidFill>
                <a:latin typeface="Montserrat ExtraBold"/>
                <a:ea typeface="Montserrat ExtraBold"/>
                <a:cs typeface="Montserrat ExtraBold"/>
                <a:sym typeface="Montserrat ExtraBold"/>
              </a:rPr>
              <a:t>Artificial Intelligence</a:t>
            </a:r>
            <a:endParaRPr b="1" i="0" sz="1500" u="none" cap="none" strike="noStrike">
              <a:solidFill>
                <a:srgbClr val="E8EEF2"/>
              </a:solidFill>
              <a:latin typeface="Montserrat ExtraBold"/>
              <a:ea typeface="Montserrat ExtraBold"/>
              <a:cs typeface="Montserrat ExtraBold"/>
              <a:sym typeface="Montserrat ExtraBold"/>
            </a:endParaRPr>
          </a:p>
        </p:txBody>
      </p:sp>
      <p:sp>
        <p:nvSpPr>
          <p:cNvPr id="106" name="Google Shape;106;p17"/>
          <p:cNvSpPr txBox="1"/>
          <p:nvPr/>
        </p:nvSpPr>
        <p:spPr>
          <a:xfrm>
            <a:off x="4819400" y="2119463"/>
            <a:ext cx="2127300" cy="2586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0" i="0" lang="es-419" sz="1200" u="none" cap="none" strike="noStrike">
                <a:solidFill>
                  <a:srgbClr val="E8EEF2"/>
                </a:solidFill>
                <a:latin typeface="Montserrat Light"/>
                <a:ea typeface="Montserrat Light"/>
                <a:cs typeface="Montserrat Light"/>
                <a:sym typeface="Montserrat Light"/>
              </a:rPr>
              <a:t>Artificial Intelligence, on the other hand, is simply that a computer imitates a human capacity, or makes it appear intelligent, this intelligence may require Machine Learning, Big Data, Statistics or Mathematics or simply programming.</a:t>
            </a:r>
            <a:endParaRPr b="0" i="0" sz="1200" u="none" cap="none" strike="noStrike">
              <a:solidFill>
                <a:srgbClr val="E8EEF2"/>
              </a:solidFill>
              <a:latin typeface="Montserrat Light"/>
              <a:ea typeface="Montserrat Light"/>
              <a:cs typeface="Montserrat Light"/>
              <a:sym typeface="Montserrat Light"/>
            </a:endParaRPr>
          </a:p>
          <a:p>
            <a:pPr indent="0" lvl="0" marL="0" marR="0" rtl="0" algn="l">
              <a:lnSpc>
                <a:spcPct val="100000"/>
              </a:lnSpc>
              <a:spcBef>
                <a:spcPts val="0"/>
              </a:spcBef>
              <a:spcAft>
                <a:spcPts val="0"/>
              </a:spcAft>
              <a:buClr>
                <a:schemeClr val="dk1"/>
              </a:buClr>
              <a:buSzPts val="1100"/>
              <a:buFont typeface="Arial"/>
              <a:buNone/>
            </a:pPr>
            <a:r>
              <a:t/>
            </a:r>
            <a:endParaRPr b="0" i="0" sz="1200" u="none" cap="none" strike="noStrike">
              <a:solidFill>
                <a:srgbClr val="E8EEF2"/>
              </a:solidFill>
              <a:latin typeface="Montserrat Light"/>
              <a:ea typeface="Montserrat Light"/>
              <a:cs typeface="Montserrat Light"/>
              <a:sym typeface="Montserrat Light"/>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E8EEF2"/>
              </a:solidFill>
              <a:latin typeface="Montserrat Light"/>
              <a:ea typeface="Montserrat Light"/>
              <a:cs typeface="Montserrat Light"/>
              <a:sym typeface="Montserrat Light"/>
            </a:endParaRPr>
          </a:p>
        </p:txBody>
      </p:sp>
      <p:cxnSp>
        <p:nvCxnSpPr>
          <p:cNvPr id="107" name="Google Shape;107;p17"/>
          <p:cNvCxnSpPr/>
          <p:nvPr/>
        </p:nvCxnSpPr>
        <p:spPr>
          <a:xfrm>
            <a:off x="4558613" y="1409125"/>
            <a:ext cx="10800" cy="3005700"/>
          </a:xfrm>
          <a:prstGeom prst="straightConnector1">
            <a:avLst/>
          </a:prstGeom>
          <a:noFill/>
          <a:ln cap="flat" cmpd="sng" w="9525">
            <a:solidFill>
              <a:srgbClr val="E8EEF2"/>
            </a:solidFill>
            <a:prstDash val="solid"/>
            <a:round/>
            <a:headEnd len="sm" w="sm" type="none"/>
            <a:tailEnd len="sm" w="sm" type="none"/>
          </a:ln>
        </p:spPr>
      </p:cxnSp>
      <p:pic>
        <p:nvPicPr>
          <p:cNvPr id="108" name="Google Shape;108;p17"/>
          <p:cNvPicPr preferRelativeResize="0"/>
          <p:nvPr/>
        </p:nvPicPr>
        <p:blipFill rotWithShape="1">
          <a:blip r:embed="rId4">
            <a:alphaModFix/>
          </a:blip>
          <a:srcRect b="0" l="0" r="0" t="0"/>
          <a:stretch/>
        </p:blipFill>
        <p:spPr>
          <a:xfrm>
            <a:off x="7693575" y="4588452"/>
            <a:ext cx="1135698" cy="301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EF2"/>
        </a:solidFill>
      </p:bgPr>
    </p:bg>
    <p:spTree>
      <p:nvGrpSpPr>
        <p:cNvPr id="112" name="Shape 112"/>
        <p:cNvGrpSpPr/>
        <p:nvPr/>
      </p:nvGrpSpPr>
      <p:grpSpPr>
        <a:xfrm>
          <a:off x="0" y="0"/>
          <a:ext cx="0" cy="0"/>
          <a:chOff x="0" y="0"/>
          <a:chExt cx="0" cy="0"/>
        </a:xfrm>
      </p:grpSpPr>
      <p:sp>
        <p:nvSpPr>
          <p:cNvPr id="113" name="Google Shape;113;p18"/>
          <p:cNvSpPr/>
          <p:nvPr/>
        </p:nvSpPr>
        <p:spPr>
          <a:xfrm>
            <a:off x="3199350" y="320700"/>
            <a:ext cx="2745300" cy="384900"/>
          </a:xfrm>
          <a:prstGeom prst="rect">
            <a:avLst/>
          </a:prstGeom>
          <a:noFill/>
          <a:ln cap="flat" cmpd="sng" w="9525">
            <a:solidFill>
              <a:srgbClr val="97171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8"/>
          <p:cNvSpPr txBox="1"/>
          <p:nvPr/>
        </p:nvSpPr>
        <p:spPr>
          <a:xfrm>
            <a:off x="2907750" y="320700"/>
            <a:ext cx="33285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1" i="0" lang="es-419" sz="1300" u="none" cap="none" strike="noStrike">
                <a:solidFill>
                  <a:srgbClr val="97171E"/>
                </a:solidFill>
                <a:latin typeface="Montserrat ExtraBold"/>
                <a:ea typeface="Montserrat ExtraBold"/>
                <a:cs typeface="Montserrat ExtraBold"/>
                <a:sym typeface="Montserrat ExtraBold"/>
              </a:rPr>
              <a:t>ML OVERVIEW</a:t>
            </a:r>
            <a:endParaRPr b="1" i="0" sz="1300" u="none" cap="none" strike="noStrike">
              <a:solidFill>
                <a:srgbClr val="97171E"/>
              </a:solidFill>
              <a:latin typeface="Montserrat ExtraBold"/>
              <a:ea typeface="Montserrat ExtraBold"/>
              <a:cs typeface="Montserrat ExtraBold"/>
              <a:sym typeface="Montserrat ExtraBold"/>
            </a:endParaRPr>
          </a:p>
        </p:txBody>
      </p:sp>
      <p:pic>
        <p:nvPicPr>
          <p:cNvPr id="115" name="Google Shape;115;p18"/>
          <p:cNvPicPr preferRelativeResize="0"/>
          <p:nvPr/>
        </p:nvPicPr>
        <p:blipFill rotWithShape="1">
          <a:blip r:embed="rId3">
            <a:alphaModFix/>
          </a:blip>
          <a:srcRect b="0" l="0" r="0" t="0"/>
          <a:stretch/>
        </p:blipFill>
        <p:spPr>
          <a:xfrm>
            <a:off x="7688827" y="4588445"/>
            <a:ext cx="1135677" cy="301675"/>
          </a:xfrm>
          <a:prstGeom prst="rect">
            <a:avLst/>
          </a:prstGeom>
          <a:noFill/>
          <a:ln>
            <a:noFill/>
          </a:ln>
        </p:spPr>
      </p:pic>
      <p:sp>
        <p:nvSpPr>
          <p:cNvPr id="116" name="Google Shape;116;p18"/>
          <p:cNvSpPr/>
          <p:nvPr/>
        </p:nvSpPr>
        <p:spPr>
          <a:xfrm>
            <a:off x="3787800" y="1273000"/>
            <a:ext cx="1694100" cy="837900"/>
          </a:xfrm>
          <a:prstGeom prst="roundRect">
            <a:avLst>
              <a:gd fmla="val 16667" name="adj"/>
            </a:avLst>
          </a:prstGeom>
          <a:solidFill>
            <a:schemeClr val="lt2"/>
          </a:solidFill>
          <a:ln cap="flat" cmpd="sng" w="28575">
            <a:solidFill>
              <a:srgbClr val="97171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419" sz="1400" u="none" cap="none" strike="noStrike">
                <a:solidFill>
                  <a:srgbClr val="97171E"/>
                </a:solidFill>
                <a:latin typeface="Montserrat SemiBold"/>
                <a:ea typeface="Montserrat SemiBold"/>
                <a:cs typeface="Montserrat SemiBold"/>
                <a:sym typeface="Montserrat SemiBold"/>
              </a:rPr>
              <a:t>Classical programming</a:t>
            </a:r>
            <a:endParaRPr b="0" i="0" sz="1400" u="none" cap="none" strike="noStrike">
              <a:solidFill>
                <a:srgbClr val="97171E"/>
              </a:solidFill>
              <a:latin typeface="Montserrat SemiBold"/>
              <a:ea typeface="Montserrat SemiBold"/>
              <a:cs typeface="Montserrat SemiBold"/>
              <a:sym typeface="Montserrat SemiBold"/>
            </a:endParaRPr>
          </a:p>
        </p:txBody>
      </p:sp>
      <p:sp>
        <p:nvSpPr>
          <p:cNvPr id="117" name="Google Shape;117;p18"/>
          <p:cNvSpPr/>
          <p:nvPr/>
        </p:nvSpPr>
        <p:spPr>
          <a:xfrm>
            <a:off x="3787800" y="2871575"/>
            <a:ext cx="1694100" cy="837900"/>
          </a:xfrm>
          <a:prstGeom prst="roundRect">
            <a:avLst>
              <a:gd fmla="val 16667" name="adj"/>
            </a:avLst>
          </a:prstGeom>
          <a:solidFill>
            <a:schemeClr val="lt2"/>
          </a:solidFill>
          <a:ln cap="flat" cmpd="sng" w="28575">
            <a:solidFill>
              <a:srgbClr val="97171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419" sz="1400" u="none" cap="none" strike="noStrike">
                <a:solidFill>
                  <a:srgbClr val="97171E"/>
                </a:solidFill>
                <a:latin typeface="Montserrat SemiBold"/>
                <a:ea typeface="Montserrat SemiBold"/>
                <a:cs typeface="Montserrat SemiBold"/>
                <a:sym typeface="Montserrat SemiBold"/>
              </a:rPr>
              <a:t>Machine Learning</a:t>
            </a:r>
            <a:endParaRPr b="0" i="0" sz="1400" u="none" cap="none" strike="noStrike">
              <a:solidFill>
                <a:srgbClr val="97171E"/>
              </a:solidFill>
              <a:latin typeface="Montserrat SemiBold"/>
              <a:ea typeface="Montserrat SemiBold"/>
              <a:cs typeface="Montserrat SemiBold"/>
              <a:sym typeface="Montserrat SemiBold"/>
            </a:endParaRPr>
          </a:p>
        </p:txBody>
      </p:sp>
      <p:cxnSp>
        <p:nvCxnSpPr>
          <p:cNvPr id="118" name="Google Shape;118;p18"/>
          <p:cNvCxnSpPr/>
          <p:nvPr/>
        </p:nvCxnSpPr>
        <p:spPr>
          <a:xfrm>
            <a:off x="3104500" y="1834625"/>
            <a:ext cx="564300" cy="2700"/>
          </a:xfrm>
          <a:prstGeom prst="straightConnector1">
            <a:avLst/>
          </a:prstGeom>
          <a:noFill/>
          <a:ln cap="flat" cmpd="sng" w="38100">
            <a:solidFill>
              <a:srgbClr val="97171E"/>
            </a:solidFill>
            <a:prstDash val="solid"/>
            <a:round/>
            <a:headEnd len="sm" w="sm" type="none"/>
            <a:tailEnd len="med" w="med" type="stealth"/>
          </a:ln>
        </p:spPr>
      </p:cxnSp>
      <p:cxnSp>
        <p:nvCxnSpPr>
          <p:cNvPr id="119" name="Google Shape;119;p18"/>
          <p:cNvCxnSpPr/>
          <p:nvPr/>
        </p:nvCxnSpPr>
        <p:spPr>
          <a:xfrm>
            <a:off x="3104500" y="1486250"/>
            <a:ext cx="564300" cy="2700"/>
          </a:xfrm>
          <a:prstGeom prst="straightConnector1">
            <a:avLst/>
          </a:prstGeom>
          <a:noFill/>
          <a:ln cap="flat" cmpd="sng" w="38100">
            <a:solidFill>
              <a:srgbClr val="97171E"/>
            </a:solidFill>
            <a:prstDash val="solid"/>
            <a:round/>
            <a:headEnd len="sm" w="sm" type="none"/>
            <a:tailEnd len="med" w="med" type="stealth"/>
          </a:ln>
        </p:spPr>
      </p:cxnSp>
      <p:cxnSp>
        <p:nvCxnSpPr>
          <p:cNvPr id="120" name="Google Shape;120;p18"/>
          <p:cNvCxnSpPr/>
          <p:nvPr/>
        </p:nvCxnSpPr>
        <p:spPr>
          <a:xfrm>
            <a:off x="3104500" y="3433200"/>
            <a:ext cx="564300" cy="2700"/>
          </a:xfrm>
          <a:prstGeom prst="straightConnector1">
            <a:avLst/>
          </a:prstGeom>
          <a:noFill/>
          <a:ln cap="flat" cmpd="sng" w="38100">
            <a:solidFill>
              <a:srgbClr val="97171E"/>
            </a:solidFill>
            <a:prstDash val="solid"/>
            <a:round/>
            <a:headEnd len="sm" w="sm" type="none"/>
            <a:tailEnd len="med" w="med" type="stealth"/>
          </a:ln>
        </p:spPr>
      </p:cxnSp>
      <p:cxnSp>
        <p:nvCxnSpPr>
          <p:cNvPr id="121" name="Google Shape;121;p18"/>
          <p:cNvCxnSpPr/>
          <p:nvPr/>
        </p:nvCxnSpPr>
        <p:spPr>
          <a:xfrm>
            <a:off x="3104500" y="3084825"/>
            <a:ext cx="564300" cy="2700"/>
          </a:xfrm>
          <a:prstGeom prst="straightConnector1">
            <a:avLst/>
          </a:prstGeom>
          <a:noFill/>
          <a:ln cap="flat" cmpd="sng" w="38100">
            <a:solidFill>
              <a:srgbClr val="97171E"/>
            </a:solidFill>
            <a:prstDash val="solid"/>
            <a:round/>
            <a:headEnd len="sm" w="sm" type="none"/>
            <a:tailEnd len="med" w="med" type="stealth"/>
          </a:ln>
        </p:spPr>
      </p:cxnSp>
      <p:cxnSp>
        <p:nvCxnSpPr>
          <p:cNvPr id="122" name="Google Shape;122;p18"/>
          <p:cNvCxnSpPr/>
          <p:nvPr/>
        </p:nvCxnSpPr>
        <p:spPr>
          <a:xfrm>
            <a:off x="5561475" y="1668775"/>
            <a:ext cx="564300" cy="2700"/>
          </a:xfrm>
          <a:prstGeom prst="straightConnector1">
            <a:avLst/>
          </a:prstGeom>
          <a:noFill/>
          <a:ln cap="flat" cmpd="sng" w="38100">
            <a:solidFill>
              <a:srgbClr val="97171E"/>
            </a:solidFill>
            <a:prstDash val="solid"/>
            <a:round/>
            <a:headEnd len="sm" w="sm" type="none"/>
            <a:tailEnd len="med" w="med" type="stealth"/>
          </a:ln>
        </p:spPr>
      </p:cxnSp>
      <p:cxnSp>
        <p:nvCxnSpPr>
          <p:cNvPr id="123" name="Google Shape;123;p18"/>
          <p:cNvCxnSpPr/>
          <p:nvPr/>
        </p:nvCxnSpPr>
        <p:spPr>
          <a:xfrm>
            <a:off x="5561475" y="3289175"/>
            <a:ext cx="564300" cy="2700"/>
          </a:xfrm>
          <a:prstGeom prst="straightConnector1">
            <a:avLst/>
          </a:prstGeom>
          <a:noFill/>
          <a:ln cap="flat" cmpd="sng" w="38100">
            <a:solidFill>
              <a:srgbClr val="97171E"/>
            </a:solidFill>
            <a:prstDash val="solid"/>
            <a:round/>
            <a:headEnd len="sm" w="sm" type="none"/>
            <a:tailEnd len="med" w="med" type="stealth"/>
          </a:ln>
        </p:spPr>
      </p:cxnSp>
      <p:sp>
        <p:nvSpPr>
          <p:cNvPr id="124" name="Google Shape;124;p18"/>
          <p:cNvSpPr txBox="1"/>
          <p:nvPr/>
        </p:nvSpPr>
        <p:spPr>
          <a:xfrm>
            <a:off x="2280825" y="1287500"/>
            <a:ext cx="772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419" sz="1400" u="none" cap="none" strike="noStrike">
                <a:solidFill>
                  <a:srgbClr val="0B7743"/>
                </a:solidFill>
                <a:latin typeface="Montserrat Medium"/>
                <a:ea typeface="Montserrat Medium"/>
                <a:cs typeface="Montserrat Medium"/>
                <a:sym typeface="Montserrat Medium"/>
              </a:rPr>
              <a:t>Rules</a:t>
            </a:r>
            <a:endParaRPr b="0" i="0" sz="1400" u="none" cap="none" strike="noStrike">
              <a:solidFill>
                <a:srgbClr val="0B7743"/>
              </a:solidFill>
              <a:latin typeface="Montserrat Medium"/>
              <a:ea typeface="Montserrat Medium"/>
              <a:cs typeface="Montserrat Medium"/>
              <a:sym typeface="Montserrat Medium"/>
            </a:endParaRPr>
          </a:p>
        </p:txBody>
      </p:sp>
      <p:sp>
        <p:nvSpPr>
          <p:cNvPr id="125" name="Google Shape;125;p18"/>
          <p:cNvSpPr txBox="1"/>
          <p:nvPr/>
        </p:nvSpPr>
        <p:spPr>
          <a:xfrm>
            <a:off x="2332300" y="1635875"/>
            <a:ext cx="772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419" sz="1400" u="none" cap="none" strike="noStrike">
                <a:solidFill>
                  <a:srgbClr val="0000FF"/>
                </a:solidFill>
                <a:latin typeface="Montserrat Medium"/>
                <a:ea typeface="Montserrat Medium"/>
                <a:cs typeface="Montserrat Medium"/>
                <a:sym typeface="Montserrat Medium"/>
              </a:rPr>
              <a:t>Data</a:t>
            </a:r>
            <a:endParaRPr b="0" i="0" sz="1400" u="none" cap="none" strike="noStrike">
              <a:solidFill>
                <a:srgbClr val="0000FF"/>
              </a:solidFill>
              <a:latin typeface="Montserrat Medium"/>
              <a:ea typeface="Montserrat Medium"/>
              <a:cs typeface="Montserrat Medium"/>
              <a:sym typeface="Montserrat Medium"/>
            </a:endParaRPr>
          </a:p>
        </p:txBody>
      </p:sp>
      <p:sp>
        <p:nvSpPr>
          <p:cNvPr id="126" name="Google Shape;126;p18"/>
          <p:cNvSpPr txBox="1"/>
          <p:nvPr/>
        </p:nvSpPr>
        <p:spPr>
          <a:xfrm>
            <a:off x="6205350" y="1470025"/>
            <a:ext cx="1293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419" sz="1400" u="none" cap="none" strike="noStrike">
                <a:solidFill>
                  <a:srgbClr val="9900FF"/>
                </a:solidFill>
                <a:latin typeface="Montserrat Medium"/>
                <a:ea typeface="Montserrat Medium"/>
                <a:cs typeface="Montserrat Medium"/>
                <a:sym typeface="Montserrat Medium"/>
              </a:rPr>
              <a:t>Answers</a:t>
            </a:r>
            <a:endParaRPr b="0" i="0" sz="1400" u="none" cap="none" strike="noStrike">
              <a:solidFill>
                <a:srgbClr val="9900FF"/>
              </a:solidFill>
              <a:latin typeface="Montserrat Medium"/>
              <a:ea typeface="Montserrat Medium"/>
              <a:cs typeface="Montserrat Medium"/>
              <a:sym typeface="Montserrat Medium"/>
            </a:endParaRPr>
          </a:p>
        </p:txBody>
      </p:sp>
      <p:sp>
        <p:nvSpPr>
          <p:cNvPr id="127" name="Google Shape;127;p18"/>
          <p:cNvSpPr txBox="1"/>
          <p:nvPr/>
        </p:nvSpPr>
        <p:spPr>
          <a:xfrm>
            <a:off x="2105450" y="2886075"/>
            <a:ext cx="1293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419" sz="1400" u="none" cap="none" strike="noStrike">
                <a:solidFill>
                  <a:srgbClr val="9900FF"/>
                </a:solidFill>
                <a:latin typeface="Montserrat Medium"/>
                <a:ea typeface="Montserrat Medium"/>
                <a:cs typeface="Montserrat Medium"/>
                <a:sym typeface="Montserrat Medium"/>
              </a:rPr>
              <a:t>Answers</a:t>
            </a:r>
            <a:endParaRPr b="0" i="0" sz="1400" u="none" cap="none" strike="noStrike">
              <a:solidFill>
                <a:srgbClr val="9900FF"/>
              </a:solidFill>
              <a:latin typeface="Montserrat Medium"/>
              <a:ea typeface="Montserrat Medium"/>
              <a:cs typeface="Montserrat Medium"/>
              <a:sym typeface="Montserrat Medium"/>
            </a:endParaRPr>
          </a:p>
        </p:txBody>
      </p:sp>
      <p:sp>
        <p:nvSpPr>
          <p:cNvPr id="128" name="Google Shape;128;p18"/>
          <p:cNvSpPr txBox="1"/>
          <p:nvPr/>
        </p:nvSpPr>
        <p:spPr>
          <a:xfrm>
            <a:off x="2332300" y="3234450"/>
            <a:ext cx="772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419" sz="1400" u="none" cap="none" strike="noStrike">
                <a:solidFill>
                  <a:srgbClr val="0000FF"/>
                </a:solidFill>
                <a:latin typeface="Montserrat Medium"/>
                <a:ea typeface="Montserrat Medium"/>
                <a:cs typeface="Montserrat Medium"/>
                <a:sym typeface="Montserrat Medium"/>
              </a:rPr>
              <a:t>Data</a:t>
            </a:r>
            <a:endParaRPr b="0" i="0" sz="1400" u="none" cap="none" strike="noStrike">
              <a:solidFill>
                <a:srgbClr val="0000FF"/>
              </a:solidFill>
              <a:latin typeface="Montserrat Medium"/>
              <a:ea typeface="Montserrat Medium"/>
              <a:cs typeface="Montserrat Medium"/>
              <a:sym typeface="Montserrat Medium"/>
            </a:endParaRPr>
          </a:p>
        </p:txBody>
      </p:sp>
      <p:sp>
        <p:nvSpPr>
          <p:cNvPr id="129" name="Google Shape;129;p18"/>
          <p:cNvSpPr txBox="1"/>
          <p:nvPr/>
        </p:nvSpPr>
        <p:spPr>
          <a:xfrm>
            <a:off x="6236250" y="3090425"/>
            <a:ext cx="772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419" sz="1400" u="none" cap="none" strike="noStrike">
                <a:solidFill>
                  <a:srgbClr val="0B7743"/>
                </a:solidFill>
                <a:latin typeface="Montserrat Medium"/>
                <a:ea typeface="Montserrat Medium"/>
                <a:cs typeface="Montserrat Medium"/>
                <a:sym typeface="Montserrat Medium"/>
              </a:rPr>
              <a:t>Rules</a:t>
            </a:r>
            <a:endParaRPr b="0" i="0" sz="1400" u="none" cap="none" strike="noStrike">
              <a:solidFill>
                <a:srgbClr val="0B7743"/>
              </a:solidFill>
              <a:latin typeface="Montserrat Medium"/>
              <a:ea typeface="Montserrat Medium"/>
              <a:cs typeface="Montserrat Medium"/>
              <a:sym typeface="Montserrat Medium"/>
            </a:endParaRPr>
          </a:p>
        </p:txBody>
      </p:sp>
      <p:sp>
        <p:nvSpPr>
          <p:cNvPr id="130" name="Google Shape;130;p18"/>
          <p:cNvSpPr txBox="1"/>
          <p:nvPr/>
        </p:nvSpPr>
        <p:spPr>
          <a:xfrm>
            <a:off x="1820575" y="2886075"/>
            <a:ext cx="361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419"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EF2"/>
        </a:solidFill>
      </p:bgPr>
    </p:bg>
    <p:spTree>
      <p:nvGrpSpPr>
        <p:cNvPr id="134" name="Shape 134"/>
        <p:cNvGrpSpPr/>
        <p:nvPr/>
      </p:nvGrpSpPr>
      <p:grpSpPr>
        <a:xfrm>
          <a:off x="0" y="0"/>
          <a:ext cx="0" cy="0"/>
          <a:chOff x="0" y="0"/>
          <a:chExt cx="0" cy="0"/>
        </a:xfrm>
      </p:grpSpPr>
      <p:sp>
        <p:nvSpPr>
          <p:cNvPr id="135" name="Google Shape;135;p19"/>
          <p:cNvSpPr/>
          <p:nvPr/>
        </p:nvSpPr>
        <p:spPr>
          <a:xfrm>
            <a:off x="3199350" y="320700"/>
            <a:ext cx="2745300" cy="384900"/>
          </a:xfrm>
          <a:prstGeom prst="rect">
            <a:avLst/>
          </a:prstGeom>
          <a:noFill/>
          <a:ln cap="flat" cmpd="sng" w="9525">
            <a:solidFill>
              <a:srgbClr val="97171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9"/>
          <p:cNvSpPr txBox="1"/>
          <p:nvPr/>
        </p:nvSpPr>
        <p:spPr>
          <a:xfrm>
            <a:off x="2907750" y="320700"/>
            <a:ext cx="33285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1" i="0" lang="es-419" sz="1300" u="none" cap="none" strike="noStrike">
                <a:solidFill>
                  <a:srgbClr val="97171E"/>
                </a:solidFill>
                <a:latin typeface="Montserrat ExtraBold"/>
                <a:ea typeface="Montserrat ExtraBold"/>
                <a:cs typeface="Montserrat ExtraBold"/>
                <a:sym typeface="Montserrat ExtraBold"/>
              </a:rPr>
              <a:t>ML OVERVIEW</a:t>
            </a:r>
            <a:endParaRPr b="1" i="0" sz="1300" u="none" cap="none" strike="noStrike">
              <a:solidFill>
                <a:srgbClr val="97171E"/>
              </a:solidFill>
              <a:latin typeface="Montserrat ExtraBold"/>
              <a:ea typeface="Montserrat ExtraBold"/>
              <a:cs typeface="Montserrat ExtraBold"/>
              <a:sym typeface="Montserrat ExtraBold"/>
            </a:endParaRPr>
          </a:p>
        </p:txBody>
      </p:sp>
      <p:pic>
        <p:nvPicPr>
          <p:cNvPr id="137" name="Google Shape;137;p19"/>
          <p:cNvPicPr preferRelativeResize="0"/>
          <p:nvPr/>
        </p:nvPicPr>
        <p:blipFill rotWithShape="1">
          <a:blip r:embed="rId3">
            <a:alphaModFix/>
          </a:blip>
          <a:srcRect b="0" l="0" r="0" t="0"/>
          <a:stretch/>
        </p:blipFill>
        <p:spPr>
          <a:xfrm>
            <a:off x="7688827" y="4588445"/>
            <a:ext cx="1135677" cy="301675"/>
          </a:xfrm>
          <a:prstGeom prst="rect">
            <a:avLst/>
          </a:prstGeom>
          <a:noFill/>
          <a:ln>
            <a:noFill/>
          </a:ln>
        </p:spPr>
      </p:pic>
      <p:sp>
        <p:nvSpPr>
          <p:cNvPr id="138" name="Google Shape;138;p19"/>
          <p:cNvSpPr/>
          <p:nvPr/>
        </p:nvSpPr>
        <p:spPr>
          <a:xfrm>
            <a:off x="666100" y="2408225"/>
            <a:ext cx="1694100" cy="837900"/>
          </a:xfrm>
          <a:prstGeom prst="roundRect">
            <a:avLst>
              <a:gd fmla="val 16667" name="adj"/>
            </a:avLst>
          </a:prstGeom>
          <a:solidFill>
            <a:schemeClr val="lt2"/>
          </a:solidFill>
          <a:ln cap="flat" cmpd="sng" w="28575">
            <a:solidFill>
              <a:srgbClr val="97171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419" sz="1400" u="none" cap="none" strike="noStrike">
                <a:solidFill>
                  <a:srgbClr val="97171E"/>
                </a:solidFill>
                <a:latin typeface="Montserrat SemiBold"/>
                <a:ea typeface="Montserrat SemiBold"/>
                <a:cs typeface="Montserrat SemiBold"/>
                <a:sym typeface="Montserrat SemiBold"/>
              </a:rPr>
              <a:t>ML MODELS</a:t>
            </a:r>
            <a:endParaRPr b="0" i="0" sz="1400" u="none" cap="none" strike="noStrike">
              <a:solidFill>
                <a:srgbClr val="97171E"/>
              </a:solidFill>
              <a:latin typeface="Montserrat SemiBold"/>
              <a:ea typeface="Montserrat SemiBold"/>
              <a:cs typeface="Montserrat SemiBold"/>
              <a:sym typeface="Montserrat SemiBold"/>
            </a:endParaRPr>
          </a:p>
        </p:txBody>
      </p:sp>
      <p:cxnSp>
        <p:nvCxnSpPr>
          <p:cNvPr id="139" name="Google Shape;139;p19"/>
          <p:cNvCxnSpPr/>
          <p:nvPr/>
        </p:nvCxnSpPr>
        <p:spPr>
          <a:xfrm flipH="1" rot="10800000">
            <a:off x="3160525" y="2340050"/>
            <a:ext cx="856500" cy="7500"/>
          </a:xfrm>
          <a:prstGeom prst="straightConnector1">
            <a:avLst/>
          </a:prstGeom>
          <a:noFill/>
          <a:ln cap="flat" cmpd="sng" w="38100">
            <a:solidFill>
              <a:srgbClr val="97171E"/>
            </a:solidFill>
            <a:prstDash val="solid"/>
            <a:round/>
            <a:headEnd len="sm" w="sm" type="none"/>
            <a:tailEnd len="med" w="med" type="stealth"/>
          </a:ln>
        </p:spPr>
      </p:cxnSp>
      <p:cxnSp>
        <p:nvCxnSpPr>
          <p:cNvPr id="140" name="Google Shape;140;p19"/>
          <p:cNvCxnSpPr/>
          <p:nvPr/>
        </p:nvCxnSpPr>
        <p:spPr>
          <a:xfrm flipH="1" rot="10800000">
            <a:off x="2350900" y="1509938"/>
            <a:ext cx="1642800" cy="1226700"/>
          </a:xfrm>
          <a:prstGeom prst="bentConnector3">
            <a:avLst>
              <a:gd fmla="val 50000" name="adj1"/>
            </a:avLst>
          </a:prstGeom>
          <a:noFill/>
          <a:ln cap="flat" cmpd="sng" w="38100">
            <a:solidFill>
              <a:srgbClr val="97171E"/>
            </a:solidFill>
            <a:prstDash val="solid"/>
            <a:round/>
            <a:headEnd len="sm" w="sm" type="none"/>
            <a:tailEnd len="med" w="med" type="stealth"/>
          </a:ln>
        </p:spPr>
      </p:cxnSp>
      <p:cxnSp>
        <p:nvCxnSpPr>
          <p:cNvPr id="141" name="Google Shape;141;p19"/>
          <p:cNvCxnSpPr>
            <a:endCxn id="142" idx="1"/>
          </p:cNvCxnSpPr>
          <p:nvPr/>
        </p:nvCxnSpPr>
        <p:spPr>
          <a:xfrm>
            <a:off x="2360075" y="2719375"/>
            <a:ext cx="1677300" cy="1319400"/>
          </a:xfrm>
          <a:prstGeom prst="bentConnector3">
            <a:avLst>
              <a:gd fmla="val 48289" name="adj1"/>
            </a:avLst>
          </a:prstGeom>
          <a:noFill/>
          <a:ln cap="flat" cmpd="sng" w="38100">
            <a:solidFill>
              <a:srgbClr val="97171E"/>
            </a:solidFill>
            <a:prstDash val="solid"/>
            <a:round/>
            <a:headEnd len="sm" w="sm" type="none"/>
            <a:tailEnd len="med" w="med" type="stealth"/>
          </a:ln>
        </p:spPr>
      </p:cxnSp>
      <p:cxnSp>
        <p:nvCxnSpPr>
          <p:cNvPr id="143" name="Google Shape;143;p19"/>
          <p:cNvCxnSpPr/>
          <p:nvPr/>
        </p:nvCxnSpPr>
        <p:spPr>
          <a:xfrm flipH="1" rot="10800000">
            <a:off x="3160525" y="3246125"/>
            <a:ext cx="856500" cy="7500"/>
          </a:xfrm>
          <a:prstGeom prst="straightConnector1">
            <a:avLst/>
          </a:prstGeom>
          <a:noFill/>
          <a:ln cap="flat" cmpd="sng" w="38100">
            <a:solidFill>
              <a:srgbClr val="97171E"/>
            </a:solidFill>
            <a:prstDash val="solid"/>
            <a:round/>
            <a:headEnd len="sm" w="sm" type="none"/>
            <a:tailEnd len="med" w="med" type="stealth"/>
          </a:ln>
        </p:spPr>
      </p:cxnSp>
      <p:sp>
        <p:nvSpPr>
          <p:cNvPr id="144" name="Google Shape;144;p19"/>
          <p:cNvSpPr/>
          <p:nvPr/>
        </p:nvSpPr>
        <p:spPr>
          <a:xfrm>
            <a:off x="4052500" y="1278275"/>
            <a:ext cx="1429500" cy="486300"/>
          </a:xfrm>
          <a:prstGeom prst="roundRect">
            <a:avLst>
              <a:gd fmla="val 16667" name="adj"/>
            </a:avLst>
          </a:prstGeom>
          <a:solidFill>
            <a:schemeClr val="lt2"/>
          </a:solidFill>
          <a:ln cap="flat" cmpd="sng" w="28575">
            <a:solidFill>
              <a:srgbClr val="97171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419" sz="1400" u="none" cap="none" strike="noStrike">
                <a:solidFill>
                  <a:srgbClr val="97171E"/>
                </a:solidFill>
                <a:latin typeface="Montserrat SemiBold"/>
                <a:ea typeface="Montserrat SemiBold"/>
                <a:cs typeface="Montserrat SemiBold"/>
                <a:sym typeface="Montserrat SemiBold"/>
              </a:rPr>
              <a:t>Supervised</a:t>
            </a:r>
            <a:endParaRPr b="0" i="0" sz="1400" u="none" cap="none" strike="noStrike">
              <a:solidFill>
                <a:srgbClr val="97171E"/>
              </a:solidFill>
              <a:latin typeface="Montserrat SemiBold"/>
              <a:ea typeface="Montserrat SemiBold"/>
              <a:cs typeface="Montserrat SemiBold"/>
              <a:sym typeface="Montserrat SemiBold"/>
            </a:endParaRPr>
          </a:p>
        </p:txBody>
      </p:sp>
      <p:sp>
        <p:nvSpPr>
          <p:cNvPr id="145" name="Google Shape;145;p19"/>
          <p:cNvSpPr/>
          <p:nvPr/>
        </p:nvSpPr>
        <p:spPr>
          <a:xfrm>
            <a:off x="4037375" y="2042400"/>
            <a:ext cx="1761900" cy="538800"/>
          </a:xfrm>
          <a:prstGeom prst="roundRect">
            <a:avLst>
              <a:gd fmla="val 16667" name="adj"/>
            </a:avLst>
          </a:prstGeom>
          <a:solidFill>
            <a:schemeClr val="lt2"/>
          </a:solidFill>
          <a:ln cap="flat" cmpd="sng" w="28575">
            <a:solidFill>
              <a:srgbClr val="97171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419" sz="1400" u="none" cap="none" strike="noStrike">
                <a:solidFill>
                  <a:srgbClr val="97171E"/>
                </a:solidFill>
                <a:latin typeface="Montserrat SemiBold"/>
                <a:ea typeface="Montserrat SemiBold"/>
                <a:cs typeface="Montserrat SemiBold"/>
                <a:sym typeface="Montserrat SemiBold"/>
              </a:rPr>
              <a:t>Semisupervised</a:t>
            </a:r>
            <a:endParaRPr b="0" i="0" sz="1400" u="none" cap="none" strike="noStrike">
              <a:solidFill>
                <a:srgbClr val="97171E"/>
              </a:solidFill>
              <a:latin typeface="Montserrat SemiBold"/>
              <a:ea typeface="Montserrat SemiBold"/>
              <a:cs typeface="Montserrat SemiBold"/>
              <a:sym typeface="Montserrat SemiBold"/>
            </a:endParaRPr>
          </a:p>
        </p:txBody>
      </p:sp>
      <p:sp>
        <p:nvSpPr>
          <p:cNvPr id="146" name="Google Shape;146;p19"/>
          <p:cNvSpPr/>
          <p:nvPr/>
        </p:nvSpPr>
        <p:spPr>
          <a:xfrm>
            <a:off x="4037375" y="2980475"/>
            <a:ext cx="1642800" cy="538800"/>
          </a:xfrm>
          <a:prstGeom prst="roundRect">
            <a:avLst>
              <a:gd fmla="val 16667" name="adj"/>
            </a:avLst>
          </a:prstGeom>
          <a:solidFill>
            <a:schemeClr val="lt2"/>
          </a:solidFill>
          <a:ln cap="flat" cmpd="sng" w="28575">
            <a:solidFill>
              <a:srgbClr val="97171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419" sz="1400" u="none" cap="none" strike="noStrike">
                <a:solidFill>
                  <a:srgbClr val="97171E"/>
                </a:solidFill>
                <a:latin typeface="Montserrat SemiBold"/>
                <a:ea typeface="Montserrat SemiBold"/>
                <a:cs typeface="Montserrat SemiBold"/>
                <a:sym typeface="Montserrat SemiBold"/>
              </a:rPr>
              <a:t>Unsupervised</a:t>
            </a:r>
            <a:endParaRPr b="0" i="0" sz="1400" u="none" cap="none" strike="noStrike">
              <a:solidFill>
                <a:srgbClr val="97171E"/>
              </a:solidFill>
              <a:latin typeface="Montserrat SemiBold"/>
              <a:ea typeface="Montserrat SemiBold"/>
              <a:cs typeface="Montserrat SemiBold"/>
              <a:sym typeface="Montserrat SemiBold"/>
            </a:endParaRPr>
          </a:p>
        </p:txBody>
      </p:sp>
      <p:sp>
        <p:nvSpPr>
          <p:cNvPr id="142" name="Google Shape;142;p19"/>
          <p:cNvSpPr/>
          <p:nvPr/>
        </p:nvSpPr>
        <p:spPr>
          <a:xfrm>
            <a:off x="4037375" y="3769375"/>
            <a:ext cx="1642800" cy="538800"/>
          </a:xfrm>
          <a:prstGeom prst="roundRect">
            <a:avLst>
              <a:gd fmla="val 16667" name="adj"/>
            </a:avLst>
          </a:prstGeom>
          <a:solidFill>
            <a:schemeClr val="lt2"/>
          </a:solidFill>
          <a:ln cap="flat" cmpd="sng" w="28575">
            <a:solidFill>
              <a:srgbClr val="97171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419" sz="1400" u="none" cap="none" strike="noStrike">
                <a:solidFill>
                  <a:srgbClr val="97171E"/>
                </a:solidFill>
                <a:latin typeface="Montserrat SemiBold"/>
                <a:ea typeface="Montserrat SemiBold"/>
                <a:cs typeface="Montserrat SemiBold"/>
                <a:sym typeface="Montserrat SemiBold"/>
              </a:rPr>
              <a:t>Reinforcement</a:t>
            </a:r>
            <a:endParaRPr b="0" i="0" sz="1400" u="none" cap="none" strike="noStrike">
              <a:solidFill>
                <a:srgbClr val="97171E"/>
              </a:solidFill>
              <a:latin typeface="Montserrat SemiBold"/>
              <a:ea typeface="Montserrat SemiBold"/>
              <a:cs typeface="Montserrat SemiBold"/>
              <a:sym typeface="Montserrat SemiBold"/>
            </a:endParaRPr>
          </a:p>
        </p:txBody>
      </p:sp>
      <p:cxnSp>
        <p:nvCxnSpPr>
          <p:cNvPr id="147" name="Google Shape;147;p19"/>
          <p:cNvCxnSpPr/>
          <p:nvPr/>
        </p:nvCxnSpPr>
        <p:spPr>
          <a:xfrm flipH="1" rot="10800000">
            <a:off x="5482000" y="1244975"/>
            <a:ext cx="713400" cy="280200"/>
          </a:xfrm>
          <a:prstGeom prst="straightConnector1">
            <a:avLst/>
          </a:prstGeom>
          <a:noFill/>
          <a:ln cap="flat" cmpd="sng" w="28575">
            <a:solidFill>
              <a:srgbClr val="97171E"/>
            </a:solidFill>
            <a:prstDash val="solid"/>
            <a:round/>
            <a:headEnd len="sm" w="sm" type="none"/>
            <a:tailEnd len="med" w="med" type="stealth"/>
          </a:ln>
        </p:spPr>
      </p:cxnSp>
      <p:sp>
        <p:nvSpPr>
          <p:cNvPr id="148" name="Google Shape;148;p19"/>
          <p:cNvSpPr txBox="1"/>
          <p:nvPr/>
        </p:nvSpPr>
        <p:spPr>
          <a:xfrm>
            <a:off x="6134550" y="1090525"/>
            <a:ext cx="1275300" cy="754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0" i="0" lang="es-419" sz="1200" u="none" cap="none" strike="noStrike">
                <a:solidFill>
                  <a:srgbClr val="97171E"/>
                </a:solidFill>
                <a:latin typeface="Montserrat SemiBold"/>
                <a:ea typeface="Montserrat SemiBold"/>
                <a:cs typeface="Montserrat SemiBold"/>
                <a:sym typeface="Montserrat SemiBold"/>
              </a:rPr>
              <a:t>Classification</a:t>
            </a:r>
            <a:endParaRPr b="0" i="0" sz="1200" u="none" cap="none" strike="noStrike">
              <a:solidFill>
                <a:srgbClr val="97171E"/>
              </a:solidFill>
              <a:latin typeface="Montserrat SemiBold"/>
              <a:ea typeface="Montserrat SemiBold"/>
              <a:cs typeface="Montserrat SemiBold"/>
              <a:sym typeface="Montserrat SemiBold"/>
            </a:endParaRPr>
          </a:p>
          <a:p>
            <a:pPr indent="0" lvl="0" marL="0" marR="0" rtl="0" algn="ctr">
              <a:lnSpc>
                <a:spcPct val="100000"/>
              </a:lnSpc>
              <a:spcBef>
                <a:spcPts val="0"/>
              </a:spcBef>
              <a:spcAft>
                <a:spcPts val="0"/>
              </a:spcAft>
              <a:buClr>
                <a:srgbClr val="000000"/>
              </a:buClr>
              <a:buSzPts val="1300"/>
              <a:buFont typeface="Arial"/>
              <a:buNone/>
            </a:pPr>
            <a:r>
              <a:t/>
            </a:r>
            <a:endParaRPr b="0" i="0" sz="1300" u="none" cap="none" strike="noStrike">
              <a:solidFill>
                <a:srgbClr val="97171E"/>
              </a:solidFill>
              <a:latin typeface="Montserrat SemiBold"/>
              <a:ea typeface="Montserrat SemiBold"/>
              <a:cs typeface="Montserrat SemiBold"/>
              <a:sym typeface="Montserrat SemiBold"/>
            </a:endParaRPr>
          </a:p>
          <a:p>
            <a:pPr indent="0" lvl="0" marL="0" marR="0" rtl="0" algn="ctr">
              <a:lnSpc>
                <a:spcPct val="100000"/>
              </a:lnSpc>
              <a:spcBef>
                <a:spcPts val="0"/>
              </a:spcBef>
              <a:spcAft>
                <a:spcPts val="0"/>
              </a:spcAft>
              <a:buClr>
                <a:srgbClr val="000000"/>
              </a:buClr>
              <a:buSzPts val="1200"/>
              <a:buFont typeface="Arial"/>
              <a:buNone/>
            </a:pPr>
            <a:r>
              <a:rPr b="0" i="0" lang="es-419" sz="1200" u="none" cap="none" strike="noStrike">
                <a:solidFill>
                  <a:srgbClr val="97171E"/>
                </a:solidFill>
                <a:latin typeface="Montserrat SemiBold"/>
                <a:ea typeface="Montserrat SemiBold"/>
                <a:cs typeface="Montserrat SemiBold"/>
                <a:sym typeface="Montserrat SemiBold"/>
              </a:rPr>
              <a:t>Regresssion</a:t>
            </a:r>
            <a:endParaRPr b="0" i="0" sz="1200" u="none" cap="none" strike="noStrike">
              <a:solidFill>
                <a:srgbClr val="97171E"/>
              </a:solidFill>
              <a:latin typeface="Montserrat SemiBold"/>
              <a:ea typeface="Montserrat SemiBold"/>
              <a:cs typeface="Montserrat SemiBold"/>
              <a:sym typeface="Montserrat SemiBold"/>
            </a:endParaRPr>
          </a:p>
        </p:txBody>
      </p:sp>
      <p:cxnSp>
        <p:nvCxnSpPr>
          <p:cNvPr id="149" name="Google Shape;149;p19"/>
          <p:cNvCxnSpPr/>
          <p:nvPr/>
        </p:nvCxnSpPr>
        <p:spPr>
          <a:xfrm>
            <a:off x="5482000" y="1525175"/>
            <a:ext cx="732300" cy="155100"/>
          </a:xfrm>
          <a:prstGeom prst="straightConnector1">
            <a:avLst/>
          </a:prstGeom>
          <a:noFill/>
          <a:ln cap="flat" cmpd="sng" w="28575">
            <a:solidFill>
              <a:srgbClr val="97171E"/>
            </a:solidFill>
            <a:prstDash val="solid"/>
            <a:round/>
            <a:headEnd len="sm" w="sm" type="none"/>
            <a:tailEnd len="med" w="med" type="stealth"/>
          </a:ln>
        </p:spPr>
      </p:cxnSp>
      <p:cxnSp>
        <p:nvCxnSpPr>
          <p:cNvPr id="150" name="Google Shape;150;p19"/>
          <p:cNvCxnSpPr/>
          <p:nvPr/>
        </p:nvCxnSpPr>
        <p:spPr>
          <a:xfrm flipH="1" rot="10800000">
            <a:off x="5700525" y="3027225"/>
            <a:ext cx="713400" cy="280200"/>
          </a:xfrm>
          <a:prstGeom prst="straightConnector1">
            <a:avLst/>
          </a:prstGeom>
          <a:noFill/>
          <a:ln cap="flat" cmpd="sng" w="28575">
            <a:solidFill>
              <a:srgbClr val="97171E"/>
            </a:solidFill>
            <a:prstDash val="solid"/>
            <a:round/>
            <a:headEnd len="sm" w="sm" type="none"/>
            <a:tailEnd len="med" w="med" type="stealth"/>
          </a:ln>
        </p:spPr>
      </p:cxnSp>
      <p:sp>
        <p:nvSpPr>
          <p:cNvPr id="151" name="Google Shape;151;p19"/>
          <p:cNvSpPr txBox="1"/>
          <p:nvPr/>
        </p:nvSpPr>
        <p:spPr>
          <a:xfrm>
            <a:off x="6353075" y="2872775"/>
            <a:ext cx="1881000" cy="754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s-419" sz="1200" u="none" cap="none" strike="noStrike">
                <a:solidFill>
                  <a:srgbClr val="97171E"/>
                </a:solidFill>
                <a:latin typeface="Montserrat SemiBold"/>
                <a:ea typeface="Montserrat SemiBold"/>
                <a:cs typeface="Montserrat SemiBold"/>
                <a:sym typeface="Montserrat SemiBold"/>
              </a:rPr>
              <a:t>Clustering</a:t>
            </a:r>
            <a:endParaRPr b="0" i="0" sz="1200" u="none" cap="none" strike="noStrike">
              <a:solidFill>
                <a:srgbClr val="97171E"/>
              </a:solidFill>
              <a:latin typeface="Montserrat SemiBold"/>
              <a:ea typeface="Montserrat SemiBold"/>
              <a:cs typeface="Montserrat SemiBold"/>
              <a:sym typeface="Montserrat SemiBold"/>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97171E"/>
              </a:solidFill>
              <a:latin typeface="Montserrat SemiBold"/>
              <a:ea typeface="Montserrat SemiBold"/>
              <a:cs typeface="Montserrat SemiBold"/>
              <a:sym typeface="Montserrat SemiBold"/>
            </a:endParaRPr>
          </a:p>
          <a:p>
            <a:pPr indent="0" lvl="0" marL="0" marR="0" rtl="0" algn="l">
              <a:lnSpc>
                <a:spcPct val="100000"/>
              </a:lnSpc>
              <a:spcBef>
                <a:spcPts val="0"/>
              </a:spcBef>
              <a:spcAft>
                <a:spcPts val="0"/>
              </a:spcAft>
              <a:buClr>
                <a:srgbClr val="000000"/>
              </a:buClr>
              <a:buSzPts val="1200"/>
              <a:buFont typeface="Arial"/>
              <a:buNone/>
            </a:pPr>
            <a:r>
              <a:rPr b="0" i="0" lang="es-419" sz="1200" u="none" cap="none" strike="noStrike">
                <a:solidFill>
                  <a:srgbClr val="97171E"/>
                </a:solidFill>
                <a:latin typeface="Montserrat SemiBold"/>
                <a:ea typeface="Montserrat SemiBold"/>
                <a:cs typeface="Montserrat SemiBold"/>
                <a:sym typeface="Montserrat SemiBold"/>
              </a:rPr>
              <a:t>Dimension reduction</a:t>
            </a:r>
            <a:endParaRPr b="0" i="0" sz="1200" u="none" cap="none" strike="noStrike">
              <a:solidFill>
                <a:srgbClr val="97171E"/>
              </a:solidFill>
              <a:latin typeface="Montserrat SemiBold"/>
              <a:ea typeface="Montserrat SemiBold"/>
              <a:cs typeface="Montserrat SemiBold"/>
              <a:sym typeface="Montserrat SemiBold"/>
            </a:endParaRPr>
          </a:p>
        </p:txBody>
      </p:sp>
      <p:cxnSp>
        <p:nvCxnSpPr>
          <p:cNvPr id="152" name="Google Shape;152;p19"/>
          <p:cNvCxnSpPr/>
          <p:nvPr/>
        </p:nvCxnSpPr>
        <p:spPr>
          <a:xfrm>
            <a:off x="5700525" y="3307425"/>
            <a:ext cx="732300" cy="155100"/>
          </a:xfrm>
          <a:prstGeom prst="straightConnector1">
            <a:avLst/>
          </a:prstGeom>
          <a:noFill/>
          <a:ln cap="flat" cmpd="sng" w="28575">
            <a:solidFill>
              <a:srgbClr val="97171E"/>
            </a:solidFill>
            <a:prstDash val="solid"/>
            <a:round/>
            <a:headEnd len="sm" w="sm" type="none"/>
            <a:tailEnd len="med" w="med" type="stealth"/>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EF2"/>
        </a:solidFill>
      </p:bgPr>
    </p:bg>
    <p:spTree>
      <p:nvGrpSpPr>
        <p:cNvPr id="156" name="Shape 156"/>
        <p:cNvGrpSpPr/>
        <p:nvPr/>
      </p:nvGrpSpPr>
      <p:grpSpPr>
        <a:xfrm>
          <a:off x="0" y="0"/>
          <a:ext cx="0" cy="0"/>
          <a:chOff x="0" y="0"/>
          <a:chExt cx="0" cy="0"/>
        </a:xfrm>
      </p:grpSpPr>
      <p:sp>
        <p:nvSpPr>
          <p:cNvPr id="157" name="Google Shape;157;p20"/>
          <p:cNvSpPr/>
          <p:nvPr/>
        </p:nvSpPr>
        <p:spPr>
          <a:xfrm>
            <a:off x="3199350" y="320700"/>
            <a:ext cx="2745300" cy="384900"/>
          </a:xfrm>
          <a:prstGeom prst="rect">
            <a:avLst/>
          </a:prstGeom>
          <a:noFill/>
          <a:ln cap="flat" cmpd="sng" w="9525">
            <a:solidFill>
              <a:srgbClr val="97171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20"/>
          <p:cNvSpPr txBox="1"/>
          <p:nvPr/>
        </p:nvSpPr>
        <p:spPr>
          <a:xfrm>
            <a:off x="2907750" y="320700"/>
            <a:ext cx="33285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1" i="0" lang="es-419" sz="1300" u="none" cap="none" strike="noStrike">
                <a:solidFill>
                  <a:srgbClr val="97171E"/>
                </a:solidFill>
                <a:latin typeface="Montserrat ExtraBold"/>
                <a:ea typeface="Montserrat ExtraBold"/>
                <a:cs typeface="Montserrat ExtraBold"/>
                <a:sym typeface="Montserrat ExtraBold"/>
              </a:rPr>
              <a:t>ML OVERVIEW</a:t>
            </a:r>
            <a:endParaRPr b="1" i="0" sz="1300" u="none" cap="none" strike="noStrike">
              <a:solidFill>
                <a:srgbClr val="97171E"/>
              </a:solidFill>
              <a:latin typeface="Montserrat ExtraBold"/>
              <a:ea typeface="Montserrat ExtraBold"/>
              <a:cs typeface="Montserrat ExtraBold"/>
              <a:sym typeface="Montserrat ExtraBold"/>
            </a:endParaRPr>
          </a:p>
        </p:txBody>
      </p:sp>
      <p:sp>
        <p:nvSpPr>
          <p:cNvPr id="159" name="Google Shape;159;p20"/>
          <p:cNvSpPr txBox="1"/>
          <p:nvPr/>
        </p:nvSpPr>
        <p:spPr>
          <a:xfrm>
            <a:off x="590850" y="797850"/>
            <a:ext cx="53538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1" i="0" lang="es-419" sz="2500" u="none" cap="none" strike="noStrike">
                <a:solidFill>
                  <a:srgbClr val="97171E"/>
                </a:solidFill>
                <a:latin typeface="Montserrat ExtraBold"/>
                <a:ea typeface="Montserrat ExtraBold"/>
                <a:cs typeface="Montserrat ExtraBold"/>
                <a:sym typeface="Montserrat ExtraBold"/>
              </a:rPr>
              <a:t>Supervised</a:t>
            </a:r>
            <a:endParaRPr b="1" i="0" sz="2500" u="none" cap="none" strike="noStrike">
              <a:solidFill>
                <a:srgbClr val="97171E"/>
              </a:solidFill>
              <a:latin typeface="Montserrat ExtraBold"/>
              <a:ea typeface="Montserrat ExtraBold"/>
              <a:cs typeface="Montserrat ExtraBold"/>
              <a:sym typeface="Montserrat ExtraBold"/>
            </a:endParaRPr>
          </a:p>
        </p:txBody>
      </p:sp>
      <p:sp>
        <p:nvSpPr>
          <p:cNvPr id="160" name="Google Shape;160;p20"/>
          <p:cNvSpPr txBox="1"/>
          <p:nvPr/>
        </p:nvSpPr>
        <p:spPr>
          <a:xfrm>
            <a:off x="590850" y="1367250"/>
            <a:ext cx="8233800" cy="2331900"/>
          </a:xfrm>
          <a:prstGeom prst="rect">
            <a:avLst/>
          </a:prstGeom>
          <a:noFill/>
          <a:ln>
            <a:noFill/>
          </a:ln>
        </p:spPr>
        <p:txBody>
          <a:bodyPr anchorCtr="0" anchor="t" bIns="91425" lIns="91425" spcFirstLastPara="1" rIns="91425" wrap="square" tIns="91425">
            <a:spAutoFit/>
          </a:bodyPr>
          <a:lstStyle/>
          <a:p>
            <a:pPr indent="-298450" lvl="0" marL="457200" marR="0" rtl="0" algn="just">
              <a:lnSpc>
                <a:spcPct val="150000"/>
              </a:lnSpc>
              <a:spcBef>
                <a:spcPts val="0"/>
              </a:spcBef>
              <a:spcAft>
                <a:spcPts val="0"/>
              </a:spcAft>
              <a:buClr>
                <a:srgbClr val="97171E"/>
              </a:buClr>
              <a:buSzPts val="1100"/>
              <a:buFont typeface="Montserrat Medium"/>
              <a:buChar char="●"/>
            </a:pPr>
            <a:r>
              <a:rPr b="0" i="0" lang="es-419" sz="1100" u="none" cap="none" strike="noStrike">
                <a:solidFill>
                  <a:srgbClr val="97171E"/>
                </a:solidFill>
                <a:latin typeface="Montserrat Medium"/>
                <a:ea typeface="Montserrat Medium"/>
                <a:cs typeface="Montserrat Medium"/>
                <a:sym typeface="Montserrat Medium"/>
              </a:rPr>
              <a:t>We have a data set with a response variable (target) previously labeled.</a:t>
            </a:r>
            <a:endParaRPr b="0" i="0" sz="1100" u="none" cap="none" strike="noStrike">
              <a:solidFill>
                <a:srgbClr val="97171E"/>
              </a:solidFill>
              <a:latin typeface="Montserrat Medium"/>
              <a:ea typeface="Montserrat Medium"/>
              <a:cs typeface="Montserrat Medium"/>
              <a:sym typeface="Montserrat Medium"/>
            </a:endParaRPr>
          </a:p>
          <a:p>
            <a:pPr indent="-298450" lvl="0" marL="457200" marR="0" rtl="0" algn="just">
              <a:lnSpc>
                <a:spcPct val="150000"/>
              </a:lnSpc>
              <a:spcBef>
                <a:spcPts val="0"/>
              </a:spcBef>
              <a:spcAft>
                <a:spcPts val="0"/>
              </a:spcAft>
              <a:buClr>
                <a:srgbClr val="97171E"/>
              </a:buClr>
              <a:buSzPts val="1100"/>
              <a:buFont typeface="Montserrat Medium"/>
              <a:buChar char="●"/>
            </a:pPr>
            <a:r>
              <a:rPr b="0" i="0" lang="es-419" sz="1100" u="none" cap="none" strike="noStrike">
                <a:solidFill>
                  <a:srgbClr val="97171E"/>
                </a:solidFill>
                <a:latin typeface="Montserrat Medium"/>
                <a:ea typeface="Montserrat Medium"/>
                <a:cs typeface="Montserrat Medium"/>
                <a:sym typeface="Montserrat Medium"/>
              </a:rPr>
              <a:t>Learning the algorithm will return one of the possible values of the target variable. </a:t>
            </a:r>
            <a:endParaRPr b="0" i="0" sz="1100" u="none" cap="none" strike="noStrike">
              <a:solidFill>
                <a:srgbClr val="97171E"/>
              </a:solidFill>
              <a:latin typeface="Montserrat Medium"/>
              <a:ea typeface="Montserrat Medium"/>
              <a:cs typeface="Montserrat Medium"/>
              <a:sym typeface="Montserrat Medium"/>
            </a:endParaRPr>
          </a:p>
          <a:p>
            <a:pPr indent="-298450" lvl="0" marL="457200" marR="0" rtl="0" algn="just">
              <a:lnSpc>
                <a:spcPct val="150000"/>
              </a:lnSpc>
              <a:spcBef>
                <a:spcPts val="0"/>
              </a:spcBef>
              <a:spcAft>
                <a:spcPts val="0"/>
              </a:spcAft>
              <a:buClr>
                <a:srgbClr val="97171E"/>
              </a:buClr>
              <a:buSzPts val="1100"/>
              <a:buFont typeface="Montserrat Medium"/>
              <a:buChar char="●"/>
            </a:pPr>
            <a:r>
              <a:rPr b="0" i="0" lang="es-419" sz="1000" u="none" cap="none" strike="noStrike">
                <a:solidFill>
                  <a:srgbClr val="97171E"/>
                </a:solidFill>
                <a:latin typeface="Montserrat Medium"/>
                <a:ea typeface="Montserrat Medium"/>
                <a:cs typeface="Montserrat Medium"/>
                <a:sym typeface="Montserrat Medium"/>
              </a:rPr>
              <a:t>They can be further grouped into:</a:t>
            </a:r>
            <a:endParaRPr b="0" i="0" sz="1000" u="none" cap="none" strike="noStrike">
              <a:solidFill>
                <a:srgbClr val="97171E"/>
              </a:solidFill>
              <a:latin typeface="Montserrat Medium"/>
              <a:ea typeface="Montserrat Medium"/>
              <a:cs typeface="Montserrat Medium"/>
              <a:sym typeface="Montserrat Medium"/>
            </a:endParaRPr>
          </a:p>
          <a:p>
            <a:pPr indent="-298450" lvl="1" marL="914400" marR="0" rtl="0" algn="just">
              <a:lnSpc>
                <a:spcPct val="150000"/>
              </a:lnSpc>
              <a:spcBef>
                <a:spcPts val="0"/>
              </a:spcBef>
              <a:spcAft>
                <a:spcPts val="0"/>
              </a:spcAft>
              <a:buClr>
                <a:srgbClr val="97171E"/>
              </a:buClr>
              <a:buSzPts val="1100"/>
              <a:buFont typeface="Montserrat Medium"/>
              <a:buChar char="○"/>
            </a:pPr>
            <a:r>
              <a:rPr b="0" i="0" lang="es-419" sz="1000" u="none" cap="none" strike="noStrike">
                <a:solidFill>
                  <a:srgbClr val="97171E"/>
                </a:solidFill>
                <a:latin typeface="Montserrat SemiBold"/>
                <a:ea typeface="Montserrat SemiBold"/>
                <a:cs typeface="Montserrat SemiBold"/>
                <a:sym typeface="Montserrat SemiBold"/>
              </a:rPr>
              <a:t>Classification:</a:t>
            </a:r>
            <a:r>
              <a:rPr b="0" i="0" lang="es-419" sz="1000" u="none" cap="none" strike="noStrike">
                <a:solidFill>
                  <a:srgbClr val="97171E"/>
                </a:solidFill>
                <a:latin typeface="Montserrat Medium"/>
                <a:ea typeface="Montserrat Medium"/>
                <a:cs typeface="Montserrat Medium"/>
                <a:sym typeface="Montserrat Medium"/>
              </a:rPr>
              <a:t> A classification problem is when the output variable is a category e.g. “disease” / “no disease”.</a:t>
            </a:r>
            <a:endParaRPr b="0" i="0" sz="1000" u="none" cap="none" strike="noStrike">
              <a:solidFill>
                <a:srgbClr val="97171E"/>
              </a:solidFill>
              <a:latin typeface="Montserrat Medium"/>
              <a:ea typeface="Montserrat Medium"/>
              <a:cs typeface="Montserrat Medium"/>
              <a:sym typeface="Montserrat Medium"/>
            </a:endParaRPr>
          </a:p>
          <a:p>
            <a:pPr indent="-298450" lvl="1" marL="914400" marR="0" rtl="0" algn="just">
              <a:lnSpc>
                <a:spcPct val="150000"/>
              </a:lnSpc>
              <a:spcBef>
                <a:spcPts val="0"/>
              </a:spcBef>
              <a:spcAft>
                <a:spcPts val="0"/>
              </a:spcAft>
              <a:buClr>
                <a:srgbClr val="97171E"/>
              </a:buClr>
              <a:buSzPts val="1100"/>
              <a:buFont typeface="Montserrat Medium"/>
              <a:buChar char="○"/>
            </a:pPr>
            <a:r>
              <a:rPr b="0" i="0" lang="es-419" sz="1000" u="none" cap="none" strike="noStrike">
                <a:solidFill>
                  <a:srgbClr val="97171E"/>
                </a:solidFill>
                <a:latin typeface="Montserrat SemiBold"/>
                <a:ea typeface="Montserrat SemiBold"/>
                <a:cs typeface="Montserrat SemiBold"/>
                <a:sym typeface="Montserrat SemiBold"/>
              </a:rPr>
              <a:t>Regression:</a:t>
            </a:r>
            <a:r>
              <a:rPr b="0" i="0" lang="es-419" sz="1000" u="none" cap="none" strike="noStrike">
                <a:solidFill>
                  <a:srgbClr val="97171E"/>
                </a:solidFill>
                <a:latin typeface="Montserrat Medium"/>
                <a:ea typeface="Montserrat Medium"/>
                <a:cs typeface="Montserrat Medium"/>
                <a:sym typeface="Montserrat Medium"/>
              </a:rPr>
              <a:t> A regression problem is when the output variable is a real continuous value e.g. stock price prediction</a:t>
            </a:r>
            <a:endParaRPr b="0" i="0" sz="1000" u="none" cap="none" strike="noStrike">
              <a:solidFill>
                <a:srgbClr val="97171E"/>
              </a:solidFill>
              <a:latin typeface="Montserrat Medium"/>
              <a:ea typeface="Montserrat Medium"/>
              <a:cs typeface="Montserrat Medium"/>
              <a:sym typeface="Montserrat Medium"/>
            </a:endParaRPr>
          </a:p>
          <a:p>
            <a:pPr indent="0" lvl="0" marL="457200" marR="0" rtl="0" algn="just">
              <a:lnSpc>
                <a:spcPct val="150000"/>
              </a:lnSpc>
              <a:spcBef>
                <a:spcPts val="0"/>
              </a:spcBef>
              <a:spcAft>
                <a:spcPts val="0"/>
              </a:spcAft>
              <a:buClr>
                <a:srgbClr val="000000"/>
              </a:buClr>
              <a:buSzPts val="1200"/>
              <a:buFont typeface="Arial"/>
              <a:buNone/>
            </a:pPr>
            <a:r>
              <a:t/>
            </a:r>
            <a:endParaRPr b="0" i="0" sz="1200" u="none" cap="none" strike="noStrike">
              <a:solidFill>
                <a:srgbClr val="97171E"/>
              </a:solidFill>
              <a:latin typeface="Montserrat Medium"/>
              <a:ea typeface="Montserrat Medium"/>
              <a:cs typeface="Montserrat Medium"/>
              <a:sym typeface="Montserrat Medium"/>
            </a:endParaRPr>
          </a:p>
          <a:p>
            <a:pPr indent="0" lvl="0" marL="0" marR="0" rtl="0" algn="just">
              <a:lnSpc>
                <a:spcPct val="100000"/>
              </a:lnSpc>
              <a:spcBef>
                <a:spcPts val="0"/>
              </a:spcBef>
              <a:spcAft>
                <a:spcPts val="0"/>
              </a:spcAft>
              <a:buClr>
                <a:schemeClr val="dk1"/>
              </a:buClr>
              <a:buSzPts val="1100"/>
              <a:buFont typeface="Arial"/>
              <a:buNone/>
            </a:pPr>
            <a:r>
              <a:t/>
            </a:r>
            <a:endParaRPr b="0" i="0" sz="1200" u="none" cap="none" strike="noStrike">
              <a:solidFill>
                <a:srgbClr val="97171E"/>
              </a:solidFill>
              <a:latin typeface="Montserrat Light"/>
              <a:ea typeface="Montserrat Light"/>
              <a:cs typeface="Montserrat Light"/>
              <a:sym typeface="Montserrat Light"/>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rgbClr val="97171E"/>
              </a:solidFill>
              <a:latin typeface="Montserrat Light"/>
              <a:ea typeface="Montserrat Light"/>
              <a:cs typeface="Montserrat Light"/>
              <a:sym typeface="Montserrat Light"/>
            </a:endParaRPr>
          </a:p>
        </p:txBody>
      </p:sp>
      <p:pic>
        <p:nvPicPr>
          <p:cNvPr id="161" name="Google Shape;161;p20"/>
          <p:cNvPicPr preferRelativeResize="0"/>
          <p:nvPr/>
        </p:nvPicPr>
        <p:blipFill rotWithShape="1">
          <a:blip r:embed="rId3">
            <a:alphaModFix/>
          </a:blip>
          <a:srcRect b="0" l="0" r="0" t="0"/>
          <a:stretch/>
        </p:blipFill>
        <p:spPr>
          <a:xfrm>
            <a:off x="7688827" y="4588445"/>
            <a:ext cx="1135677" cy="301675"/>
          </a:xfrm>
          <a:prstGeom prst="rect">
            <a:avLst/>
          </a:prstGeom>
          <a:noFill/>
          <a:ln>
            <a:noFill/>
          </a:ln>
        </p:spPr>
      </p:pic>
      <p:pic>
        <p:nvPicPr>
          <p:cNvPr id="162" name="Google Shape;162;p20"/>
          <p:cNvPicPr preferRelativeResize="0"/>
          <p:nvPr/>
        </p:nvPicPr>
        <p:blipFill rotWithShape="1">
          <a:blip r:embed="rId4">
            <a:alphaModFix/>
          </a:blip>
          <a:srcRect b="0" l="0" r="0" t="0"/>
          <a:stretch/>
        </p:blipFill>
        <p:spPr>
          <a:xfrm>
            <a:off x="2584462" y="2895675"/>
            <a:ext cx="3488378" cy="2086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EF2"/>
        </a:solidFill>
      </p:bgPr>
    </p:bg>
    <p:spTree>
      <p:nvGrpSpPr>
        <p:cNvPr id="166" name="Shape 166"/>
        <p:cNvGrpSpPr/>
        <p:nvPr/>
      </p:nvGrpSpPr>
      <p:grpSpPr>
        <a:xfrm>
          <a:off x="0" y="0"/>
          <a:ext cx="0" cy="0"/>
          <a:chOff x="0" y="0"/>
          <a:chExt cx="0" cy="0"/>
        </a:xfrm>
      </p:grpSpPr>
      <p:sp>
        <p:nvSpPr>
          <p:cNvPr id="167" name="Google Shape;167;p21"/>
          <p:cNvSpPr/>
          <p:nvPr/>
        </p:nvSpPr>
        <p:spPr>
          <a:xfrm>
            <a:off x="3199350" y="320700"/>
            <a:ext cx="2745300" cy="384900"/>
          </a:xfrm>
          <a:prstGeom prst="rect">
            <a:avLst/>
          </a:prstGeom>
          <a:noFill/>
          <a:ln cap="flat" cmpd="sng" w="9525">
            <a:solidFill>
              <a:srgbClr val="97171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21"/>
          <p:cNvSpPr txBox="1"/>
          <p:nvPr/>
        </p:nvSpPr>
        <p:spPr>
          <a:xfrm>
            <a:off x="2907750" y="320700"/>
            <a:ext cx="33285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1" i="0" lang="es-419" sz="1300" u="none" cap="none" strike="noStrike">
                <a:solidFill>
                  <a:srgbClr val="97171E"/>
                </a:solidFill>
                <a:latin typeface="Montserrat ExtraBold"/>
                <a:ea typeface="Montserrat ExtraBold"/>
                <a:cs typeface="Montserrat ExtraBold"/>
                <a:sym typeface="Montserrat ExtraBold"/>
              </a:rPr>
              <a:t>ML OVERVIEW</a:t>
            </a:r>
            <a:endParaRPr b="1" i="0" sz="1300" u="none" cap="none" strike="noStrike">
              <a:solidFill>
                <a:srgbClr val="97171E"/>
              </a:solidFill>
              <a:latin typeface="Montserrat ExtraBold"/>
              <a:ea typeface="Montserrat ExtraBold"/>
              <a:cs typeface="Montserrat ExtraBold"/>
              <a:sym typeface="Montserrat ExtraBold"/>
            </a:endParaRPr>
          </a:p>
        </p:txBody>
      </p:sp>
      <p:sp>
        <p:nvSpPr>
          <p:cNvPr id="169" name="Google Shape;169;p21"/>
          <p:cNvSpPr txBox="1"/>
          <p:nvPr/>
        </p:nvSpPr>
        <p:spPr>
          <a:xfrm>
            <a:off x="590850" y="797850"/>
            <a:ext cx="5353800" cy="56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1" i="0" lang="es-419" sz="2500" u="none" cap="none" strike="noStrike">
                <a:solidFill>
                  <a:srgbClr val="97171E"/>
                </a:solidFill>
                <a:latin typeface="Montserrat ExtraBold"/>
                <a:ea typeface="Montserrat ExtraBold"/>
                <a:cs typeface="Montserrat ExtraBold"/>
                <a:sym typeface="Montserrat ExtraBold"/>
              </a:rPr>
              <a:t>Unsupervised</a:t>
            </a:r>
            <a:endParaRPr b="1" i="0" sz="2500" u="none" cap="none" strike="noStrike">
              <a:solidFill>
                <a:srgbClr val="97171E"/>
              </a:solidFill>
              <a:latin typeface="Montserrat ExtraBold"/>
              <a:ea typeface="Montserrat ExtraBold"/>
              <a:cs typeface="Montserrat ExtraBold"/>
              <a:sym typeface="Montserrat ExtraBold"/>
            </a:endParaRPr>
          </a:p>
        </p:txBody>
      </p:sp>
      <p:sp>
        <p:nvSpPr>
          <p:cNvPr id="170" name="Google Shape;170;p21"/>
          <p:cNvSpPr txBox="1"/>
          <p:nvPr/>
        </p:nvSpPr>
        <p:spPr>
          <a:xfrm>
            <a:off x="590850" y="1367250"/>
            <a:ext cx="8233800" cy="2932200"/>
          </a:xfrm>
          <a:prstGeom prst="rect">
            <a:avLst/>
          </a:prstGeom>
          <a:noFill/>
          <a:ln>
            <a:noFill/>
          </a:ln>
        </p:spPr>
        <p:txBody>
          <a:bodyPr anchorCtr="0" anchor="t" bIns="91425" lIns="91425" spcFirstLastPara="1" rIns="91425" wrap="square" tIns="91425">
            <a:spAutoFit/>
          </a:bodyPr>
          <a:lstStyle/>
          <a:p>
            <a:pPr indent="-292100" lvl="0" marL="457200" marR="0" rtl="0" algn="just">
              <a:lnSpc>
                <a:spcPct val="150000"/>
              </a:lnSpc>
              <a:spcBef>
                <a:spcPts val="0"/>
              </a:spcBef>
              <a:spcAft>
                <a:spcPts val="0"/>
              </a:spcAft>
              <a:buClr>
                <a:srgbClr val="97171E"/>
              </a:buClr>
              <a:buSzPts val="1000"/>
              <a:buFont typeface="Montserrat Medium"/>
              <a:buChar char="●"/>
            </a:pPr>
            <a:r>
              <a:rPr b="0" i="0" lang="es-419" sz="1000" u="none" cap="none" strike="noStrike">
                <a:solidFill>
                  <a:srgbClr val="97171E"/>
                </a:solidFill>
                <a:latin typeface="Montserrat Medium"/>
                <a:ea typeface="Montserrat Medium"/>
                <a:cs typeface="Montserrat Medium"/>
                <a:sym typeface="Montserrat Medium"/>
              </a:rPr>
              <a:t>We do not have a target variable with the response data previously labeled</a:t>
            </a:r>
            <a:endParaRPr b="0" i="0" sz="1000" u="none" cap="none" strike="noStrike">
              <a:solidFill>
                <a:srgbClr val="97171E"/>
              </a:solidFill>
              <a:latin typeface="Montserrat Medium"/>
              <a:ea typeface="Montserrat Medium"/>
              <a:cs typeface="Montserrat Medium"/>
              <a:sym typeface="Montserrat Medium"/>
            </a:endParaRPr>
          </a:p>
          <a:p>
            <a:pPr indent="-292100" lvl="0" marL="457200" marR="0" rtl="0" algn="just">
              <a:lnSpc>
                <a:spcPct val="150000"/>
              </a:lnSpc>
              <a:spcBef>
                <a:spcPts val="0"/>
              </a:spcBef>
              <a:spcAft>
                <a:spcPts val="0"/>
              </a:spcAft>
              <a:buClr>
                <a:srgbClr val="97171E"/>
              </a:buClr>
              <a:buSzPts val="1000"/>
              <a:buFont typeface="Montserrat Medium"/>
              <a:buChar char="●"/>
            </a:pPr>
            <a:r>
              <a:rPr b="0" i="0" lang="es-419" sz="1000" u="none" cap="none" strike="noStrike">
                <a:solidFill>
                  <a:srgbClr val="97171E"/>
                </a:solidFill>
                <a:latin typeface="Montserrat Medium"/>
                <a:ea typeface="Montserrat Medium"/>
                <a:cs typeface="Montserrat Medium"/>
                <a:sym typeface="Montserrat Medium"/>
              </a:rPr>
              <a:t>The algorithm will be in charge of grouping the data by their similarity (or distance)</a:t>
            </a:r>
            <a:endParaRPr b="0" i="0" sz="1000" u="none" cap="none" strike="noStrike">
              <a:solidFill>
                <a:srgbClr val="97171E"/>
              </a:solidFill>
              <a:latin typeface="Montserrat Medium"/>
              <a:ea typeface="Montserrat Medium"/>
              <a:cs typeface="Montserrat Medium"/>
              <a:sym typeface="Montserrat Medium"/>
            </a:endParaRPr>
          </a:p>
          <a:p>
            <a:pPr indent="-292100" lvl="0" marL="457200" marR="0" rtl="0" algn="just">
              <a:lnSpc>
                <a:spcPct val="150000"/>
              </a:lnSpc>
              <a:spcBef>
                <a:spcPts val="0"/>
              </a:spcBef>
              <a:spcAft>
                <a:spcPts val="0"/>
              </a:spcAft>
              <a:buClr>
                <a:srgbClr val="97171E"/>
              </a:buClr>
              <a:buSzPts val="1000"/>
              <a:buFont typeface="Montserrat Medium"/>
              <a:buChar char="●"/>
            </a:pPr>
            <a:r>
              <a:rPr b="0" i="0" lang="es-419" sz="1000" u="none" cap="none" strike="noStrike">
                <a:solidFill>
                  <a:srgbClr val="97171E"/>
                </a:solidFill>
                <a:latin typeface="Montserrat Medium"/>
                <a:ea typeface="Montserrat Medium"/>
                <a:cs typeface="Montserrat Medium"/>
                <a:sym typeface="Montserrat Medium"/>
              </a:rPr>
              <a:t>The output of the algorithm will be a variable that labels the data sets. </a:t>
            </a:r>
            <a:endParaRPr b="0" i="0" sz="1000" u="none" cap="none" strike="noStrike">
              <a:solidFill>
                <a:srgbClr val="97171E"/>
              </a:solidFill>
              <a:latin typeface="Montserrat Medium"/>
              <a:ea typeface="Montserrat Medium"/>
              <a:cs typeface="Montserrat Medium"/>
              <a:sym typeface="Montserrat Medium"/>
            </a:endParaRPr>
          </a:p>
          <a:p>
            <a:pPr indent="-292100" lvl="0" marL="457200" marR="0" rtl="0" algn="just">
              <a:lnSpc>
                <a:spcPct val="150000"/>
              </a:lnSpc>
              <a:spcBef>
                <a:spcPts val="0"/>
              </a:spcBef>
              <a:spcAft>
                <a:spcPts val="0"/>
              </a:spcAft>
              <a:buClr>
                <a:srgbClr val="97171E"/>
              </a:buClr>
              <a:buSzPts val="1000"/>
              <a:buFont typeface="Montserrat Medium"/>
              <a:buChar char="●"/>
            </a:pPr>
            <a:r>
              <a:rPr b="0" i="0" lang="es-419" sz="1000" u="none" cap="none" strike="noStrike">
                <a:solidFill>
                  <a:srgbClr val="97171E"/>
                </a:solidFill>
                <a:latin typeface="Montserrat Medium"/>
                <a:ea typeface="Montserrat Medium"/>
                <a:cs typeface="Montserrat Medium"/>
                <a:sym typeface="Montserrat Medium"/>
              </a:rPr>
              <a:t>They can be further grouped into:</a:t>
            </a:r>
            <a:endParaRPr b="0" i="0" sz="1000" u="none" cap="none" strike="noStrike">
              <a:solidFill>
                <a:srgbClr val="97171E"/>
              </a:solidFill>
              <a:latin typeface="Montserrat Medium"/>
              <a:ea typeface="Montserrat Medium"/>
              <a:cs typeface="Montserrat Medium"/>
              <a:sym typeface="Montserrat Medium"/>
            </a:endParaRPr>
          </a:p>
          <a:p>
            <a:pPr indent="-292100" lvl="1" marL="914400" marR="0" rtl="0" algn="just">
              <a:lnSpc>
                <a:spcPct val="150000"/>
              </a:lnSpc>
              <a:spcBef>
                <a:spcPts val="0"/>
              </a:spcBef>
              <a:spcAft>
                <a:spcPts val="0"/>
              </a:spcAft>
              <a:buClr>
                <a:srgbClr val="97171E"/>
              </a:buClr>
              <a:buSzPts val="1000"/>
              <a:buFont typeface="Montserrat Medium"/>
              <a:buChar char="○"/>
            </a:pPr>
            <a:r>
              <a:rPr b="0" i="0" lang="es-419" sz="1000" u="none" cap="none" strike="noStrike">
                <a:solidFill>
                  <a:srgbClr val="97171E"/>
                </a:solidFill>
                <a:latin typeface="Montserrat SemiBold"/>
                <a:ea typeface="Montserrat SemiBold"/>
                <a:cs typeface="Montserrat SemiBold"/>
                <a:sym typeface="Montserrat SemiBold"/>
              </a:rPr>
              <a:t>Clustering:</a:t>
            </a:r>
            <a:r>
              <a:rPr b="0" i="0" lang="es-419" sz="1000" u="none" cap="none" strike="noStrike">
                <a:solidFill>
                  <a:srgbClr val="97171E"/>
                </a:solidFill>
                <a:latin typeface="Montserrat Medium"/>
                <a:ea typeface="Montserrat Medium"/>
                <a:cs typeface="Montserrat Medium"/>
                <a:sym typeface="Montserrat Medium"/>
              </a:rPr>
              <a:t> Clustering involves grouping sets of similar data (based on defined criteria). It’s useful for segmenting data into several groups and performing analysis on each data set to find patterns.</a:t>
            </a:r>
            <a:endParaRPr b="0" i="0" sz="1000" u="none" cap="none" strike="noStrike">
              <a:solidFill>
                <a:srgbClr val="97171E"/>
              </a:solidFill>
              <a:latin typeface="Montserrat Medium"/>
              <a:ea typeface="Montserrat Medium"/>
              <a:cs typeface="Montserrat Medium"/>
              <a:sym typeface="Montserrat Medium"/>
            </a:endParaRPr>
          </a:p>
          <a:p>
            <a:pPr indent="-292100" lvl="1" marL="914400" marR="0" rtl="0" algn="just">
              <a:lnSpc>
                <a:spcPct val="150000"/>
              </a:lnSpc>
              <a:spcBef>
                <a:spcPts val="0"/>
              </a:spcBef>
              <a:spcAft>
                <a:spcPts val="0"/>
              </a:spcAft>
              <a:buClr>
                <a:srgbClr val="97171E"/>
              </a:buClr>
              <a:buSzPts val="1000"/>
              <a:buFont typeface="Arial"/>
              <a:buChar char="○"/>
            </a:pPr>
            <a:r>
              <a:rPr b="0" i="0" lang="es-419" sz="1000" u="none" cap="none" strike="noStrike">
                <a:solidFill>
                  <a:srgbClr val="97171E"/>
                </a:solidFill>
                <a:latin typeface="Montserrat SemiBold"/>
                <a:ea typeface="Montserrat SemiBold"/>
                <a:cs typeface="Montserrat SemiBold"/>
                <a:sym typeface="Montserrat SemiBold"/>
              </a:rPr>
              <a:t>Dimension reduction:</a:t>
            </a:r>
            <a:r>
              <a:rPr b="0" i="0" lang="es-419" sz="1000" u="none" cap="none" strike="noStrike">
                <a:solidFill>
                  <a:srgbClr val="97171E"/>
                </a:solidFill>
                <a:latin typeface="Montserrat Medium"/>
                <a:ea typeface="Montserrat Medium"/>
                <a:cs typeface="Montserrat Medium"/>
                <a:sym typeface="Montserrat Medium"/>
              </a:rPr>
              <a:t> Dimension reduction reduces the number of variables being considered to find the exact information required.</a:t>
            </a:r>
            <a:endParaRPr b="0" i="0" sz="1000" u="none" cap="none" strike="noStrike">
              <a:solidFill>
                <a:srgbClr val="97171E"/>
              </a:solidFill>
              <a:latin typeface="Montserrat Medium"/>
              <a:ea typeface="Montserrat Medium"/>
              <a:cs typeface="Montserrat Medium"/>
              <a:sym typeface="Montserrat Medium"/>
            </a:endParaRPr>
          </a:p>
          <a:p>
            <a:pPr indent="0" lvl="0" marL="0" marR="0" rtl="0" algn="just">
              <a:lnSpc>
                <a:spcPct val="150000"/>
              </a:lnSpc>
              <a:spcBef>
                <a:spcPts val="0"/>
              </a:spcBef>
              <a:spcAft>
                <a:spcPts val="0"/>
              </a:spcAft>
              <a:buClr>
                <a:srgbClr val="000000"/>
              </a:buClr>
              <a:buSzPts val="1100"/>
              <a:buFont typeface="Arial"/>
              <a:buNone/>
            </a:pPr>
            <a:r>
              <a:t/>
            </a:r>
            <a:endParaRPr b="0" i="0" sz="1100" u="none" cap="none" strike="noStrike">
              <a:solidFill>
                <a:srgbClr val="97171E"/>
              </a:solidFill>
              <a:latin typeface="Montserrat Medium"/>
              <a:ea typeface="Montserrat Medium"/>
              <a:cs typeface="Montserrat Medium"/>
              <a:sym typeface="Montserrat Medium"/>
            </a:endParaRPr>
          </a:p>
          <a:p>
            <a:pPr indent="0" lvl="0" marL="457200" marR="0" rtl="0" algn="just">
              <a:lnSpc>
                <a:spcPct val="150000"/>
              </a:lnSpc>
              <a:spcBef>
                <a:spcPts val="0"/>
              </a:spcBef>
              <a:spcAft>
                <a:spcPts val="0"/>
              </a:spcAft>
              <a:buClr>
                <a:srgbClr val="000000"/>
              </a:buClr>
              <a:buSzPts val="1200"/>
              <a:buFont typeface="Arial"/>
              <a:buNone/>
            </a:pPr>
            <a:r>
              <a:t/>
            </a:r>
            <a:endParaRPr b="0" i="0" sz="1200" u="none" cap="none" strike="noStrike">
              <a:solidFill>
                <a:srgbClr val="97171E"/>
              </a:solidFill>
              <a:latin typeface="Montserrat Medium"/>
              <a:ea typeface="Montserrat Medium"/>
              <a:cs typeface="Montserrat Medium"/>
              <a:sym typeface="Montserrat Medium"/>
            </a:endParaRPr>
          </a:p>
          <a:p>
            <a:pPr indent="0" lvl="0" marL="0" marR="0" rtl="0" algn="just">
              <a:lnSpc>
                <a:spcPct val="100000"/>
              </a:lnSpc>
              <a:spcBef>
                <a:spcPts val="0"/>
              </a:spcBef>
              <a:spcAft>
                <a:spcPts val="0"/>
              </a:spcAft>
              <a:buClr>
                <a:schemeClr val="dk1"/>
              </a:buClr>
              <a:buSzPts val="1100"/>
              <a:buFont typeface="Arial"/>
              <a:buNone/>
            </a:pPr>
            <a:r>
              <a:t/>
            </a:r>
            <a:endParaRPr b="0" i="0" sz="1200" u="none" cap="none" strike="noStrike">
              <a:solidFill>
                <a:srgbClr val="97171E"/>
              </a:solidFill>
              <a:latin typeface="Montserrat Light"/>
              <a:ea typeface="Montserrat Light"/>
              <a:cs typeface="Montserrat Light"/>
              <a:sym typeface="Montserrat Light"/>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rgbClr val="97171E"/>
              </a:solidFill>
              <a:latin typeface="Montserrat Light"/>
              <a:ea typeface="Montserrat Light"/>
              <a:cs typeface="Montserrat Light"/>
              <a:sym typeface="Montserrat Light"/>
            </a:endParaRPr>
          </a:p>
        </p:txBody>
      </p:sp>
      <p:pic>
        <p:nvPicPr>
          <p:cNvPr id="171" name="Google Shape;171;p21"/>
          <p:cNvPicPr preferRelativeResize="0"/>
          <p:nvPr/>
        </p:nvPicPr>
        <p:blipFill rotWithShape="1">
          <a:blip r:embed="rId3">
            <a:alphaModFix/>
          </a:blip>
          <a:srcRect b="0" l="0" r="0" t="0"/>
          <a:stretch/>
        </p:blipFill>
        <p:spPr>
          <a:xfrm>
            <a:off x="7688827" y="4588445"/>
            <a:ext cx="1135677" cy="301675"/>
          </a:xfrm>
          <a:prstGeom prst="rect">
            <a:avLst/>
          </a:prstGeom>
          <a:noFill/>
          <a:ln>
            <a:noFill/>
          </a:ln>
        </p:spPr>
      </p:pic>
      <p:pic>
        <p:nvPicPr>
          <p:cNvPr id="172" name="Google Shape;172;p21"/>
          <p:cNvPicPr preferRelativeResize="0"/>
          <p:nvPr/>
        </p:nvPicPr>
        <p:blipFill rotWithShape="1">
          <a:blip r:embed="rId4">
            <a:alphaModFix/>
          </a:blip>
          <a:srcRect b="0" l="0" r="0" t="0"/>
          <a:stretch/>
        </p:blipFill>
        <p:spPr>
          <a:xfrm>
            <a:off x="2602175" y="3347845"/>
            <a:ext cx="3558475" cy="1324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