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ontserrat SemiBold"/>
      <p:regular r:id="rId36"/>
      <p:bold r:id="rId37"/>
      <p:italic r:id="rId38"/>
      <p:boldItalic r:id="rId39"/>
    </p:embeddedFont>
    <p:embeddedFont>
      <p:font typeface="Teko"/>
      <p:regular r:id="rId40"/>
      <p:bold r:id="rId41"/>
    </p:embeddedFont>
    <p:embeddedFont>
      <p:font typeface="Montserrat"/>
      <p:regular r:id="rId42"/>
      <p:bold r:id="rId43"/>
      <p:italic r:id="rId44"/>
      <p:boldItalic r:id="rId45"/>
    </p:embeddedFont>
    <p:embeddedFont>
      <p:font typeface="Montserrat Medium"/>
      <p:regular r:id="rId46"/>
      <p:bold r:id="rId47"/>
      <p:italic r:id="rId48"/>
      <p:boldItalic r:id="rId49"/>
    </p:embeddedFont>
    <p:embeddedFont>
      <p:font typeface="Montserrat Light"/>
      <p:regular r:id="rId50"/>
      <p:bold r:id="rId51"/>
      <p:italic r:id="rId52"/>
      <p:boldItalic r:id="rId53"/>
    </p:embeddedFont>
    <p:embeddedFont>
      <p:font typeface="Montserrat ExtraBold"/>
      <p:bold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3B6A6A-2766-4AE5-A2CE-1C75394ED156}">
  <a:tblStyle styleId="{873B6A6A-2766-4AE5-A2CE-1C75394ED15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EF2F0"/>
          </a:solidFill>
        </a:fill>
      </a:tcStyle>
    </a:wholeTbl>
    <a:band1H>
      <a:tcTxStyle b="off" i="off"/>
      <a:tcStyle>
        <a:fill>
          <a:solidFill>
            <a:srgbClr val="FCE4E0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CE4E0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eko-regular.fntdata"/><Relationship Id="rId42" Type="http://schemas.openxmlformats.org/officeDocument/2006/relationships/font" Target="fonts/Montserrat-regular.fntdata"/><Relationship Id="rId41" Type="http://schemas.openxmlformats.org/officeDocument/2006/relationships/font" Target="fonts/Teko-bold.fntdata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MontserratMedium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Medium-italic.fntdata"/><Relationship Id="rId47" Type="http://schemas.openxmlformats.org/officeDocument/2006/relationships/font" Target="fonts/MontserratMedium-bold.fntdata"/><Relationship Id="rId49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MontserratSemiBold-bold.fntdata"/><Relationship Id="rId36" Type="http://schemas.openxmlformats.org/officeDocument/2006/relationships/font" Target="fonts/MontserratSemiBold-regular.fntdata"/><Relationship Id="rId39" Type="http://schemas.openxmlformats.org/officeDocument/2006/relationships/font" Target="fonts/MontserratSemiBold-boldItalic.fntdata"/><Relationship Id="rId38" Type="http://schemas.openxmlformats.org/officeDocument/2006/relationships/font" Target="fonts/MontserratSemiBold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Light-bold.fntdata"/><Relationship Id="rId50" Type="http://schemas.openxmlformats.org/officeDocument/2006/relationships/font" Target="fonts/MontserratLight-regular.fntdata"/><Relationship Id="rId53" Type="http://schemas.openxmlformats.org/officeDocument/2006/relationships/font" Target="fonts/MontserratLight-boldItalic.fntdata"/><Relationship Id="rId52" Type="http://schemas.openxmlformats.org/officeDocument/2006/relationships/font" Target="fonts/MontserratLight-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ExtraBold-bold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Extra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4" name="Google Shape;33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" name="Google Shape;37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2" name="Google Shape;40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2" name="Google Shape;43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5" name="Google Shape;44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8" name="Google Shape;45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4" name="Google Shape;47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3" name="Google Shape;49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97171E"/>
              </a:buClr>
              <a:buSzPts val="1100"/>
              <a:buFont typeface="Montserrat Medium"/>
              <a:buChar char="●"/>
            </a:pPr>
            <a:r>
              <a:rPr lang="es-419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(also called expectation, expectancy, mathematical expectation, mean, average, or first moment) </a:t>
            </a:r>
            <a:endParaRPr/>
          </a:p>
        </p:txBody>
      </p:sp>
      <p:sp>
        <p:nvSpPr>
          <p:cNvPr id="513" name="Google Shape;51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44.png"/><Relationship Id="rId7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38.png"/><Relationship Id="rId7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25.png"/><Relationship Id="rId7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9.png"/><Relationship Id="rId7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21.png"/><Relationship Id="rId7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40.png"/><Relationship Id="rId13" Type="http://schemas.openxmlformats.org/officeDocument/2006/relationships/image" Target="../media/image36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5" Type="http://schemas.openxmlformats.org/officeDocument/2006/relationships/image" Target="../media/image29.png"/><Relationship Id="rId14" Type="http://schemas.openxmlformats.org/officeDocument/2006/relationships/image" Target="../media/image23.png"/><Relationship Id="rId16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28.png"/><Relationship Id="rId8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40.png"/><Relationship Id="rId13" Type="http://schemas.openxmlformats.org/officeDocument/2006/relationships/image" Target="../media/image36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5" Type="http://schemas.openxmlformats.org/officeDocument/2006/relationships/image" Target="../media/image37.png"/><Relationship Id="rId14" Type="http://schemas.openxmlformats.org/officeDocument/2006/relationships/image" Target="../media/image23.png"/><Relationship Id="rId17" Type="http://schemas.openxmlformats.org/officeDocument/2006/relationships/image" Target="../media/image17.png"/><Relationship Id="rId16" Type="http://schemas.openxmlformats.org/officeDocument/2006/relationships/image" Target="../media/image45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28.png"/><Relationship Id="rId8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52.png"/><Relationship Id="rId6" Type="http://schemas.openxmlformats.org/officeDocument/2006/relationships/image" Target="../media/image32.png"/><Relationship Id="rId7" Type="http://schemas.openxmlformats.org/officeDocument/2006/relationships/image" Target="../media/image54.png"/><Relationship Id="rId8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52.png"/><Relationship Id="rId6" Type="http://schemas.openxmlformats.org/officeDocument/2006/relationships/image" Target="../media/image32.png"/><Relationship Id="rId7" Type="http://schemas.openxmlformats.org/officeDocument/2006/relationships/image" Target="../media/image54.png"/><Relationship Id="rId8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5" Type="http://schemas.openxmlformats.org/officeDocument/2006/relationships/image" Target="../media/image52.png"/><Relationship Id="rId6" Type="http://schemas.openxmlformats.org/officeDocument/2006/relationships/image" Target="../media/image32.png"/><Relationship Id="rId7" Type="http://schemas.openxmlformats.org/officeDocument/2006/relationships/image" Target="../media/image54.png"/><Relationship Id="rId8" Type="http://schemas.openxmlformats.org/officeDocument/2006/relationships/image" Target="../media/image4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3.png"/><Relationship Id="rId4" Type="http://schemas.openxmlformats.org/officeDocument/2006/relationships/image" Target="../media/image46.png"/><Relationship Id="rId5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31.png"/><Relationship Id="rId6" Type="http://schemas.openxmlformats.org/officeDocument/2006/relationships/image" Target="../media/image5.png"/><Relationship Id="rId7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26.png"/><Relationship Id="rId7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5762025" y="336375"/>
            <a:ext cx="2745300" cy="43188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5968125" y="2549238"/>
            <a:ext cx="23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Tech Lead Data Science</a:t>
            </a:r>
            <a:endParaRPr b="0" i="0" sz="1200" u="none" cap="none" strike="noStrike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59" name="Google Shape;59;p14"/>
          <p:cNvCxnSpPr/>
          <p:nvPr/>
        </p:nvCxnSpPr>
        <p:spPr>
          <a:xfrm flipH="1" rot="10800000">
            <a:off x="6011625" y="3105738"/>
            <a:ext cx="2246100" cy="10800"/>
          </a:xfrm>
          <a:prstGeom prst="straightConnector1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4"/>
          <p:cNvSpPr txBox="1"/>
          <p:nvPr/>
        </p:nvSpPr>
        <p:spPr>
          <a:xfrm>
            <a:off x="532100" y="618525"/>
            <a:ext cx="4719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s-419" sz="35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Expected Value</a:t>
            </a:r>
            <a:endParaRPr b="0" i="0" sz="3500" u="none" cap="none" strike="noStrike">
              <a:solidFill>
                <a:srgbClr val="E8EEF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000" y="4292100"/>
            <a:ext cx="150661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968125" y="3303738"/>
            <a:ext cx="233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Master en Data Science</a:t>
            </a:r>
            <a:endParaRPr b="0" i="0" sz="1200" u="none" cap="none" strike="noStrike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2022-2023</a:t>
            </a:r>
            <a:endParaRPr b="0" i="0" sz="1200" u="none" cap="none" strike="noStrike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>
            <a:off x="2930494" y="2427802"/>
            <a:ext cx="239012" cy="19979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3"/>
          <p:cNvSpPr/>
          <p:nvPr/>
        </p:nvSpPr>
        <p:spPr>
          <a:xfrm rot="8100000">
            <a:off x="4447013" y="2398667"/>
            <a:ext cx="245887" cy="245887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28512" y="595522"/>
            <a:ext cx="9084900" cy="66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006" l="-598" r="0" t="-5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4">
            <a:alphaModFix/>
          </a:blip>
          <a:srcRect b="0" l="2751" r="4868" t="0"/>
          <a:stretch/>
        </p:blipFill>
        <p:spPr>
          <a:xfrm>
            <a:off x="0" y="1174174"/>
            <a:ext cx="2716386" cy="17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/>
          <p:nvPr/>
        </p:nvSpPr>
        <p:spPr>
          <a:xfrm rot="-403353">
            <a:off x="-140366" y="1443892"/>
            <a:ext cx="1975885" cy="3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1 2 3 3 0 0</a:t>
            </a:r>
            <a:endParaRPr b="0" i="0" sz="1600" u="none" cap="none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2930494" y="2092815"/>
            <a:ext cx="5673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What is the mean you would expect for a sequence of 90 integers?</a:t>
            </a:r>
            <a:endParaRPr b="1" i="0" sz="24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3514450" y="2950404"/>
            <a:ext cx="45060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8885" l="-4458" r="-3387" t="-333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7782142" y="2111540"/>
            <a:ext cx="432000" cy="436500"/>
          </a:xfrm>
          <a:prstGeom prst="ellipse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23"/>
          <p:cNvCxnSpPr/>
          <p:nvPr/>
        </p:nvCxnSpPr>
        <p:spPr>
          <a:xfrm flipH="1">
            <a:off x="7350107" y="2484116"/>
            <a:ext cx="495300" cy="538500"/>
          </a:xfrm>
          <a:prstGeom prst="straightConnector1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23"/>
          <p:cNvSpPr txBox="1"/>
          <p:nvPr/>
        </p:nvSpPr>
        <p:spPr>
          <a:xfrm>
            <a:off x="1268757" y="3451230"/>
            <a:ext cx="7844700" cy="5376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7" name="Google Shape;187;p23"/>
          <p:cNvGraphicFramePr/>
          <p:nvPr/>
        </p:nvGraphicFramePr>
        <p:xfrm>
          <a:off x="3575173" y="1200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{873B6A6A-2766-4AE5-A2CE-1C75394ED156}</a:tableStyleId>
              </a:tblPr>
              <a:tblGrid>
                <a:gridCol w="969675"/>
                <a:gridCol w="784150"/>
                <a:gridCol w="876925"/>
                <a:gridCol w="876925"/>
                <a:gridCol w="876925"/>
              </a:tblGrid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X=xi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P(X=xi)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98DFBB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</a:t>
                      </a:r>
                      <a:endParaRPr sz="1800" u="none" cap="none" strike="noStrike">
                        <a:highlight>
                          <a:srgbClr val="98DFBB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FFC00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</a:t>
                      </a:r>
                      <a:endParaRPr sz="1800" u="none" cap="none" strike="noStrike">
                        <a:highlight>
                          <a:srgbClr val="FFC0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AA72D4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</a:t>
                      </a:r>
                      <a:endParaRPr sz="1800" u="none" cap="none" strike="noStrike">
                        <a:highlight>
                          <a:srgbClr val="AA72D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00B0F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</a:t>
                      </a:r>
                      <a:endParaRPr sz="1800" u="none" cap="none" strike="noStrike">
                        <a:highlight>
                          <a:srgbClr val="00B0F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-252536" y="9269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DFBB"/>
              </a:buClr>
              <a:buSzPts val="2800"/>
              <a:buNone/>
            </a:pPr>
            <a:r>
              <a:rPr b="1" lang="es-419" sz="2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sz="2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/>
          <p:nvPr/>
        </p:nvSpPr>
        <p:spPr>
          <a:xfrm>
            <a:off x="2930494" y="2427802"/>
            <a:ext cx="239012" cy="19979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4"/>
          <p:cNvSpPr/>
          <p:nvPr/>
        </p:nvSpPr>
        <p:spPr>
          <a:xfrm rot="8100000">
            <a:off x="4447013" y="2398667"/>
            <a:ext cx="245887" cy="245887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28512" y="595522"/>
            <a:ext cx="9084900" cy="66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006" l="-598" r="0" t="-5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 rotWithShape="1">
          <a:blip r:embed="rId4">
            <a:alphaModFix/>
          </a:blip>
          <a:srcRect b="0" l="2751" r="4868" t="0"/>
          <a:stretch/>
        </p:blipFill>
        <p:spPr>
          <a:xfrm>
            <a:off x="0" y="1174174"/>
            <a:ext cx="2716386" cy="17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/>
          <p:nvPr/>
        </p:nvSpPr>
        <p:spPr>
          <a:xfrm rot="-403353">
            <a:off x="-140366" y="1443892"/>
            <a:ext cx="1975885" cy="3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1 2 3 3 0 0</a:t>
            </a:r>
            <a:endParaRPr b="0" i="0" sz="1600" u="none" cap="none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2930494" y="2092815"/>
            <a:ext cx="5673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What is the mean you would expect for a sequence of 90 integers?</a:t>
            </a:r>
            <a:endParaRPr b="1" i="0" sz="24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3514450" y="2950404"/>
            <a:ext cx="45060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8885" l="-4458" r="-3387" t="-333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7782142" y="2111540"/>
            <a:ext cx="432000" cy="436500"/>
          </a:xfrm>
          <a:prstGeom prst="ellipse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24"/>
          <p:cNvCxnSpPr/>
          <p:nvPr/>
        </p:nvCxnSpPr>
        <p:spPr>
          <a:xfrm flipH="1">
            <a:off x="7350107" y="2484116"/>
            <a:ext cx="495300" cy="538500"/>
          </a:xfrm>
          <a:prstGeom prst="straightConnector1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p24"/>
          <p:cNvSpPr txBox="1"/>
          <p:nvPr/>
        </p:nvSpPr>
        <p:spPr>
          <a:xfrm>
            <a:off x="1268757" y="3451230"/>
            <a:ext cx="7844700" cy="5376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4" name="Google Shape;204;p24"/>
          <p:cNvGraphicFramePr/>
          <p:nvPr/>
        </p:nvGraphicFramePr>
        <p:xfrm>
          <a:off x="3575173" y="1200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{873B6A6A-2766-4AE5-A2CE-1C75394ED156}</a:tableStyleId>
              </a:tblPr>
              <a:tblGrid>
                <a:gridCol w="969675"/>
                <a:gridCol w="784150"/>
                <a:gridCol w="876925"/>
                <a:gridCol w="876925"/>
                <a:gridCol w="876925"/>
              </a:tblGrid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X=xi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P(X=xi)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98DFBB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</a:t>
                      </a:r>
                      <a:endParaRPr sz="1800" u="none" cap="none" strike="noStrike">
                        <a:highlight>
                          <a:srgbClr val="98DFBB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FFC00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</a:t>
                      </a:r>
                      <a:endParaRPr sz="1800" u="none" cap="none" strike="noStrike">
                        <a:highlight>
                          <a:srgbClr val="FFC0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AA72D4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</a:t>
                      </a:r>
                      <a:endParaRPr sz="1800" u="none" cap="none" strike="noStrike">
                        <a:highlight>
                          <a:srgbClr val="AA72D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00B0F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</a:t>
                      </a:r>
                      <a:endParaRPr sz="1800" u="none" cap="none" strike="noStrike">
                        <a:highlight>
                          <a:srgbClr val="00B0F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-252536" y="9269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DFBB"/>
              </a:buClr>
              <a:buSzPts val="2800"/>
              <a:buNone/>
            </a:pPr>
            <a:r>
              <a:rPr b="1" lang="es-419" sz="2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sz="2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/>
          <p:nvPr/>
        </p:nvSpPr>
        <p:spPr>
          <a:xfrm>
            <a:off x="2930494" y="2427802"/>
            <a:ext cx="239012" cy="19979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/>
          <p:nvPr/>
        </p:nvSpPr>
        <p:spPr>
          <a:xfrm rot="8100000">
            <a:off x="4447013" y="2398667"/>
            <a:ext cx="245887" cy="245887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28512" y="595522"/>
            <a:ext cx="9084900" cy="66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006" l="-598" r="0" t="-5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 rotWithShape="1">
          <a:blip r:embed="rId4">
            <a:alphaModFix/>
          </a:blip>
          <a:srcRect b="0" l="2751" r="4868" t="0"/>
          <a:stretch/>
        </p:blipFill>
        <p:spPr>
          <a:xfrm>
            <a:off x="0" y="1174174"/>
            <a:ext cx="2716386" cy="17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/>
          <p:nvPr/>
        </p:nvSpPr>
        <p:spPr>
          <a:xfrm rot="-403353">
            <a:off x="-140366" y="1443892"/>
            <a:ext cx="1975885" cy="3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1 2 3 3 0 0</a:t>
            </a:r>
            <a:endParaRPr b="0" i="0" sz="1600" u="none" cap="none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2930494" y="2092815"/>
            <a:ext cx="5673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What is the mean you would expect for a sequence of 90 integers?</a:t>
            </a:r>
            <a:endParaRPr b="1" i="0" sz="24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3514450" y="2950404"/>
            <a:ext cx="45060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8885" l="-4458" r="-3387" t="-333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7782142" y="2111540"/>
            <a:ext cx="432000" cy="436500"/>
          </a:xfrm>
          <a:prstGeom prst="ellipse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25"/>
          <p:cNvCxnSpPr/>
          <p:nvPr/>
        </p:nvCxnSpPr>
        <p:spPr>
          <a:xfrm flipH="1">
            <a:off x="7350107" y="2484116"/>
            <a:ext cx="495300" cy="538500"/>
          </a:xfrm>
          <a:prstGeom prst="straightConnector1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p25"/>
          <p:cNvSpPr txBox="1"/>
          <p:nvPr/>
        </p:nvSpPr>
        <p:spPr>
          <a:xfrm>
            <a:off x="1268757" y="3451230"/>
            <a:ext cx="7844700" cy="5376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1" name="Google Shape;221;p25"/>
          <p:cNvGraphicFramePr/>
          <p:nvPr/>
        </p:nvGraphicFramePr>
        <p:xfrm>
          <a:off x="3575173" y="1200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{873B6A6A-2766-4AE5-A2CE-1C75394ED156}</a:tableStyleId>
              </a:tblPr>
              <a:tblGrid>
                <a:gridCol w="969675"/>
                <a:gridCol w="784150"/>
                <a:gridCol w="876925"/>
                <a:gridCol w="876925"/>
                <a:gridCol w="876925"/>
              </a:tblGrid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X=xi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P(X=xi)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98DFBB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</a:t>
                      </a:r>
                      <a:endParaRPr sz="1800" u="none" cap="none" strike="noStrike">
                        <a:highlight>
                          <a:srgbClr val="98DFBB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FFC00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</a:t>
                      </a:r>
                      <a:endParaRPr sz="1800" u="none" cap="none" strike="noStrike">
                        <a:highlight>
                          <a:srgbClr val="FFC0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AA72D4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</a:t>
                      </a:r>
                      <a:endParaRPr sz="1800" u="none" cap="none" strike="noStrike">
                        <a:highlight>
                          <a:srgbClr val="AA72D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00B0F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</a:t>
                      </a:r>
                      <a:endParaRPr sz="1800" u="none" cap="none" strike="noStrike">
                        <a:highlight>
                          <a:srgbClr val="00B0F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-252536" y="9269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DFBB"/>
              </a:buClr>
              <a:buSzPts val="2800"/>
              <a:buNone/>
            </a:pPr>
            <a:r>
              <a:rPr b="1" lang="es-419" sz="2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sz="2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/>
          <p:nvPr/>
        </p:nvSpPr>
        <p:spPr>
          <a:xfrm>
            <a:off x="2930494" y="2427802"/>
            <a:ext cx="239012" cy="19979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/>
          <p:nvPr/>
        </p:nvSpPr>
        <p:spPr>
          <a:xfrm rot="8100000">
            <a:off x="4447013" y="2398667"/>
            <a:ext cx="245887" cy="245887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28512" y="595522"/>
            <a:ext cx="9084900" cy="66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006" l="-598" r="0" t="-5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26"/>
          <p:cNvPicPr preferRelativeResize="0"/>
          <p:nvPr/>
        </p:nvPicPr>
        <p:blipFill rotWithShape="1">
          <a:blip r:embed="rId4">
            <a:alphaModFix/>
          </a:blip>
          <a:srcRect b="0" l="2751" r="4868" t="0"/>
          <a:stretch/>
        </p:blipFill>
        <p:spPr>
          <a:xfrm>
            <a:off x="0" y="1174174"/>
            <a:ext cx="2716386" cy="17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/>
          <p:nvPr/>
        </p:nvSpPr>
        <p:spPr>
          <a:xfrm rot="-403353">
            <a:off x="-140366" y="1443892"/>
            <a:ext cx="1975885" cy="3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1 2 3 3 0 0</a:t>
            </a:r>
            <a:endParaRPr b="0" i="0" sz="1600" u="none" cap="none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2930494" y="2092815"/>
            <a:ext cx="5673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What is the mean you would expect for a sequence of 90 integers?</a:t>
            </a:r>
            <a:endParaRPr b="1" i="0" sz="24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3514450" y="2950404"/>
            <a:ext cx="45060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8885" l="-4458" r="-3387" t="-333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7782142" y="2111540"/>
            <a:ext cx="432000" cy="436500"/>
          </a:xfrm>
          <a:prstGeom prst="ellipse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26"/>
          <p:cNvCxnSpPr/>
          <p:nvPr/>
        </p:nvCxnSpPr>
        <p:spPr>
          <a:xfrm flipH="1">
            <a:off x="7350107" y="2484116"/>
            <a:ext cx="495300" cy="538500"/>
          </a:xfrm>
          <a:prstGeom prst="straightConnector1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7" name="Google Shape;237;p26"/>
          <p:cNvSpPr txBox="1"/>
          <p:nvPr/>
        </p:nvSpPr>
        <p:spPr>
          <a:xfrm>
            <a:off x="1268757" y="3451230"/>
            <a:ext cx="6975600" cy="520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8" name="Google Shape;238;p26"/>
          <p:cNvGraphicFramePr/>
          <p:nvPr/>
        </p:nvGraphicFramePr>
        <p:xfrm>
          <a:off x="3575173" y="1200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{873B6A6A-2766-4AE5-A2CE-1C75394ED156}</a:tableStyleId>
              </a:tblPr>
              <a:tblGrid>
                <a:gridCol w="969675"/>
                <a:gridCol w="784150"/>
                <a:gridCol w="876925"/>
                <a:gridCol w="876925"/>
                <a:gridCol w="876925"/>
              </a:tblGrid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X=xi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P(X=xi)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98DFBB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</a:t>
                      </a:r>
                      <a:endParaRPr sz="1800" u="none" cap="none" strike="noStrike">
                        <a:highlight>
                          <a:srgbClr val="98DFBB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FFC00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</a:t>
                      </a:r>
                      <a:endParaRPr sz="1800" u="none" cap="none" strike="noStrike">
                        <a:highlight>
                          <a:srgbClr val="FFC0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AA72D4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</a:t>
                      </a:r>
                      <a:endParaRPr sz="1800" u="none" cap="none" strike="noStrike">
                        <a:highlight>
                          <a:srgbClr val="AA72D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00B0F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</a:t>
                      </a:r>
                      <a:endParaRPr sz="1800" u="none" cap="none" strike="noStrike">
                        <a:highlight>
                          <a:srgbClr val="00B0F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-252536" y="9269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DFBB"/>
              </a:buClr>
              <a:buSzPts val="2800"/>
              <a:buNone/>
            </a:pPr>
            <a:r>
              <a:rPr b="1" lang="es-419" sz="2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sz="2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0" name="Google Shape;240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/>
          <p:nvPr/>
        </p:nvSpPr>
        <p:spPr>
          <a:xfrm>
            <a:off x="2930494" y="2427802"/>
            <a:ext cx="239012" cy="19979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7"/>
          <p:cNvSpPr/>
          <p:nvPr/>
        </p:nvSpPr>
        <p:spPr>
          <a:xfrm rot="8100000">
            <a:off x="4447013" y="2398667"/>
            <a:ext cx="245887" cy="245887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28512" y="595522"/>
            <a:ext cx="9084900" cy="66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006" l="-598" r="0" t="-5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7"/>
          <p:cNvPicPr preferRelativeResize="0"/>
          <p:nvPr/>
        </p:nvPicPr>
        <p:blipFill rotWithShape="1">
          <a:blip r:embed="rId4">
            <a:alphaModFix/>
          </a:blip>
          <a:srcRect b="0" l="2751" r="4868" t="0"/>
          <a:stretch/>
        </p:blipFill>
        <p:spPr>
          <a:xfrm>
            <a:off x="0" y="1174174"/>
            <a:ext cx="2716386" cy="17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/>
          <p:nvPr/>
        </p:nvSpPr>
        <p:spPr>
          <a:xfrm rot="-403353">
            <a:off x="-140366" y="1443892"/>
            <a:ext cx="1975885" cy="3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1 2 3 3 0 0</a:t>
            </a:r>
            <a:endParaRPr b="0" i="0" sz="1600" u="none" cap="none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2930494" y="2092815"/>
            <a:ext cx="5673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What is the mean you would expect for a sequence of 90 integers?</a:t>
            </a:r>
            <a:endParaRPr b="1" i="0" sz="24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3514450" y="2950404"/>
            <a:ext cx="45060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8885" l="-4458" r="-3387" t="-333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7782142" y="2111540"/>
            <a:ext cx="432000" cy="436500"/>
          </a:xfrm>
          <a:prstGeom prst="ellipse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27"/>
          <p:cNvCxnSpPr/>
          <p:nvPr/>
        </p:nvCxnSpPr>
        <p:spPr>
          <a:xfrm flipH="1">
            <a:off x="7350107" y="2484116"/>
            <a:ext cx="495300" cy="538500"/>
          </a:xfrm>
          <a:prstGeom prst="straightConnector1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4" name="Google Shape;254;p27"/>
          <p:cNvSpPr txBox="1"/>
          <p:nvPr/>
        </p:nvSpPr>
        <p:spPr>
          <a:xfrm>
            <a:off x="1268757" y="3451230"/>
            <a:ext cx="7074600" cy="1325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5" name="Google Shape;255;p27"/>
          <p:cNvGraphicFramePr/>
          <p:nvPr/>
        </p:nvGraphicFramePr>
        <p:xfrm>
          <a:off x="3575173" y="1200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{873B6A6A-2766-4AE5-A2CE-1C75394ED156}</a:tableStyleId>
              </a:tblPr>
              <a:tblGrid>
                <a:gridCol w="969675"/>
                <a:gridCol w="784150"/>
                <a:gridCol w="876925"/>
                <a:gridCol w="876925"/>
                <a:gridCol w="876925"/>
              </a:tblGrid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X=xi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P(X=xi)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98DFBB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</a:t>
                      </a:r>
                      <a:endParaRPr sz="1800" u="none" cap="none" strike="noStrike">
                        <a:highlight>
                          <a:srgbClr val="98DFBB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FFC00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</a:t>
                      </a:r>
                      <a:endParaRPr sz="1800" u="none" cap="none" strike="noStrike">
                        <a:highlight>
                          <a:srgbClr val="FFC0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AA72D4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</a:t>
                      </a:r>
                      <a:endParaRPr sz="1800" u="none" cap="none" strike="noStrike">
                        <a:highlight>
                          <a:srgbClr val="AA72D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00B0F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</a:t>
                      </a:r>
                      <a:endParaRPr sz="1800" u="none" cap="none" strike="noStrike">
                        <a:highlight>
                          <a:srgbClr val="00B0F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-252536" y="9269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DFBB"/>
              </a:buClr>
              <a:buSzPts val="2800"/>
              <a:buNone/>
            </a:pPr>
            <a:r>
              <a:rPr b="1" lang="es-419" sz="2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sz="2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7" name="Google Shape;257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/>
        </p:nvSpPr>
        <p:spPr>
          <a:xfrm>
            <a:off x="1268757" y="3451230"/>
            <a:ext cx="7074600" cy="132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2930494" y="2427802"/>
            <a:ext cx="239012" cy="19979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8"/>
          <p:cNvSpPr/>
          <p:nvPr/>
        </p:nvSpPr>
        <p:spPr>
          <a:xfrm rot="8100000">
            <a:off x="4447013" y="2398667"/>
            <a:ext cx="245887" cy="245887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28512" y="595522"/>
            <a:ext cx="9084900" cy="669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1006" l="-598" r="0" t="-5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28"/>
          <p:cNvPicPr preferRelativeResize="0"/>
          <p:nvPr/>
        </p:nvPicPr>
        <p:blipFill rotWithShape="1">
          <a:blip r:embed="rId5">
            <a:alphaModFix/>
          </a:blip>
          <a:srcRect b="0" l="2751" r="4868" t="0"/>
          <a:stretch/>
        </p:blipFill>
        <p:spPr>
          <a:xfrm>
            <a:off x="0" y="1174174"/>
            <a:ext cx="2716386" cy="17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8"/>
          <p:cNvSpPr/>
          <p:nvPr/>
        </p:nvSpPr>
        <p:spPr>
          <a:xfrm rot="-403353">
            <a:off x="-140366" y="1443892"/>
            <a:ext cx="1975885" cy="3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1 2 3 3 0 0</a:t>
            </a:r>
            <a:endParaRPr b="0" i="0" sz="1600" u="none" cap="none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8"/>
          <p:cNvSpPr txBox="1"/>
          <p:nvPr/>
        </p:nvSpPr>
        <p:spPr>
          <a:xfrm>
            <a:off x="2930494" y="2092815"/>
            <a:ext cx="5673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What is the mean you would expect for a sequence of 90 integers?</a:t>
            </a:r>
            <a:endParaRPr b="1" i="0" sz="24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3514450" y="2950404"/>
            <a:ext cx="4506000" cy="27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8885" l="-4458" r="-3387" t="-333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7782142" y="2111540"/>
            <a:ext cx="432000" cy="436500"/>
          </a:xfrm>
          <a:prstGeom prst="ellipse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28"/>
          <p:cNvCxnSpPr/>
          <p:nvPr/>
        </p:nvCxnSpPr>
        <p:spPr>
          <a:xfrm flipH="1">
            <a:off x="7350107" y="2484116"/>
            <a:ext cx="495300" cy="538500"/>
          </a:xfrm>
          <a:prstGeom prst="straightConnector1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72" name="Google Shape;272;p28"/>
          <p:cNvGraphicFramePr/>
          <p:nvPr/>
        </p:nvGraphicFramePr>
        <p:xfrm>
          <a:off x="3575173" y="1200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{873B6A6A-2766-4AE5-A2CE-1C75394ED156}</a:tableStyleId>
              </a:tblPr>
              <a:tblGrid>
                <a:gridCol w="969675"/>
                <a:gridCol w="784150"/>
                <a:gridCol w="876925"/>
                <a:gridCol w="876925"/>
                <a:gridCol w="876925"/>
              </a:tblGrid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X=xi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P(X=xi)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98DFBB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</a:t>
                      </a:r>
                      <a:endParaRPr sz="1800" u="none" cap="none" strike="noStrike">
                        <a:highlight>
                          <a:srgbClr val="98DFBB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FFC00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</a:t>
                      </a:r>
                      <a:endParaRPr sz="1800" u="none" cap="none" strike="noStrike">
                        <a:highlight>
                          <a:srgbClr val="FFC0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AA72D4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</a:t>
                      </a:r>
                      <a:endParaRPr sz="1800" u="none" cap="none" strike="noStrike">
                        <a:highlight>
                          <a:srgbClr val="AA72D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00B0F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</a:t>
                      </a:r>
                      <a:endParaRPr sz="1800" u="none" cap="none" strike="noStrike">
                        <a:highlight>
                          <a:srgbClr val="00B0F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73" name="Google Shape;273;p28"/>
          <p:cNvSpPr txBox="1"/>
          <p:nvPr>
            <p:ph idx="1" type="body"/>
          </p:nvPr>
        </p:nvSpPr>
        <p:spPr>
          <a:xfrm>
            <a:off x="-252536" y="9269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DFBB"/>
              </a:buClr>
              <a:buSzPts val="2800"/>
              <a:buNone/>
            </a:pPr>
            <a:r>
              <a:rPr b="1" lang="es-419" sz="2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sz="2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4" name="Google Shape;274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/>
        </p:nvSpPr>
        <p:spPr>
          <a:xfrm>
            <a:off x="1268757" y="3451230"/>
            <a:ext cx="7074600" cy="132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2930494" y="2427802"/>
            <a:ext cx="239012" cy="19979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 rot="8100000">
            <a:off x="4447013" y="2398667"/>
            <a:ext cx="245887" cy="245887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9"/>
          <p:cNvSpPr txBox="1"/>
          <p:nvPr/>
        </p:nvSpPr>
        <p:spPr>
          <a:xfrm>
            <a:off x="28512" y="595522"/>
            <a:ext cx="9084900" cy="669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1006" l="-598" r="0" t="-5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29"/>
          <p:cNvPicPr preferRelativeResize="0"/>
          <p:nvPr/>
        </p:nvPicPr>
        <p:blipFill rotWithShape="1">
          <a:blip r:embed="rId5">
            <a:alphaModFix/>
          </a:blip>
          <a:srcRect b="0" l="2751" r="4868" t="0"/>
          <a:stretch/>
        </p:blipFill>
        <p:spPr>
          <a:xfrm>
            <a:off x="0" y="1174174"/>
            <a:ext cx="2716386" cy="17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9"/>
          <p:cNvSpPr/>
          <p:nvPr/>
        </p:nvSpPr>
        <p:spPr>
          <a:xfrm rot="-403353">
            <a:off x="-140366" y="1443892"/>
            <a:ext cx="1975885" cy="3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1 2 3 3 0 0</a:t>
            </a:r>
            <a:endParaRPr b="0" i="0" sz="1600" u="none" cap="none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2930494" y="2092815"/>
            <a:ext cx="5673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What is the mean you would expect for a sequence of 90 integers?</a:t>
            </a:r>
            <a:endParaRPr b="1" i="0" sz="24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3514450" y="2950404"/>
            <a:ext cx="4506000" cy="27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8885" l="-4458" r="-3387" t="-333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29"/>
          <p:cNvCxnSpPr/>
          <p:nvPr/>
        </p:nvCxnSpPr>
        <p:spPr>
          <a:xfrm flipH="1" rot="10800000">
            <a:off x="2627784" y="3939926"/>
            <a:ext cx="432000" cy="2160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29"/>
          <p:cNvCxnSpPr/>
          <p:nvPr/>
        </p:nvCxnSpPr>
        <p:spPr>
          <a:xfrm flipH="1" rot="10800000">
            <a:off x="4590015" y="4299966"/>
            <a:ext cx="432000" cy="2160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Google Shape;289;p29"/>
          <p:cNvSpPr/>
          <p:nvPr/>
        </p:nvSpPr>
        <p:spPr>
          <a:xfrm>
            <a:off x="7782142" y="2111540"/>
            <a:ext cx="432000" cy="436500"/>
          </a:xfrm>
          <a:prstGeom prst="ellipse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29"/>
          <p:cNvCxnSpPr/>
          <p:nvPr/>
        </p:nvCxnSpPr>
        <p:spPr>
          <a:xfrm flipH="1">
            <a:off x="7350107" y="2484116"/>
            <a:ext cx="495300" cy="538500"/>
          </a:xfrm>
          <a:prstGeom prst="straightConnector1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91" name="Google Shape;291;p29"/>
          <p:cNvGraphicFramePr/>
          <p:nvPr/>
        </p:nvGraphicFramePr>
        <p:xfrm>
          <a:off x="3575173" y="1200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{873B6A6A-2766-4AE5-A2CE-1C75394ED156}</a:tableStyleId>
              </a:tblPr>
              <a:tblGrid>
                <a:gridCol w="969675"/>
                <a:gridCol w="784150"/>
                <a:gridCol w="876925"/>
                <a:gridCol w="876925"/>
                <a:gridCol w="876925"/>
              </a:tblGrid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X=xi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P(X=xi)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98DFBB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</a:t>
                      </a:r>
                      <a:endParaRPr sz="1800" u="none" cap="none" strike="noStrike">
                        <a:highlight>
                          <a:srgbClr val="98DFBB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FFC00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</a:t>
                      </a:r>
                      <a:endParaRPr sz="1800" u="none" cap="none" strike="noStrike">
                        <a:highlight>
                          <a:srgbClr val="FFC0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AA72D4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</a:t>
                      </a:r>
                      <a:endParaRPr sz="1800" u="none" cap="none" strike="noStrike">
                        <a:highlight>
                          <a:srgbClr val="AA72D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00B0F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</a:t>
                      </a:r>
                      <a:endParaRPr sz="1800" u="none" cap="none" strike="noStrike">
                        <a:highlight>
                          <a:srgbClr val="00B0F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92" name="Google Shape;292;p29"/>
          <p:cNvSpPr txBox="1"/>
          <p:nvPr>
            <p:ph idx="1" type="body"/>
          </p:nvPr>
        </p:nvSpPr>
        <p:spPr>
          <a:xfrm>
            <a:off x="-252536" y="9269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DFBB"/>
              </a:buClr>
              <a:buSzPts val="2800"/>
              <a:buNone/>
            </a:pPr>
            <a:r>
              <a:rPr b="1" lang="es-419" sz="2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sz="2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3" name="Google Shape;29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/>
        </p:nvSpPr>
        <p:spPr>
          <a:xfrm>
            <a:off x="1268757" y="3451230"/>
            <a:ext cx="7091400" cy="160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2930494" y="2427802"/>
            <a:ext cx="239012" cy="19979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0"/>
          <p:cNvSpPr/>
          <p:nvPr/>
        </p:nvSpPr>
        <p:spPr>
          <a:xfrm rot="8100000">
            <a:off x="4447013" y="2398667"/>
            <a:ext cx="245887" cy="245887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28512" y="595522"/>
            <a:ext cx="9084900" cy="669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1006" l="-598" r="0" t="-5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30"/>
          <p:cNvPicPr preferRelativeResize="0"/>
          <p:nvPr/>
        </p:nvPicPr>
        <p:blipFill rotWithShape="1">
          <a:blip r:embed="rId5">
            <a:alphaModFix/>
          </a:blip>
          <a:srcRect b="0" l="2751" r="4868" t="0"/>
          <a:stretch/>
        </p:blipFill>
        <p:spPr>
          <a:xfrm>
            <a:off x="0" y="1174174"/>
            <a:ext cx="2716386" cy="17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0"/>
          <p:cNvSpPr/>
          <p:nvPr/>
        </p:nvSpPr>
        <p:spPr>
          <a:xfrm rot="-403353">
            <a:off x="-140366" y="1443892"/>
            <a:ext cx="1975885" cy="3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1 2 3 3 0 0</a:t>
            </a:r>
            <a:endParaRPr b="0" i="0" sz="1600" u="none" cap="none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0"/>
          <p:cNvSpPr txBox="1"/>
          <p:nvPr/>
        </p:nvSpPr>
        <p:spPr>
          <a:xfrm>
            <a:off x="2930494" y="2092815"/>
            <a:ext cx="5673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What is the mean you would expect for a sequence of 90 integers?</a:t>
            </a:r>
            <a:endParaRPr b="1" i="0" sz="24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05" name="Google Shape;305;p30"/>
          <p:cNvSpPr txBox="1"/>
          <p:nvPr/>
        </p:nvSpPr>
        <p:spPr>
          <a:xfrm>
            <a:off x="3514450" y="2950404"/>
            <a:ext cx="4506000" cy="27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8885" l="-4458" r="-3387" t="-333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30"/>
          <p:cNvCxnSpPr/>
          <p:nvPr/>
        </p:nvCxnSpPr>
        <p:spPr>
          <a:xfrm flipH="1" rot="10800000">
            <a:off x="2627784" y="3939926"/>
            <a:ext cx="432000" cy="2160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30"/>
          <p:cNvCxnSpPr/>
          <p:nvPr/>
        </p:nvCxnSpPr>
        <p:spPr>
          <a:xfrm flipH="1" rot="10800000">
            <a:off x="4590015" y="4299966"/>
            <a:ext cx="432000" cy="2160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p30"/>
          <p:cNvSpPr/>
          <p:nvPr/>
        </p:nvSpPr>
        <p:spPr>
          <a:xfrm>
            <a:off x="7782142" y="2111540"/>
            <a:ext cx="432000" cy="436500"/>
          </a:xfrm>
          <a:prstGeom prst="ellipse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30"/>
          <p:cNvCxnSpPr/>
          <p:nvPr/>
        </p:nvCxnSpPr>
        <p:spPr>
          <a:xfrm flipH="1">
            <a:off x="7350107" y="2484116"/>
            <a:ext cx="495300" cy="538500"/>
          </a:xfrm>
          <a:prstGeom prst="straightConnector1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10" name="Google Shape;310;p30"/>
          <p:cNvGraphicFramePr/>
          <p:nvPr/>
        </p:nvGraphicFramePr>
        <p:xfrm>
          <a:off x="3575173" y="1200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{873B6A6A-2766-4AE5-A2CE-1C75394ED156}</a:tableStyleId>
              </a:tblPr>
              <a:tblGrid>
                <a:gridCol w="969675"/>
                <a:gridCol w="784150"/>
                <a:gridCol w="876925"/>
                <a:gridCol w="876925"/>
                <a:gridCol w="876925"/>
              </a:tblGrid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X=xi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P(X=xi)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98DFBB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</a:t>
                      </a:r>
                      <a:endParaRPr sz="1800" u="none" cap="none" strike="noStrike">
                        <a:highlight>
                          <a:srgbClr val="98DFBB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FFC00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</a:t>
                      </a:r>
                      <a:endParaRPr sz="1800" u="none" cap="none" strike="noStrike">
                        <a:highlight>
                          <a:srgbClr val="FFC0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AA72D4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</a:t>
                      </a:r>
                      <a:endParaRPr sz="1800" u="none" cap="none" strike="noStrike">
                        <a:highlight>
                          <a:srgbClr val="AA72D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00B0F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</a:t>
                      </a:r>
                      <a:endParaRPr sz="1800" u="none" cap="none" strike="noStrike">
                        <a:highlight>
                          <a:srgbClr val="00B0F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11" name="Google Shape;311;p30"/>
          <p:cNvSpPr txBox="1"/>
          <p:nvPr>
            <p:ph idx="1" type="body"/>
          </p:nvPr>
        </p:nvSpPr>
        <p:spPr>
          <a:xfrm>
            <a:off x="-252536" y="9269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DFBB"/>
              </a:buClr>
              <a:buSzPts val="2800"/>
              <a:buNone/>
            </a:pPr>
            <a:r>
              <a:rPr b="1" lang="es-419" sz="2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sz="2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2" name="Google Shape;312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/>
          <p:nvPr/>
        </p:nvSpPr>
        <p:spPr>
          <a:xfrm>
            <a:off x="2930494" y="2427802"/>
            <a:ext cx="239012" cy="19979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1"/>
          <p:cNvSpPr/>
          <p:nvPr/>
        </p:nvSpPr>
        <p:spPr>
          <a:xfrm rot="8100000">
            <a:off x="4447013" y="2398667"/>
            <a:ext cx="245887" cy="245887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1"/>
          <p:cNvSpPr txBox="1"/>
          <p:nvPr/>
        </p:nvSpPr>
        <p:spPr>
          <a:xfrm>
            <a:off x="28512" y="595522"/>
            <a:ext cx="9084900" cy="66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006" l="-598" r="0" t="-5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31"/>
          <p:cNvPicPr preferRelativeResize="0"/>
          <p:nvPr/>
        </p:nvPicPr>
        <p:blipFill rotWithShape="1">
          <a:blip r:embed="rId4">
            <a:alphaModFix/>
          </a:blip>
          <a:srcRect b="0" l="2751" r="4868" t="0"/>
          <a:stretch/>
        </p:blipFill>
        <p:spPr>
          <a:xfrm>
            <a:off x="0" y="1174174"/>
            <a:ext cx="2716386" cy="17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1"/>
          <p:cNvSpPr/>
          <p:nvPr/>
        </p:nvSpPr>
        <p:spPr>
          <a:xfrm rot="-403353">
            <a:off x="-140366" y="1443892"/>
            <a:ext cx="1975885" cy="3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1 2 3 3 0 0</a:t>
            </a:r>
            <a:endParaRPr b="0" i="0" sz="1600" u="none" cap="none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1"/>
          <p:cNvSpPr txBox="1"/>
          <p:nvPr/>
        </p:nvSpPr>
        <p:spPr>
          <a:xfrm>
            <a:off x="2930494" y="2092815"/>
            <a:ext cx="5673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What is the mean you would expect for a sequence of 90 integers?</a:t>
            </a:r>
            <a:endParaRPr b="1" i="0" sz="24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3514450" y="2950404"/>
            <a:ext cx="45060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8885" l="-4458" r="-3387" t="-333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1"/>
          <p:cNvSpPr txBox="1"/>
          <p:nvPr/>
        </p:nvSpPr>
        <p:spPr>
          <a:xfrm>
            <a:off x="1268757" y="3451230"/>
            <a:ext cx="7091400" cy="1602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31"/>
          <p:cNvCxnSpPr/>
          <p:nvPr/>
        </p:nvCxnSpPr>
        <p:spPr>
          <a:xfrm flipH="1" rot="10800000">
            <a:off x="2627784" y="3939926"/>
            <a:ext cx="432000" cy="2160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6" name="Google Shape;326;p31"/>
          <p:cNvCxnSpPr/>
          <p:nvPr/>
        </p:nvCxnSpPr>
        <p:spPr>
          <a:xfrm flipH="1" rot="10800000">
            <a:off x="4590015" y="4299966"/>
            <a:ext cx="432000" cy="2160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7" name="Google Shape;327;p31"/>
          <p:cNvSpPr/>
          <p:nvPr/>
        </p:nvSpPr>
        <p:spPr>
          <a:xfrm>
            <a:off x="7782142" y="2111540"/>
            <a:ext cx="432000" cy="436500"/>
          </a:xfrm>
          <a:prstGeom prst="ellipse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31"/>
          <p:cNvCxnSpPr/>
          <p:nvPr/>
        </p:nvCxnSpPr>
        <p:spPr>
          <a:xfrm flipH="1">
            <a:off x="7350107" y="2484116"/>
            <a:ext cx="495300" cy="538500"/>
          </a:xfrm>
          <a:prstGeom prst="straightConnector1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29" name="Google Shape;329;p31"/>
          <p:cNvGraphicFramePr/>
          <p:nvPr/>
        </p:nvGraphicFramePr>
        <p:xfrm>
          <a:off x="3575173" y="1200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{873B6A6A-2766-4AE5-A2CE-1C75394ED156}</a:tableStyleId>
              </a:tblPr>
              <a:tblGrid>
                <a:gridCol w="969675"/>
                <a:gridCol w="784150"/>
                <a:gridCol w="876925"/>
                <a:gridCol w="876925"/>
                <a:gridCol w="876925"/>
              </a:tblGrid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X=xi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P(X=xi)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98DFBB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</a:t>
                      </a:r>
                      <a:endParaRPr sz="1800" u="none" cap="none" strike="noStrike">
                        <a:highlight>
                          <a:srgbClr val="98DFBB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FFC00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</a:t>
                      </a:r>
                      <a:endParaRPr sz="1800" u="none" cap="none" strike="noStrike">
                        <a:highlight>
                          <a:srgbClr val="FFC0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AA72D4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</a:t>
                      </a:r>
                      <a:endParaRPr sz="1800" u="none" cap="none" strike="noStrike">
                        <a:highlight>
                          <a:srgbClr val="AA72D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00B0F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</a:t>
                      </a:r>
                      <a:endParaRPr sz="1800" u="none" cap="none" strike="noStrike">
                        <a:highlight>
                          <a:srgbClr val="00B0F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-252536" y="9269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DFBB"/>
              </a:buClr>
              <a:buSzPts val="2800"/>
              <a:buNone/>
            </a:pPr>
            <a:r>
              <a:rPr b="1" lang="es-419" sz="2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sz="2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1" name="Google Shape;331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/>
          <p:nvPr/>
        </p:nvSpPr>
        <p:spPr>
          <a:xfrm>
            <a:off x="2930494" y="2427802"/>
            <a:ext cx="239012" cy="19979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2"/>
          <p:cNvSpPr/>
          <p:nvPr/>
        </p:nvSpPr>
        <p:spPr>
          <a:xfrm rot="8100000">
            <a:off x="4447013" y="2398667"/>
            <a:ext cx="245887" cy="245887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2"/>
          <p:cNvSpPr txBox="1"/>
          <p:nvPr/>
        </p:nvSpPr>
        <p:spPr>
          <a:xfrm>
            <a:off x="28512" y="595522"/>
            <a:ext cx="9084900" cy="66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006" l="-598" r="0" t="-5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32"/>
          <p:cNvPicPr preferRelativeResize="0"/>
          <p:nvPr/>
        </p:nvPicPr>
        <p:blipFill rotWithShape="1">
          <a:blip r:embed="rId4">
            <a:alphaModFix/>
          </a:blip>
          <a:srcRect b="0" l="2751" r="4868" t="0"/>
          <a:stretch/>
        </p:blipFill>
        <p:spPr>
          <a:xfrm>
            <a:off x="0" y="1174174"/>
            <a:ext cx="2716386" cy="17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2"/>
          <p:cNvSpPr/>
          <p:nvPr/>
        </p:nvSpPr>
        <p:spPr>
          <a:xfrm rot="-403353">
            <a:off x="-140366" y="1443892"/>
            <a:ext cx="1975885" cy="3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1 2 3 3 0 0</a:t>
            </a:r>
            <a:endParaRPr b="0" i="0" sz="1600" u="none" cap="none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2"/>
          <p:cNvSpPr txBox="1"/>
          <p:nvPr/>
        </p:nvSpPr>
        <p:spPr>
          <a:xfrm>
            <a:off x="2930494" y="2092815"/>
            <a:ext cx="5673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What is the mean you would expect for a sequence of 90 integers?</a:t>
            </a:r>
            <a:endParaRPr b="1" i="0" sz="24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3514450" y="2950404"/>
            <a:ext cx="45060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8885" l="-4458" r="-3387" t="-333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1268757" y="3451230"/>
            <a:ext cx="7091400" cy="1602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32"/>
          <p:cNvCxnSpPr/>
          <p:nvPr/>
        </p:nvCxnSpPr>
        <p:spPr>
          <a:xfrm flipH="1" rot="10800000">
            <a:off x="2627784" y="3939926"/>
            <a:ext cx="432000" cy="2160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32"/>
          <p:cNvCxnSpPr/>
          <p:nvPr/>
        </p:nvCxnSpPr>
        <p:spPr>
          <a:xfrm flipH="1" rot="10800000">
            <a:off x="4590015" y="4299966"/>
            <a:ext cx="432000" cy="2160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32"/>
          <p:cNvSpPr/>
          <p:nvPr/>
        </p:nvSpPr>
        <p:spPr>
          <a:xfrm>
            <a:off x="7782142" y="2111540"/>
            <a:ext cx="432000" cy="436500"/>
          </a:xfrm>
          <a:prstGeom prst="ellipse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32"/>
          <p:cNvCxnSpPr/>
          <p:nvPr/>
        </p:nvCxnSpPr>
        <p:spPr>
          <a:xfrm flipH="1">
            <a:off x="7350107" y="2484116"/>
            <a:ext cx="495300" cy="538500"/>
          </a:xfrm>
          <a:prstGeom prst="straightConnector1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48" name="Google Shape;348;p32"/>
          <p:cNvGraphicFramePr/>
          <p:nvPr/>
        </p:nvGraphicFramePr>
        <p:xfrm>
          <a:off x="3575173" y="1200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{873B6A6A-2766-4AE5-A2CE-1C75394ED156}</a:tableStyleId>
              </a:tblPr>
              <a:tblGrid>
                <a:gridCol w="969675"/>
                <a:gridCol w="784150"/>
                <a:gridCol w="876925"/>
                <a:gridCol w="876925"/>
                <a:gridCol w="876925"/>
              </a:tblGrid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X=xi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P(X=xi)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98DFBB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</a:t>
                      </a:r>
                      <a:endParaRPr sz="1800" u="none" cap="none" strike="noStrike">
                        <a:highlight>
                          <a:srgbClr val="98DFBB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FFC00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</a:t>
                      </a:r>
                      <a:endParaRPr sz="1800" u="none" cap="none" strike="noStrike">
                        <a:highlight>
                          <a:srgbClr val="FFC0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AA72D4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</a:t>
                      </a:r>
                      <a:endParaRPr sz="1800" u="none" cap="none" strike="noStrike">
                        <a:highlight>
                          <a:srgbClr val="AA72D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00B0F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</a:t>
                      </a:r>
                      <a:endParaRPr sz="1800" u="none" cap="none" strike="noStrike">
                        <a:highlight>
                          <a:srgbClr val="00B0F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49" name="Google Shape;349;p32"/>
          <p:cNvSpPr txBox="1"/>
          <p:nvPr>
            <p:ph idx="1" type="body"/>
          </p:nvPr>
        </p:nvSpPr>
        <p:spPr>
          <a:xfrm>
            <a:off x="-252536" y="9269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DFBB"/>
              </a:buClr>
              <a:buSzPts val="2800"/>
              <a:buNone/>
            </a:pPr>
            <a:r>
              <a:rPr b="1" lang="es-419" sz="2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sz="2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0" name="Google Shape;350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544450" y="482825"/>
            <a:ext cx="471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419" sz="3000" u="none" cap="none" strike="noStrike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Index</a:t>
            </a:r>
            <a:endParaRPr b="1" i="0" sz="30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400649" y="1451072"/>
            <a:ext cx="545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Introduction to Expected Value</a:t>
            </a:r>
            <a:endParaRPr b="0" i="0" sz="1500" u="none" cap="none" strike="noStrike"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747250" y="1374125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419" sz="2500" u="none" cap="none" strike="noStrike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b="1" i="0" sz="25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400649" y="2166745"/>
            <a:ext cx="545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Properties</a:t>
            </a:r>
            <a:endParaRPr b="0" i="0" sz="1500" u="none" cap="none" strike="noStrike"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747250" y="2128286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419" sz="2500" u="none" cap="none" strike="noStrike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b="1" i="0" sz="25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/>
          <p:nvPr/>
        </p:nvSpPr>
        <p:spPr>
          <a:xfrm>
            <a:off x="2930494" y="2427802"/>
            <a:ext cx="239012" cy="19979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3"/>
          <p:cNvSpPr/>
          <p:nvPr/>
        </p:nvSpPr>
        <p:spPr>
          <a:xfrm rot="8100000">
            <a:off x="4447013" y="2398667"/>
            <a:ext cx="245887" cy="245887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3"/>
          <p:cNvSpPr txBox="1"/>
          <p:nvPr/>
        </p:nvSpPr>
        <p:spPr>
          <a:xfrm>
            <a:off x="28512" y="595522"/>
            <a:ext cx="9084900" cy="66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006" l="-598" r="0" t="-5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33"/>
          <p:cNvPicPr preferRelativeResize="0"/>
          <p:nvPr/>
        </p:nvPicPr>
        <p:blipFill rotWithShape="1">
          <a:blip r:embed="rId4">
            <a:alphaModFix/>
          </a:blip>
          <a:srcRect b="0" l="2751" r="4868" t="0"/>
          <a:stretch/>
        </p:blipFill>
        <p:spPr>
          <a:xfrm>
            <a:off x="0" y="1174174"/>
            <a:ext cx="2716386" cy="17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3"/>
          <p:cNvSpPr/>
          <p:nvPr/>
        </p:nvSpPr>
        <p:spPr>
          <a:xfrm rot="-403353">
            <a:off x="-140366" y="1443892"/>
            <a:ext cx="1975885" cy="3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1 2 3 3 0 0</a:t>
            </a:r>
            <a:endParaRPr b="0" i="0" sz="1600" u="none" cap="none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3"/>
          <p:cNvSpPr txBox="1"/>
          <p:nvPr/>
        </p:nvSpPr>
        <p:spPr>
          <a:xfrm>
            <a:off x="2930494" y="2092815"/>
            <a:ext cx="5673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What is the mean you would expect for a sequence of 90 integers?</a:t>
            </a:r>
            <a:endParaRPr b="1" i="0" sz="24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61" name="Google Shape;361;p33"/>
          <p:cNvSpPr txBox="1"/>
          <p:nvPr/>
        </p:nvSpPr>
        <p:spPr>
          <a:xfrm>
            <a:off x="3514450" y="2950404"/>
            <a:ext cx="45060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8885" l="-4458" r="-3387" t="-333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3"/>
          <p:cNvSpPr txBox="1"/>
          <p:nvPr/>
        </p:nvSpPr>
        <p:spPr>
          <a:xfrm>
            <a:off x="1268757" y="3451230"/>
            <a:ext cx="7091400" cy="1602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p33"/>
          <p:cNvCxnSpPr/>
          <p:nvPr/>
        </p:nvCxnSpPr>
        <p:spPr>
          <a:xfrm flipH="1" rot="10800000">
            <a:off x="2627784" y="3939926"/>
            <a:ext cx="432000" cy="2160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p33"/>
          <p:cNvCxnSpPr/>
          <p:nvPr/>
        </p:nvCxnSpPr>
        <p:spPr>
          <a:xfrm flipH="1" rot="10800000">
            <a:off x="4590015" y="4299966"/>
            <a:ext cx="432000" cy="2160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5" name="Google Shape;365;p33"/>
          <p:cNvSpPr/>
          <p:nvPr/>
        </p:nvSpPr>
        <p:spPr>
          <a:xfrm>
            <a:off x="175204" y="4303957"/>
            <a:ext cx="2572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¡No importó el largo de la secuencia!</a:t>
            </a:r>
            <a:endParaRPr b="0" i="0" sz="1400" u="none" cap="none" strike="noStrike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3"/>
          <p:cNvSpPr/>
          <p:nvPr/>
        </p:nvSpPr>
        <p:spPr>
          <a:xfrm>
            <a:off x="7782142" y="2111540"/>
            <a:ext cx="432000" cy="436500"/>
          </a:xfrm>
          <a:prstGeom prst="ellipse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p33"/>
          <p:cNvCxnSpPr/>
          <p:nvPr/>
        </p:nvCxnSpPr>
        <p:spPr>
          <a:xfrm flipH="1">
            <a:off x="7350107" y="2484116"/>
            <a:ext cx="495300" cy="538500"/>
          </a:xfrm>
          <a:prstGeom prst="straightConnector1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68" name="Google Shape;368;p33"/>
          <p:cNvGraphicFramePr/>
          <p:nvPr/>
        </p:nvGraphicFramePr>
        <p:xfrm>
          <a:off x="3575173" y="1200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{873B6A6A-2766-4AE5-A2CE-1C75394ED156}</a:tableStyleId>
              </a:tblPr>
              <a:tblGrid>
                <a:gridCol w="969675"/>
                <a:gridCol w="784150"/>
                <a:gridCol w="876925"/>
                <a:gridCol w="876925"/>
                <a:gridCol w="876925"/>
              </a:tblGrid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X=xi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P(X=xi)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98DFBB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</a:t>
                      </a:r>
                      <a:endParaRPr sz="1800" u="none" cap="none" strike="noStrike">
                        <a:highlight>
                          <a:srgbClr val="98DFBB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FFC00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</a:t>
                      </a:r>
                      <a:endParaRPr sz="1800" u="none" cap="none" strike="noStrike">
                        <a:highlight>
                          <a:srgbClr val="FFC0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AA72D4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</a:t>
                      </a:r>
                      <a:endParaRPr sz="1800" u="none" cap="none" strike="noStrike">
                        <a:highlight>
                          <a:srgbClr val="AA72D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00B0F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</a:t>
                      </a:r>
                      <a:endParaRPr sz="1800" u="none" cap="none" strike="noStrike">
                        <a:highlight>
                          <a:srgbClr val="00B0F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69" name="Google Shape;369;p33"/>
          <p:cNvSpPr txBox="1"/>
          <p:nvPr>
            <p:ph idx="1" type="body"/>
          </p:nvPr>
        </p:nvSpPr>
        <p:spPr>
          <a:xfrm>
            <a:off x="-252536" y="9269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DFBB"/>
              </a:buClr>
              <a:buSzPts val="2800"/>
              <a:buNone/>
            </a:pPr>
            <a:r>
              <a:rPr b="1" lang="es-419" sz="2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sz="2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0" name="Google Shape;370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"/>
          <p:cNvSpPr txBox="1"/>
          <p:nvPr>
            <p:ph idx="1" type="body"/>
          </p:nvPr>
        </p:nvSpPr>
        <p:spPr>
          <a:xfrm>
            <a:off x="-252536" y="9269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DFBB"/>
              </a:buClr>
              <a:buSzPts val="2800"/>
              <a:buNone/>
            </a:pPr>
            <a:r>
              <a:rPr b="1" lang="es-419" sz="2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sz="2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34"/>
          <p:cNvSpPr/>
          <p:nvPr/>
        </p:nvSpPr>
        <p:spPr>
          <a:xfrm>
            <a:off x="2930494" y="2427802"/>
            <a:ext cx="239012" cy="19979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4"/>
          <p:cNvSpPr/>
          <p:nvPr/>
        </p:nvSpPr>
        <p:spPr>
          <a:xfrm rot="8100000">
            <a:off x="4447013" y="2398667"/>
            <a:ext cx="245887" cy="245887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4"/>
          <p:cNvSpPr txBox="1"/>
          <p:nvPr/>
        </p:nvSpPr>
        <p:spPr>
          <a:xfrm>
            <a:off x="28512" y="595522"/>
            <a:ext cx="9084900" cy="66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006" l="-598" r="0" t="-5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34"/>
          <p:cNvPicPr preferRelativeResize="0"/>
          <p:nvPr/>
        </p:nvPicPr>
        <p:blipFill rotWithShape="1">
          <a:blip r:embed="rId4">
            <a:alphaModFix/>
          </a:blip>
          <a:srcRect b="0" l="2751" r="4868" t="0"/>
          <a:stretch/>
        </p:blipFill>
        <p:spPr>
          <a:xfrm>
            <a:off x="0" y="1174174"/>
            <a:ext cx="2716386" cy="17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4"/>
          <p:cNvSpPr/>
          <p:nvPr/>
        </p:nvSpPr>
        <p:spPr>
          <a:xfrm rot="-403353">
            <a:off x="-140366" y="1443892"/>
            <a:ext cx="1975885" cy="3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1 2 3 3 0 0</a:t>
            </a:r>
            <a:endParaRPr b="0" i="0" sz="1600" u="none" cap="none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4"/>
          <p:cNvSpPr txBox="1"/>
          <p:nvPr/>
        </p:nvSpPr>
        <p:spPr>
          <a:xfrm>
            <a:off x="2930494" y="2092815"/>
            <a:ext cx="5673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What is the mean you would expect for a sequence of 90 integers?</a:t>
            </a:r>
            <a:endParaRPr b="1" i="0" sz="24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82" name="Google Shape;382;p34"/>
          <p:cNvSpPr txBox="1"/>
          <p:nvPr/>
        </p:nvSpPr>
        <p:spPr>
          <a:xfrm>
            <a:off x="3514450" y="2950404"/>
            <a:ext cx="45060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8885" l="-4458" r="-3387" t="-333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4"/>
          <p:cNvSpPr/>
          <p:nvPr/>
        </p:nvSpPr>
        <p:spPr>
          <a:xfrm>
            <a:off x="175204" y="4303957"/>
            <a:ext cx="2572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¡No importó el largo de la secuencia!</a:t>
            </a:r>
            <a:endParaRPr b="0" i="0" sz="1400" u="none" cap="none" strike="noStrike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34"/>
          <p:cNvSpPr txBox="1"/>
          <p:nvPr/>
        </p:nvSpPr>
        <p:spPr>
          <a:xfrm>
            <a:off x="1930099" y="1498082"/>
            <a:ext cx="1597200" cy="27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8887" l="-3048" r="-114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4"/>
          <p:cNvSpPr txBox="1"/>
          <p:nvPr/>
        </p:nvSpPr>
        <p:spPr>
          <a:xfrm>
            <a:off x="4753052" y="917523"/>
            <a:ext cx="287400" cy="27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7777" l="-10638" r="-424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4"/>
          <p:cNvSpPr txBox="1"/>
          <p:nvPr/>
        </p:nvSpPr>
        <p:spPr>
          <a:xfrm>
            <a:off x="5633457" y="927986"/>
            <a:ext cx="292500" cy="276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7387" l="-10418" r="-624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4"/>
          <p:cNvSpPr txBox="1"/>
          <p:nvPr/>
        </p:nvSpPr>
        <p:spPr>
          <a:xfrm>
            <a:off x="6563047" y="910623"/>
            <a:ext cx="292500" cy="2769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7387" l="-10418" r="-415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4"/>
          <p:cNvSpPr txBox="1"/>
          <p:nvPr/>
        </p:nvSpPr>
        <p:spPr>
          <a:xfrm>
            <a:off x="7373431" y="913746"/>
            <a:ext cx="292500" cy="2769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7777" l="-10418" r="-415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4"/>
          <p:cNvSpPr/>
          <p:nvPr/>
        </p:nvSpPr>
        <p:spPr>
          <a:xfrm>
            <a:off x="5478088" y="1559914"/>
            <a:ext cx="587400" cy="396300"/>
          </a:xfrm>
          <a:prstGeom prst="ellipse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AA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4"/>
          <p:cNvSpPr/>
          <p:nvPr/>
        </p:nvSpPr>
        <p:spPr>
          <a:xfrm>
            <a:off x="6414192" y="1559914"/>
            <a:ext cx="587400" cy="396300"/>
          </a:xfrm>
          <a:prstGeom prst="ellipse">
            <a:avLst/>
          </a:prstGeom>
          <a:noFill/>
          <a:ln cap="flat" cmpd="sng" w="25400">
            <a:solidFill>
              <a:srgbClr val="AA72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4"/>
          <p:cNvSpPr txBox="1"/>
          <p:nvPr/>
        </p:nvSpPr>
        <p:spPr>
          <a:xfrm>
            <a:off x="4794988" y="1965555"/>
            <a:ext cx="287100" cy="2769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26087" l="-19148" r="-424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4"/>
          <p:cNvSpPr txBox="1"/>
          <p:nvPr/>
        </p:nvSpPr>
        <p:spPr>
          <a:xfrm>
            <a:off x="5630168" y="1945077"/>
            <a:ext cx="292500" cy="2769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26087" l="-18746" r="-416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4"/>
          <p:cNvSpPr txBox="1"/>
          <p:nvPr/>
        </p:nvSpPr>
        <p:spPr>
          <a:xfrm>
            <a:off x="6514831" y="1983623"/>
            <a:ext cx="292500" cy="2769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26087" l="-18746" r="-416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4"/>
          <p:cNvSpPr txBox="1"/>
          <p:nvPr/>
        </p:nvSpPr>
        <p:spPr>
          <a:xfrm>
            <a:off x="7415176" y="1954218"/>
            <a:ext cx="290700" cy="2769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28887" l="-18748" r="-62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4"/>
          <p:cNvSpPr txBox="1"/>
          <p:nvPr/>
        </p:nvSpPr>
        <p:spPr>
          <a:xfrm>
            <a:off x="2280201" y="3460951"/>
            <a:ext cx="5657400" cy="5541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4"/>
          <p:cNvSpPr/>
          <p:nvPr/>
        </p:nvSpPr>
        <p:spPr>
          <a:xfrm>
            <a:off x="7782142" y="2111540"/>
            <a:ext cx="432000" cy="436500"/>
          </a:xfrm>
          <a:prstGeom prst="ellipse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" name="Google Shape;397;p34"/>
          <p:cNvCxnSpPr/>
          <p:nvPr/>
        </p:nvCxnSpPr>
        <p:spPr>
          <a:xfrm flipH="1">
            <a:off x="7350107" y="2484116"/>
            <a:ext cx="495300" cy="538500"/>
          </a:xfrm>
          <a:prstGeom prst="straightConnector1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98" name="Google Shape;398;p34"/>
          <p:cNvGraphicFramePr/>
          <p:nvPr/>
        </p:nvGraphicFramePr>
        <p:xfrm>
          <a:off x="3575173" y="1200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{873B6A6A-2766-4AE5-A2CE-1C75394ED156}</a:tableStyleId>
              </a:tblPr>
              <a:tblGrid>
                <a:gridCol w="969675"/>
                <a:gridCol w="784150"/>
                <a:gridCol w="876925"/>
                <a:gridCol w="876925"/>
                <a:gridCol w="876925"/>
              </a:tblGrid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X=xi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P(X=xi)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98DFBB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</a:t>
                      </a:r>
                      <a:endParaRPr sz="1800" u="none" cap="none" strike="noStrike">
                        <a:highlight>
                          <a:srgbClr val="98DFBB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FFC00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</a:t>
                      </a:r>
                      <a:endParaRPr sz="1800" u="none" cap="none" strike="noStrike">
                        <a:highlight>
                          <a:srgbClr val="FFC0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AA72D4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</a:t>
                      </a:r>
                      <a:endParaRPr sz="1800" u="none" cap="none" strike="noStrike">
                        <a:highlight>
                          <a:srgbClr val="AA72D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00B0F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</a:t>
                      </a:r>
                      <a:endParaRPr sz="1800" u="none" cap="none" strike="noStrike">
                        <a:highlight>
                          <a:srgbClr val="00B0F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399" name="Google Shape;399;p3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/>
          <p:nvPr>
            <p:ph idx="1" type="body"/>
          </p:nvPr>
        </p:nvSpPr>
        <p:spPr>
          <a:xfrm>
            <a:off x="-252536" y="9269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DFBB"/>
              </a:buClr>
              <a:buSzPts val="2800"/>
              <a:buNone/>
            </a:pPr>
            <a:r>
              <a:rPr b="1" lang="es-419" sz="2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sz="2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35"/>
          <p:cNvSpPr/>
          <p:nvPr/>
        </p:nvSpPr>
        <p:spPr>
          <a:xfrm>
            <a:off x="2930494" y="2427802"/>
            <a:ext cx="239012" cy="19979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5"/>
          <p:cNvSpPr/>
          <p:nvPr/>
        </p:nvSpPr>
        <p:spPr>
          <a:xfrm rot="8100000">
            <a:off x="4447013" y="2398667"/>
            <a:ext cx="245887" cy="245887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5"/>
          <p:cNvSpPr txBox="1"/>
          <p:nvPr/>
        </p:nvSpPr>
        <p:spPr>
          <a:xfrm>
            <a:off x="28512" y="595522"/>
            <a:ext cx="9084900" cy="66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006" l="-598" r="0" t="-5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35"/>
          <p:cNvPicPr preferRelativeResize="0"/>
          <p:nvPr/>
        </p:nvPicPr>
        <p:blipFill rotWithShape="1">
          <a:blip r:embed="rId4">
            <a:alphaModFix/>
          </a:blip>
          <a:srcRect b="0" l="2751" r="4868" t="0"/>
          <a:stretch/>
        </p:blipFill>
        <p:spPr>
          <a:xfrm>
            <a:off x="0" y="1174174"/>
            <a:ext cx="2716386" cy="17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5"/>
          <p:cNvSpPr/>
          <p:nvPr/>
        </p:nvSpPr>
        <p:spPr>
          <a:xfrm rot="-403353">
            <a:off x="-140366" y="1443892"/>
            <a:ext cx="1975885" cy="3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1 2 3 3 0 0</a:t>
            </a:r>
            <a:endParaRPr b="0" i="0" sz="1600" u="none" cap="none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2930494" y="2092815"/>
            <a:ext cx="5673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What is the mean you would expect for a sequence of 90 integers?</a:t>
            </a:r>
            <a:endParaRPr b="1" i="0" sz="24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3514450" y="2950404"/>
            <a:ext cx="45060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8885" l="-4458" r="-3387" t="-333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5"/>
          <p:cNvSpPr/>
          <p:nvPr/>
        </p:nvSpPr>
        <p:spPr>
          <a:xfrm>
            <a:off x="7782142" y="2111540"/>
            <a:ext cx="432000" cy="436500"/>
          </a:xfrm>
          <a:prstGeom prst="ellipse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35"/>
          <p:cNvCxnSpPr>
            <a:stCxn id="412" idx="3"/>
          </p:cNvCxnSpPr>
          <p:nvPr/>
        </p:nvCxnSpPr>
        <p:spPr>
          <a:xfrm flipH="1">
            <a:off x="7350107" y="2484116"/>
            <a:ext cx="495300" cy="538500"/>
          </a:xfrm>
          <a:prstGeom prst="straightConnector1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4" name="Google Shape;414;p35"/>
          <p:cNvSpPr/>
          <p:nvPr/>
        </p:nvSpPr>
        <p:spPr>
          <a:xfrm>
            <a:off x="175204" y="4303957"/>
            <a:ext cx="2572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¡No importó el largo de la secuencia!</a:t>
            </a:r>
            <a:endParaRPr b="0" i="0" sz="1400" u="none" cap="none" strike="noStrike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35"/>
          <p:cNvSpPr txBox="1"/>
          <p:nvPr/>
        </p:nvSpPr>
        <p:spPr>
          <a:xfrm>
            <a:off x="1930099" y="1498082"/>
            <a:ext cx="1597200" cy="27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8887" l="-3048" r="-114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5"/>
          <p:cNvSpPr txBox="1"/>
          <p:nvPr/>
        </p:nvSpPr>
        <p:spPr>
          <a:xfrm>
            <a:off x="4753052" y="917523"/>
            <a:ext cx="287400" cy="27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7777" l="-10638" r="-424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5"/>
          <p:cNvSpPr txBox="1"/>
          <p:nvPr/>
        </p:nvSpPr>
        <p:spPr>
          <a:xfrm>
            <a:off x="5633457" y="927986"/>
            <a:ext cx="292500" cy="276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7387" l="-10418" r="-624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5"/>
          <p:cNvSpPr txBox="1"/>
          <p:nvPr/>
        </p:nvSpPr>
        <p:spPr>
          <a:xfrm>
            <a:off x="6563047" y="910623"/>
            <a:ext cx="292500" cy="2769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7387" l="-10418" r="-415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5"/>
          <p:cNvSpPr txBox="1"/>
          <p:nvPr/>
        </p:nvSpPr>
        <p:spPr>
          <a:xfrm>
            <a:off x="7373431" y="913746"/>
            <a:ext cx="292500" cy="2769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7777" l="-10418" r="-415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5"/>
          <p:cNvSpPr/>
          <p:nvPr/>
        </p:nvSpPr>
        <p:spPr>
          <a:xfrm>
            <a:off x="5478088" y="1559914"/>
            <a:ext cx="587400" cy="396300"/>
          </a:xfrm>
          <a:prstGeom prst="ellipse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AA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5"/>
          <p:cNvSpPr/>
          <p:nvPr/>
        </p:nvSpPr>
        <p:spPr>
          <a:xfrm>
            <a:off x="6414192" y="1559914"/>
            <a:ext cx="587400" cy="396300"/>
          </a:xfrm>
          <a:prstGeom prst="ellipse">
            <a:avLst/>
          </a:prstGeom>
          <a:noFill/>
          <a:ln cap="flat" cmpd="sng" w="25400">
            <a:solidFill>
              <a:srgbClr val="AA72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5"/>
          <p:cNvSpPr txBox="1"/>
          <p:nvPr/>
        </p:nvSpPr>
        <p:spPr>
          <a:xfrm>
            <a:off x="4794988" y="1965555"/>
            <a:ext cx="287100" cy="2769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26087" l="-19148" r="-424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5"/>
          <p:cNvSpPr txBox="1"/>
          <p:nvPr/>
        </p:nvSpPr>
        <p:spPr>
          <a:xfrm>
            <a:off x="5630168" y="1945077"/>
            <a:ext cx="292500" cy="2769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26087" l="-18746" r="-416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5"/>
          <p:cNvSpPr txBox="1"/>
          <p:nvPr/>
        </p:nvSpPr>
        <p:spPr>
          <a:xfrm>
            <a:off x="6514831" y="1983623"/>
            <a:ext cx="292500" cy="2769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26087" l="-18746" r="-416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5"/>
          <p:cNvSpPr txBox="1"/>
          <p:nvPr/>
        </p:nvSpPr>
        <p:spPr>
          <a:xfrm>
            <a:off x="7415176" y="1954218"/>
            <a:ext cx="290700" cy="2769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28887" l="-18748" r="-62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5"/>
          <p:cNvSpPr txBox="1"/>
          <p:nvPr/>
        </p:nvSpPr>
        <p:spPr>
          <a:xfrm>
            <a:off x="2280201" y="3460951"/>
            <a:ext cx="4788300" cy="5541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5"/>
          <p:cNvSpPr/>
          <p:nvPr/>
        </p:nvSpPr>
        <p:spPr>
          <a:xfrm>
            <a:off x="2652542" y="3771065"/>
            <a:ext cx="4775700" cy="3693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8" name="Google Shape;428;p35"/>
          <p:cNvGraphicFramePr/>
          <p:nvPr/>
        </p:nvGraphicFramePr>
        <p:xfrm>
          <a:off x="3575173" y="1200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{873B6A6A-2766-4AE5-A2CE-1C75394ED156}</a:tableStyleId>
              </a:tblPr>
              <a:tblGrid>
                <a:gridCol w="969675"/>
                <a:gridCol w="784150"/>
                <a:gridCol w="876925"/>
                <a:gridCol w="876925"/>
                <a:gridCol w="876925"/>
              </a:tblGrid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X=xi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P(X=xi)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98DFBB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</a:t>
                      </a:r>
                      <a:endParaRPr sz="1800" u="none" cap="none" strike="noStrike">
                        <a:highlight>
                          <a:srgbClr val="98DFBB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FFC00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</a:t>
                      </a:r>
                      <a:endParaRPr sz="1800" u="none" cap="none" strike="noStrike">
                        <a:highlight>
                          <a:srgbClr val="FFC0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AA72D4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</a:t>
                      </a:r>
                      <a:endParaRPr sz="1800" u="none" cap="none" strike="noStrike">
                        <a:highlight>
                          <a:srgbClr val="AA72D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00B0F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</a:t>
                      </a:r>
                      <a:endParaRPr sz="1800" u="none" cap="none" strike="noStrike">
                        <a:highlight>
                          <a:srgbClr val="00B0F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429" name="Google Shape;429;p3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6"/>
          <p:cNvSpPr/>
          <p:nvPr/>
        </p:nvSpPr>
        <p:spPr>
          <a:xfrm>
            <a:off x="2930494" y="2427802"/>
            <a:ext cx="239012" cy="19979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6"/>
          <p:cNvSpPr/>
          <p:nvPr/>
        </p:nvSpPr>
        <p:spPr>
          <a:xfrm rot="8100000">
            <a:off x="4447013" y="2398667"/>
            <a:ext cx="245887" cy="245887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28512" y="595522"/>
            <a:ext cx="9084900" cy="66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006" l="-598" r="0" t="-5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36"/>
          <p:cNvPicPr preferRelativeResize="0"/>
          <p:nvPr/>
        </p:nvPicPr>
        <p:blipFill rotWithShape="1">
          <a:blip r:embed="rId4">
            <a:alphaModFix/>
          </a:blip>
          <a:srcRect b="0" l="2751" r="4868" t="0"/>
          <a:stretch/>
        </p:blipFill>
        <p:spPr>
          <a:xfrm>
            <a:off x="0" y="1174174"/>
            <a:ext cx="2716386" cy="17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6"/>
          <p:cNvSpPr/>
          <p:nvPr/>
        </p:nvSpPr>
        <p:spPr>
          <a:xfrm rot="-403353">
            <a:off x="-140366" y="1443892"/>
            <a:ext cx="1975885" cy="3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1 2 3 3 0 0</a:t>
            </a:r>
            <a:endParaRPr b="0" i="0" sz="1600" u="none" cap="none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6"/>
          <p:cNvSpPr txBox="1"/>
          <p:nvPr/>
        </p:nvSpPr>
        <p:spPr>
          <a:xfrm>
            <a:off x="3051944" y="2341391"/>
            <a:ext cx="548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is the mean you would expect for a </a:t>
            </a:r>
            <a:r>
              <a:rPr b="1" i="0" lang="es-419" sz="22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very, very long</a:t>
            </a:r>
            <a:r>
              <a:rPr b="0" i="0" lang="es-419" sz="22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-419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sequence?</a:t>
            </a:r>
            <a:endParaRPr b="1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40" name="Google Shape;440;p36"/>
          <p:cNvGraphicFramePr/>
          <p:nvPr/>
        </p:nvGraphicFramePr>
        <p:xfrm>
          <a:off x="3575173" y="1200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{873B6A6A-2766-4AE5-A2CE-1C75394ED156}</a:tableStyleId>
              </a:tblPr>
              <a:tblGrid>
                <a:gridCol w="969675"/>
                <a:gridCol w="784150"/>
                <a:gridCol w="876925"/>
                <a:gridCol w="876925"/>
                <a:gridCol w="876925"/>
              </a:tblGrid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X=xi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P(X=xi)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41" name="Google Shape;441;p36"/>
          <p:cNvSpPr txBox="1"/>
          <p:nvPr>
            <p:ph idx="1" type="body"/>
          </p:nvPr>
        </p:nvSpPr>
        <p:spPr>
          <a:xfrm>
            <a:off x="-252536" y="9269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DFBB"/>
              </a:buClr>
              <a:buSzPts val="2800"/>
              <a:buNone/>
            </a:pPr>
            <a:r>
              <a:rPr b="1" lang="es-419" sz="2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sz="2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2" name="Google Shape;442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/>
          <p:nvPr/>
        </p:nvSpPr>
        <p:spPr>
          <a:xfrm>
            <a:off x="2930494" y="2427802"/>
            <a:ext cx="239012" cy="19979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7"/>
          <p:cNvSpPr/>
          <p:nvPr/>
        </p:nvSpPr>
        <p:spPr>
          <a:xfrm rot="8100000">
            <a:off x="4447013" y="2398667"/>
            <a:ext cx="245887" cy="245887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7"/>
          <p:cNvSpPr txBox="1"/>
          <p:nvPr/>
        </p:nvSpPr>
        <p:spPr>
          <a:xfrm>
            <a:off x="28512" y="595522"/>
            <a:ext cx="9084900" cy="66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006" l="-598" r="0" t="-5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p37"/>
          <p:cNvPicPr preferRelativeResize="0"/>
          <p:nvPr/>
        </p:nvPicPr>
        <p:blipFill rotWithShape="1">
          <a:blip r:embed="rId4">
            <a:alphaModFix/>
          </a:blip>
          <a:srcRect b="0" l="2751" r="4868" t="0"/>
          <a:stretch/>
        </p:blipFill>
        <p:spPr>
          <a:xfrm>
            <a:off x="0" y="1174174"/>
            <a:ext cx="2716386" cy="17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7"/>
          <p:cNvSpPr/>
          <p:nvPr/>
        </p:nvSpPr>
        <p:spPr>
          <a:xfrm rot="-403353">
            <a:off x="-140366" y="1443892"/>
            <a:ext cx="1975885" cy="3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1 2 3 3 0 0</a:t>
            </a:r>
            <a:endParaRPr b="0" i="0" sz="1600" u="none" cap="none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7"/>
          <p:cNvSpPr txBox="1"/>
          <p:nvPr/>
        </p:nvSpPr>
        <p:spPr>
          <a:xfrm>
            <a:off x="3051944" y="2341391"/>
            <a:ext cx="548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is the mean you would expect for a </a:t>
            </a:r>
            <a:r>
              <a:rPr b="1" i="0" lang="es-419" sz="22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very, very long</a:t>
            </a:r>
            <a:r>
              <a:rPr b="0" i="0" lang="es-419" sz="22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-419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sequence?</a:t>
            </a:r>
            <a:endParaRPr b="1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37"/>
          <p:cNvSpPr txBox="1"/>
          <p:nvPr>
            <p:ph idx="1" type="body"/>
          </p:nvPr>
        </p:nvSpPr>
        <p:spPr>
          <a:xfrm>
            <a:off x="-252536" y="9269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DFBB"/>
              </a:buClr>
              <a:buSzPts val="2800"/>
              <a:buNone/>
            </a:pPr>
            <a:r>
              <a:rPr b="1" lang="es-419" sz="2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sz="2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54" name="Google Shape;454;p37"/>
          <p:cNvGraphicFramePr/>
          <p:nvPr/>
        </p:nvGraphicFramePr>
        <p:xfrm>
          <a:off x="3575173" y="1200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{873B6A6A-2766-4AE5-A2CE-1C75394ED156}</a:tableStyleId>
              </a:tblPr>
              <a:tblGrid>
                <a:gridCol w="969675"/>
                <a:gridCol w="784150"/>
                <a:gridCol w="876925"/>
                <a:gridCol w="876925"/>
                <a:gridCol w="876925"/>
              </a:tblGrid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X=xi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P(X=xi)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98DFBB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</a:t>
                      </a:r>
                      <a:endParaRPr sz="1800" u="none" cap="none" strike="noStrike">
                        <a:highlight>
                          <a:srgbClr val="98DFBB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FFC00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</a:t>
                      </a:r>
                      <a:endParaRPr sz="1800" u="none" cap="none" strike="noStrike">
                        <a:highlight>
                          <a:srgbClr val="FFC0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AA72D4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</a:t>
                      </a:r>
                      <a:endParaRPr sz="1800" u="none" cap="none" strike="noStrike">
                        <a:highlight>
                          <a:srgbClr val="AA72D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00B0F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</a:t>
                      </a:r>
                      <a:endParaRPr sz="1800" u="none" cap="none" strike="noStrike">
                        <a:highlight>
                          <a:srgbClr val="00B0F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455" name="Google Shape;45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8"/>
          <p:cNvSpPr/>
          <p:nvPr/>
        </p:nvSpPr>
        <p:spPr>
          <a:xfrm>
            <a:off x="2930494" y="2427802"/>
            <a:ext cx="239012" cy="19979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8"/>
          <p:cNvSpPr/>
          <p:nvPr/>
        </p:nvSpPr>
        <p:spPr>
          <a:xfrm rot="8100000">
            <a:off x="4447013" y="2398667"/>
            <a:ext cx="245887" cy="245887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8"/>
          <p:cNvSpPr txBox="1"/>
          <p:nvPr/>
        </p:nvSpPr>
        <p:spPr>
          <a:xfrm>
            <a:off x="28512" y="595522"/>
            <a:ext cx="9084900" cy="66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006" l="-598" r="0" t="-5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p38"/>
          <p:cNvPicPr preferRelativeResize="0"/>
          <p:nvPr/>
        </p:nvPicPr>
        <p:blipFill rotWithShape="1">
          <a:blip r:embed="rId4">
            <a:alphaModFix/>
          </a:blip>
          <a:srcRect b="0" l="2751" r="4868" t="0"/>
          <a:stretch/>
        </p:blipFill>
        <p:spPr>
          <a:xfrm>
            <a:off x="0" y="1174174"/>
            <a:ext cx="2716386" cy="17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8"/>
          <p:cNvSpPr/>
          <p:nvPr/>
        </p:nvSpPr>
        <p:spPr>
          <a:xfrm rot="-403353">
            <a:off x="-140366" y="1443892"/>
            <a:ext cx="1975885" cy="3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1 2 3 3 0 0</a:t>
            </a:r>
            <a:endParaRPr b="0" i="0" sz="1600" u="none" cap="none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8"/>
          <p:cNvSpPr txBox="1"/>
          <p:nvPr/>
        </p:nvSpPr>
        <p:spPr>
          <a:xfrm>
            <a:off x="3051944" y="2341391"/>
            <a:ext cx="548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is the mean you would expect for a </a:t>
            </a:r>
            <a:r>
              <a:rPr b="1" i="0" lang="es-419" sz="22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very, very long</a:t>
            </a:r>
            <a:r>
              <a:rPr b="0" i="0" lang="es-419" sz="22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-419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sequence?</a:t>
            </a:r>
            <a:endParaRPr b="1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38"/>
          <p:cNvSpPr txBox="1"/>
          <p:nvPr>
            <p:ph idx="1" type="body"/>
          </p:nvPr>
        </p:nvSpPr>
        <p:spPr>
          <a:xfrm>
            <a:off x="-252536" y="9269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DFBB"/>
              </a:buClr>
              <a:buSzPts val="2800"/>
              <a:buNone/>
            </a:pPr>
            <a:r>
              <a:rPr b="1" lang="es-419" sz="2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sz="2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67" name="Google Shape;467;p38"/>
          <p:cNvGraphicFramePr/>
          <p:nvPr/>
        </p:nvGraphicFramePr>
        <p:xfrm>
          <a:off x="3575173" y="1200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{873B6A6A-2766-4AE5-A2CE-1C75394ED156}</a:tableStyleId>
              </a:tblPr>
              <a:tblGrid>
                <a:gridCol w="969675"/>
                <a:gridCol w="784150"/>
                <a:gridCol w="876925"/>
                <a:gridCol w="876925"/>
                <a:gridCol w="876925"/>
              </a:tblGrid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X=xi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P(X=xi)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98DFBB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</a:t>
                      </a:r>
                      <a:endParaRPr sz="1800" u="none" cap="none" strike="noStrike">
                        <a:highlight>
                          <a:srgbClr val="98DFBB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FFC00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</a:t>
                      </a:r>
                      <a:endParaRPr sz="1800" u="none" cap="none" strike="noStrike">
                        <a:highlight>
                          <a:srgbClr val="FFC0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AA72D4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</a:t>
                      </a:r>
                      <a:endParaRPr sz="1800" u="none" cap="none" strike="noStrike">
                        <a:highlight>
                          <a:srgbClr val="AA72D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00B0F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</a:t>
                      </a:r>
                      <a:endParaRPr sz="1800" u="none" cap="none" strike="noStrike">
                        <a:highlight>
                          <a:srgbClr val="00B0F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68" name="Google Shape;468;p38"/>
          <p:cNvSpPr/>
          <p:nvPr/>
        </p:nvSpPr>
        <p:spPr>
          <a:xfrm>
            <a:off x="2623808" y="3578136"/>
            <a:ext cx="44217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55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8"/>
          <p:cNvSpPr/>
          <p:nvPr/>
        </p:nvSpPr>
        <p:spPr>
          <a:xfrm>
            <a:off x="2361199" y="3947468"/>
            <a:ext cx="5163000" cy="369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8"/>
          <p:cNvSpPr txBox="1"/>
          <p:nvPr/>
        </p:nvSpPr>
        <p:spPr>
          <a:xfrm>
            <a:off x="1717651" y="3616101"/>
            <a:ext cx="998700" cy="27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4776" l="-4877" r="-730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9"/>
          <p:cNvSpPr/>
          <p:nvPr/>
        </p:nvSpPr>
        <p:spPr>
          <a:xfrm>
            <a:off x="2930494" y="2427802"/>
            <a:ext cx="239012" cy="19979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9"/>
          <p:cNvSpPr/>
          <p:nvPr/>
        </p:nvSpPr>
        <p:spPr>
          <a:xfrm rot="8100000">
            <a:off x="4447013" y="2398667"/>
            <a:ext cx="245887" cy="245887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9"/>
          <p:cNvSpPr txBox="1"/>
          <p:nvPr/>
        </p:nvSpPr>
        <p:spPr>
          <a:xfrm>
            <a:off x="28512" y="595522"/>
            <a:ext cx="9084900" cy="66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006" l="-598" r="0" t="-5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39"/>
          <p:cNvPicPr preferRelativeResize="0"/>
          <p:nvPr/>
        </p:nvPicPr>
        <p:blipFill rotWithShape="1">
          <a:blip r:embed="rId4">
            <a:alphaModFix/>
          </a:blip>
          <a:srcRect b="0" l="2751" r="4868" t="0"/>
          <a:stretch/>
        </p:blipFill>
        <p:spPr>
          <a:xfrm>
            <a:off x="0" y="1174174"/>
            <a:ext cx="2716386" cy="17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9"/>
          <p:cNvSpPr/>
          <p:nvPr/>
        </p:nvSpPr>
        <p:spPr>
          <a:xfrm rot="-403353">
            <a:off x="-140366" y="1443892"/>
            <a:ext cx="1975885" cy="3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1 2 3 3 0 0</a:t>
            </a:r>
            <a:endParaRPr b="0" i="0" sz="1600" u="none" cap="none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9"/>
          <p:cNvSpPr txBox="1"/>
          <p:nvPr/>
        </p:nvSpPr>
        <p:spPr>
          <a:xfrm>
            <a:off x="3051944" y="2341391"/>
            <a:ext cx="548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is the mean you would expect for a </a:t>
            </a:r>
            <a:r>
              <a:rPr b="1" i="0" lang="es-419" sz="22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very, very long</a:t>
            </a:r>
            <a:r>
              <a:rPr b="0" i="0" lang="es-419" sz="22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-419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sequence?</a:t>
            </a:r>
            <a:endParaRPr b="1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39"/>
          <p:cNvSpPr txBox="1"/>
          <p:nvPr>
            <p:ph idx="1" type="body"/>
          </p:nvPr>
        </p:nvSpPr>
        <p:spPr>
          <a:xfrm>
            <a:off x="-252536" y="9269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DFBB"/>
              </a:buClr>
              <a:buSzPts val="2800"/>
              <a:buNone/>
            </a:pPr>
            <a:r>
              <a:rPr b="1" lang="es-419" sz="2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sz="2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83" name="Google Shape;483;p39"/>
          <p:cNvGraphicFramePr/>
          <p:nvPr/>
        </p:nvGraphicFramePr>
        <p:xfrm>
          <a:off x="3575173" y="1200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{873B6A6A-2766-4AE5-A2CE-1C75394ED156}</a:tableStyleId>
              </a:tblPr>
              <a:tblGrid>
                <a:gridCol w="969675"/>
                <a:gridCol w="784150"/>
                <a:gridCol w="876925"/>
                <a:gridCol w="876925"/>
                <a:gridCol w="876925"/>
              </a:tblGrid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X=xi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P(X=xi)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98DFBB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</a:t>
                      </a:r>
                      <a:endParaRPr sz="1800" u="none" cap="none" strike="noStrike">
                        <a:highlight>
                          <a:srgbClr val="98DFBB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FFC00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</a:t>
                      </a:r>
                      <a:endParaRPr sz="1800" u="none" cap="none" strike="noStrike">
                        <a:highlight>
                          <a:srgbClr val="FFC0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AA72D4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</a:t>
                      </a:r>
                      <a:endParaRPr sz="1800" u="none" cap="none" strike="noStrike">
                        <a:highlight>
                          <a:srgbClr val="AA72D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00B0F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</a:t>
                      </a:r>
                      <a:endParaRPr sz="1800" u="none" cap="none" strike="noStrike">
                        <a:highlight>
                          <a:srgbClr val="00B0F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84" name="Google Shape;484;p39"/>
          <p:cNvSpPr/>
          <p:nvPr/>
        </p:nvSpPr>
        <p:spPr>
          <a:xfrm>
            <a:off x="2623808" y="3578136"/>
            <a:ext cx="44217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55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9"/>
          <p:cNvSpPr/>
          <p:nvPr/>
        </p:nvSpPr>
        <p:spPr>
          <a:xfrm>
            <a:off x="2361199" y="3947468"/>
            <a:ext cx="5163000" cy="369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9"/>
          <p:cNvSpPr txBox="1"/>
          <p:nvPr/>
        </p:nvSpPr>
        <p:spPr>
          <a:xfrm>
            <a:off x="1717651" y="3616101"/>
            <a:ext cx="998700" cy="27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4776" l="-4877" r="-730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9"/>
          <p:cNvSpPr/>
          <p:nvPr/>
        </p:nvSpPr>
        <p:spPr>
          <a:xfrm>
            <a:off x="1619672" y="3578136"/>
            <a:ext cx="1096800" cy="369300"/>
          </a:xfrm>
          <a:prstGeom prst="rect">
            <a:avLst/>
          </a:prstGeom>
          <a:noFill/>
          <a:ln cap="flat" cmpd="sng" w="25400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8" name="Google Shape;488;p39"/>
          <p:cNvCxnSpPr/>
          <p:nvPr/>
        </p:nvCxnSpPr>
        <p:spPr>
          <a:xfrm flipH="1">
            <a:off x="1390772" y="3947468"/>
            <a:ext cx="228900" cy="369300"/>
          </a:xfrm>
          <a:prstGeom prst="straightConnector1">
            <a:avLst/>
          </a:prstGeom>
          <a:noFill/>
          <a:ln cap="flat" cmpd="sng" w="28575">
            <a:solidFill>
              <a:srgbClr val="97171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9" name="Google Shape;489;p39"/>
          <p:cNvSpPr/>
          <p:nvPr/>
        </p:nvSpPr>
        <p:spPr>
          <a:xfrm>
            <a:off x="546" y="4316800"/>
            <a:ext cx="2401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Expectation or</a:t>
            </a:r>
            <a:endParaRPr b="1" i="0" sz="1800" u="none" cap="none" strike="noStrike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i="0" sz="1800" u="none" cap="none" strike="noStrike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0" name="Google Shape;490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0"/>
          <p:cNvSpPr/>
          <p:nvPr/>
        </p:nvSpPr>
        <p:spPr>
          <a:xfrm>
            <a:off x="2930494" y="2427802"/>
            <a:ext cx="239012" cy="19979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0"/>
          <p:cNvSpPr/>
          <p:nvPr/>
        </p:nvSpPr>
        <p:spPr>
          <a:xfrm rot="8100000">
            <a:off x="4447013" y="2398667"/>
            <a:ext cx="245887" cy="245887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0"/>
          <p:cNvSpPr txBox="1"/>
          <p:nvPr/>
        </p:nvSpPr>
        <p:spPr>
          <a:xfrm>
            <a:off x="28512" y="595522"/>
            <a:ext cx="9084900" cy="66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006" l="-598" r="0" t="-5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Google Shape;498;p40"/>
          <p:cNvPicPr preferRelativeResize="0"/>
          <p:nvPr/>
        </p:nvPicPr>
        <p:blipFill rotWithShape="1">
          <a:blip r:embed="rId4">
            <a:alphaModFix/>
          </a:blip>
          <a:srcRect b="0" l="2751" r="4868" t="0"/>
          <a:stretch/>
        </p:blipFill>
        <p:spPr>
          <a:xfrm>
            <a:off x="0" y="1174174"/>
            <a:ext cx="2716386" cy="17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0"/>
          <p:cNvSpPr/>
          <p:nvPr/>
        </p:nvSpPr>
        <p:spPr>
          <a:xfrm rot="-403353">
            <a:off x="-140366" y="1443892"/>
            <a:ext cx="1975885" cy="3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1 2 3 3 0 0</a:t>
            </a:r>
            <a:endParaRPr b="0" i="0" sz="1600" u="none" cap="none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0"/>
          <p:cNvSpPr txBox="1"/>
          <p:nvPr/>
        </p:nvSpPr>
        <p:spPr>
          <a:xfrm>
            <a:off x="3051944" y="2341391"/>
            <a:ext cx="548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is the mean you would expect for a </a:t>
            </a:r>
            <a:r>
              <a:rPr b="1" i="0" lang="es-419" sz="22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very, very long</a:t>
            </a:r>
            <a:r>
              <a:rPr b="0" i="0" lang="es-419" sz="22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-419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sequence?</a:t>
            </a:r>
            <a:endParaRPr b="1" i="0" sz="2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40"/>
          <p:cNvSpPr txBox="1"/>
          <p:nvPr>
            <p:ph idx="1" type="body"/>
          </p:nvPr>
        </p:nvSpPr>
        <p:spPr>
          <a:xfrm>
            <a:off x="-252536" y="9269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DFBB"/>
              </a:buClr>
              <a:buSzPts val="2800"/>
              <a:buNone/>
            </a:pPr>
            <a:r>
              <a:rPr b="1" lang="es-419" sz="2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sz="2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02" name="Google Shape;502;p40"/>
          <p:cNvGraphicFramePr/>
          <p:nvPr/>
        </p:nvGraphicFramePr>
        <p:xfrm>
          <a:off x="3575173" y="1200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{873B6A6A-2766-4AE5-A2CE-1C75394ED156}</a:tableStyleId>
              </a:tblPr>
              <a:tblGrid>
                <a:gridCol w="969675"/>
                <a:gridCol w="784150"/>
                <a:gridCol w="876925"/>
                <a:gridCol w="876925"/>
                <a:gridCol w="876925"/>
              </a:tblGrid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X=xi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P(X=xi)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98DFBB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</a:t>
                      </a:r>
                      <a:endParaRPr sz="1800" u="none" cap="none" strike="noStrike">
                        <a:highlight>
                          <a:srgbClr val="98DFBB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FFC00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</a:t>
                      </a:r>
                      <a:endParaRPr sz="1800" u="none" cap="none" strike="noStrike">
                        <a:highlight>
                          <a:srgbClr val="FFC0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AA72D4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</a:t>
                      </a:r>
                      <a:endParaRPr sz="1800" u="none" cap="none" strike="noStrike">
                        <a:highlight>
                          <a:srgbClr val="AA72D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00B0F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</a:t>
                      </a:r>
                      <a:endParaRPr sz="1800" u="none" cap="none" strike="noStrike">
                        <a:highlight>
                          <a:srgbClr val="00B0F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03" name="Google Shape;503;p40"/>
          <p:cNvSpPr/>
          <p:nvPr/>
        </p:nvSpPr>
        <p:spPr>
          <a:xfrm>
            <a:off x="2623808" y="3578136"/>
            <a:ext cx="44217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55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0"/>
          <p:cNvSpPr/>
          <p:nvPr/>
        </p:nvSpPr>
        <p:spPr>
          <a:xfrm>
            <a:off x="2361199" y="3947468"/>
            <a:ext cx="5163000" cy="369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40"/>
          <p:cNvSpPr txBox="1"/>
          <p:nvPr/>
        </p:nvSpPr>
        <p:spPr>
          <a:xfrm>
            <a:off x="1717651" y="3616101"/>
            <a:ext cx="998700" cy="27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4776" l="-4877" r="-730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1619672" y="3578136"/>
            <a:ext cx="1096800" cy="369300"/>
          </a:xfrm>
          <a:prstGeom prst="rect">
            <a:avLst/>
          </a:prstGeom>
          <a:noFill/>
          <a:ln cap="flat" cmpd="sng" w="25400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7" name="Google Shape;507;p40"/>
          <p:cNvCxnSpPr/>
          <p:nvPr/>
        </p:nvCxnSpPr>
        <p:spPr>
          <a:xfrm flipH="1">
            <a:off x="1390772" y="3947468"/>
            <a:ext cx="228900" cy="369300"/>
          </a:xfrm>
          <a:prstGeom prst="straightConnector1">
            <a:avLst/>
          </a:prstGeom>
          <a:noFill/>
          <a:ln cap="flat" cmpd="sng" w="28575">
            <a:solidFill>
              <a:srgbClr val="97171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8" name="Google Shape;508;p40"/>
          <p:cNvSpPr/>
          <p:nvPr/>
        </p:nvSpPr>
        <p:spPr>
          <a:xfrm>
            <a:off x="546" y="4316800"/>
            <a:ext cx="2401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Expectation or</a:t>
            </a:r>
            <a:endParaRPr b="1" i="0" sz="1800" u="none" cap="none" strike="noStrike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i="0" sz="1800" u="none" cap="none" strike="noStrike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40"/>
          <p:cNvSpPr/>
          <p:nvPr/>
        </p:nvSpPr>
        <p:spPr>
          <a:xfrm>
            <a:off x="3971772" y="4345228"/>
            <a:ext cx="1785600" cy="763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0" name="Google Shape;510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1"/>
          <p:cNvSpPr/>
          <p:nvPr/>
        </p:nvSpPr>
        <p:spPr>
          <a:xfrm>
            <a:off x="2930494" y="2427802"/>
            <a:ext cx="239012" cy="19979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1"/>
          <p:cNvSpPr/>
          <p:nvPr/>
        </p:nvSpPr>
        <p:spPr>
          <a:xfrm rot="8100000">
            <a:off x="4447013" y="2398667"/>
            <a:ext cx="245887" cy="245887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1"/>
          <p:cNvSpPr txBox="1"/>
          <p:nvPr>
            <p:ph idx="1" type="body"/>
          </p:nvPr>
        </p:nvSpPr>
        <p:spPr>
          <a:xfrm>
            <a:off x="-252536" y="9269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DFBB"/>
              </a:buClr>
              <a:buSzPts val="2800"/>
              <a:buNone/>
            </a:pPr>
            <a:r>
              <a:rPr b="1" lang="es-419" sz="2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sz="2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41"/>
          <p:cNvSpPr txBox="1"/>
          <p:nvPr/>
        </p:nvSpPr>
        <p:spPr>
          <a:xfrm>
            <a:off x="277950" y="807850"/>
            <a:ext cx="75870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97171E"/>
              </a:buClr>
              <a:buSzPts val="1100"/>
              <a:buFont typeface="Montserrat Medium"/>
              <a:buChar char="●"/>
            </a:pPr>
            <a:r>
              <a:rPr b="0" i="0" lang="es-419" sz="1100" u="none" cap="none" strike="noStrike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probability theory,</a:t>
            </a:r>
            <a:r>
              <a:rPr b="0" i="0" lang="es-419" sz="1100" u="none" cap="none" strike="noStrike">
                <a:solidFill>
                  <a:srgbClr val="97171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b="1" i="0" lang="es-419" sz="1100" u="none" cap="none" strike="noStrike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the expected value</a:t>
            </a:r>
            <a:r>
              <a:rPr b="0" i="0" lang="es-419" sz="1100" u="none" cap="none" strike="noStrike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is a generalization of the weighted average. Informally, the expected value is the arithmetic mean of a large number of independently selected outcomes of a random variable.</a:t>
            </a:r>
            <a:endParaRPr b="0" i="0" sz="1100" u="none" cap="none" strike="noStrike"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100"/>
              <a:buFont typeface="Montserrat Medium"/>
              <a:buChar char="●"/>
            </a:pPr>
            <a:r>
              <a:rPr b="0" i="0" lang="es-419" sz="1100" u="none" cap="none" strike="noStrike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expected value of a random variable with a </a:t>
            </a:r>
            <a:r>
              <a:rPr b="1" i="0" lang="es-419" sz="1100" u="none" cap="none" strike="noStrike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finite number of outcomes</a:t>
            </a:r>
            <a:r>
              <a:rPr b="0" i="0" lang="es-419" sz="1100" u="none" cap="none" strike="noStrike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is a weighted average of all possible outcomes.</a:t>
            </a:r>
            <a:endParaRPr b="0" i="0" sz="1100" u="none" cap="none" strike="noStrike"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97171E"/>
              </a:buClr>
              <a:buSzPts val="1100"/>
              <a:buFont typeface="Montserrat Medium"/>
              <a:buChar char="●"/>
            </a:pPr>
            <a:r>
              <a:rPr b="0" i="0" lang="es-419" sz="1100" u="none" cap="none" strike="noStrike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the case of a </a:t>
            </a:r>
            <a:r>
              <a:rPr b="1" i="0" lang="es-419" sz="1100" u="none" cap="none" strike="noStrike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continuum of possible outcomes</a:t>
            </a:r>
            <a:r>
              <a:rPr b="0" i="0" lang="es-419" sz="1100" u="none" cap="none" strike="noStrike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the expectation is defined by integration. In the axiomatic foundation for probability provided by measure theory, the expectation is given by Lebesgue integration.</a:t>
            </a:r>
            <a:endParaRPr b="0" i="0" sz="1100" u="none" cap="none" strike="noStrike"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5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5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5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5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5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19" name="Google Shape;51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9500" y="2044301"/>
            <a:ext cx="1914375" cy="7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6950" y="3849400"/>
            <a:ext cx="2039475" cy="7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2"/>
          <p:cNvSpPr txBox="1"/>
          <p:nvPr/>
        </p:nvSpPr>
        <p:spPr>
          <a:xfrm>
            <a:off x="569100" y="3546950"/>
            <a:ext cx="471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419" sz="30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Properties</a:t>
            </a:r>
            <a:endParaRPr b="1" i="0" sz="30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569100" y="3546950"/>
            <a:ext cx="471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419" sz="30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 to Expected Value</a:t>
            </a:r>
            <a:endParaRPr b="1" i="0" sz="30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8EE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43"/>
          <p:cNvSpPr txBox="1"/>
          <p:nvPr/>
        </p:nvSpPr>
        <p:spPr>
          <a:xfrm>
            <a:off x="3432600" y="320700"/>
            <a:ext cx="227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419" sz="1300" u="none" cap="none" strike="noStrike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PROPERTIES</a:t>
            </a:r>
            <a:endParaRPr b="1" i="0" sz="13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33" name="Google Shape;533;p43"/>
          <p:cNvSpPr txBox="1"/>
          <p:nvPr/>
        </p:nvSpPr>
        <p:spPr>
          <a:xfrm>
            <a:off x="264725" y="919950"/>
            <a:ext cx="8128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i="0" lang="es-419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Non-negativity:</a:t>
            </a:r>
            <a:r>
              <a:rPr b="0" i="0" lang="es-419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If X ≥ 0 (a.s.), then E[ X ] ≥ 0 .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i="0" lang="es-419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Linearity of expectation:</a:t>
            </a:r>
            <a:r>
              <a:rPr b="0" i="0" lang="es-419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expected value operator (or </a:t>
            </a:r>
            <a:r>
              <a:rPr b="1" i="0" lang="es-419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expectation operator</a:t>
            </a:r>
            <a:r>
              <a:rPr b="0" i="0" lang="es-419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 E ⁡ [ ⋅ ] is linear in the sense that, for any random variables X and Y , and a constant a: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b="0" i="0" lang="es-419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 [X + Y] = E ⁡[ X ] + E [ Y ]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b="0" i="0" lang="es-419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E[ a X ] = a E [ X ] 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i="0" lang="es-419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Monotonicity:</a:t>
            </a:r>
            <a:r>
              <a:rPr b="0" i="0" lang="es-419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If X ≤ Y, and both E[ X ] and E⁡[ Y ] exist, then E⁡[ X ] ≤ E[ Y ] 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i="0" lang="es-419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Constant:</a:t>
            </a:r>
            <a:r>
              <a:rPr b="0" i="0" lang="es-419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If X is a random variable and P(X=c)=1, then E[X]=c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2930494" y="2427802"/>
            <a:ext cx="239012" cy="19979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 rot="8100000">
            <a:off x="4447013" y="2398667"/>
            <a:ext cx="245887" cy="245887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8512" y="595522"/>
            <a:ext cx="9084900" cy="66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006" l="-598" r="0" t="-5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0" l="2751" r="4868" t="0"/>
          <a:stretch/>
        </p:blipFill>
        <p:spPr>
          <a:xfrm>
            <a:off x="0" y="1174174"/>
            <a:ext cx="2716386" cy="17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 rot="-403353">
            <a:off x="-140366" y="1443892"/>
            <a:ext cx="1975885" cy="3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1 2 3 3 0 0</a:t>
            </a:r>
            <a:endParaRPr b="0" i="0" sz="1600" u="none" cap="none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930494" y="2092815"/>
            <a:ext cx="5673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What is the mean you would expect for a sequence of 90 integers?</a:t>
            </a:r>
            <a:endParaRPr b="1" i="0" sz="24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3575173" y="1200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{873B6A6A-2766-4AE5-A2CE-1C75394ED156}</a:tableStyleId>
              </a:tblPr>
              <a:tblGrid>
                <a:gridCol w="969675"/>
                <a:gridCol w="784150"/>
                <a:gridCol w="876925"/>
                <a:gridCol w="876925"/>
                <a:gridCol w="876925"/>
              </a:tblGrid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X=xi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P(X=xi)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-252536" y="9269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DFBB"/>
              </a:buClr>
              <a:buSzPts val="2800"/>
              <a:buNone/>
            </a:pPr>
            <a:r>
              <a:rPr b="1" lang="es-419" sz="2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sz="2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2930494" y="2427802"/>
            <a:ext cx="239012" cy="19979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/>
          <p:nvPr/>
        </p:nvSpPr>
        <p:spPr>
          <a:xfrm rot="8100000">
            <a:off x="4447013" y="2398667"/>
            <a:ext cx="245887" cy="245887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28512" y="595522"/>
            <a:ext cx="9084900" cy="66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006" l="-598" r="0" t="-5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0" l="2751" r="4868" t="0"/>
          <a:stretch/>
        </p:blipFill>
        <p:spPr>
          <a:xfrm>
            <a:off x="0" y="1174174"/>
            <a:ext cx="2716386" cy="17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 rot="-403353">
            <a:off x="-140366" y="1443892"/>
            <a:ext cx="1975885" cy="3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1 2 3 3 0 0</a:t>
            </a:r>
            <a:endParaRPr b="0" i="0" sz="1600" u="none" cap="none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2930494" y="2092815"/>
            <a:ext cx="5673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What is the mean you would expect for a sequence of 90 integers?</a:t>
            </a:r>
            <a:endParaRPr b="1" i="0" sz="24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3575173" y="1200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{873B6A6A-2766-4AE5-A2CE-1C75394ED156}</a:tableStyleId>
              </a:tblPr>
              <a:tblGrid>
                <a:gridCol w="969675"/>
                <a:gridCol w="784150"/>
                <a:gridCol w="876925"/>
                <a:gridCol w="876925"/>
                <a:gridCol w="876925"/>
              </a:tblGrid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X=xi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P(X=xi)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02" name="Google Shape;102;p18"/>
          <p:cNvSpPr txBox="1"/>
          <p:nvPr/>
        </p:nvSpPr>
        <p:spPr>
          <a:xfrm>
            <a:off x="4400171" y="2920701"/>
            <a:ext cx="3140400" cy="48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8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635896" y="3605911"/>
            <a:ext cx="4506000" cy="27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8885" l="-4318" r="-3377" t="-333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-252536" y="9269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DFBB"/>
              </a:buClr>
              <a:buSzPts val="2800"/>
              <a:buNone/>
            </a:pPr>
            <a:r>
              <a:rPr b="1" lang="es-419" sz="2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sz="2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2930494" y="2427802"/>
            <a:ext cx="239012" cy="19979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 rot="8100000">
            <a:off x="4447013" y="2398667"/>
            <a:ext cx="245887" cy="245887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8512" y="595522"/>
            <a:ext cx="9084900" cy="66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006" l="-598" r="0" t="-5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b="0" l="2751" r="4868" t="0"/>
          <a:stretch/>
        </p:blipFill>
        <p:spPr>
          <a:xfrm>
            <a:off x="0" y="1174174"/>
            <a:ext cx="2716386" cy="17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/>
          <p:nvPr/>
        </p:nvSpPr>
        <p:spPr>
          <a:xfrm rot="-403353">
            <a:off x="-140366" y="1443892"/>
            <a:ext cx="1975885" cy="3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1 2 3 3 0 0</a:t>
            </a:r>
            <a:endParaRPr b="0" i="0" sz="1600" u="none" cap="none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930494" y="2092815"/>
            <a:ext cx="5673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What is the mean you would expect for a sequence of 90 integers?</a:t>
            </a:r>
            <a:endParaRPr b="1" i="0" sz="24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514450" y="2950404"/>
            <a:ext cx="45060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8885" l="-4458" r="-3387" t="-333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" name="Google Shape;117;p19"/>
          <p:cNvGraphicFramePr/>
          <p:nvPr/>
        </p:nvGraphicFramePr>
        <p:xfrm>
          <a:off x="3575173" y="1200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{873B6A6A-2766-4AE5-A2CE-1C75394ED156}</a:tableStyleId>
              </a:tblPr>
              <a:tblGrid>
                <a:gridCol w="969675"/>
                <a:gridCol w="784150"/>
                <a:gridCol w="876925"/>
                <a:gridCol w="876925"/>
                <a:gridCol w="876925"/>
              </a:tblGrid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X=xi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P(X=xi)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18" name="Google Shape;118;p19"/>
          <p:cNvSpPr/>
          <p:nvPr/>
        </p:nvSpPr>
        <p:spPr>
          <a:xfrm>
            <a:off x="7782142" y="2111540"/>
            <a:ext cx="432000" cy="436500"/>
          </a:xfrm>
          <a:prstGeom prst="ellipse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 flipH="1">
            <a:off x="7350107" y="2484116"/>
            <a:ext cx="495300" cy="538500"/>
          </a:xfrm>
          <a:prstGeom prst="straightConnector1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-252536" y="9269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DFBB"/>
              </a:buClr>
              <a:buSzPts val="2800"/>
              <a:buNone/>
            </a:pPr>
            <a:r>
              <a:rPr b="1" lang="es-419" sz="2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sz="2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2930494" y="2427802"/>
            <a:ext cx="239012" cy="19979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/>
          <p:nvPr/>
        </p:nvSpPr>
        <p:spPr>
          <a:xfrm rot="8100000">
            <a:off x="4447013" y="2398667"/>
            <a:ext cx="245887" cy="245887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28512" y="595522"/>
            <a:ext cx="9084900" cy="66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006" l="-598" r="0" t="-5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2751" r="4868" t="0"/>
          <a:stretch/>
        </p:blipFill>
        <p:spPr>
          <a:xfrm>
            <a:off x="0" y="1174174"/>
            <a:ext cx="2716386" cy="17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 rot="-403353">
            <a:off x="-140366" y="1443892"/>
            <a:ext cx="1975885" cy="3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1 2 3 3 0 0</a:t>
            </a:r>
            <a:endParaRPr b="0" i="0" sz="1600" u="none" cap="none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930494" y="2092815"/>
            <a:ext cx="5673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What is the mean you would expect for a sequence of 90 integers?</a:t>
            </a:r>
            <a:endParaRPr b="1" i="0" sz="24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514450" y="2950404"/>
            <a:ext cx="45060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8885" l="-4458" r="-3387" t="-333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" name="Google Shape;133;p20"/>
          <p:cNvGraphicFramePr/>
          <p:nvPr/>
        </p:nvGraphicFramePr>
        <p:xfrm>
          <a:off x="3575173" y="1200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{873B6A6A-2766-4AE5-A2CE-1C75394ED156}</a:tableStyleId>
              </a:tblPr>
              <a:tblGrid>
                <a:gridCol w="969675"/>
                <a:gridCol w="784150"/>
                <a:gridCol w="876925"/>
                <a:gridCol w="876925"/>
                <a:gridCol w="876925"/>
              </a:tblGrid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X=xi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P(X=xi)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34" name="Google Shape;134;p20"/>
          <p:cNvSpPr/>
          <p:nvPr/>
        </p:nvSpPr>
        <p:spPr>
          <a:xfrm>
            <a:off x="7782142" y="2111540"/>
            <a:ext cx="432000" cy="436500"/>
          </a:xfrm>
          <a:prstGeom prst="ellipse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20"/>
          <p:cNvCxnSpPr/>
          <p:nvPr/>
        </p:nvCxnSpPr>
        <p:spPr>
          <a:xfrm flipH="1">
            <a:off x="7350107" y="2484116"/>
            <a:ext cx="495300" cy="538500"/>
          </a:xfrm>
          <a:prstGeom prst="straightConnector1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" name="Google Shape;136;p20"/>
          <p:cNvSpPr txBox="1"/>
          <p:nvPr/>
        </p:nvSpPr>
        <p:spPr>
          <a:xfrm>
            <a:off x="1268757" y="3451230"/>
            <a:ext cx="7844700" cy="5376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-252536" y="9269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DFBB"/>
              </a:buClr>
              <a:buSzPts val="2800"/>
              <a:buNone/>
            </a:pPr>
            <a:r>
              <a:rPr b="1" lang="es-419" sz="2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sz="2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2930494" y="2427802"/>
            <a:ext cx="239012" cy="19979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/>
          <p:nvPr/>
        </p:nvSpPr>
        <p:spPr>
          <a:xfrm rot="8100000">
            <a:off x="4447013" y="2398667"/>
            <a:ext cx="245887" cy="245887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28512" y="595522"/>
            <a:ext cx="9084900" cy="66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006" l="-598" r="0" t="-5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4">
            <a:alphaModFix/>
          </a:blip>
          <a:srcRect b="0" l="2751" r="4868" t="0"/>
          <a:stretch/>
        </p:blipFill>
        <p:spPr>
          <a:xfrm>
            <a:off x="0" y="1174174"/>
            <a:ext cx="2716386" cy="17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/>
          <p:nvPr/>
        </p:nvSpPr>
        <p:spPr>
          <a:xfrm rot="-403353">
            <a:off x="-140366" y="1443892"/>
            <a:ext cx="1975885" cy="3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1 2 3 3 0 0</a:t>
            </a:r>
            <a:endParaRPr b="0" i="0" sz="1600" u="none" cap="none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2930494" y="2092815"/>
            <a:ext cx="5673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What is the mean you would expect for a sequence of 90 integers?</a:t>
            </a:r>
            <a:endParaRPr b="1" i="0" sz="24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3514450" y="2950404"/>
            <a:ext cx="45060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8885" l="-4458" r="-3387" t="-333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" name="Google Shape;150;p21"/>
          <p:cNvGraphicFramePr/>
          <p:nvPr/>
        </p:nvGraphicFramePr>
        <p:xfrm>
          <a:off x="3575173" y="1200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{873B6A6A-2766-4AE5-A2CE-1C75394ED156}</a:tableStyleId>
              </a:tblPr>
              <a:tblGrid>
                <a:gridCol w="969675"/>
                <a:gridCol w="784150"/>
                <a:gridCol w="876925"/>
                <a:gridCol w="876925"/>
                <a:gridCol w="876925"/>
              </a:tblGrid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X=xi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P(X=xi)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98DFBB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</a:t>
                      </a:r>
                      <a:endParaRPr sz="1800" u="none" cap="none" strike="noStrike">
                        <a:highlight>
                          <a:srgbClr val="98DFBB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FFC00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</a:t>
                      </a:r>
                      <a:endParaRPr sz="1800" u="none" cap="none" strike="noStrike">
                        <a:highlight>
                          <a:srgbClr val="FFC0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AA72D4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</a:t>
                      </a:r>
                      <a:endParaRPr sz="1800" u="none" cap="none" strike="noStrike">
                        <a:highlight>
                          <a:srgbClr val="AA72D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00B0F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</a:t>
                      </a:r>
                      <a:endParaRPr sz="1800" u="none" cap="none" strike="noStrike">
                        <a:highlight>
                          <a:srgbClr val="00B0F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51" name="Google Shape;151;p21"/>
          <p:cNvSpPr/>
          <p:nvPr/>
        </p:nvSpPr>
        <p:spPr>
          <a:xfrm>
            <a:off x="7782142" y="2111540"/>
            <a:ext cx="432000" cy="436500"/>
          </a:xfrm>
          <a:prstGeom prst="ellipse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21"/>
          <p:cNvCxnSpPr/>
          <p:nvPr/>
        </p:nvCxnSpPr>
        <p:spPr>
          <a:xfrm flipH="1">
            <a:off x="7350107" y="2484116"/>
            <a:ext cx="495300" cy="538500"/>
          </a:xfrm>
          <a:prstGeom prst="straightConnector1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" name="Google Shape;153;p21"/>
          <p:cNvSpPr txBox="1"/>
          <p:nvPr/>
        </p:nvSpPr>
        <p:spPr>
          <a:xfrm>
            <a:off x="1268757" y="3451230"/>
            <a:ext cx="7844700" cy="5376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-252536" y="9269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DFBB"/>
              </a:buClr>
              <a:buSzPts val="2800"/>
              <a:buNone/>
            </a:pPr>
            <a:r>
              <a:rPr b="1" lang="es-419" sz="2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sz="2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/>
          <p:nvPr/>
        </p:nvSpPr>
        <p:spPr>
          <a:xfrm>
            <a:off x="2930494" y="2427802"/>
            <a:ext cx="239012" cy="199795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/>
          <p:nvPr/>
        </p:nvSpPr>
        <p:spPr>
          <a:xfrm rot="8100000">
            <a:off x="4447013" y="2398667"/>
            <a:ext cx="245887" cy="245887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28512" y="595522"/>
            <a:ext cx="9084900" cy="66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006" l="-598" r="0" t="-54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4">
            <a:alphaModFix/>
          </a:blip>
          <a:srcRect b="0" l="2751" r="4868" t="0"/>
          <a:stretch/>
        </p:blipFill>
        <p:spPr>
          <a:xfrm>
            <a:off x="0" y="1174174"/>
            <a:ext cx="2716386" cy="17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/>
          <p:nvPr/>
        </p:nvSpPr>
        <p:spPr>
          <a:xfrm rot="-403353">
            <a:off x="-140366" y="1443892"/>
            <a:ext cx="1975885" cy="3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1 2 3 3 0 0</a:t>
            </a:r>
            <a:endParaRPr b="0" i="0" sz="1600" u="none" cap="none" strike="noStrike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2930494" y="2092815"/>
            <a:ext cx="5673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What is the mean you would expect for a sequence of 90 integers?</a:t>
            </a:r>
            <a:endParaRPr b="1" i="0" sz="24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3514450" y="2950404"/>
            <a:ext cx="45060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8885" l="-4458" r="-3387" t="-333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7782142" y="2111540"/>
            <a:ext cx="432000" cy="436500"/>
          </a:xfrm>
          <a:prstGeom prst="ellipse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22"/>
          <p:cNvCxnSpPr/>
          <p:nvPr/>
        </p:nvCxnSpPr>
        <p:spPr>
          <a:xfrm flipH="1">
            <a:off x="7350107" y="2484116"/>
            <a:ext cx="495300" cy="538500"/>
          </a:xfrm>
          <a:prstGeom prst="straightConnector1">
            <a:avLst/>
          </a:prstGeom>
          <a:noFill/>
          <a:ln cap="flat" cmpd="sng" w="28575">
            <a:solidFill>
              <a:srgbClr val="A4B4E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p22"/>
          <p:cNvSpPr txBox="1"/>
          <p:nvPr/>
        </p:nvSpPr>
        <p:spPr>
          <a:xfrm>
            <a:off x="1268757" y="3451230"/>
            <a:ext cx="7844700" cy="5376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p22"/>
          <p:cNvGraphicFramePr/>
          <p:nvPr/>
        </p:nvGraphicFramePr>
        <p:xfrm>
          <a:off x="3575173" y="1200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{873B6A6A-2766-4AE5-A2CE-1C75394ED156}</a:tableStyleId>
              </a:tblPr>
              <a:tblGrid>
                <a:gridCol w="969675"/>
                <a:gridCol w="784150"/>
                <a:gridCol w="876925"/>
                <a:gridCol w="876925"/>
                <a:gridCol w="876925"/>
              </a:tblGrid>
              <a:tr h="32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X=xi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solidFill>
                      <a:srgbClr val="97171E"/>
                    </a:solidFill>
                  </a:tcPr>
                </a:tc>
              </a:tr>
              <a:tr h="50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P(X=xi)</a:t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98DFBB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</a:t>
                      </a:r>
                      <a:endParaRPr sz="1800" u="none" cap="none" strike="noStrike">
                        <a:highlight>
                          <a:srgbClr val="98DFBB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FFC00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</a:t>
                      </a:r>
                      <a:endParaRPr sz="1800" u="none" cap="none" strike="noStrike">
                        <a:highlight>
                          <a:srgbClr val="FFC0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AA72D4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</a:t>
                      </a:r>
                      <a:endParaRPr sz="1800" u="none" cap="none" strike="noStrike">
                        <a:highlight>
                          <a:srgbClr val="AA72D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>
                          <a:highlight>
                            <a:srgbClr val="00B0F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</a:t>
                      </a:r>
                      <a:endParaRPr sz="1800" u="none" cap="none" strike="noStrike">
                        <a:highlight>
                          <a:srgbClr val="00B0F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-252536" y="9269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DFBB"/>
              </a:buClr>
              <a:buSzPts val="2800"/>
              <a:buNone/>
            </a:pPr>
            <a:r>
              <a:rPr b="1" lang="es-419" sz="28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Expected value</a:t>
            </a:r>
            <a:endParaRPr b="1" sz="28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