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5143500" cx="9144000"/>
  <p:notesSz cx="6858000" cy="9144000"/>
  <p:embeddedFontLst>
    <p:embeddedFont>
      <p:font typeface="Montserrat SemiBold"/>
      <p:regular r:id="rId46"/>
      <p:bold r:id="rId47"/>
      <p:italic r:id="rId48"/>
      <p:boldItalic r:id="rId49"/>
    </p:embeddedFont>
    <p:embeddedFont>
      <p:font typeface="Montserrat"/>
      <p:regular r:id="rId50"/>
      <p:bold r:id="rId51"/>
      <p:italic r:id="rId52"/>
      <p:boldItalic r:id="rId53"/>
    </p:embeddedFont>
    <p:embeddedFont>
      <p:font typeface="Montserrat Medium"/>
      <p:regular r:id="rId54"/>
      <p:bold r:id="rId55"/>
      <p:italic r:id="rId56"/>
      <p:boldItalic r:id="rId57"/>
    </p:embeddedFont>
    <p:embeddedFont>
      <p:font typeface="Montserrat Light"/>
      <p:regular r:id="rId58"/>
      <p:bold r:id="rId59"/>
      <p:italic r:id="rId60"/>
      <p:boldItalic r:id="rId61"/>
    </p:embeddedFont>
    <p:embeddedFont>
      <p:font typeface="Montserrat ExtraBold"/>
      <p:bold r:id="rId62"/>
      <p:boldItalic r:id="rId63"/>
    </p:embeddedFont>
    <p:embeddedFont>
      <p:font typeface="Roboto Mono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MontserratSemiBold-regular.fntdata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SemiBold-italic.fntdata"/><Relationship Id="rId47" Type="http://schemas.openxmlformats.org/officeDocument/2006/relationships/font" Target="fonts/MontserratSemiBold-bold.fntdata"/><Relationship Id="rId49" Type="http://schemas.openxmlformats.org/officeDocument/2006/relationships/font" Target="fonts/MontserratSemi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MontserratExtraBold-bold.fntdata"/><Relationship Id="rId61" Type="http://schemas.openxmlformats.org/officeDocument/2006/relationships/font" Target="fonts/MontserratLight-boldItalic.fntdata"/><Relationship Id="rId20" Type="http://schemas.openxmlformats.org/officeDocument/2006/relationships/slide" Target="slides/slide16.xml"/><Relationship Id="rId64" Type="http://schemas.openxmlformats.org/officeDocument/2006/relationships/font" Target="fonts/RobotoMono-regular.fntdata"/><Relationship Id="rId63" Type="http://schemas.openxmlformats.org/officeDocument/2006/relationships/font" Target="fonts/MontserratExtraBold-boldItalic.fntdata"/><Relationship Id="rId22" Type="http://schemas.openxmlformats.org/officeDocument/2006/relationships/slide" Target="slides/slide18.xml"/><Relationship Id="rId66" Type="http://schemas.openxmlformats.org/officeDocument/2006/relationships/font" Target="fonts/RobotoMono-italic.fntdata"/><Relationship Id="rId21" Type="http://schemas.openxmlformats.org/officeDocument/2006/relationships/slide" Target="slides/slide17.xml"/><Relationship Id="rId65" Type="http://schemas.openxmlformats.org/officeDocument/2006/relationships/font" Target="fonts/RobotoMono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7" Type="http://schemas.openxmlformats.org/officeDocument/2006/relationships/font" Target="fonts/RobotoMono-boldItalic.fntdata"/><Relationship Id="rId60" Type="http://schemas.openxmlformats.org/officeDocument/2006/relationships/font" Target="fonts/MontserratLight-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ontserrat-bold.fntdata"/><Relationship Id="rId50" Type="http://schemas.openxmlformats.org/officeDocument/2006/relationships/font" Target="fonts/Montserrat-regular.fntdata"/><Relationship Id="rId53" Type="http://schemas.openxmlformats.org/officeDocument/2006/relationships/font" Target="fonts/Montserrat-boldItalic.fntdata"/><Relationship Id="rId52" Type="http://schemas.openxmlformats.org/officeDocument/2006/relationships/font" Target="fonts/Montserrat-italic.fntdata"/><Relationship Id="rId11" Type="http://schemas.openxmlformats.org/officeDocument/2006/relationships/slide" Target="slides/slide7.xml"/><Relationship Id="rId55" Type="http://schemas.openxmlformats.org/officeDocument/2006/relationships/font" Target="fonts/MontserratMedium-bold.fntdata"/><Relationship Id="rId10" Type="http://schemas.openxmlformats.org/officeDocument/2006/relationships/slide" Target="slides/slide6.xml"/><Relationship Id="rId54" Type="http://schemas.openxmlformats.org/officeDocument/2006/relationships/font" Target="fonts/MontserratMedium-regular.fntdata"/><Relationship Id="rId13" Type="http://schemas.openxmlformats.org/officeDocument/2006/relationships/slide" Target="slides/slide9.xml"/><Relationship Id="rId57" Type="http://schemas.openxmlformats.org/officeDocument/2006/relationships/font" Target="fonts/MontserratMedium-boldItalic.fntdata"/><Relationship Id="rId12" Type="http://schemas.openxmlformats.org/officeDocument/2006/relationships/slide" Target="slides/slide8.xml"/><Relationship Id="rId56" Type="http://schemas.openxmlformats.org/officeDocument/2006/relationships/font" Target="fonts/MontserratMedium-italic.fntdata"/><Relationship Id="rId15" Type="http://schemas.openxmlformats.org/officeDocument/2006/relationships/slide" Target="slides/slide11.xml"/><Relationship Id="rId59" Type="http://schemas.openxmlformats.org/officeDocument/2006/relationships/font" Target="fonts/MontserratLight-bold.fntdata"/><Relationship Id="rId14" Type="http://schemas.openxmlformats.org/officeDocument/2006/relationships/slide" Target="slides/slide10.xml"/><Relationship Id="rId58" Type="http://schemas.openxmlformats.org/officeDocument/2006/relationships/font" Target="fonts/MontserratLight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r>
              <a:rPr lang="es-419" sz="1600">
                <a:solidFill>
                  <a:srgbClr val="252525"/>
                </a:solidFill>
                <a:latin typeface="Roboto Mono"/>
                <a:ea typeface="Roboto Mono"/>
                <a:cs typeface="Roboto Mono"/>
                <a:sym typeface="Roboto Mono"/>
              </a:rPr>
              <a:t>Es importante recordar esta formulación para la </a:t>
            </a:r>
            <a:r>
              <a:rPr b="1" lang="es-419" sz="1600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interpretación de los parámetros estimados</a:t>
            </a:r>
            <a:r>
              <a:rPr lang="es-419" sz="1600">
                <a:solidFill>
                  <a:srgbClr val="25252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600">
              <a:solidFill>
                <a:srgbClr val="2525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</a:pPr>
            <a:r>
              <a:rPr lang="es-419" sz="1600">
                <a:solidFill>
                  <a:srgbClr val="252525"/>
                </a:solidFill>
                <a:latin typeface="Roboto Mono"/>
                <a:ea typeface="Roboto Mono"/>
                <a:cs typeface="Roboto Mono"/>
                <a:sym typeface="Roboto Mono"/>
              </a:rPr>
              <a:t>En </a:t>
            </a:r>
            <a:r>
              <a:rPr b="1" lang="es-419" sz="1600">
                <a:solidFill>
                  <a:srgbClr val="F59410"/>
                </a:solidFill>
                <a:latin typeface="Roboto Mono"/>
                <a:ea typeface="Roboto Mono"/>
                <a:cs typeface="Roboto Mono"/>
                <a:sym typeface="Roboto Mono"/>
              </a:rPr>
              <a:t>términos prácticos</a:t>
            </a:r>
            <a:r>
              <a:rPr lang="es-419" sz="1600">
                <a:solidFill>
                  <a:srgbClr val="252525"/>
                </a:solidFill>
                <a:latin typeface="Roboto Mono"/>
                <a:ea typeface="Roboto Mono"/>
                <a:cs typeface="Roboto Mono"/>
                <a:sym typeface="Roboto Mono"/>
              </a:rPr>
              <a:t> es común encontrarse con formulaciones que no expliciten que se está modelando la esperanza de Y condicional a la variables predictoras</a:t>
            </a:r>
            <a:endParaRPr sz="1600">
              <a:solidFill>
                <a:srgbClr val="25252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419" sz="1600">
                <a:solidFill>
                  <a:srgbClr val="252525"/>
                </a:solidFill>
                <a:latin typeface="Roboto Mono"/>
                <a:ea typeface="Roboto Mono"/>
                <a:cs typeface="Roboto Mono"/>
                <a:sym typeface="Roboto Mono"/>
              </a:rPr>
              <a:t>Una de las ventajas del modelo lineal es la interpretación sencilla y directa de los parámetros estimados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400"/>
              <a:t>Bajo la formulación que tenemos, la variable que queremos predecir se expresa como una función lineal combinada por distintos parámetros más una perturbación o error que sabemos que estará pero no podemos observar</a:t>
            </a:r>
            <a:endParaRPr sz="14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4" name="Google Shape;58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-419" sz="1600">
                <a:solidFill>
                  <a:srgbClr val="252525"/>
                </a:solidFill>
                <a:latin typeface="Roboto Mono"/>
                <a:ea typeface="Roboto Mono"/>
                <a:cs typeface="Roboto Mono"/>
                <a:sym typeface="Roboto Mono"/>
              </a:rPr>
              <a:t>Existen </a:t>
            </a:r>
            <a:r>
              <a:rPr b="1" lang="es-419" sz="1600">
                <a:solidFill>
                  <a:srgbClr val="252525"/>
                </a:solidFill>
                <a:latin typeface="Roboto Mono"/>
                <a:ea typeface="Roboto Mono"/>
                <a:cs typeface="Roboto Mono"/>
                <a:sym typeface="Roboto Mono"/>
              </a:rPr>
              <a:t>formulaciones equivalentes</a:t>
            </a:r>
            <a:r>
              <a:rPr lang="es-419" sz="1600">
                <a:solidFill>
                  <a:srgbClr val="252525"/>
                </a:solidFill>
                <a:latin typeface="Roboto Mono"/>
                <a:ea typeface="Roboto Mono"/>
                <a:cs typeface="Roboto Mono"/>
                <a:sym typeface="Roboto Mono"/>
              </a:rPr>
              <a:t> de estos supuestos y ciertas </a:t>
            </a:r>
            <a:r>
              <a:rPr b="1" lang="es-419" sz="1600">
                <a:solidFill>
                  <a:srgbClr val="252525"/>
                </a:solidFill>
                <a:latin typeface="Roboto Mono"/>
                <a:ea typeface="Roboto Mono"/>
                <a:cs typeface="Roboto Mono"/>
                <a:sym typeface="Roboto Mono"/>
              </a:rPr>
              <a:t>extensiones o modificaciones</a:t>
            </a:r>
            <a:r>
              <a:rPr lang="es-419" sz="1600">
                <a:solidFill>
                  <a:srgbClr val="252525"/>
                </a:solidFill>
                <a:latin typeface="Roboto Mono"/>
                <a:ea typeface="Roboto Mono"/>
                <a:cs typeface="Roboto Mono"/>
                <a:sym typeface="Roboto Mono"/>
              </a:rPr>
              <a:t> para adaptarlos a otros problemas (por ejemplo: series de tiempo)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</a:pPr>
            <a:r>
              <a:rPr lang="es-419" sz="1600">
                <a:solidFill>
                  <a:srgbClr val="252525"/>
                </a:solidFill>
                <a:latin typeface="Roboto Mono"/>
                <a:ea typeface="Roboto Mono"/>
                <a:cs typeface="Roboto Mono"/>
                <a:sym typeface="Roboto Mono"/>
              </a:rPr>
              <a:t>Existen </a:t>
            </a:r>
            <a:r>
              <a:rPr b="1" lang="es-419" sz="1600">
                <a:solidFill>
                  <a:srgbClr val="252525"/>
                </a:solidFill>
                <a:latin typeface="Roboto Mono"/>
                <a:ea typeface="Roboto Mono"/>
                <a:cs typeface="Roboto Mono"/>
                <a:sym typeface="Roboto Mono"/>
              </a:rPr>
              <a:t>formulaciones equivalentes</a:t>
            </a:r>
            <a:r>
              <a:rPr lang="es-419" sz="1600">
                <a:solidFill>
                  <a:srgbClr val="252525"/>
                </a:solidFill>
                <a:latin typeface="Roboto Mono"/>
                <a:ea typeface="Roboto Mono"/>
                <a:cs typeface="Roboto Mono"/>
                <a:sym typeface="Roboto Mono"/>
              </a:rPr>
              <a:t> de estos supuestos y ciertas </a:t>
            </a:r>
            <a:r>
              <a:rPr b="1" lang="es-419" sz="1600">
                <a:solidFill>
                  <a:srgbClr val="252525"/>
                </a:solidFill>
                <a:latin typeface="Roboto Mono"/>
                <a:ea typeface="Roboto Mono"/>
                <a:cs typeface="Roboto Mono"/>
                <a:sym typeface="Roboto Mono"/>
              </a:rPr>
              <a:t>extensiones o modificaciones</a:t>
            </a:r>
            <a:r>
              <a:rPr lang="es-419" sz="1600">
                <a:solidFill>
                  <a:srgbClr val="252525"/>
                </a:solidFill>
                <a:latin typeface="Roboto Mono"/>
                <a:ea typeface="Roboto Mono"/>
                <a:cs typeface="Roboto Mono"/>
                <a:sym typeface="Roboto Mono"/>
              </a:rPr>
              <a:t> para adaptarlos a otros problemas (por ejemplo: series de tiempo)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</a:pPr>
            <a:r>
              <a:rPr lang="es-419" sz="1600">
                <a:solidFill>
                  <a:srgbClr val="252525"/>
                </a:solidFill>
                <a:latin typeface="Roboto Mono"/>
                <a:ea typeface="Roboto Mono"/>
                <a:cs typeface="Roboto Mono"/>
                <a:sym typeface="Roboto Mono"/>
              </a:rPr>
              <a:t>Existen </a:t>
            </a:r>
            <a:r>
              <a:rPr b="1" lang="es-419" sz="1600">
                <a:solidFill>
                  <a:srgbClr val="252525"/>
                </a:solidFill>
                <a:latin typeface="Roboto Mono"/>
                <a:ea typeface="Roboto Mono"/>
                <a:cs typeface="Roboto Mono"/>
                <a:sym typeface="Roboto Mono"/>
              </a:rPr>
              <a:t>formulaciones equivalentes</a:t>
            </a:r>
            <a:r>
              <a:rPr lang="es-419" sz="1600">
                <a:solidFill>
                  <a:srgbClr val="252525"/>
                </a:solidFill>
                <a:latin typeface="Roboto Mono"/>
                <a:ea typeface="Roboto Mono"/>
                <a:cs typeface="Roboto Mono"/>
                <a:sym typeface="Roboto Mono"/>
              </a:rPr>
              <a:t> de estos supuestos y ciertas </a:t>
            </a:r>
            <a:r>
              <a:rPr b="1" lang="es-419" sz="1600">
                <a:solidFill>
                  <a:srgbClr val="252525"/>
                </a:solidFill>
                <a:latin typeface="Roboto Mono"/>
                <a:ea typeface="Roboto Mono"/>
                <a:cs typeface="Roboto Mono"/>
                <a:sym typeface="Roboto Mono"/>
              </a:rPr>
              <a:t>extensiones o modificaciones</a:t>
            </a:r>
            <a:r>
              <a:rPr lang="es-419" sz="1600">
                <a:solidFill>
                  <a:srgbClr val="252525"/>
                </a:solidFill>
                <a:latin typeface="Roboto Mono"/>
                <a:ea typeface="Roboto Mono"/>
                <a:cs typeface="Roboto Mono"/>
                <a:sym typeface="Roboto Mono"/>
              </a:rPr>
              <a:t> para adaptarlos a otros problemas (por ejemplo: series de tiempo)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4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40.png"/><Relationship Id="rId8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15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40.png"/><Relationship Id="rId8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0" Type="http://schemas.openxmlformats.org/officeDocument/2006/relationships/image" Target="../media/image18.png"/><Relationship Id="rId9" Type="http://schemas.openxmlformats.org/officeDocument/2006/relationships/image" Target="../media/image15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40.png"/><Relationship Id="rId8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21.jpg"/><Relationship Id="rId5" Type="http://schemas.openxmlformats.org/officeDocument/2006/relationships/image" Target="../media/image28.png"/><Relationship Id="rId6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39.png"/><Relationship Id="rId5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23.png"/><Relationship Id="rId11" Type="http://schemas.openxmlformats.org/officeDocument/2006/relationships/image" Target="../media/image27.png"/><Relationship Id="rId10" Type="http://schemas.openxmlformats.org/officeDocument/2006/relationships/image" Target="../media/image47.png"/><Relationship Id="rId9" Type="http://schemas.openxmlformats.org/officeDocument/2006/relationships/image" Target="../media/image31.png"/><Relationship Id="rId5" Type="http://schemas.openxmlformats.org/officeDocument/2006/relationships/image" Target="../media/image22.png"/><Relationship Id="rId6" Type="http://schemas.openxmlformats.org/officeDocument/2006/relationships/image" Target="../media/image26.png"/><Relationship Id="rId7" Type="http://schemas.openxmlformats.org/officeDocument/2006/relationships/image" Target="../media/image30.png"/><Relationship Id="rId8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Relationship Id="rId4" Type="http://schemas.openxmlformats.org/officeDocument/2006/relationships/image" Target="../media/image42.png"/><Relationship Id="rId5" Type="http://schemas.openxmlformats.org/officeDocument/2006/relationships/image" Target="../media/image61.png"/><Relationship Id="rId6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2.png"/><Relationship Id="rId4" Type="http://schemas.openxmlformats.org/officeDocument/2006/relationships/image" Target="../media/image61.png"/><Relationship Id="rId5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2.png"/><Relationship Id="rId4" Type="http://schemas.openxmlformats.org/officeDocument/2006/relationships/image" Target="../media/image59.png"/><Relationship Id="rId5" Type="http://schemas.openxmlformats.org/officeDocument/2006/relationships/image" Target="../media/image45.png"/><Relationship Id="rId6" Type="http://schemas.openxmlformats.org/officeDocument/2006/relationships/image" Target="../media/image38.png"/><Relationship Id="rId7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9" Type="http://schemas.openxmlformats.org/officeDocument/2006/relationships/image" Target="../media/image5.png"/><Relationship Id="rId5" Type="http://schemas.openxmlformats.org/officeDocument/2006/relationships/image" Target="../media/image46.png"/><Relationship Id="rId6" Type="http://schemas.openxmlformats.org/officeDocument/2006/relationships/image" Target="../media/image41.png"/><Relationship Id="rId7" Type="http://schemas.openxmlformats.org/officeDocument/2006/relationships/image" Target="../media/image64.png"/><Relationship Id="rId8" Type="http://schemas.openxmlformats.org/officeDocument/2006/relationships/image" Target="../media/image4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3.png"/><Relationship Id="rId4" Type="http://schemas.openxmlformats.org/officeDocument/2006/relationships/image" Target="../media/image42.png"/><Relationship Id="rId5" Type="http://schemas.openxmlformats.org/officeDocument/2006/relationships/image" Target="../media/image49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2.png"/><Relationship Id="rId4" Type="http://schemas.openxmlformats.org/officeDocument/2006/relationships/image" Target="../media/image49.png"/><Relationship Id="rId5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0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7.png"/><Relationship Id="rId4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4.png"/><Relationship Id="rId4" Type="http://schemas.openxmlformats.org/officeDocument/2006/relationships/image" Target="../media/image76.png"/><Relationship Id="rId5" Type="http://schemas.openxmlformats.org/officeDocument/2006/relationships/image" Target="../media/image52.png"/><Relationship Id="rId6" Type="http://schemas.openxmlformats.org/officeDocument/2006/relationships/image" Target="../media/image66.png"/><Relationship Id="rId7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3.png"/><Relationship Id="rId4" Type="http://schemas.openxmlformats.org/officeDocument/2006/relationships/image" Target="../media/image78.png"/><Relationship Id="rId10" Type="http://schemas.openxmlformats.org/officeDocument/2006/relationships/image" Target="../media/image5.png"/><Relationship Id="rId9" Type="http://schemas.openxmlformats.org/officeDocument/2006/relationships/image" Target="../media/image60.png"/><Relationship Id="rId5" Type="http://schemas.openxmlformats.org/officeDocument/2006/relationships/image" Target="../media/image77.png"/><Relationship Id="rId6" Type="http://schemas.openxmlformats.org/officeDocument/2006/relationships/image" Target="../media/image65.png"/><Relationship Id="rId7" Type="http://schemas.openxmlformats.org/officeDocument/2006/relationships/image" Target="../media/image52.png"/><Relationship Id="rId8" Type="http://schemas.openxmlformats.org/officeDocument/2006/relationships/image" Target="../media/image6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3.png"/><Relationship Id="rId4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2.png"/><Relationship Id="rId4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9.png"/><Relationship Id="rId4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0.png"/><Relationship Id="rId4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8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5.png"/><Relationship Id="rId4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1.png"/><Relationship Id="rId4" Type="http://schemas.openxmlformats.org/officeDocument/2006/relationships/image" Target="../media/image67.png"/><Relationship Id="rId5" Type="http://schemas.openxmlformats.org/officeDocument/2006/relationships/image" Target="../media/image79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762025" y="336375"/>
            <a:ext cx="2745300" cy="4318800"/>
          </a:xfrm>
          <a:prstGeom prst="rect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968125" y="2549238"/>
            <a:ext cx="23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Tech Lead Data Science</a:t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 flipH="1" rot="10800000">
            <a:off x="6011625" y="3105738"/>
            <a:ext cx="2246100" cy="10800"/>
          </a:xfrm>
          <a:prstGeom prst="straightConnector1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532100" y="618525"/>
            <a:ext cx="4719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s-419" sz="3500" u="none" cap="none" strike="noStrike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Multiple Linear Regression </a:t>
            </a:r>
            <a:endParaRPr b="0" i="0" sz="3500" u="none" cap="none" strike="noStrike">
              <a:solidFill>
                <a:srgbClr val="E8EEF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000" y="4292100"/>
            <a:ext cx="1506616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5968125" y="3303738"/>
            <a:ext cx="233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Master en Data Science</a:t>
            </a:r>
            <a:endParaRPr b="0" i="0" sz="1200" u="none" cap="none" strike="noStrike">
              <a:solidFill>
                <a:srgbClr val="E8EEF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2022-2023</a:t>
            </a:r>
            <a:endParaRPr b="0" i="0" sz="1200" u="none" cap="none" strike="noStrike">
              <a:solidFill>
                <a:srgbClr val="E8EEF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3575" y="4588452"/>
            <a:ext cx="1135698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8EE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3432600" y="320700"/>
            <a:ext cx="227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419" sz="1300" u="none" cap="none" strike="noStrike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INTRODUCTION TO MLR</a:t>
            </a:r>
            <a:endParaRPr b="1" i="0" sz="1300" u="none" cap="none" strike="noStrike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590850" y="797850"/>
            <a:ext cx="636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419" sz="2500" u="none" cap="none" strike="noStrike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Reformulation</a:t>
            </a:r>
            <a:endParaRPr b="1" i="0" sz="2500" u="none" cap="none" strike="noStrike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300675" y="1123875"/>
            <a:ext cx="7962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ASSUMPTION: </a:t>
            </a:r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5">
            <a:alphaModFix/>
          </a:blip>
          <a:srcRect b="18118" l="0" r="0" t="24270"/>
          <a:stretch/>
        </p:blipFill>
        <p:spPr>
          <a:xfrm>
            <a:off x="1588100" y="1502325"/>
            <a:ext cx="470614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55325" y="2189000"/>
            <a:ext cx="5633351" cy="54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 txBox="1"/>
          <p:nvPr/>
        </p:nvSpPr>
        <p:spPr>
          <a:xfrm>
            <a:off x="344275" y="1939065"/>
            <a:ext cx="1398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ORIGINAL FORMULATION OF THE MODEL: </a:t>
            </a:r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7" name="Google Shape;187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6625" y="2893525"/>
            <a:ext cx="8670800" cy="412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3575" y="4588452"/>
            <a:ext cx="1135698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8EE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3432600" y="320700"/>
            <a:ext cx="227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419" sz="1300" u="none" cap="none" strike="noStrike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INTRODUCTION TO MLR</a:t>
            </a:r>
            <a:endParaRPr b="1" i="0" sz="1300" u="none" cap="none" strike="noStrike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590850" y="797850"/>
            <a:ext cx="636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419" sz="2500" u="none" cap="none" strike="noStrike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Reformulation</a:t>
            </a:r>
            <a:endParaRPr b="1" i="0" sz="2500" u="none" cap="none" strike="noStrike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300675" y="1123875"/>
            <a:ext cx="7962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ASSUMPTION: </a:t>
            </a:r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98" name="Google Shape;198;p23"/>
          <p:cNvPicPr preferRelativeResize="0"/>
          <p:nvPr/>
        </p:nvPicPr>
        <p:blipFill rotWithShape="1">
          <a:blip r:embed="rId5">
            <a:alphaModFix/>
          </a:blip>
          <a:srcRect b="18118" l="0" r="0" t="24270"/>
          <a:stretch/>
        </p:blipFill>
        <p:spPr>
          <a:xfrm>
            <a:off x="1588100" y="1502325"/>
            <a:ext cx="470614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55325" y="2189000"/>
            <a:ext cx="5633351" cy="54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/>
          <p:nvPr/>
        </p:nvSpPr>
        <p:spPr>
          <a:xfrm>
            <a:off x="344275" y="1939065"/>
            <a:ext cx="1398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ORIGINAL FORMULATION OF THE MODEL: </a:t>
            </a:r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1" name="Google Shape;201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6625" y="2893525"/>
            <a:ext cx="8670800" cy="412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3638" y="3408813"/>
            <a:ext cx="8636750" cy="4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3575" y="4588452"/>
            <a:ext cx="1135698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4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8EE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3432600" y="320700"/>
            <a:ext cx="227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419" sz="1300" u="none" cap="none" strike="noStrike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INTRODUCTION TO MLR</a:t>
            </a:r>
            <a:endParaRPr b="1" i="0" sz="1300" u="none" cap="none" strike="noStrike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590850" y="797850"/>
            <a:ext cx="636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419" sz="2500" u="none" cap="none" strike="noStrike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Reformulation</a:t>
            </a:r>
            <a:endParaRPr b="1" i="0" sz="2500" u="none" cap="none" strike="noStrike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300675" y="1123875"/>
            <a:ext cx="7962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ASSUMPTION: </a:t>
            </a:r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13" name="Google Shape;213;p24"/>
          <p:cNvPicPr preferRelativeResize="0"/>
          <p:nvPr/>
        </p:nvPicPr>
        <p:blipFill rotWithShape="1">
          <a:blip r:embed="rId5">
            <a:alphaModFix/>
          </a:blip>
          <a:srcRect b="18118" l="0" r="0" t="24270"/>
          <a:stretch/>
        </p:blipFill>
        <p:spPr>
          <a:xfrm>
            <a:off x="1588100" y="1502325"/>
            <a:ext cx="470614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55325" y="2189000"/>
            <a:ext cx="5633351" cy="54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4"/>
          <p:cNvSpPr txBox="1"/>
          <p:nvPr/>
        </p:nvSpPr>
        <p:spPr>
          <a:xfrm>
            <a:off x="344275" y="1939065"/>
            <a:ext cx="1398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ORIGINAL FORMULATION OF THE MODEL: </a:t>
            </a:r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6" name="Google Shape;216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6625" y="2893525"/>
            <a:ext cx="8670800" cy="412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3638" y="3408813"/>
            <a:ext cx="8636750" cy="4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4"/>
          <p:cNvSpPr txBox="1"/>
          <p:nvPr/>
        </p:nvSpPr>
        <p:spPr>
          <a:xfrm>
            <a:off x="-56150" y="3836525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E(β</a:t>
            </a:r>
            <a:r>
              <a:rPr b="1" baseline="-25000" i="0" lang="es-419" sz="16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b="1" i="0" lang="es-419" sz="16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.X</a:t>
            </a:r>
            <a:r>
              <a:rPr b="1" baseline="-25000" i="0" lang="es-419" sz="16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b="1" i="0" lang="es-419" sz="16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) = β</a:t>
            </a:r>
            <a:r>
              <a:rPr b="1" baseline="-25000" i="0" lang="es-419" sz="16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b="1" i="0" lang="es-419" sz="16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.X</a:t>
            </a:r>
            <a:r>
              <a:rPr b="1" baseline="-25000" i="0" lang="es-419" sz="16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j                </a:t>
            </a:r>
            <a:r>
              <a:rPr b="1" i="0" lang="es-419" sz="16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E(ɛ|X</a:t>
            </a:r>
            <a:r>
              <a:rPr b="1" baseline="-25000" i="0" lang="es-419" sz="16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i="0" lang="es-419" sz="16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,X</a:t>
            </a:r>
            <a:r>
              <a:rPr b="1" baseline="-25000" i="0" lang="es-419" sz="16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i="0" lang="es-419" sz="16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,...,X</a:t>
            </a:r>
            <a:r>
              <a:rPr b="1" baseline="-25000" i="0" lang="es-419" sz="16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b="1" i="0" lang="es-419" sz="16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0" i="0" lang="es-419" sz="1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= E(ɛ)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971675" y="3974150"/>
            <a:ext cx="7172325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3575" y="4588452"/>
            <a:ext cx="1135698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5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8EE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3432600" y="320700"/>
            <a:ext cx="227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419" sz="1300" u="none" cap="none" strike="noStrike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INTRODUCTION TO MLR</a:t>
            </a:r>
            <a:endParaRPr b="1" i="0" sz="1300" u="none" cap="none" strike="noStrike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590850" y="797850"/>
            <a:ext cx="636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419" sz="2500" u="none" cap="none" strike="noStrike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Reformulation</a:t>
            </a:r>
            <a:endParaRPr b="1" i="0" sz="2500" u="none" cap="none" strike="noStrike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300675" y="1123875"/>
            <a:ext cx="7962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ASSUMPTION: </a:t>
            </a:r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30" name="Google Shape;230;p25"/>
          <p:cNvPicPr preferRelativeResize="0"/>
          <p:nvPr/>
        </p:nvPicPr>
        <p:blipFill rotWithShape="1">
          <a:blip r:embed="rId5">
            <a:alphaModFix/>
          </a:blip>
          <a:srcRect b="18118" l="0" r="0" t="24270"/>
          <a:stretch/>
        </p:blipFill>
        <p:spPr>
          <a:xfrm>
            <a:off x="1588100" y="1502325"/>
            <a:ext cx="470614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55325" y="2189000"/>
            <a:ext cx="5633351" cy="54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5"/>
          <p:cNvSpPr txBox="1"/>
          <p:nvPr/>
        </p:nvSpPr>
        <p:spPr>
          <a:xfrm>
            <a:off x="344275" y="1939065"/>
            <a:ext cx="1398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ORIGINAL FORMULATION OF THE MODEL: </a:t>
            </a:r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3" name="Google Shape;233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6625" y="2893525"/>
            <a:ext cx="8670800" cy="412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3638" y="3408813"/>
            <a:ext cx="8636750" cy="4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5"/>
          <p:cNvSpPr txBox="1"/>
          <p:nvPr/>
        </p:nvSpPr>
        <p:spPr>
          <a:xfrm>
            <a:off x="-56150" y="3836525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E(β</a:t>
            </a:r>
            <a:r>
              <a:rPr b="1" baseline="-25000" i="0" lang="es-419" sz="16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b="1" i="0" lang="es-419" sz="16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.X</a:t>
            </a:r>
            <a:r>
              <a:rPr b="1" baseline="-25000" i="0" lang="es-419" sz="16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b="1" i="0" lang="es-419" sz="16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) = β</a:t>
            </a:r>
            <a:r>
              <a:rPr b="1" baseline="-25000" i="0" lang="es-419" sz="16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b="1" i="0" lang="es-419" sz="16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.X</a:t>
            </a:r>
            <a:r>
              <a:rPr b="1" baseline="-25000" i="0" lang="es-419" sz="16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j                </a:t>
            </a:r>
            <a:r>
              <a:rPr b="1" i="0" lang="es-419" sz="16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E(ɛ|X</a:t>
            </a:r>
            <a:r>
              <a:rPr b="1" baseline="-25000" i="0" lang="es-419" sz="16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i="0" lang="es-419" sz="16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,X</a:t>
            </a:r>
            <a:r>
              <a:rPr b="1" baseline="-25000" i="0" lang="es-419" sz="16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i="0" lang="es-419" sz="16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,...,X</a:t>
            </a:r>
            <a:r>
              <a:rPr b="1" baseline="-25000" i="0" lang="es-419" sz="16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b="1" i="0" lang="es-419" sz="16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0" i="0" lang="es-419" sz="1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= E(ɛ)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971675" y="3974150"/>
            <a:ext cx="71723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027350" y="4485976"/>
            <a:ext cx="7060984" cy="50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5"/>
          <p:cNvSpPr txBox="1"/>
          <p:nvPr/>
        </p:nvSpPr>
        <p:spPr>
          <a:xfrm>
            <a:off x="-694675" y="45136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baseline="-25000" i="0" lang="es-419" sz="16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baseline="-25000" i="0" lang="es-419" sz="1600" u="none" cap="none" strike="noStrike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b="1" i="0" lang="es-419" sz="1600" u="none" cap="none" strike="noStrike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E(ɛ)</a:t>
            </a:r>
            <a:r>
              <a:rPr b="0" i="0" lang="es-419" sz="1600" u="none" cap="none" strike="noStrike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=0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/>
        </p:nvSpPr>
        <p:spPr>
          <a:xfrm>
            <a:off x="569100" y="3546950"/>
            <a:ext cx="4719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419" sz="3000" u="none" cap="none" strike="noStrike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Parameter estimation and interpretation</a:t>
            </a:r>
            <a:endParaRPr b="1" i="0" sz="3000" u="none" cap="none" strike="noStrike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2907750" y="320700"/>
            <a:ext cx="332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419" sz="1300" u="none" cap="none" strike="noStrike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PARAMETER ESTIMATION</a:t>
            </a:r>
            <a:endParaRPr b="1" i="0" sz="1300" u="none" cap="none" strike="noStrike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50" name="Google Shape;2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7"/>
          <p:cNvSpPr txBox="1"/>
          <p:nvPr/>
        </p:nvSpPr>
        <p:spPr>
          <a:xfrm>
            <a:off x="300675" y="1123875"/>
            <a:ext cx="79623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400"/>
              <a:buFont typeface="Montserrat Medium"/>
              <a:buChar char="●"/>
            </a:pPr>
            <a:r>
              <a:rPr b="0" i="0" lang="es-419" sz="1400" u="none" cap="none" strike="noStrike">
                <a:solidFill>
                  <a:srgbClr val="97171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parameter estimation can be done in two different ways:</a:t>
            </a:r>
            <a:endParaRPr b="0" i="0" sz="1800" u="none" cap="none" strike="noStrike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400"/>
              <a:buFont typeface="Montserrat Medium"/>
              <a:buChar char="○"/>
            </a:pPr>
            <a:r>
              <a:rPr b="0" i="0" lang="es-419" sz="1400" u="none" cap="none" strike="noStrike">
                <a:solidFill>
                  <a:srgbClr val="97171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Optimization method: </a:t>
            </a:r>
            <a:r>
              <a:rPr b="0" i="0" lang="es-419" sz="1400" u="none" cap="none" strike="noStrike">
                <a:solidFill>
                  <a:srgbClr val="97171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gradient descend respect of the Mean Squared Error </a:t>
            </a:r>
            <a:r>
              <a:rPr b="0" i="0" lang="es-419" sz="1400" u="none" cap="none" strike="noStrike">
                <a:solidFill>
                  <a:srgbClr val="97171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(MSE)</a:t>
            </a:r>
            <a:endParaRPr b="0" baseline="30000" i="0" sz="1800" u="none" cap="none" strike="noStrike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400"/>
              <a:buFont typeface="Montserrat Medium"/>
              <a:buChar char="○"/>
            </a:pPr>
            <a:r>
              <a:rPr b="0" i="0" lang="es-419" sz="1400" u="none" cap="none" strike="noStrike">
                <a:solidFill>
                  <a:srgbClr val="97171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Estimation of Ordinary Least Squares (OLS): </a:t>
            </a:r>
            <a:r>
              <a:rPr b="0" i="0" lang="es-419" sz="1400" u="none" cap="none" strike="noStrike">
                <a:solidFill>
                  <a:srgbClr val="97171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Find a solution to the normal equations of the model.</a:t>
            </a:r>
            <a:endParaRPr b="0" i="0" sz="1400" u="none" cap="none" strike="noStrike">
              <a:solidFill>
                <a:srgbClr val="97171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400"/>
              <a:buFont typeface="Montserrat Medium"/>
              <a:buChar char="●"/>
            </a:pPr>
            <a:r>
              <a:rPr b="0" i="0" lang="es-419" sz="1400" u="none" cap="none" strike="noStrike">
                <a:solidFill>
                  <a:srgbClr val="97171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As the solution is unique, with both methods we should arrive to the same solution.</a:t>
            </a:r>
            <a:endParaRPr b="0" i="0" sz="1400" u="none" cap="none" strike="noStrike">
              <a:solidFill>
                <a:srgbClr val="97171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400"/>
              <a:buFont typeface="Montserrat Medium"/>
              <a:buChar char="●"/>
            </a:pPr>
            <a:r>
              <a:rPr b="0" i="0" lang="es-419" sz="1400" u="none" cap="none" strike="noStrike">
                <a:solidFill>
                  <a:srgbClr val="97171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estimations by OLS give additional information about the parameters estimation.</a:t>
            </a:r>
            <a:endParaRPr b="0" i="0" sz="1400" u="none" cap="none" strike="noStrike">
              <a:solidFill>
                <a:srgbClr val="97171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2907750" y="320700"/>
            <a:ext cx="332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419" sz="1300" u="none" cap="none" strike="noStrike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PARAMETER ESTIMATION</a:t>
            </a:r>
            <a:endParaRPr b="1" i="0" sz="1300" u="none" cap="none" strike="noStrike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58" name="Google Shape;25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5975" y="705600"/>
            <a:ext cx="2928677" cy="12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5675" y="1733588"/>
            <a:ext cx="981912" cy="52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75013" y="1688713"/>
            <a:ext cx="792093" cy="57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8"/>
          <p:cNvSpPr txBox="1"/>
          <p:nvPr/>
        </p:nvSpPr>
        <p:spPr>
          <a:xfrm>
            <a:off x="920413" y="2365825"/>
            <a:ext cx="3556200" cy="20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25252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General ML library</a:t>
            </a:r>
            <a:endParaRPr b="0" i="0" sz="1600" u="none" cap="none" strike="noStrike">
              <a:solidFill>
                <a:srgbClr val="25252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25252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 has the tools to implement and evaluate a multiple linear regression</a:t>
            </a:r>
            <a:endParaRPr b="0" i="0" sz="1600" u="none" cap="none" strike="noStrike">
              <a:solidFill>
                <a:srgbClr val="25252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25252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It’s not focused in general statistics</a:t>
            </a:r>
            <a:endParaRPr b="0" i="0" sz="1600" u="none" cap="none" strike="noStrike">
              <a:solidFill>
                <a:srgbClr val="25252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4667388" y="2431875"/>
            <a:ext cx="35562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25252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Statistics model library</a:t>
            </a:r>
            <a:endParaRPr b="0" i="0" sz="1600" u="none" cap="none" strike="noStrike">
              <a:solidFill>
                <a:srgbClr val="25252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25252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 has the tools to implement a multiple linear regression</a:t>
            </a:r>
            <a:endParaRPr b="0" i="0" sz="1600" u="none" cap="none" strike="noStrike">
              <a:solidFill>
                <a:srgbClr val="25252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25252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It’s not focused in ML</a:t>
            </a:r>
            <a:endParaRPr b="0" i="0" sz="1600" u="none" cap="none" strike="noStrike">
              <a:solidFill>
                <a:srgbClr val="25252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4" name="Google Shape;264;p28"/>
          <p:cNvSpPr txBox="1"/>
          <p:nvPr/>
        </p:nvSpPr>
        <p:spPr>
          <a:xfrm>
            <a:off x="2085088" y="1831088"/>
            <a:ext cx="191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3D85C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scikit </a:t>
            </a:r>
            <a:r>
              <a:rPr b="0" i="0" lang="es-419" sz="1600" u="none" cap="none" strike="noStrike">
                <a:solidFill>
                  <a:srgbClr val="F5941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learn</a:t>
            </a:r>
            <a:endParaRPr b="0" i="0" sz="1400" u="none" cap="none" strike="noStrike">
              <a:solidFill>
                <a:srgbClr val="F5941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5680313" y="1759900"/>
            <a:ext cx="182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B539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statsmodels</a:t>
            </a:r>
            <a:endParaRPr b="0" i="0" sz="1400" u="none" cap="none" strike="noStrike">
              <a:solidFill>
                <a:srgbClr val="0B539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9"/>
          <p:cNvSpPr txBox="1"/>
          <p:nvPr/>
        </p:nvSpPr>
        <p:spPr>
          <a:xfrm>
            <a:off x="2907750" y="320700"/>
            <a:ext cx="332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419" sz="1300" u="none" cap="none" strike="noStrike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PARAMETER ESTIMATION</a:t>
            </a:r>
            <a:endParaRPr b="1" i="0" sz="1300" u="none" cap="none" strike="noStrike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72" name="Google Shape;27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9"/>
          <p:cNvSpPr txBox="1"/>
          <p:nvPr/>
        </p:nvSpPr>
        <p:spPr>
          <a:xfrm>
            <a:off x="713225" y="1284850"/>
            <a:ext cx="75870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252525"/>
                </a:solidFill>
                <a:latin typeface="Roboto Mono"/>
                <a:ea typeface="Roboto Mono"/>
                <a:cs typeface="Roboto Mono"/>
                <a:sym typeface="Roboto Mono"/>
              </a:rPr>
              <a:t>After the estimation process, we’ll have the numerical values of the parameters: they are the estimated coeficients</a:t>
            </a:r>
            <a:endParaRPr b="0" i="0" sz="1600" u="none" cap="none" strike="noStrike">
              <a:solidFill>
                <a:srgbClr val="25252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74" name="Google Shape;27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438" y="2039351"/>
            <a:ext cx="7060984" cy="506625"/>
          </a:xfrm>
          <a:prstGeom prst="rect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5" name="Google Shape;27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11737" y="2969225"/>
            <a:ext cx="5118401" cy="639800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76" name="Google Shape;276;p29"/>
          <p:cNvCxnSpPr>
            <a:stCxn id="274" idx="2"/>
            <a:endCxn id="275" idx="0"/>
          </p:cNvCxnSpPr>
          <p:nvPr/>
        </p:nvCxnSpPr>
        <p:spPr>
          <a:xfrm>
            <a:off x="4070930" y="2545976"/>
            <a:ext cx="0" cy="423300"/>
          </a:xfrm>
          <a:prstGeom prst="straightConnector1">
            <a:avLst/>
          </a:prstGeom>
          <a:noFill/>
          <a:ln cap="flat" cmpd="sng" w="19050">
            <a:solidFill>
              <a:srgbClr val="6B6B6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7" name="Google Shape;277;p29"/>
          <p:cNvSpPr txBox="1"/>
          <p:nvPr/>
        </p:nvSpPr>
        <p:spPr>
          <a:xfrm>
            <a:off x="4123550" y="2538125"/>
            <a:ext cx="154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rgbClr val="97171E"/>
                </a:solidFill>
                <a:latin typeface="Roboto Mono"/>
                <a:ea typeface="Roboto Mono"/>
                <a:cs typeface="Roboto Mono"/>
                <a:sym typeface="Roboto Mono"/>
              </a:rPr>
              <a:t>estimation</a:t>
            </a:r>
            <a:endParaRPr b="1" i="0" sz="1400" u="none" cap="none" strike="noStrike">
              <a:solidFill>
                <a:srgbClr val="97171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0"/>
          <p:cNvSpPr txBox="1"/>
          <p:nvPr/>
        </p:nvSpPr>
        <p:spPr>
          <a:xfrm>
            <a:off x="2907750" y="320700"/>
            <a:ext cx="332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419" sz="1300" u="none" cap="none" strike="noStrike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PARAMETER ESTIMATION</a:t>
            </a:r>
            <a:endParaRPr b="1" i="0" sz="1300" u="none" cap="none" strike="noStrike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84" name="Google Shape;28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0"/>
          <p:cNvSpPr txBox="1"/>
          <p:nvPr/>
        </p:nvSpPr>
        <p:spPr>
          <a:xfrm>
            <a:off x="713225" y="1748550"/>
            <a:ext cx="75870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 el valor esperado o promedio de y cuando todas las variables predictoras son iguales a cero. No siempre tiene una interpretación válida en el contexto del problema.</a:t>
            </a:r>
            <a:endParaRPr b="0" i="0" sz="1600" u="none" cap="none" strike="noStrike">
              <a:solidFill>
                <a:srgbClr val="25252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5252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5252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5252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5252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5252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6" name="Google Shape;286;p30"/>
          <p:cNvSpPr txBox="1"/>
          <p:nvPr/>
        </p:nvSpPr>
        <p:spPr>
          <a:xfrm>
            <a:off x="713225" y="3350575"/>
            <a:ext cx="75870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El valor esperado o promedio de y cambiará en         unidades cuando X</a:t>
            </a:r>
            <a:r>
              <a:rPr b="0" baseline="-25000" i="0" lang="es-419" sz="1600" u="none" cap="none" strike="noStrik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</a:t>
            </a:r>
            <a:r>
              <a:rPr b="0" i="0" lang="es-419" sz="1600" u="none" cap="none" strike="noStrik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aumenta en una unidad, dadas el resto de las variables (X) constantes</a:t>
            </a:r>
            <a:endParaRPr b="0" i="0" sz="1600" u="none" cap="none" strike="noStrike">
              <a:solidFill>
                <a:srgbClr val="25252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5252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5252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5252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5252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5252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87" name="Google Shape;28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100" y="1186550"/>
            <a:ext cx="4191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388" y="2874325"/>
            <a:ext cx="390525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0"/>
          <p:cNvSpPr txBox="1"/>
          <p:nvPr/>
        </p:nvSpPr>
        <p:spPr>
          <a:xfrm>
            <a:off x="1399050" y="1228175"/>
            <a:ext cx="460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97171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Ordenada al origen / y interception</a:t>
            </a:r>
            <a:endParaRPr b="0" i="0" sz="1400" u="none" cap="none" strike="noStrike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0" name="Google Shape;290;p30"/>
          <p:cNvSpPr txBox="1"/>
          <p:nvPr/>
        </p:nvSpPr>
        <p:spPr>
          <a:xfrm>
            <a:off x="1312050" y="28743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97171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Pendiente / gradient</a:t>
            </a:r>
            <a:endParaRPr b="0" i="0" sz="1400" u="none" cap="none" strike="noStrike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91" name="Google Shape;291;p30"/>
          <p:cNvPicPr preferRelativeResize="0"/>
          <p:nvPr/>
        </p:nvPicPr>
        <p:blipFill rotWithShape="1">
          <a:blip r:embed="rId5">
            <a:alphaModFix/>
          </a:blip>
          <a:srcRect b="19177" l="0" r="0" t="0"/>
          <a:stretch/>
        </p:blipFill>
        <p:spPr>
          <a:xfrm>
            <a:off x="5760525" y="3305425"/>
            <a:ext cx="390525" cy="3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1"/>
          <p:cNvSpPr txBox="1"/>
          <p:nvPr/>
        </p:nvSpPr>
        <p:spPr>
          <a:xfrm>
            <a:off x="2907750" y="320700"/>
            <a:ext cx="332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419" sz="1300" u="none" cap="none" strike="noStrike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PARAMETER ESTIMATION</a:t>
            </a:r>
            <a:endParaRPr b="1" i="0" sz="1300" u="none" cap="none" strike="noStrike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98" name="Google Shape;29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1"/>
          <p:cNvSpPr txBox="1"/>
          <p:nvPr/>
        </p:nvSpPr>
        <p:spPr>
          <a:xfrm>
            <a:off x="647175" y="1356600"/>
            <a:ext cx="65340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25252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Supongamos que definimos un modelo para estimar el precio de propiedades en base a la superficie total (medida en metros cuadrados) y la cantidad de baños. Su especificación es:</a:t>
            </a:r>
            <a:endParaRPr b="0" i="0" sz="1600" u="none" cap="none" strike="noStrike">
              <a:solidFill>
                <a:srgbClr val="25252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00" name="Google Shape;30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2425" y="2598575"/>
            <a:ext cx="5553075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1"/>
          <p:cNvSpPr txBox="1"/>
          <p:nvPr/>
        </p:nvSpPr>
        <p:spPr>
          <a:xfrm>
            <a:off x="713225" y="3259700"/>
            <a:ext cx="7587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25252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Luego del proceso de estimación obtenemos:</a:t>
            </a:r>
            <a:endParaRPr b="0" i="0" sz="1600" u="none" cap="none" strike="noStrike">
              <a:solidFill>
                <a:srgbClr val="25252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02" name="Google Shape;302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5800" y="3875250"/>
            <a:ext cx="653415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544450" y="482825"/>
            <a:ext cx="471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419" sz="3000" u="none" cap="none" strike="noStrike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Index</a:t>
            </a:r>
            <a:endParaRPr b="1" i="0" sz="3000" u="none" cap="none" strike="noStrike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424049" y="1212397"/>
            <a:ext cx="545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97171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Introduction to Multiple Linear Regression</a:t>
            </a:r>
            <a:endParaRPr b="0" i="0" sz="1500" u="none" cap="none" strike="noStrike">
              <a:solidFill>
                <a:srgbClr val="97171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770650" y="1135450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419" sz="2500" u="none" cap="none" strike="noStrike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</a:t>
            </a:r>
            <a:endParaRPr b="1" i="0" sz="2500" u="none" cap="none" strike="noStrike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424049" y="1928070"/>
            <a:ext cx="545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97171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Parameter estimation and interpretation</a:t>
            </a:r>
            <a:endParaRPr b="0" i="0" sz="1500" u="none" cap="none" strike="noStrike">
              <a:solidFill>
                <a:srgbClr val="97171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770650" y="1889611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419" sz="2500" u="none" cap="none" strike="noStrike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endParaRPr b="1" i="0" sz="2500" u="none" cap="none" strike="noStrike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424049" y="2722966"/>
            <a:ext cx="545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97171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Categorical variables</a:t>
            </a:r>
            <a:endParaRPr b="0" i="0" sz="1500" u="none" cap="none" strike="noStrike">
              <a:solidFill>
                <a:srgbClr val="97171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770650" y="2643744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419" sz="2500" u="none" cap="none" strike="noStrike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</a:t>
            </a:r>
            <a:endParaRPr b="1" i="0" sz="2500" u="none" cap="none" strike="noStrike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424049" y="3517861"/>
            <a:ext cx="545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97171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Model evaluation</a:t>
            </a:r>
            <a:endParaRPr b="0" i="0" sz="1500" u="none" cap="none" strike="noStrike">
              <a:solidFill>
                <a:srgbClr val="97171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770650" y="3438639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419" sz="2500" u="none" cap="none" strike="noStrike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</a:t>
            </a:r>
            <a:endParaRPr b="1" i="0" sz="2500" u="none" cap="none" strike="noStrike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2"/>
          <p:cNvSpPr txBox="1"/>
          <p:nvPr/>
        </p:nvSpPr>
        <p:spPr>
          <a:xfrm>
            <a:off x="2907750" y="320700"/>
            <a:ext cx="332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419" sz="1300" u="none" cap="none" strike="noStrike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PARAMETER ESTIMATION</a:t>
            </a:r>
            <a:endParaRPr b="1" i="0" sz="1300" u="none" cap="none" strike="noStrike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09" name="Google Shape;30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6338" y="838825"/>
            <a:ext cx="55530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60850" y="1315075"/>
            <a:ext cx="653415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3"/>
          <p:cNvSpPr txBox="1"/>
          <p:nvPr/>
        </p:nvSpPr>
        <p:spPr>
          <a:xfrm>
            <a:off x="2907750" y="320700"/>
            <a:ext cx="332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419" sz="1300" u="none" cap="none" strike="noStrike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PARAMETER ESTIMATION</a:t>
            </a:r>
            <a:endParaRPr b="1" i="0" sz="1300" u="none" cap="none" strike="noStrike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18" name="Google Shape;31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6338" y="838825"/>
            <a:ext cx="55530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60850" y="1315075"/>
            <a:ext cx="653415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3"/>
          <p:cNvSpPr txBox="1"/>
          <p:nvPr/>
        </p:nvSpPr>
        <p:spPr>
          <a:xfrm>
            <a:off x="974538" y="2209913"/>
            <a:ext cx="7587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rgbClr val="25252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El valor esperado/promedio/predicho de una propiedad sin superficie ni baños es de </a:t>
            </a:r>
            <a:r>
              <a:rPr b="0" i="0" lang="es-419" sz="1300" u="none" cap="none" strike="noStrike">
                <a:solidFill>
                  <a:srgbClr val="CC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-107213 dólares</a:t>
            </a:r>
            <a:endParaRPr b="0" i="0" sz="1300" u="none" cap="none" strike="noStrike">
              <a:solidFill>
                <a:srgbClr val="CC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22" name="Google Shape;322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4350" y="1935275"/>
            <a:ext cx="1268575" cy="376012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3"/>
          <p:cNvSpPr txBox="1"/>
          <p:nvPr/>
        </p:nvSpPr>
        <p:spPr>
          <a:xfrm>
            <a:off x="1054338" y="3065113"/>
            <a:ext cx="7427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300" u="none" cap="none" strike="noStrike">
                <a:solidFill>
                  <a:srgbClr val="25252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El valor esperado/promedio/predicho de una propiedad </a:t>
            </a:r>
            <a:r>
              <a:rPr b="0" i="0" lang="es-419" sz="1300" u="none" cap="none" strike="noStrike">
                <a:solidFill>
                  <a:srgbClr val="B45F0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aumenta en 2069 dólares</a:t>
            </a:r>
            <a:r>
              <a:rPr b="0" i="0" lang="es-419" sz="1300" u="none" cap="none" strike="noStrike">
                <a:solidFill>
                  <a:srgbClr val="25252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frente a un aumento de 1 metro cuadrado de la superficie total dada la cantidad de baños</a:t>
            </a:r>
            <a:endParaRPr b="0" i="0" sz="11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4" name="Google Shape;324;p33"/>
          <p:cNvSpPr txBox="1"/>
          <p:nvPr/>
        </p:nvSpPr>
        <p:spPr>
          <a:xfrm>
            <a:off x="974538" y="4265525"/>
            <a:ext cx="7427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300" u="none" cap="none" strike="noStrike">
                <a:solidFill>
                  <a:srgbClr val="25252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El valor esperado/promedio/predicho de una propiedad </a:t>
            </a:r>
            <a:r>
              <a:rPr b="0" i="0" lang="es-419" sz="1300" u="none" cap="none" strike="noStrike">
                <a:solidFill>
                  <a:srgbClr val="F5941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aumenta en 113359 dólares</a:t>
            </a:r>
            <a:r>
              <a:rPr b="0" i="0" lang="es-419" sz="1300" u="none" cap="none" strike="noStrike">
                <a:solidFill>
                  <a:srgbClr val="25252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frente a un aumento de 1 baño dada la superficie total</a:t>
            </a:r>
            <a:endParaRPr b="0" i="0" sz="11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25" name="Google Shape;325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6288" y="3229063"/>
            <a:ext cx="457201" cy="45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0812" y="4229010"/>
            <a:ext cx="508200" cy="508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6288" y="2262625"/>
            <a:ext cx="457201" cy="45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3"/>
          <p:cNvPicPr preferRelativeResize="0"/>
          <p:nvPr/>
        </p:nvPicPr>
        <p:blipFill rotWithShape="1">
          <a:blip r:embed="rId10">
            <a:alphaModFix/>
          </a:blip>
          <a:srcRect b="15130" l="0" r="0" t="0"/>
          <a:stretch/>
        </p:blipFill>
        <p:spPr>
          <a:xfrm>
            <a:off x="1145400" y="2814623"/>
            <a:ext cx="1013350" cy="3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85343" y="3963630"/>
            <a:ext cx="1133460" cy="383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/>
          <p:nvPr/>
        </p:nvSpPr>
        <p:spPr>
          <a:xfrm>
            <a:off x="569100" y="3546950"/>
            <a:ext cx="471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419" sz="3000" u="none" cap="none" strike="noStrike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Categorical variables</a:t>
            </a:r>
            <a:endParaRPr b="1" i="0" sz="3000" u="none" cap="none" strike="noStrike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s-419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Variables categóricas</a:t>
            </a:r>
            <a:endParaRPr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35"/>
          <p:cNvSpPr txBox="1"/>
          <p:nvPr>
            <p:ph idx="1" type="body"/>
          </p:nvPr>
        </p:nvSpPr>
        <p:spPr>
          <a:xfrm>
            <a:off x="713225" y="1284850"/>
            <a:ext cx="75870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</a:pPr>
            <a:r>
              <a:rPr lang="es-419" sz="1600">
                <a:latin typeface="Montserrat"/>
                <a:ea typeface="Montserrat"/>
                <a:cs typeface="Montserrat"/>
                <a:sym typeface="Montserrat"/>
              </a:rPr>
              <a:t>Las variables categóricas son aquellas que tienen una cantidad finita de valores posibles (categorías). Pueden ser: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35"/>
          <p:cNvSpPr/>
          <p:nvPr/>
        </p:nvSpPr>
        <p:spPr>
          <a:xfrm>
            <a:off x="8670800" y="0"/>
            <a:ext cx="508200" cy="5143500"/>
          </a:xfrm>
          <a:prstGeom prst="frame">
            <a:avLst>
              <a:gd fmla="val 6267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35"/>
          <p:cNvSpPr txBox="1"/>
          <p:nvPr/>
        </p:nvSpPr>
        <p:spPr>
          <a:xfrm>
            <a:off x="834775" y="2361225"/>
            <a:ext cx="2922600" cy="18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Binarias</a:t>
            </a:r>
            <a:endParaRPr b="1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Tienen dos categorías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Por ejemplo: si una propiedad es un departamento o no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35"/>
          <p:cNvSpPr txBox="1"/>
          <p:nvPr/>
        </p:nvSpPr>
        <p:spPr>
          <a:xfrm>
            <a:off x="4572000" y="2311700"/>
            <a:ext cx="38502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Multiclase</a:t>
            </a:r>
            <a:endParaRPr b="1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Tienen tres o más categorías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Por ejemplo: si una propiedad es un departamento, condominio o casa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4" name="Google Shape;34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s-419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Variables binarias</a:t>
            </a:r>
            <a:endParaRPr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36"/>
          <p:cNvSpPr txBox="1"/>
          <p:nvPr>
            <p:ph idx="1" type="body"/>
          </p:nvPr>
        </p:nvSpPr>
        <p:spPr>
          <a:xfrm>
            <a:off x="713225" y="1284850"/>
            <a:ext cx="75870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</a:pPr>
            <a:r>
              <a:rPr lang="es-419" sz="1600">
                <a:latin typeface="Montserrat"/>
                <a:ea typeface="Montserrat"/>
                <a:cs typeface="Montserrat"/>
                <a:sym typeface="Montserrat"/>
              </a:rPr>
              <a:t>Una variable binaria indica si una observación presenta un determinado atributo o no: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36"/>
          <p:cNvSpPr/>
          <p:nvPr/>
        </p:nvSpPr>
        <p:spPr>
          <a:xfrm>
            <a:off x="8670800" y="0"/>
            <a:ext cx="508200" cy="5143500"/>
          </a:xfrm>
          <a:prstGeom prst="frame">
            <a:avLst>
              <a:gd fmla="val 6267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7225" y="2127175"/>
            <a:ext cx="5248001" cy="6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6"/>
          <p:cNvSpPr txBox="1"/>
          <p:nvPr>
            <p:ph idx="1" type="body"/>
          </p:nvPr>
        </p:nvSpPr>
        <p:spPr>
          <a:xfrm>
            <a:off x="713225" y="3048525"/>
            <a:ext cx="75870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</a:pPr>
            <a:r>
              <a:rPr lang="es-419" sz="1600">
                <a:latin typeface="Montserrat"/>
                <a:ea typeface="Montserrat"/>
                <a:cs typeface="Montserrat"/>
                <a:sym typeface="Montserrat"/>
              </a:rPr>
              <a:t>Observemos cómo incluimos una variable binaria en un modelo de regresión múltiple y cómo se interpreta su coeficiente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4" name="Google Shape;35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s-419">
                <a:solidFill>
                  <a:srgbClr val="97171E"/>
                </a:solidFill>
              </a:rPr>
              <a:t>Regresión con variables binarias</a:t>
            </a:r>
            <a:endParaRPr>
              <a:solidFill>
                <a:srgbClr val="97171E"/>
              </a:solidFill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670800" y="0"/>
            <a:ext cx="508200" cy="5143500"/>
          </a:xfrm>
          <a:prstGeom prst="frame">
            <a:avLst>
              <a:gd fmla="val 6267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7"/>
          <p:cNvSpPr txBox="1"/>
          <p:nvPr>
            <p:ph idx="1" type="body"/>
          </p:nvPr>
        </p:nvSpPr>
        <p:spPr>
          <a:xfrm>
            <a:off x="713225" y="2732300"/>
            <a:ext cx="7587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</a:pPr>
            <a:r>
              <a:rPr lang="es-419" sz="1600">
                <a:latin typeface="Roboto Mono"/>
                <a:ea typeface="Roboto Mono"/>
                <a:cs typeface="Roboto Mono"/>
                <a:sym typeface="Roboto Mono"/>
              </a:rPr>
              <a:t>Si X</a:t>
            </a:r>
            <a:r>
              <a:rPr baseline="-25000" i="1" lang="es-419" sz="1600">
                <a:latin typeface="Roboto Mono"/>
                <a:ea typeface="Roboto Mono"/>
                <a:cs typeface="Roboto Mono"/>
                <a:sym typeface="Roboto Mono"/>
              </a:rPr>
              <a:t>binaria</a:t>
            </a:r>
            <a:r>
              <a:rPr lang="es-419" sz="1600">
                <a:latin typeface="Roboto Mono"/>
                <a:ea typeface="Roboto Mono"/>
                <a:cs typeface="Roboto Mono"/>
                <a:sym typeface="Roboto Mono"/>
              </a:rPr>
              <a:t>= 0: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62" name="Google Shape;36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0650" y="1600525"/>
            <a:ext cx="44577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98975" y="3227875"/>
            <a:ext cx="2667370" cy="438150"/>
          </a:xfrm>
          <a:prstGeom prst="rect">
            <a:avLst/>
          </a:prstGeom>
          <a:noFill/>
          <a:ln cap="flat" cmpd="sng" w="19050">
            <a:solidFill>
              <a:srgbClr val="F5941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4" name="Google Shape;364;p37"/>
          <p:cNvSpPr txBox="1"/>
          <p:nvPr>
            <p:ph idx="1" type="body"/>
          </p:nvPr>
        </p:nvSpPr>
        <p:spPr>
          <a:xfrm>
            <a:off x="696725" y="3717325"/>
            <a:ext cx="7587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</a:pPr>
            <a:r>
              <a:rPr lang="es-419" sz="1600">
                <a:latin typeface="Roboto Mono"/>
                <a:ea typeface="Roboto Mono"/>
                <a:cs typeface="Roboto Mono"/>
                <a:sym typeface="Roboto Mono"/>
              </a:rPr>
              <a:t>Si X</a:t>
            </a:r>
            <a:r>
              <a:rPr baseline="-25000" i="1" lang="es-419" sz="1600">
                <a:latin typeface="Roboto Mono"/>
                <a:ea typeface="Roboto Mono"/>
                <a:cs typeface="Roboto Mono"/>
                <a:sym typeface="Roboto Mono"/>
              </a:rPr>
              <a:t>binaria</a:t>
            </a:r>
            <a:r>
              <a:rPr lang="es-419" sz="1600">
                <a:latin typeface="Roboto Mono"/>
                <a:ea typeface="Roboto Mono"/>
                <a:cs typeface="Roboto Mono"/>
                <a:sym typeface="Roboto Mono"/>
              </a:rPr>
              <a:t>= 1: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65" name="Google Shape;365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46575" y="4200200"/>
            <a:ext cx="3638550" cy="428625"/>
          </a:xfrm>
          <a:prstGeom prst="rect">
            <a:avLst/>
          </a:prstGeom>
          <a:noFill/>
          <a:ln cap="flat" cmpd="sng" w="19050">
            <a:solidFill>
              <a:srgbClr val="CEA6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6" name="Google Shape;366;p37"/>
          <p:cNvSpPr txBox="1"/>
          <p:nvPr>
            <p:ph idx="1" type="body"/>
          </p:nvPr>
        </p:nvSpPr>
        <p:spPr>
          <a:xfrm>
            <a:off x="461075" y="1162222"/>
            <a:ext cx="75870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</a:pPr>
            <a:r>
              <a:rPr lang="es-419" sz="1600">
                <a:latin typeface="Montserrat"/>
                <a:ea typeface="Montserrat"/>
                <a:cs typeface="Montserrat"/>
                <a:sym typeface="Montserrat"/>
              </a:rPr>
              <a:t>Definimos un modelo con una variable continua y una binaria: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37"/>
          <p:cNvSpPr txBox="1"/>
          <p:nvPr>
            <p:ph idx="1" type="body"/>
          </p:nvPr>
        </p:nvSpPr>
        <p:spPr>
          <a:xfrm>
            <a:off x="461075" y="2166334"/>
            <a:ext cx="75870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</a:pPr>
            <a:r>
              <a:rPr lang="es-419" sz="1600">
                <a:latin typeface="Montserrat"/>
                <a:ea typeface="Montserrat"/>
                <a:cs typeface="Montserrat"/>
                <a:sym typeface="Montserrat"/>
              </a:rPr>
              <a:t>Las dos situaciones posibles respecto a la variable son: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8" name="Google Shape;368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s-419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Regresión con variables binarias</a:t>
            </a:r>
            <a:endParaRPr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38"/>
          <p:cNvSpPr/>
          <p:nvPr/>
        </p:nvSpPr>
        <p:spPr>
          <a:xfrm>
            <a:off x="8670800" y="0"/>
            <a:ext cx="508200" cy="5143500"/>
          </a:xfrm>
          <a:prstGeom prst="frame">
            <a:avLst>
              <a:gd fmla="val 6267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5" name="Google Shape;375;p38"/>
          <p:cNvCxnSpPr/>
          <p:nvPr/>
        </p:nvCxnSpPr>
        <p:spPr>
          <a:xfrm>
            <a:off x="1817275" y="1522000"/>
            <a:ext cx="600" cy="256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6" name="Google Shape;376;p38"/>
          <p:cNvCxnSpPr/>
          <p:nvPr/>
        </p:nvCxnSpPr>
        <p:spPr>
          <a:xfrm flipH="1">
            <a:off x="1817950" y="4090375"/>
            <a:ext cx="2807100" cy="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7" name="Google Shape;377;p38"/>
          <p:cNvCxnSpPr/>
          <p:nvPr/>
        </p:nvCxnSpPr>
        <p:spPr>
          <a:xfrm flipH="1" rot="10800000">
            <a:off x="1825550" y="2510700"/>
            <a:ext cx="2782200" cy="867000"/>
          </a:xfrm>
          <a:prstGeom prst="straightConnector1">
            <a:avLst/>
          </a:prstGeom>
          <a:noFill/>
          <a:ln cap="flat" cmpd="sng" w="28575">
            <a:solidFill>
              <a:srgbClr val="F594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8" name="Google Shape;378;p38"/>
          <p:cNvCxnSpPr/>
          <p:nvPr/>
        </p:nvCxnSpPr>
        <p:spPr>
          <a:xfrm flipH="1" rot="10800000">
            <a:off x="1825550" y="1672500"/>
            <a:ext cx="2782200" cy="867000"/>
          </a:xfrm>
          <a:prstGeom prst="straightConnector1">
            <a:avLst/>
          </a:prstGeom>
          <a:noFill/>
          <a:ln cap="flat" cmpd="sng" w="28575">
            <a:solidFill>
              <a:srgbClr val="CEA6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9" name="Google Shape;379;p38"/>
          <p:cNvSpPr/>
          <p:nvPr/>
        </p:nvSpPr>
        <p:spPr>
          <a:xfrm>
            <a:off x="1528325" y="3396125"/>
            <a:ext cx="181500" cy="694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59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8"/>
          <p:cNvSpPr/>
          <p:nvPr/>
        </p:nvSpPr>
        <p:spPr>
          <a:xfrm>
            <a:off x="1048250" y="2539500"/>
            <a:ext cx="181500" cy="1550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CEA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8"/>
          <p:cNvSpPr/>
          <p:nvPr/>
        </p:nvSpPr>
        <p:spPr>
          <a:xfrm>
            <a:off x="1528325" y="2597100"/>
            <a:ext cx="181500" cy="694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>
            <a:off x="1090213" y="2765775"/>
            <a:ext cx="56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β</a:t>
            </a:r>
            <a:r>
              <a:rPr b="0" baseline="-2500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8"/>
          <p:cNvSpPr txBox="1"/>
          <p:nvPr/>
        </p:nvSpPr>
        <p:spPr>
          <a:xfrm>
            <a:off x="75275" y="3099300"/>
            <a:ext cx="84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β</a:t>
            </a:r>
            <a:r>
              <a:rPr b="0" baseline="-2500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+β</a:t>
            </a:r>
            <a:r>
              <a:rPr b="0" baseline="-2500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8"/>
          <p:cNvSpPr txBox="1"/>
          <p:nvPr/>
        </p:nvSpPr>
        <p:spPr>
          <a:xfrm>
            <a:off x="1151025" y="3527675"/>
            <a:ext cx="43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β</a:t>
            </a:r>
            <a:r>
              <a:rPr b="0" baseline="-2500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3475" y="2275300"/>
            <a:ext cx="1959059" cy="321800"/>
          </a:xfrm>
          <a:prstGeom prst="rect">
            <a:avLst/>
          </a:prstGeom>
          <a:noFill/>
          <a:ln cap="flat" cmpd="sng" w="19050">
            <a:solidFill>
              <a:srgbClr val="F5941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6" name="Google Shape;38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4950" y="1453000"/>
            <a:ext cx="2731825" cy="321800"/>
          </a:xfrm>
          <a:prstGeom prst="rect">
            <a:avLst/>
          </a:prstGeom>
          <a:noFill/>
          <a:ln cap="flat" cmpd="sng" w="19050">
            <a:solidFill>
              <a:srgbClr val="CEA6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7" name="Google Shape;387;p38"/>
          <p:cNvSpPr txBox="1"/>
          <p:nvPr/>
        </p:nvSpPr>
        <p:spPr>
          <a:xfrm>
            <a:off x="1315750" y="1522000"/>
            <a:ext cx="33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8"/>
          <p:cNvSpPr txBox="1"/>
          <p:nvPr/>
        </p:nvSpPr>
        <p:spPr>
          <a:xfrm>
            <a:off x="4275225" y="4137275"/>
            <a:ext cx="43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0" baseline="-25000" i="1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8"/>
          <p:cNvSpPr txBox="1"/>
          <p:nvPr/>
        </p:nvSpPr>
        <p:spPr>
          <a:xfrm>
            <a:off x="4985613" y="3158375"/>
            <a:ext cx="3407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 la observación presenta la variable binaria se produce un </a:t>
            </a:r>
            <a:r>
              <a:rPr b="1" i="0" lang="es-419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desplazamiento en la ordenada al origen</a:t>
            </a:r>
            <a:endParaRPr b="1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38"/>
          <p:cNvSpPr txBox="1"/>
          <p:nvPr/>
        </p:nvSpPr>
        <p:spPr>
          <a:xfrm>
            <a:off x="3240150" y="2099925"/>
            <a:ext cx="43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β</a:t>
            </a:r>
            <a:r>
              <a:rPr b="0" baseline="-2500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38"/>
          <p:cNvCxnSpPr/>
          <p:nvPr/>
        </p:nvCxnSpPr>
        <p:spPr>
          <a:xfrm>
            <a:off x="2774850" y="2281725"/>
            <a:ext cx="42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92" name="Google Shape;392;p38"/>
          <p:cNvCxnSpPr/>
          <p:nvPr/>
        </p:nvCxnSpPr>
        <p:spPr>
          <a:xfrm flipH="1">
            <a:off x="3187650" y="2099925"/>
            <a:ext cx="8400" cy="18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93" name="Google Shape;393;p38"/>
          <p:cNvSpPr txBox="1"/>
          <p:nvPr/>
        </p:nvSpPr>
        <p:spPr>
          <a:xfrm>
            <a:off x="3240150" y="2938125"/>
            <a:ext cx="43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β</a:t>
            </a:r>
            <a:r>
              <a:rPr b="0" baseline="-2500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Google Shape;394;p38"/>
          <p:cNvCxnSpPr/>
          <p:nvPr/>
        </p:nvCxnSpPr>
        <p:spPr>
          <a:xfrm>
            <a:off x="2774850" y="3119925"/>
            <a:ext cx="42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95" name="Google Shape;395;p38"/>
          <p:cNvCxnSpPr/>
          <p:nvPr/>
        </p:nvCxnSpPr>
        <p:spPr>
          <a:xfrm flipH="1">
            <a:off x="3187650" y="2938125"/>
            <a:ext cx="8400" cy="18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396" name="Google Shape;396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9"/>
          <p:cNvSpPr txBox="1"/>
          <p:nvPr>
            <p:ph type="title"/>
          </p:nvPr>
        </p:nvSpPr>
        <p:spPr>
          <a:xfrm>
            <a:off x="681125" y="530725"/>
            <a:ext cx="7651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s-419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Interpretación de los coeficientes: ejemplo</a:t>
            </a:r>
            <a:endParaRPr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39"/>
          <p:cNvSpPr txBox="1"/>
          <p:nvPr>
            <p:ph idx="1" type="body"/>
          </p:nvPr>
        </p:nvSpPr>
        <p:spPr>
          <a:xfrm>
            <a:off x="496325" y="1356600"/>
            <a:ext cx="66849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</a:pPr>
            <a:r>
              <a:rPr lang="es-419" sz="1600">
                <a:latin typeface="Montserrat"/>
                <a:ea typeface="Montserrat"/>
                <a:cs typeface="Montserrat"/>
                <a:sym typeface="Montserrat"/>
              </a:rPr>
              <a:t>Supongamos que definimos un modelo para estimar el precio de propiedades en base a la superficie total (medida en metros cuadrados) y si tiene pileta o no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39"/>
          <p:cNvSpPr/>
          <p:nvPr/>
        </p:nvSpPr>
        <p:spPr>
          <a:xfrm>
            <a:off x="8670800" y="0"/>
            <a:ext cx="508200" cy="5143500"/>
          </a:xfrm>
          <a:prstGeom prst="frame">
            <a:avLst>
              <a:gd fmla="val 6267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9"/>
          <p:cNvSpPr txBox="1"/>
          <p:nvPr>
            <p:ph idx="1" type="body"/>
          </p:nvPr>
        </p:nvSpPr>
        <p:spPr>
          <a:xfrm>
            <a:off x="681125" y="2843125"/>
            <a:ext cx="7587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</a:pPr>
            <a:r>
              <a:rPr lang="es-419" sz="1600">
                <a:latin typeface="Montserrat"/>
                <a:ea typeface="Montserrat"/>
                <a:cs typeface="Montserrat"/>
                <a:sym typeface="Montserrat"/>
              </a:rPr>
              <a:t>La variable binaria es: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5" name="Google Shape;40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6476" y="1282575"/>
            <a:ext cx="899800" cy="8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1125" y="2350975"/>
            <a:ext cx="4915296" cy="5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02925" y="3282025"/>
            <a:ext cx="3493361" cy="5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9"/>
          <p:cNvSpPr txBox="1"/>
          <p:nvPr>
            <p:ph idx="1" type="body"/>
          </p:nvPr>
        </p:nvSpPr>
        <p:spPr>
          <a:xfrm>
            <a:off x="713225" y="3945500"/>
            <a:ext cx="7587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</a:pPr>
            <a:r>
              <a:rPr lang="es-419" sz="1600">
                <a:latin typeface="Montserrat"/>
                <a:ea typeface="Montserrat"/>
                <a:cs typeface="Montserrat"/>
                <a:sym typeface="Montserrat"/>
              </a:rPr>
              <a:t>Luego del proceso de estimación obtenemos: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9" name="Google Shape;409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8200" y="4500000"/>
            <a:ext cx="6069649" cy="4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/>
          <p:nvPr>
            <p:ph type="title"/>
          </p:nvPr>
        </p:nvSpPr>
        <p:spPr>
          <a:xfrm>
            <a:off x="681125" y="530725"/>
            <a:ext cx="7651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s-419">
                <a:solidFill>
                  <a:srgbClr val="97171E"/>
                </a:solidFill>
              </a:rPr>
              <a:t>Interpretación de los coeficientes: ejemplo</a:t>
            </a:r>
            <a:endParaRPr>
              <a:solidFill>
                <a:srgbClr val="97171E"/>
              </a:solidFill>
            </a:endParaRPr>
          </a:p>
        </p:txBody>
      </p:sp>
      <p:sp>
        <p:nvSpPr>
          <p:cNvPr id="416" name="Google Shape;416;p40"/>
          <p:cNvSpPr/>
          <p:nvPr/>
        </p:nvSpPr>
        <p:spPr>
          <a:xfrm>
            <a:off x="8670800" y="0"/>
            <a:ext cx="508200" cy="5143500"/>
          </a:xfrm>
          <a:prstGeom prst="frame">
            <a:avLst>
              <a:gd fmla="val 6267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0"/>
          <p:cNvSpPr txBox="1"/>
          <p:nvPr>
            <p:ph idx="1" type="body"/>
          </p:nvPr>
        </p:nvSpPr>
        <p:spPr>
          <a:xfrm>
            <a:off x="681125" y="1664525"/>
            <a:ext cx="7587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</a:pPr>
            <a:r>
              <a:rPr lang="es-419" sz="1400">
                <a:latin typeface="Montserrat"/>
                <a:ea typeface="Montserrat"/>
                <a:cs typeface="Montserrat"/>
                <a:sym typeface="Montserrat"/>
              </a:rPr>
              <a:t>El valor esperado de una propiedad sin superficie y </a:t>
            </a:r>
            <a:r>
              <a:rPr b="1" lang="es-419" sz="1400">
                <a:latin typeface="Montserrat"/>
                <a:ea typeface="Montserrat"/>
                <a:cs typeface="Montserrat"/>
                <a:sym typeface="Montserrat"/>
              </a:rPr>
              <a:t>sin pileta</a:t>
            </a:r>
            <a:r>
              <a:rPr lang="es-419" sz="1400">
                <a:latin typeface="Montserrat"/>
                <a:ea typeface="Montserrat"/>
                <a:cs typeface="Montserrat"/>
                <a:sym typeface="Montserrat"/>
              </a:rPr>
              <a:t> es </a:t>
            </a:r>
            <a:r>
              <a:rPr b="1" lang="es-419" sz="14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-80000 dólares</a:t>
            </a:r>
            <a:endParaRPr b="1" sz="14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40"/>
          <p:cNvSpPr txBox="1"/>
          <p:nvPr/>
        </p:nvSpPr>
        <p:spPr>
          <a:xfrm>
            <a:off x="713225" y="2770150"/>
            <a:ext cx="742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 valor esperado de una propiedad </a:t>
            </a:r>
            <a:r>
              <a:rPr b="1" i="0" lang="es-419" sz="1400" u="none" cap="none" strike="noStrike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aumenta en 2500 dólares</a:t>
            </a:r>
            <a:r>
              <a:rPr b="0" i="0" lang="es-419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frente a un aumento de 1 metro cuadrado de la superficie total tanto si tiene pileta como si no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40"/>
          <p:cNvSpPr txBox="1"/>
          <p:nvPr/>
        </p:nvSpPr>
        <p:spPr>
          <a:xfrm>
            <a:off x="793025" y="4047950"/>
            <a:ext cx="742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 valor esperado de una propiedad </a:t>
            </a:r>
            <a:r>
              <a:rPr b="1" i="0" lang="es-419" sz="1400" u="none" cap="none" strike="noStrike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aumenta en 100000 dólares</a:t>
            </a:r>
            <a:r>
              <a:rPr b="0" i="0" lang="es-419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si tiene pileta dada la superficie total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0" name="Google Shape;42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925" y="2307450"/>
            <a:ext cx="457201" cy="45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925" y="1207325"/>
            <a:ext cx="457201" cy="45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427" y="3560487"/>
            <a:ext cx="508200" cy="5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8275" y="1207325"/>
            <a:ext cx="1409008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8276" y="2357350"/>
            <a:ext cx="1018590" cy="3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58276" y="3635875"/>
            <a:ext cx="1103969" cy="3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4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1"/>
          <p:cNvSpPr txBox="1"/>
          <p:nvPr>
            <p:ph type="title"/>
          </p:nvPr>
        </p:nvSpPr>
        <p:spPr>
          <a:xfrm>
            <a:off x="713225" y="530725"/>
            <a:ext cx="74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s-419" sz="27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Interacción variable binaria con numérica</a:t>
            </a:r>
            <a:endParaRPr sz="27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2" name="Google Shape;432;p41"/>
          <p:cNvSpPr txBox="1"/>
          <p:nvPr>
            <p:ph idx="1" type="body"/>
          </p:nvPr>
        </p:nvSpPr>
        <p:spPr>
          <a:xfrm>
            <a:off x="713225" y="1132450"/>
            <a:ext cx="75870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</a:pPr>
            <a:r>
              <a:rPr lang="es-419" sz="1600">
                <a:latin typeface="Montserrat"/>
                <a:ea typeface="Montserrat"/>
                <a:cs typeface="Montserrat"/>
                <a:sym typeface="Montserrat"/>
              </a:rPr>
              <a:t>Es posible definir una interacción entre una variable binaria con una numérica creando un nuevo término. El modelo es: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41"/>
          <p:cNvSpPr/>
          <p:nvPr/>
        </p:nvSpPr>
        <p:spPr>
          <a:xfrm>
            <a:off x="8670800" y="0"/>
            <a:ext cx="508200" cy="5143500"/>
          </a:xfrm>
          <a:prstGeom prst="frame">
            <a:avLst>
              <a:gd fmla="val 6267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4" name="Google Shape;43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75" y="2054275"/>
            <a:ext cx="74295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1"/>
          <p:cNvSpPr txBox="1"/>
          <p:nvPr>
            <p:ph idx="1" type="body"/>
          </p:nvPr>
        </p:nvSpPr>
        <p:spPr>
          <a:xfrm>
            <a:off x="713225" y="2884700"/>
            <a:ext cx="1751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</a:pPr>
            <a:r>
              <a:rPr lang="es-419" sz="1600">
                <a:latin typeface="Roboto Mono"/>
                <a:ea typeface="Roboto Mono"/>
                <a:cs typeface="Roboto Mono"/>
                <a:sym typeface="Roboto Mono"/>
              </a:rPr>
              <a:t>Si X</a:t>
            </a:r>
            <a:r>
              <a:rPr baseline="-25000" i="1" lang="es-419" sz="1600">
                <a:latin typeface="Roboto Mono"/>
                <a:ea typeface="Roboto Mono"/>
                <a:cs typeface="Roboto Mono"/>
                <a:sym typeface="Roboto Mono"/>
              </a:rPr>
              <a:t>binaria</a:t>
            </a:r>
            <a:r>
              <a:rPr lang="es-419" sz="1600">
                <a:latin typeface="Roboto Mono"/>
                <a:ea typeface="Roboto Mono"/>
                <a:cs typeface="Roboto Mono"/>
                <a:sym typeface="Roboto Mono"/>
              </a:rPr>
              <a:t>= 0: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36" name="Google Shape;43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98975" y="3304075"/>
            <a:ext cx="2667370" cy="438150"/>
          </a:xfrm>
          <a:prstGeom prst="rect">
            <a:avLst/>
          </a:prstGeom>
          <a:noFill/>
          <a:ln cap="flat" cmpd="sng" w="19050">
            <a:solidFill>
              <a:srgbClr val="F5941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7" name="Google Shape;437;p41"/>
          <p:cNvSpPr txBox="1"/>
          <p:nvPr>
            <p:ph idx="1" type="body"/>
          </p:nvPr>
        </p:nvSpPr>
        <p:spPr>
          <a:xfrm>
            <a:off x="696725" y="3869725"/>
            <a:ext cx="7587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</a:pPr>
            <a:r>
              <a:rPr lang="es-419" sz="1600">
                <a:latin typeface="Roboto Mono"/>
                <a:ea typeface="Roboto Mono"/>
                <a:cs typeface="Roboto Mono"/>
                <a:sym typeface="Roboto Mono"/>
              </a:rPr>
              <a:t>Si X</a:t>
            </a:r>
            <a:r>
              <a:rPr baseline="-25000" i="1" lang="es-419" sz="1600">
                <a:latin typeface="Roboto Mono"/>
                <a:ea typeface="Roboto Mono"/>
                <a:cs typeface="Roboto Mono"/>
                <a:sym typeface="Roboto Mono"/>
              </a:rPr>
              <a:t>binaria</a:t>
            </a:r>
            <a:r>
              <a:rPr lang="es-419" sz="1600">
                <a:latin typeface="Roboto Mono"/>
                <a:ea typeface="Roboto Mono"/>
                <a:cs typeface="Roboto Mono"/>
                <a:sym typeface="Roboto Mono"/>
              </a:rPr>
              <a:t>= 1: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38" name="Google Shape;438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96250" y="4398325"/>
            <a:ext cx="5238750" cy="5334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9" name="Google Shape;439;p41"/>
          <p:cNvSpPr/>
          <p:nvPr/>
        </p:nvSpPr>
        <p:spPr>
          <a:xfrm rot="5400000">
            <a:off x="7340875" y="1849350"/>
            <a:ext cx="172800" cy="1444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1"/>
          <p:cNvSpPr txBox="1"/>
          <p:nvPr>
            <p:ph idx="1" type="body"/>
          </p:nvPr>
        </p:nvSpPr>
        <p:spPr>
          <a:xfrm>
            <a:off x="7079675" y="2713113"/>
            <a:ext cx="1141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</a:pPr>
            <a:r>
              <a:rPr i="1" lang="es-419" sz="1600"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aseline="-25000" i="1" lang="es-419" sz="1600">
                <a:latin typeface="Roboto Mono"/>
                <a:ea typeface="Roboto Mono"/>
                <a:cs typeface="Roboto Mono"/>
                <a:sym typeface="Roboto Mono"/>
              </a:rPr>
              <a:t>interaccion</a:t>
            </a:r>
            <a:endParaRPr i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41" name="Google Shape;441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569100" y="3546950"/>
            <a:ext cx="471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419" sz="3000" u="none" cap="none" strike="noStrike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Introduction to MLR</a:t>
            </a:r>
            <a:endParaRPr b="1" i="0" sz="3000" u="none" cap="none" strike="noStrike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2"/>
          <p:cNvSpPr txBox="1"/>
          <p:nvPr>
            <p:ph type="title"/>
          </p:nvPr>
        </p:nvSpPr>
        <p:spPr>
          <a:xfrm>
            <a:off x="713225" y="530725"/>
            <a:ext cx="74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s-419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Interacción variable binaria con numérica</a:t>
            </a:r>
            <a:endParaRPr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>
              <a:solidFill>
                <a:srgbClr val="CEA6FF"/>
              </a:solidFill>
            </a:endParaRPr>
          </a:p>
        </p:txBody>
      </p:sp>
      <p:sp>
        <p:nvSpPr>
          <p:cNvPr id="447" name="Google Shape;447;p42"/>
          <p:cNvSpPr/>
          <p:nvPr/>
        </p:nvSpPr>
        <p:spPr>
          <a:xfrm>
            <a:off x="8670800" y="0"/>
            <a:ext cx="508200" cy="5143500"/>
          </a:xfrm>
          <a:prstGeom prst="frame">
            <a:avLst>
              <a:gd fmla="val 6267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8" name="Google Shape;448;p42"/>
          <p:cNvCxnSpPr/>
          <p:nvPr/>
        </p:nvCxnSpPr>
        <p:spPr>
          <a:xfrm>
            <a:off x="1817275" y="1826800"/>
            <a:ext cx="600" cy="256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9" name="Google Shape;449;p42"/>
          <p:cNvCxnSpPr/>
          <p:nvPr/>
        </p:nvCxnSpPr>
        <p:spPr>
          <a:xfrm flipH="1">
            <a:off x="1817950" y="4395175"/>
            <a:ext cx="2807100" cy="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0" name="Google Shape;450;p42"/>
          <p:cNvCxnSpPr/>
          <p:nvPr/>
        </p:nvCxnSpPr>
        <p:spPr>
          <a:xfrm flipH="1" rot="10800000">
            <a:off x="1825550" y="2815500"/>
            <a:ext cx="2782200" cy="867000"/>
          </a:xfrm>
          <a:prstGeom prst="straightConnector1">
            <a:avLst/>
          </a:prstGeom>
          <a:noFill/>
          <a:ln cap="flat" cmpd="sng" w="28575">
            <a:solidFill>
              <a:srgbClr val="F594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1" name="Google Shape;451;p42"/>
          <p:cNvCxnSpPr/>
          <p:nvPr/>
        </p:nvCxnSpPr>
        <p:spPr>
          <a:xfrm flipH="1" rot="10800000">
            <a:off x="1817263" y="1447775"/>
            <a:ext cx="2675100" cy="16596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2" name="Google Shape;452;p42"/>
          <p:cNvSpPr/>
          <p:nvPr/>
        </p:nvSpPr>
        <p:spPr>
          <a:xfrm>
            <a:off x="1528325" y="3700925"/>
            <a:ext cx="181500" cy="694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59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2"/>
          <p:cNvSpPr/>
          <p:nvPr/>
        </p:nvSpPr>
        <p:spPr>
          <a:xfrm>
            <a:off x="1048250" y="3164875"/>
            <a:ext cx="181500" cy="1230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CEA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2"/>
          <p:cNvSpPr/>
          <p:nvPr/>
        </p:nvSpPr>
        <p:spPr>
          <a:xfrm>
            <a:off x="1528325" y="3164875"/>
            <a:ext cx="181500" cy="431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2"/>
          <p:cNvSpPr txBox="1"/>
          <p:nvPr/>
        </p:nvSpPr>
        <p:spPr>
          <a:xfrm>
            <a:off x="1090213" y="3070575"/>
            <a:ext cx="56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β</a:t>
            </a:r>
            <a:r>
              <a:rPr b="0" baseline="-2500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42"/>
          <p:cNvSpPr txBox="1"/>
          <p:nvPr/>
        </p:nvSpPr>
        <p:spPr>
          <a:xfrm>
            <a:off x="75275" y="3404100"/>
            <a:ext cx="84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β</a:t>
            </a:r>
            <a:r>
              <a:rPr b="0" baseline="-2500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+β</a:t>
            </a:r>
            <a:r>
              <a:rPr b="0" baseline="-2500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2"/>
          <p:cNvSpPr txBox="1"/>
          <p:nvPr/>
        </p:nvSpPr>
        <p:spPr>
          <a:xfrm>
            <a:off x="1151025" y="3832475"/>
            <a:ext cx="43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β</a:t>
            </a:r>
            <a:r>
              <a:rPr b="0" baseline="-2500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8" name="Google Shape;45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4950" y="2422600"/>
            <a:ext cx="1959059" cy="321800"/>
          </a:xfrm>
          <a:prstGeom prst="rect">
            <a:avLst/>
          </a:prstGeom>
          <a:noFill/>
          <a:ln cap="flat" cmpd="sng" w="19050">
            <a:solidFill>
              <a:srgbClr val="F5941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9" name="Google Shape;459;p42"/>
          <p:cNvSpPr txBox="1"/>
          <p:nvPr/>
        </p:nvSpPr>
        <p:spPr>
          <a:xfrm>
            <a:off x="1315750" y="1826800"/>
            <a:ext cx="33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2"/>
          <p:cNvSpPr txBox="1"/>
          <p:nvPr/>
        </p:nvSpPr>
        <p:spPr>
          <a:xfrm>
            <a:off x="4275225" y="4442075"/>
            <a:ext cx="43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0" baseline="-25000" i="1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42"/>
          <p:cNvSpPr txBox="1"/>
          <p:nvPr/>
        </p:nvSpPr>
        <p:spPr>
          <a:xfrm>
            <a:off x="4985625" y="3107375"/>
            <a:ext cx="3407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 la observación presenta la variable binaria se produce un </a:t>
            </a:r>
            <a:r>
              <a:rPr b="1" i="0" lang="es-419" sz="1600" u="none" cap="none" strike="noStrike">
                <a:solidFill>
                  <a:srgbClr val="CEA6FF"/>
                </a:solidFill>
                <a:latin typeface="Montserrat"/>
                <a:ea typeface="Montserrat"/>
                <a:cs typeface="Montserrat"/>
                <a:sym typeface="Montserrat"/>
              </a:rPr>
              <a:t>desplazamiento en la</a:t>
            </a:r>
            <a:r>
              <a:rPr b="1" i="0" lang="es-419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s-419" sz="1600" u="none" cap="none" strike="noStrike">
                <a:solidFill>
                  <a:srgbClr val="CEA6FF"/>
                </a:solidFill>
                <a:latin typeface="Montserrat"/>
                <a:ea typeface="Montserrat"/>
                <a:cs typeface="Montserrat"/>
                <a:sym typeface="Montserrat"/>
              </a:rPr>
              <a:t>ordenada al origen</a:t>
            </a:r>
            <a:r>
              <a:rPr b="0" i="0" lang="es-419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 un</a:t>
            </a:r>
            <a:r>
              <a:rPr b="1" i="0" lang="es-419" sz="1600" u="none" cap="none" strike="noStrike">
                <a:solidFill>
                  <a:srgbClr val="CEA6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s-419" sz="16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cambio en la pendiente</a:t>
            </a:r>
            <a:endParaRPr b="1" i="0" sz="1600" u="none" cap="none" strike="noStrike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42"/>
          <p:cNvSpPr txBox="1"/>
          <p:nvPr/>
        </p:nvSpPr>
        <p:spPr>
          <a:xfrm>
            <a:off x="3297950" y="2210075"/>
            <a:ext cx="107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β</a:t>
            </a:r>
            <a:r>
              <a:rPr b="0" baseline="-2500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+β</a:t>
            </a:r>
            <a:r>
              <a:rPr b="0" baseline="-2500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3" name="Google Shape;463;p42"/>
          <p:cNvCxnSpPr/>
          <p:nvPr/>
        </p:nvCxnSpPr>
        <p:spPr>
          <a:xfrm>
            <a:off x="2774850" y="2571750"/>
            <a:ext cx="42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64" name="Google Shape;464;p42"/>
          <p:cNvCxnSpPr/>
          <p:nvPr/>
        </p:nvCxnSpPr>
        <p:spPr>
          <a:xfrm flipH="1">
            <a:off x="3179550" y="2272475"/>
            <a:ext cx="16500" cy="30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65" name="Google Shape;465;p42"/>
          <p:cNvSpPr txBox="1"/>
          <p:nvPr/>
        </p:nvSpPr>
        <p:spPr>
          <a:xfrm>
            <a:off x="3240150" y="3242925"/>
            <a:ext cx="43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β</a:t>
            </a:r>
            <a:r>
              <a:rPr b="0" baseline="-2500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6" name="Google Shape;466;p42"/>
          <p:cNvCxnSpPr/>
          <p:nvPr/>
        </p:nvCxnSpPr>
        <p:spPr>
          <a:xfrm>
            <a:off x="2774850" y="3424725"/>
            <a:ext cx="42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67" name="Google Shape;467;p42"/>
          <p:cNvCxnSpPr/>
          <p:nvPr/>
        </p:nvCxnSpPr>
        <p:spPr>
          <a:xfrm flipH="1">
            <a:off x="3187650" y="3242925"/>
            <a:ext cx="8400" cy="18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468" name="Google Shape;468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186725"/>
            <a:ext cx="3598601" cy="3664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69" name="Google Shape;469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s-419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Trampa dummy</a:t>
            </a:r>
            <a:endParaRPr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5" name="Google Shape;475;p43"/>
          <p:cNvSpPr txBox="1"/>
          <p:nvPr>
            <p:ph idx="1" type="body"/>
          </p:nvPr>
        </p:nvSpPr>
        <p:spPr>
          <a:xfrm>
            <a:off x="713225" y="1284850"/>
            <a:ext cx="75870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</a:pPr>
            <a:r>
              <a:rPr lang="es-419" sz="1600">
                <a:latin typeface="Montserrat"/>
                <a:ea typeface="Montserrat"/>
                <a:cs typeface="Montserrat"/>
                <a:sym typeface="Montserrat"/>
              </a:rPr>
              <a:t>Al incluir una variable binaria (dos clases) en el modelo lo hicimos con una única variable indicadora. ¿Qué sucede si definimos tantas variables como clases?</a:t>
            </a:r>
            <a:r>
              <a:rPr lang="es-419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6" name="Google Shape;476;p43"/>
          <p:cNvSpPr/>
          <p:nvPr/>
        </p:nvSpPr>
        <p:spPr>
          <a:xfrm>
            <a:off x="8670800" y="0"/>
            <a:ext cx="508200" cy="5143500"/>
          </a:xfrm>
          <a:prstGeom prst="frame">
            <a:avLst>
              <a:gd fmla="val 6267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7" name="Google Shape;47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5925" y="2282775"/>
            <a:ext cx="5533951" cy="11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3225" y="4220000"/>
            <a:ext cx="67056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43"/>
          <p:cNvSpPr txBox="1"/>
          <p:nvPr/>
        </p:nvSpPr>
        <p:spPr>
          <a:xfrm>
            <a:off x="680200" y="3752025"/>
            <a:ext cx="429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 modelo quedaría definido: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0" name="Google Shape;480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80150" y="2497438"/>
            <a:ext cx="805425" cy="8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s-419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Trampa dummy</a:t>
            </a:r>
            <a:endParaRPr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44"/>
          <p:cNvSpPr txBox="1"/>
          <p:nvPr>
            <p:ph idx="1" type="body"/>
          </p:nvPr>
        </p:nvSpPr>
        <p:spPr>
          <a:xfrm>
            <a:off x="713225" y="1284850"/>
            <a:ext cx="7587000" cy="10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</a:pPr>
            <a:r>
              <a:rPr lang="es-419" sz="1600">
                <a:latin typeface="Montserrat"/>
                <a:ea typeface="Montserrat"/>
                <a:cs typeface="Montserrat"/>
                <a:sym typeface="Montserrat"/>
              </a:rPr>
              <a:t>Esta especificación del modelo es incorrecta ya que ocasiona haya </a:t>
            </a:r>
            <a:r>
              <a:rPr b="1" lang="es-419" sz="1600">
                <a:latin typeface="Montserrat"/>
                <a:ea typeface="Montserrat"/>
                <a:cs typeface="Montserrat"/>
                <a:sym typeface="Montserrat"/>
              </a:rPr>
              <a:t>multicolinealidad perfecta </a:t>
            </a:r>
            <a:r>
              <a:rPr lang="es-419" sz="1600">
                <a:latin typeface="Montserrat"/>
                <a:ea typeface="Montserrat"/>
                <a:cs typeface="Montserrat"/>
                <a:sym typeface="Montserrat"/>
              </a:rPr>
              <a:t>y no sea posible estimar los parámetros.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8" name="Google Shape;488;p44"/>
          <p:cNvSpPr/>
          <p:nvPr/>
        </p:nvSpPr>
        <p:spPr>
          <a:xfrm>
            <a:off x="8670800" y="0"/>
            <a:ext cx="508200" cy="5143500"/>
          </a:xfrm>
          <a:prstGeom prst="frame">
            <a:avLst>
              <a:gd fmla="val 6267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44"/>
          <p:cNvSpPr txBox="1"/>
          <p:nvPr/>
        </p:nvSpPr>
        <p:spPr>
          <a:xfrm>
            <a:off x="713225" y="2370313"/>
            <a:ext cx="7263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Solución</a:t>
            </a:r>
            <a:r>
              <a:rPr b="0" i="0" lang="es-419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para las variables categóricas con K clases se deben crear k-1 variables indicadoras/binarias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0" name="Google Shape;49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4800" y="392313"/>
            <a:ext cx="805425" cy="8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44"/>
          <p:cNvSpPr txBox="1"/>
          <p:nvPr>
            <p:ph idx="1" type="body"/>
          </p:nvPr>
        </p:nvSpPr>
        <p:spPr>
          <a:xfrm>
            <a:off x="778500" y="3195775"/>
            <a:ext cx="7587000" cy="1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r>
              <a:rPr i="1" lang="es-419" sz="1600">
                <a:latin typeface="Montserrat"/>
                <a:ea typeface="Montserrat"/>
                <a:cs typeface="Montserrat"/>
                <a:sym typeface="Montserrat"/>
              </a:rPr>
              <a:t>Ejemplos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s-419" sz="1600">
                <a:latin typeface="Montserrat"/>
                <a:ea typeface="Montserrat"/>
                <a:cs typeface="Montserrat"/>
                <a:sym typeface="Montserrat"/>
              </a:rPr>
              <a:t>Para una variable binaria (k=2) se crea una variable dummy/binaria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s-419" sz="1600">
                <a:latin typeface="Montserrat"/>
                <a:ea typeface="Montserrat"/>
                <a:cs typeface="Montserrat"/>
                <a:sym typeface="Montserrat"/>
              </a:rPr>
              <a:t>Para una variable con 4 clases (k=4) se crean 3 variables dummies/binarias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2" name="Google Shape;49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s-419">
                <a:solidFill>
                  <a:srgbClr val="97171E"/>
                </a:solidFill>
              </a:rPr>
              <a:t>Variables con 3 o más categorías</a:t>
            </a:r>
            <a:endParaRPr>
              <a:solidFill>
                <a:srgbClr val="97171E"/>
              </a:solidFill>
            </a:endParaRPr>
          </a:p>
        </p:txBody>
      </p:sp>
      <p:sp>
        <p:nvSpPr>
          <p:cNvPr id="498" name="Google Shape;498;p45"/>
          <p:cNvSpPr txBox="1"/>
          <p:nvPr>
            <p:ph idx="1" type="body"/>
          </p:nvPr>
        </p:nvSpPr>
        <p:spPr>
          <a:xfrm>
            <a:off x="713225" y="1284850"/>
            <a:ext cx="7587000" cy="1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</a:pPr>
            <a:r>
              <a:rPr lang="es-419" sz="1600">
                <a:latin typeface="Montserrat"/>
                <a:ea typeface="Montserrat"/>
                <a:cs typeface="Montserrat"/>
                <a:sym typeface="Montserrat"/>
              </a:rPr>
              <a:t>Una variable categórica con k categorías deberá ser codificada como (k-1) variables binarias.</a:t>
            </a:r>
            <a:br>
              <a:rPr lang="es-419" sz="1600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s-419" sz="16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419" sz="1600">
                <a:latin typeface="Montserrat"/>
                <a:ea typeface="Montserrat"/>
                <a:cs typeface="Montserrat"/>
                <a:sym typeface="Montserrat"/>
              </a:rPr>
              <a:t>La clase que no es codificada en una variable queda contenida en el valor del parametro β</a:t>
            </a:r>
            <a:r>
              <a:rPr baseline="-25000" lang="es-419" sz="16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s-419" sz="16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9" name="Google Shape;499;p45"/>
          <p:cNvSpPr/>
          <p:nvPr/>
        </p:nvSpPr>
        <p:spPr>
          <a:xfrm>
            <a:off x="8670800" y="0"/>
            <a:ext cx="508200" cy="5143500"/>
          </a:xfrm>
          <a:prstGeom prst="frame">
            <a:avLst>
              <a:gd fmla="val 6267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45"/>
          <p:cNvSpPr txBox="1"/>
          <p:nvPr>
            <p:ph idx="1" type="body"/>
          </p:nvPr>
        </p:nvSpPr>
        <p:spPr>
          <a:xfrm>
            <a:off x="663700" y="2690050"/>
            <a:ext cx="75870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</a:pPr>
            <a:r>
              <a:rPr b="1" lang="es-419" sz="1600">
                <a:latin typeface="Montserrat"/>
                <a:ea typeface="Montserrat"/>
                <a:cs typeface="Montserrat"/>
                <a:sym typeface="Montserrat"/>
              </a:rPr>
              <a:t>Ejemplo:</a:t>
            </a:r>
            <a:r>
              <a:rPr lang="es-419" sz="1600">
                <a:latin typeface="Montserrat"/>
                <a:ea typeface="Montserrat"/>
                <a:cs typeface="Montserrat"/>
                <a:sym typeface="Montserrat"/>
              </a:rPr>
              <a:t> la variable tipo de propiedad tiene las categorías: departamento, casa y propiedad horizontal (PH). Entonces generamos 2 variables binarias: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1" name="Google Shape;50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875" y="4366775"/>
            <a:ext cx="4088324" cy="63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8324" y="3687263"/>
            <a:ext cx="4711527" cy="5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39900" y="3654550"/>
            <a:ext cx="508200" cy="5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39900" y="4428700"/>
            <a:ext cx="508200" cy="5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s-419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Variables con 3 o más categorías</a:t>
            </a:r>
            <a:endParaRPr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46"/>
          <p:cNvSpPr txBox="1"/>
          <p:nvPr>
            <p:ph idx="1" type="body"/>
          </p:nvPr>
        </p:nvSpPr>
        <p:spPr>
          <a:xfrm>
            <a:off x="663700" y="1052838"/>
            <a:ext cx="75870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</a:pPr>
            <a:r>
              <a:rPr lang="es-419" sz="1600">
                <a:latin typeface="Montserrat"/>
                <a:ea typeface="Montserrat"/>
                <a:cs typeface="Montserrat"/>
                <a:sym typeface="Montserrat"/>
              </a:rPr>
              <a:t>El modelo queda especificado: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46"/>
          <p:cNvSpPr/>
          <p:nvPr/>
        </p:nvSpPr>
        <p:spPr>
          <a:xfrm>
            <a:off x="8670800" y="0"/>
            <a:ext cx="508200" cy="5143500"/>
          </a:xfrm>
          <a:prstGeom prst="frame">
            <a:avLst>
              <a:gd fmla="val 6267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46"/>
          <p:cNvSpPr txBox="1"/>
          <p:nvPr>
            <p:ph idx="1" type="body"/>
          </p:nvPr>
        </p:nvSpPr>
        <p:spPr>
          <a:xfrm>
            <a:off x="1246625" y="2168050"/>
            <a:ext cx="7587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</a:pPr>
            <a:r>
              <a:rPr lang="es-419" sz="1400">
                <a:latin typeface="Roboto Mono"/>
                <a:ea typeface="Roboto Mono"/>
                <a:cs typeface="Roboto Mono"/>
                <a:sym typeface="Roboto Mono"/>
              </a:rPr>
              <a:t>Si la propiedad es una casa, </a:t>
            </a:r>
            <a:r>
              <a:rPr i="1" lang="es-419" sz="1400"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aseline="-25000" i="1" lang="es-419" sz="1400">
                <a:latin typeface="Roboto Mono"/>
                <a:ea typeface="Roboto Mono"/>
                <a:cs typeface="Roboto Mono"/>
                <a:sym typeface="Roboto Mono"/>
              </a:rPr>
              <a:t>casa</a:t>
            </a:r>
            <a:r>
              <a:rPr i="1" lang="es-419" sz="1400">
                <a:latin typeface="Roboto Mono"/>
                <a:ea typeface="Roboto Mono"/>
                <a:cs typeface="Roboto Mono"/>
                <a:sym typeface="Roboto Mono"/>
              </a:rPr>
              <a:t>= 1 y X</a:t>
            </a:r>
            <a:r>
              <a:rPr baseline="-25000" i="1" lang="es-419" sz="1400">
                <a:latin typeface="Roboto Mono"/>
                <a:ea typeface="Roboto Mono"/>
                <a:cs typeface="Roboto Mono"/>
                <a:sym typeface="Roboto Mono"/>
              </a:rPr>
              <a:t>depto</a:t>
            </a:r>
            <a:r>
              <a:rPr i="1" lang="es-419" sz="1400">
                <a:latin typeface="Roboto Mono"/>
                <a:ea typeface="Roboto Mono"/>
                <a:cs typeface="Roboto Mono"/>
                <a:sym typeface="Roboto Mono"/>
              </a:rPr>
              <a:t>= 0</a:t>
            </a:r>
            <a:endParaRPr i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14" name="Google Shape;51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1250" y="1521138"/>
            <a:ext cx="5681481" cy="4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3990" y="2567100"/>
            <a:ext cx="4384735" cy="373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6"/>
          <p:cNvSpPr txBox="1"/>
          <p:nvPr>
            <p:ph idx="1" type="body"/>
          </p:nvPr>
        </p:nvSpPr>
        <p:spPr>
          <a:xfrm>
            <a:off x="1246625" y="3082450"/>
            <a:ext cx="7587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</a:pPr>
            <a:r>
              <a:rPr lang="es-419" sz="1400">
                <a:latin typeface="Roboto Mono"/>
                <a:ea typeface="Roboto Mono"/>
                <a:cs typeface="Roboto Mono"/>
                <a:sym typeface="Roboto Mono"/>
              </a:rPr>
              <a:t>Si la propiedad es un departamento, </a:t>
            </a:r>
            <a:r>
              <a:rPr i="1" lang="es-419" sz="1400"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aseline="-25000" i="1" lang="es-419" sz="1400">
                <a:latin typeface="Roboto Mono"/>
                <a:ea typeface="Roboto Mono"/>
                <a:cs typeface="Roboto Mono"/>
                <a:sym typeface="Roboto Mono"/>
              </a:rPr>
              <a:t>depto</a:t>
            </a:r>
            <a:r>
              <a:rPr i="1" lang="es-419" sz="1400">
                <a:latin typeface="Roboto Mono"/>
                <a:ea typeface="Roboto Mono"/>
                <a:cs typeface="Roboto Mono"/>
                <a:sym typeface="Roboto Mono"/>
              </a:rPr>
              <a:t>= 1</a:t>
            </a:r>
            <a:endParaRPr i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17" name="Google Shape;517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4000" y="3453850"/>
            <a:ext cx="4569094" cy="37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3175" y="3920750"/>
            <a:ext cx="703250" cy="70325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6"/>
          <p:cNvSpPr txBox="1"/>
          <p:nvPr>
            <p:ph idx="1" type="body"/>
          </p:nvPr>
        </p:nvSpPr>
        <p:spPr>
          <a:xfrm>
            <a:off x="1246625" y="3920650"/>
            <a:ext cx="7587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</a:pPr>
            <a:r>
              <a:rPr lang="es-419" sz="1400">
                <a:latin typeface="Roboto Mono"/>
                <a:ea typeface="Roboto Mono"/>
                <a:cs typeface="Roboto Mono"/>
                <a:sym typeface="Roboto Mono"/>
              </a:rPr>
              <a:t>Si la propiedad es un PH, </a:t>
            </a:r>
            <a:r>
              <a:rPr i="1" lang="es-419" sz="1400"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aseline="-25000" i="1" lang="es-419" sz="1400">
                <a:latin typeface="Roboto Mono"/>
                <a:ea typeface="Roboto Mono"/>
                <a:cs typeface="Roboto Mono"/>
                <a:sym typeface="Roboto Mono"/>
              </a:rPr>
              <a:t>casa</a:t>
            </a:r>
            <a:r>
              <a:rPr i="1" lang="es-419" sz="1400">
                <a:latin typeface="Roboto Mono"/>
                <a:ea typeface="Roboto Mono"/>
                <a:cs typeface="Roboto Mono"/>
                <a:sym typeface="Roboto Mono"/>
              </a:rPr>
              <a:t>= 0 y X</a:t>
            </a:r>
            <a:r>
              <a:rPr baseline="-25000" i="1" lang="es-419" sz="1400">
                <a:latin typeface="Roboto Mono"/>
                <a:ea typeface="Roboto Mono"/>
                <a:cs typeface="Roboto Mono"/>
                <a:sym typeface="Roboto Mono"/>
              </a:rPr>
              <a:t>depto</a:t>
            </a:r>
            <a:r>
              <a:rPr i="1" lang="es-419" sz="1400">
                <a:latin typeface="Roboto Mono"/>
                <a:ea typeface="Roboto Mono"/>
                <a:cs typeface="Roboto Mono"/>
                <a:sym typeface="Roboto Mono"/>
              </a:rPr>
              <a:t>= 0</a:t>
            </a:r>
            <a:endParaRPr i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20" name="Google Shape;520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2825" y="2872250"/>
            <a:ext cx="743601" cy="74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2825" y="1932800"/>
            <a:ext cx="703250" cy="7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4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547500" y="4379050"/>
            <a:ext cx="39338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4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s-419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Evaluación del modelo</a:t>
            </a:r>
            <a:endParaRPr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47"/>
          <p:cNvSpPr txBox="1"/>
          <p:nvPr>
            <p:ph idx="1" type="body"/>
          </p:nvPr>
        </p:nvSpPr>
        <p:spPr>
          <a:xfrm>
            <a:off x="713225" y="1284850"/>
            <a:ext cx="7587000" cy="3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r>
              <a:rPr lang="es-419" sz="1600">
                <a:latin typeface="Montserrat"/>
                <a:ea typeface="Montserrat"/>
                <a:cs typeface="Montserrat"/>
                <a:sym typeface="Montserrat"/>
              </a:rPr>
              <a:t>La evaluación del modelo consiste en la realización de tests estadísticos y cálculo de métricas sobre la performance del modelo.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r>
              <a:rPr lang="es-419" sz="1600">
                <a:latin typeface="Montserrat"/>
                <a:ea typeface="Montserrat"/>
                <a:cs typeface="Montserrat"/>
                <a:sym typeface="Montserrat"/>
              </a:rPr>
              <a:t>Los </a:t>
            </a:r>
            <a:r>
              <a:rPr b="1" lang="es-419" sz="1600">
                <a:latin typeface="Montserrat"/>
                <a:ea typeface="Montserrat"/>
                <a:cs typeface="Montserrat"/>
                <a:sym typeface="Montserrat"/>
              </a:rPr>
              <a:t>tests estadísticos</a:t>
            </a:r>
            <a:r>
              <a:rPr lang="es-419" sz="1600">
                <a:latin typeface="Montserrat"/>
                <a:ea typeface="Montserrat"/>
                <a:cs typeface="Montserrat"/>
                <a:sym typeface="Montserrat"/>
              </a:rPr>
              <a:t> de significatividad individual y global nos permiten evaluar si uno o todos los coeficientes estimados son estadísticamente distintos de cero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</a:pPr>
            <a:r>
              <a:rPr b="1" lang="es-419" sz="1600">
                <a:latin typeface="Montserrat"/>
                <a:ea typeface="Montserrat"/>
                <a:cs typeface="Montserrat"/>
                <a:sym typeface="Montserrat"/>
              </a:rPr>
              <a:t>Métricas</a:t>
            </a:r>
            <a:r>
              <a:rPr lang="es-419" sz="1600">
                <a:latin typeface="Montserrat"/>
                <a:ea typeface="Montserrat"/>
                <a:cs typeface="Montserrat"/>
                <a:sym typeface="Montserrat"/>
              </a:rPr>
              <a:t> como el coeficiente de determinación (R cuadrado) y Error Cuadrático Medio (ECM) nos permiten evaluar la </a:t>
            </a:r>
            <a:r>
              <a:rPr b="1" lang="es-419" sz="1600">
                <a:latin typeface="Montserrat"/>
                <a:ea typeface="Montserrat"/>
                <a:cs typeface="Montserrat"/>
                <a:sym typeface="Montserrat"/>
              </a:rPr>
              <a:t>capacidad explicativa o predictiva</a:t>
            </a:r>
            <a:r>
              <a:rPr lang="es-419" sz="1600">
                <a:latin typeface="Montserrat"/>
                <a:ea typeface="Montserrat"/>
                <a:cs typeface="Montserrat"/>
                <a:sym typeface="Montserrat"/>
              </a:rPr>
              <a:t> del modelo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47"/>
          <p:cNvSpPr/>
          <p:nvPr/>
        </p:nvSpPr>
        <p:spPr>
          <a:xfrm>
            <a:off x="8670800" y="0"/>
            <a:ext cx="508200" cy="5143500"/>
          </a:xfrm>
          <a:prstGeom prst="frame">
            <a:avLst>
              <a:gd fmla="val 6267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1" name="Google Shape;53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9700" y="301738"/>
            <a:ext cx="920525" cy="92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s-419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Test significatividad individual</a:t>
            </a:r>
            <a:endParaRPr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48"/>
          <p:cNvSpPr txBox="1"/>
          <p:nvPr>
            <p:ph idx="1" type="body"/>
          </p:nvPr>
        </p:nvSpPr>
        <p:spPr>
          <a:xfrm>
            <a:off x="713225" y="1284850"/>
            <a:ext cx="7587000" cy="1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r>
              <a:rPr lang="es-419" sz="1600">
                <a:latin typeface="Montserrat"/>
                <a:ea typeface="Montserrat"/>
                <a:cs typeface="Montserrat"/>
                <a:sym typeface="Montserrat"/>
              </a:rPr>
              <a:t>La pregunta que se desea responder es: ¿La variable x</a:t>
            </a:r>
            <a:r>
              <a:rPr baseline="-25000" lang="es-419" sz="1600">
                <a:latin typeface="Montserrat"/>
                <a:ea typeface="Montserrat"/>
                <a:cs typeface="Montserrat"/>
                <a:sym typeface="Montserrat"/>
              </a:rPr>
              <a:t>j</a:t>
            </a:r>
            <a:r>
              <a:rPr lang="es-419" sz="1600">
                <a:latin typeface="Montserrat"/>
                <a:ea typeface="Montserrat"/>
                <a:cs typeface="Montserrat"/>
                <a:sym typeface="Montserrat"/>
              </a:rPr>
              <a:t> tiene una relación lineal con la variable Y?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r>
              <a:rPr lang="es-419" sz="1600">
                <a:latin typeface="Montserrat"/>
                <a:ea typeface="Montserrat"/>
                <a:cs typeface="Montserrat"/>
                <a:sym typeface="Montserrat"/>
              </a:rPr>
              <a:t>Esto equivale a preguntarse si el parámetro β</a:t>
            </a:r>
            <a:r>
              <a:rPr baseline="-25000" lang="es-419" sz="1600">
                <a:latin typeface="Montserrat"/>
                <a:ea typeface="Montserrat"/>
                <a:cs typeface="Montserrat"/>
                <a:sym typeface="Montserrat"/>
              </a:rPr>
              <a:t>j </a:t>
            </a:r>
            <a:r>
              <a:rPr lang="es-419" sz="1600">
                <a:latin typeface="Montserrat"/>
                <a:ea typeface="Montserrat"/>
                <a:cs typeface="Montserrat"/>
                <a:sym typeface="Montserrat"/>
              </a:rPr>
              <a:t>es igual a cero o no. Las hipótesis quedan planteadas: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</a:pPr>
            <a:r>
              <a:rPr baseline="-25000" lang="es-419" sz="16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9" name="Google Shape;539;p48"/>
          <p:cNvSpPr/>
          <p:nvPr/>
        </p:nvSpPr>
        <p:spPr>
          <a:xfrm>
            <a:off x="8670800" y="0"/>
            <a:ext cx="508200" cy="5143500"/>
          </a:xfrm>
          <a:prstGeom prst="frame">
            <a:avLst>
              <a:gd fmla="val 6267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48"/>
          <p:cNvSpPr txBox="1"/>
          <p:nvPr/>
        </p:nvSpPr>
        <p:spPr>
          <a:xfrm>
            <a:off x="2378700" y="2810000"/>
            <a:ext cx="410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="0" baseline="-2500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0: </a:t>
            </a:r>
            <a:r>
              <a:rPr b="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β</a:t>
            </a:r>
            <a:r>
              <a:rPr b="0" baseline="-2500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 </a:t>
            </a:r>
            <a:r>
              <a:rPr b="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 0              H</a:t>
            </a:r>
            <a:r>
              <a:rPr b="0" baseline="-2500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A: </a:t>
            </a:r>
            <a:r>
              <a:rPr b="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β</a:t>
            </a:r>
            <a:r>
              <a:rPr b="0" baseline="-2500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 </a:t>
            </a:r>
            <a:r>
              <a:rPr b="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≠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48"/>
          <p:cNvSpPr txBox="1"/>
          <p:nvPr/>
        </p:nvSpPr>
        <p:spPr>
          <a:xfrm>
            <a:off x="5098475" y="3381450"/>
            <a:ext cx="3000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 rechazar la hipótesis nula se suele requerir un </a:t>
            </a:r>
            <a:r>
              <a:rPr b="1" i="0" lang="es-419" sz="1600" u="none" cap="none" strike="noStrike">
                <a:solidFill>
                  <a:srgbClr val="F59410"/>
                </a:solidFill>
                <a:latin typeface="Montserrat"/>
                <a:ea typeface="Montserrat"/>
                <a:cs typeface="Montserrat"/>
                <a:sym typeface="Montserrat"/>
              </a:rPr>
              <a:t>p-valor</a:t>
            </a:r>
            <a:r>
              <a:rPr b="0" i="0" lang="es-419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del test menor o igual </a:t>
            </a:r>
            <a:r>
              <a:rPr b="1" i="0" lang="es-419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0.05</a:t>
            </a:r>
            <a:endParaRPr b="1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2" name="Google Shape;54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5013" y="3381450"/>
            <a:ext cx="2665763" cy="15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s-419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Test significatividad global</a:t>
            </a:r>
            <a:endParaRPr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49"/>
          <p:cNvSpPr/>
          <p:nvPr/>
        </p:nvSpPr>
        <p:spPr>
          <a:xfrm>
            <a:off x="8670800" y="0"/>
            <a:ext cx="508200" cy="5143500"/>
          </a:xfrm>
          <a:prstGeom prst="frame">
            <a:avLst>
              <a:gd fmla="val 6267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49"/>
          <p:cNvSpPr txBox="1"/>
          <p:nvPr>
            <p:ph idx="1" type="body"/>
          </p:nvPr>
        </p:nvSpPr>
        <p:spPr>
          <a:xfrm>
            <a:off x="713225" y="1284850"/>
            <a:ext cx="7587000" cy="1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r>
              <a:rPr lang="es-419" sz="1600">
                <a:latin typeface="Montserrat"/>
                <a:ea typeface="Montserrat"/>
                <a:cs typeface="Montserrat"/>
                <a:sym typeface="Montserrat"/>
              </a:rPr>
              <a:t>La pregunta que se desea responder es: ¿Alguna de las variables x</a:t>
            </a:r>
            <a:r>
              <a:rPr baseline="-25000" lang="es-419" sz="1600">
                <a:latin typeface="Montserrat"/>
                <a:ea typeface="Montserrat"/>
                <a:cs typeface="Montserrat"/>
                <a:sym typeface="Montserrat"/>
              </a:rPr>
              <a:t>j</a:t>
            </a:r>
            <a:r>
              <a:rPr lang="es-419" sz="1600">
                <a:latin typeface="Montserrat"/>
                <a:ea typeface="Montserrat"/>
                <a:cs typeface="Montserrat"/>
                <a:sym typeface="Montserrat"/>
              </a:rPr>
              <a:t> tiene una relación lineal con la variable Y?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r>
              <a:rPr lang="es-419" sz="1600">
                <a:latin typeface="Montserrat"/>
                <a:ea typeface="Montserrat"/>
                <a:cs typeface="Montserrat"/>
                <a:sym typeface="Montserrat"/>
              </a:rPr>
              <a:t>Esto equivale a preguntarse si todos los parámetros β</a:t>
            </a:r>
            <a:r>
              <a:rPr baseline="-25000" lang="es-419" sz="1600">
                <a:latin typeface="Montserrat"/>
                <a:ea typeface="Montserrat"/>
                <a:cs typeface="Montserrat"/>
                <a:sym typeface="Montserrat"/>
              </a:rPr>
              <a:t>j </a:t>
            </a:r>
            <a:r>
              <a:rPr lang="es-419" sz="1600">
                <a:latin typeface="Montserrat"/>
                <a:ea typeface="Montserrat"/>
                <a:cs typeface="Montserrat"/>
                <a:sym typeface="Montserrat"/>
              </a:rPr>
              <a:t>son iguales a cero o no. Las hipótesis quedan planteadas: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</a:pPr>
            <a:r>
              <a:rPr baseline="-25000" lang="es-419" sz="16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1" name="Google Shape;551;p49"/>
          <p:cNvSpPr txBox="1"/>
          <p:nvPr/>
        </p:nvSpPr>
        <p:spPr>
          <a:xfrm>
            <a:off x="1676950" y="2760450"/>
            <a:ext cx="472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="0" baseline="-2500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0: </a:t>
            </a:r>
            <a:r>
              <a:rPr b="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Todos los β</a:t>
            </a:r>
            <a:r>
              <a:rPr b="0" baseline="-2500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 </a:t>
            </a:r>
            <a:r>
              <a:rPr b="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 0    H</a:t>
            </a:r>
            <a:r>
              <a:rPr b="0" baseline="-2500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A: </a:t>
            </a:r>
            <a:r>
              <a:rPr b="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Algún β</a:t>
            </a:r>
            <a:r>
              <a:rPr b="0" baseline="-2500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 </a:t>
            </a:r>
            <a:r>
              <a:rPr b="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≠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2" name="Google Shape;55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950" y="3323925"/>
            <a:ext cx="2826162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49"/>
          <p:cNvSpPr txBox="1"/>
          <p:nvPr/>
        </p:nvSpPr>
        <p:spPr>
          <a:xfrm>
            <a:off x="5098475" y="3381450"/>
            <a:ext cx="3000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 rechazar la hipótesis nula se suele requerir un </a:t>
            </a:r>
            <a:r>
              <a:rPr b="1" i="0" lang="es-419" sz="1600" u="none" cap="none" strike="noStrike">
                <a:solidFill>
                  <a:srgbClr val="F59410"/>
                </a:solidFill>
                <a:latin typeface="Montserrat"/>
                <a:ea typeface="Montserrat"/>
                <a:cs typeface="Montserrat"/>
                <a:sym typeface="Montserrat"/>
              </a:rPr>
              <a:t>p-valor</a:t>
            </a:r>
            <a:r>
              <a:rPr b="0" i="0" lang="es-419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del test menor o igual </a:t>
            </a:r>
            <a:r>
              <a:rPr b="1" i="0" lang="es-419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0.05</a:t>
            </a:r>
            <a:endParaRPr b="1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4" name="Google Shape;55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s-419">
                <a:solidFill>
                  <a:srgbClr val="97171E"/>
                </a:solidFill>
              </a:rPr>
              <a:t>Coeficiente R-cuadrado</a:t>
            </a:r>
            <a:endParaRPr>
              <a:solidFill>
                <a:srgbClr val="97171E"/>
              </a:solidFill>
            </a:endParaRPr>
          </a:p>
        </p:txBody>
      </p:sp>
      <p:sp>
        <p:nvSpPr>
          <p:cNvPr id="560" name="Google Shape;560;p50"/>
          <p:cNvSpPr/>
          <p:nvPr/>
        </p:nvSpPr>
        <p:spPr>
          <a:xfrm>
            <a:off x="8670800" y="0"/>
            <a:ext cx="508200" cy="5143500"/>
          </a:xfrm>
          <a:prstGeom prst="frame">
            <a:avLst>
              <a:gd fmla="val 6267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50"/>
          <p:cNvSpPr txBox="1"/>
          <p:nvPr>
            <p:ph idx="1" type="body"/>
          </p:nvPr>
        </p:nvSpPr>
        <p:spPr>
          <a:xfrm>
            <a:off x="801800" y="1189600"/>
            <a:ext cx="74985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r>
              <a:rPr lang="es-419" sz="1600">
                <a:latin typeface="Montserrat"/>
                <a:ea typeface="Montserrat"/>
                <a:cs typeface="Montserrat"/>
                <a:sym typeface="Montserrat"/>
              </a:rPr>
              <a:t>Es una métrica que permite medir qué porcentaje de la variabilidad de la variable Y es explicada por el modelo. Para calcularlo son necesarios: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2" name="Google Shape;56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25" y="2337175"/>
            <a:ext cx="474345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50"/>
          <p:cNvSpPr txBox="1"/>
          <p:nvPr/>
        </p:nvSpPr>
        <p:spPr>
          <a:xfrm>
            <a:off x="5456675" y="2144900"/>
            <a:ext cx="3159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Discrepancia entre la observación y la predicción base (promedio)</a:t>
            </a:r>
            <a:endParaRPr b="0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50"/>
          <p:cNvSpPr txBox="1"/>
          <p:nvPr/>
        </p:nvSpPr>
        <p:spPr>
          <a:xfrm>
            <a:off x="5456675" y="31868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Discrepancia entre la observación y predicción</a:t>
            </a:r>
            <a:endParaRPr b="0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5" name="Google Shape;565;p50"/>
          <p:cNvSpPr txBox="1"/>
          <p:nvPr/>
        </p:nvSpPr>
        <p:spPr>
          <a:xfrm>
            <a:off x="5497063" y="39980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Discrepancia entre la predicción y predicción base</a:t>
            </a:r>
            <a:endParaRPr b="0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6" name="Google Shape;566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1"/>
          <p:cNvSpPr txBox="1"/>
          <p:nvPr/>
        </p:nvSpPr>
        <p:spPr>
          <a:xfrm>
            <a:off x="526550" y="2783450"/>
            <a:ext cx="72600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Propiedades</a:t>
            </a:r>
            <a:endParaRPr b="1" i="0" sz="16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●"/>
            </a:pPr>
            <a:r>
              <a:rPr b="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 ≤ R</a:t>
            </a:r>
            <a:r>
              <a:rPr b="0" baseline="3000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</a:t>
            </a:r>
            <a:r>
              <a:rPr b="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≤ 1</a:t>
            </a:r>
            <a:endParaRPr b="0" i="0" sz="16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●"/>
            </a:pPr>
            <a:r>
              <a:rPr b="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 depende de las unidades de medición de la variable</a:t>
            </a:r>
            <a:endParaRPr b="0" i="0" sz="16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●"/>
            </a:pPr>
            <a:r>
              <a:rPr b="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medida que la capacidad predictiva del modelo aumenta, el coeficiente crece (hay excepciones!)</a:t>
            </a:r>
            <a:endParaRPr b="0" i="0" sz="16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2" name="Google Shape;57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s-419">
                <a:solidFill>
                  <a:srgbClr val="97171E"/>
                </a:solidFill>
              </a:rPr>
              <a:t>Coeficiente R-cuadrado</a:t>
            </a:r>
            <a:endParaRPr>
              <a:solidFill>
                <a:srgbClr val="97171E"/>
              </a:solidFill>
            </a:endParaRPr>
          </a:p>
        </p:txBody>
      </p:sp>
      <p:sp>
        <p:nvSpPr>
          <p:cNvPr id="573" name="Google Shape;573;p51"/>
          <p:cNvSpPr/>
          <p:nvPr/>
        </p:nvSpPr>
        <p:spPr>
          <a:xfrm>
            <a:off x="8670800" y="0"/>
            <a:ext cx="508200" cy="5143500"/>
          </a:xfrm>
          <a:prstGeom prst="frame">
            <a:avLst>
              <a:gd fmla="val 6267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4" name="Google Shape;57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675" y="1560000"/>
            <a:ext cx="7063749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51"/>
          <p:cNvSpPr txBox="1"/>
          <p:nvPr/>
        </p:nvSpPr>
        <p:spPr>
          <a:xfrm>
            <a:off x="4455350" y="1059325"/>
            <a:ext cx="1976400" cy="431100"/>
          </a:xfrm>
          <a:prstGeom prst="rect">
            <a:avLst/>
          </a:prstGeom>
          <a:noFill/>
          <a:ln cap="flat" cmpd="sng" w="19050">
            <a:solidFill>
              <a:srgbClr val="F59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SCT = SCM + SCR</a:t>
            </a:r>
            <a:r>
              <a:rPr b="0" i="0" lang="es-419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6" name="Google Shape;576;p51"/>
          <p:cNvCxnSpPr>
            <a:stCxn id="574" idx="0"/>
            <a:endCxn id="575" idx="1"/>
          </p:cNvCxnSpPr>
          <p:nvPr/>
        </p:nvCxnSpPr>
        <p:spPr>
          <a:xfrm rot="-5400000">
            <a:off x="4065000" y="1169550"/>
            <a:ext cx="285000" cy="495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7" name="Google Shape;577;p51"/>
          <p:cNvSpPr/>
          <p:nvPr/>
        </p:nvSpPr>
        <p:spPr>
          <a:xfrm rot="5400000">
            <a:off x="2456600" y="991800"/>
            <a:ext cx="130200" cy="24858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51"/>
          <p:cNvSpPr/>
          <p:nvPr/>
        </p:nvSpPr>
        <p:spPr>
          <a:xfrm rot="5400000">
            <a:off x="6047525" y="991800"/>
            <a:ext cx="130200" cy="24858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51"/>
          <p:cNvSpPr txBox="1"/>
          <p:nvPr/>
        </p:nvSpPr>
        <p:spPr>
          <a:xfrm>
            <a:off x="830900" y="2367950"/>
            <a:ext cx="338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s-419" sz="1500" u="none" cap="none" strike="noStrike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Ratio variabilidad explicada</a:t>
            </a:r>
            <a:endParaRPr b="0" i="0" sz="13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51"/>
          <p:cNvSpPr txBox="1"/>
          <p:nvPr/>
        </p:nvSpPr>
        <p:spPr>
          <a:xfrm>
            <a:off x="4526600" y="2367950"/>
            <a:ext cx="371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s-419" sz="1500" u="none" cap="none" strike="noStrik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Ratio variabilidad no explicada</a:t>
            </a:r>
            <a:endParaRPr b="0" i="0" sz="13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1" name="Google Shape;581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8EE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432600" y="320700"/>
            <a:ext cx="227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419" sz="1300" u="none" cap="none" strike="noStrike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INTRODUCTION TO MLR</a:t>
            </a:r>
            <a:endParaRPr b="1" i="0" sz="1300" u="none" cap="none" strike="noStrike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90850" y="797850"/>
            <a:ext cx="636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419" sz="2500" u="none" cap="none" strike="noStrike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Multiple linear regression</a:t>
            </a:r>
            <a:endParaRPr b="1" i="0" sz="2500" u="none" cap="none" strike="noStrike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00675" y="1123875"/>
            <a:ext cx="7962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Medium"/>
              <a:buChar char="●"/>
            </a:pPr>
            <a:r>
              <a:rPr b="0" i="0" lang="es-419" sz="1200" u="none" cap="none" strike="noStrike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It’s used to predict a continuous numerical variable Y (dependent variable) from a set of covariables X (independent variables).</a:t>
            </a:r>
            <a:endParaRPr b="0" i="0" sz="1200" u="none" cap="none" strike="noStrike">
              <a:solidFill>
                <a:srgbClr val="E8EEF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Medium"/>
              <a:buChar char="●"/>
            </a:pPr>
            <a:r>
              <a:rPr b="0" i="0" lang="es-419" sz="1200" u="none" cap="none" strike="noStrike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model assumes that the </a:t>
            </a:r>
            <a:r>
              <a:rPr b="1" i="0" lang="es-419" sz="1200" u="none" cap="none" strike="noStrike">
                <a:solidFill>
                  <a:srgbClr val="F59410"/>
                </a:solidFill>
                <a:latin typeface="Montserrat"/>
                <a:ea typeface="Montserrat"/>
                <a:cs typeface="Montserrat"/>
                <a:sym typeface="Montserrat"/>
              </a:rPr>
              <a:t>variable Y</a:t>
            </a:r>
            <a:r>
              <a:rPr b="0" i="0" lang="es-419" sz="1200" u="none" cap="none" strike="noStrike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is a linear function of the </a:t>
            </a:r>
            <a:r>
              <a:rPr b="1" i="0" lang="es-419" sz="1200" u="none" cap="none" strike="noStrike">
                <a:solidFill>
                  <a:srgbClr val="CEA6FF"/>
                </a:solidFill>
                <a:latin typeface="Montserrat"/>
                <a:ea typeface="Montserrat"/>
                <a:cs typeface="Montserrat"/>
                <a:sym typeface="Montserrat"/>
              </a:rPr>
              <a:t>covariables X</a:t>
            </a:r>
            <a:r>
              <a:rPr b="0" i="0" lang="es-419" sz="1200" u="none" cap="none" strike="noStrike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and an</a:t>
            </a:r>
            <a:r>
              <a:rPr b="1" i="0" lang="es-419" sz="1200" u="none" cap="none" strike="noStrike">
                <a:solidFill>
                  <a:srgbClr val="D9EAD3"/>
                </a:solidFill>
                <a:latin typeface="Montserrat"/>
                <a:ea typeface="Montserrat"/>
                <a:cs typeface="Montserrat"/>
                <a:sym typeface="Montserrat"/>
              </a:rPr>
              <a:t> error</a:t>
            </a:r>
            <a:r>
              <a:rPr b="0" i="0" lang="es-419" sz="1200" u="none" cap="none" strike="noStrike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b="0" i="0" sz="1200" u="none" cap="none" strike="noStrike">
              <a:solidFill>
                <a:srgbClr val="E8EEF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Medium"/>
              <a:buChar char="●"/>
            </a:pPr>
            <a:r>
              <a:rPr b="0" i="0" lang="es-419" sz="1200" u="none" cap="none" strike="noStrike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maths formula for one observation </a:t>
            </a:r>
            <a:r>
              <a:rPr b="0" i="1" lang="es-419" sz="1200" u="none" cap="none" strike="noStrike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</a:t>
            </a:r>
            <a:r>
              <a:rPr b="0" i="0" lang="es-419" sz="1200" u="none" cap="none" strike="noStrike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is:</a:t>
            </a:r>
            <a:endParaRPr b="0" i="0" sz="1200" u="none" cap="none" strike="noStrike">
              <a:solidFill>
                <a:srgbClr val="E8EEF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3575" y="4588452"/>
            <a:ext cx="1135698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1375" y="3171827"/>
            <a:ext cx="5938274" cy="57537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 rot="-5400000">
            <a:off x="1818675" y="2966025"/>
            <a:ext cx="130200" cy="4665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F59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59410"/>
              </a:solidFill>
              <a:highlight>
                <a:srgbClr val="F5941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929250" y="2770725"/>
            <a:ext cx="265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F59410"/>
                </a:solidFill>
                <a:latin typeface="Roboto Mono"/>
                <a:ea typeface="Roboto Mono"/>
                <a:cs typeface="Roboto Mono"/>
                <a:sym typeface="Roboto Mono"/>
              </a:rPr>
              <a:t>dependent variable</a:t>
            </a:r>
            <a:endParaRPr b="0" i="0" sz="1300" u="none" cap="none" strike="noStrike">
              <a:solidFill>
                <a:srgbClr val="F5941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 rot="5400000">
            <a:off x="7396600" y="3567025"/>
            <a:ext cx="132000" cy="3741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B6D7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 rot="5400000">
            <a:off x="6081375" y="3611275"/>
            <a:ext cx="125100" cy="2787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/>
          <p:nvPr/>
        </p:nvSpPr>
        <p:spPr>
          <a:xfrm rot="5400000">
            <a:off x="4383925" y="3526725"/>
            <a:ext cx="130200" cy="3798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/>
          <p:nvPr/>
        </p:nvSpPr>
        <p:spPr>
          <a:xfrm rot="5400000">
            <a:off x="3113400" y="3538125"/>
            <a:ext cx="130200" cy="3570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/>
          <p:nvPr/>
        </p:nvSpPr>
        <p:spPr>
          <a:xfrm rot="5400000">
            <a:off x="2480775" y="3529925"/>
            <a:ext cx="130200" cy="2988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432600" y="3935775"/>
            <a:ext cx="14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parameters</a:t>
            </a:r>
            <a:endParaRPr b="0" i="0" sz="1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 rot="-5400000">
            <a:off x="6626850" y="2903913"/>
            <a:ext cx="130200" cy="5907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CEA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 rot="-5400000">
            <a:off x="4930275" y="2928679"/>
            <a:ext cx="175800" cy="5412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CEA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/>
          <p:nvPr/>
        </p:nvSpPr>
        <p:spPr>
          <a:xfrm rot="-5400000">
            <a:off x="3658025" y="2986425"/>
            <a:ext cx="130200" cy="4257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CEA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3273475" y="2614225"/>
            <a:ext cx="407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CEA6FF"/>
                </a:solidFill>
                <a:latin typeface="Roboto Mono"/>
                <a:ea typeface="Roboto Mono"/>
                <a:cs typeface="Roboto Mono"/>
                <a:sym typeface="Roboto Mono"/>
              </a:rPr>
              <a:t>    independent variables</a:t>
            </a:r>
            <a:endParaRPr b="0" i="0" sz="1400" u="none" cap="none" strike="noStrike">
              <a:solidFill>
                <a:srgbClr val="CEA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6658700" y="3744413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    error</a:t>
            </a:r>
            <a:endParaRPr b="0" i="0" sz="1400" u="none" cap="none" strike="noStrike">
              <a:solidFill>
                <a:srgbClr val="B6D7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 rot="10800000">
            <a:off x="2598950" y="3791525"/>
            <a:ext cx="870600" cy="3369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" name="Google Shape;103;p16"/>
          <p:cNvCxnSpPr/>
          <p:nvPr/>
        </p:nvCxnSpPr>
        <p:spPr>
          <a:xfrm rot="10800000">
            <a:off x="3294175" y="3852025"/>
            <a:ext cx="381300" cy="1776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" name="Google Shape;104;p16"/>
          <p:cNvCxnSpPr/>
          <p:nvPr/>
        </p:nvCxnSpPr>
        <p:spPr>
          <a:xfrm flipH="1" rot="10800000">
            <a:off x="4472475" y="3880000"/>
            <a:ext cx="22200" cy="1713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5" name="Google Shape;105;p16"/>
          <p:cNvCxnSpPr/>
          <p:nvPr/>
        </p:nvCxnSpPr>
        <p:spPr>
          <a:xfrm flipH="1" rot="10800000">
            <a:off x="4779325" y="3856325"/>
            <a:ext cx="1254900" cy="3192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" name="Google Shape;106;p16"/>
          <p:cNvCxnSpPr/>
          <p:nvPr/>
        </p:nvCxnSpPr>
        <p:spPr>
          <a:xfrm flipH="1">
            <a:off x="3708275" y="2933425"/>
            <a:ext cx="227700" cy="132000"/>
          </a:xfrm>
          <a:prstGeom prst="straightConnector1">
            <a:avLst/>
          </a:prstGeom>
          <a:noFill/>
          <a:ln cap="flat" cmpd="sng" w="9525">
            <a:solidFill>
              <a:srgbClr val="CEA6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" name="Google Shape;107;p16"/>
          <p:cNvCxnSpPr/>
          <p:nvPr/>
        </p:nvCxnSpPr>
        <p:spPr>
          <a:xfrm flipH="1">
            <a:off x="5042100" y="2930700"/>
            <a:ext cx="5700" cy="144300"/>
          </a:xfrm>
          <a:prstGeom prst="straightConnector1">
            <a:avLst/>
          </a:prstGeom>
          <a:noFill/>
          <a:ln cap="flat" cmpd="sng" w="9525">
            <a:solidFill>
              <a:srgbClr val="CEA6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" name="Google Shape;108;p16"/>
          <p:cNvCxnSpPr/>
          <p:nvPr/>
        </p:nvCxnSpPr>
        <p:spPr>
          <a:xfrm>
            <a:off x="6402300" y="2853775"/>
            <a:ext cx="268500" cy="225900"/>
          </a:xfrm>
          <a:prstGeom prst="straightConnector1">
            <a:avLst/>
          </a:prstGeom>
          <a:noFill/>
          <a:ln cap="flat" cmpd="sng" w="9525">
            <a:solidFill>
              <a:srgbClr val="CEA6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s-419">
                <a:solidFill>
                  <a:srgbClr val="97171E"/>
                </a:solidFill>
              </a:rPr>
              <a:t>Coeficiente R-cuadrado ajustado</a:t>
            </a:r>
            <a:endParaRPr>
              <a:solidFill>
                <a:srgbClr val="97171E"/>
              </a:solidFill>
            </a:endParaRPr>
          </a:p>
        </p:txBody>
      </p:sp>
      <p:sp>
        <p:nvSpPr>
          <p:cNvPr id="587" name="Google Shape;587;p52"/>
          <p:cNvSpPr/>
          <p:nvPr/>
        </p:nvSpPr>
        <p:spPr>
          <a:xfrm>
            <a:off x="8670800" y="0"/>
            <a:ext cx="508200" cy="5143500"/>
          </a:xfrm>
          <a:prstGeom prst="frame">
            <a:avLst>
              <a:gd fmla="val 6267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52"/>
          <p:cNvSpPr txBox="1"/>
          <p:nvPr/>
        </p:nvSpPr>
        <p:spPr>
          <a:xfrm>
            <a:off x="759575" y="1159350"/>
            <a:ext cx="7175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Una </a:t>
            </a:r>
            <a:r>
              <a:rPr b="1" i="0" lang="es-419" sz="1600" u="none" cap="none" strike="noStrike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propiedad no deseable</a:t>
            </a:r>
            <a:r>
              <a:rPr b="0" i="0" lang="es-419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del R</a:t>
            </a:r>
            <a:r>
              <a:rPr b="0" baseline="30000" i="0" lang="es-419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0" i="0" lang="es-419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es que aumenta frente a la inclusión de variables en el modelo aunque las mismas tengan muy poco poder predictivo. La alternativa es utilizar el R</a:t>
            </a:r>
            <a:r>
              <a:rPr b="0" baseline="30000" i="0" lang="es-419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0" i="0" lang="es-419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ajustado.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9" name="Google Shape;58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100" y="2639275"/>
            <a:ext cx="7425800" cy="6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52"/>
          <p:cNvSpPr/>
          <p:nvPr/>
        </p:nvSpPr>
        <p:spPr>
          <a:xfrm rot="-5400000">
            <a:off x="3295275" y="2219250"/>
            <a:ext cx="181500" cy="2196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52"/>
          <p:cNvSpPr txBox="1"/>
          <p:nvPr/>
        </p:nvSpPr>
        <p:spPr>
          <a:xfrm>
            <a:off x="1924625" y="3408150"/>
            <a:ext cx="319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ratio variabilidad no explicada</a:t>
            </a:r>
            <a:endParaRPr b="0" i="0" sz="1000" u="none" cap="none" strike="noStrike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2" name="Google Shape;592;p52"/>
          <p:cNvSpPr/>
          <p:nvPr/>
        </p:nvSpPr>
        <p:spPr>
          <a:xfrm rot="5400000">
            <a:off x="6490250" y="922075"/>
            <a:ext cx="181500" cy="3252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CEA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52"/>
          <p:cNvSpPr txBox="1"/>
          <p:nvPr/>
        </p:nvSpPr>
        <p:spPr>
          <a:xfrm>
            <a:off x="5653275" y="2075300"/>
            <a:ext cx="1992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CEA6FF"/>
                </a:solidFill>
                <a:latin typeface="Roboto Mono"/>
                <a:ea typeface="Roboto Mono"/>
                <a:cs typeface="Roboto Mono"/>
                <a:sym typeface="Roboto Mono"/>
              </a:rPr>
              <a:t>“penalización”</a:t>
            </a:r>
            <a:endParaRPr b="0" i="0" sz="1300" u="none" cap="none" strike="noStrike">
              <a:solidFill>
                <a:srgbClr val="CEA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52"/>
          <p:cNvSpPr/>
          <p:nvPr/>
        </p:nvSpPr>
        <p:spPr>
          <a:xfrm rot="5400000">
            <a:off x="7454150" y="2547725"/>
            <a:ext cx="94800" cy="13953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F59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52"/>
          <p:cNvSpPr txBox="1"/>
          <p:nvPr/>
        </p:nvSpPr>
        <p:spPr>
          <a:xfrm>
            <a:off x="859100" y="3851475"/>
            <a:ext cx="7348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 el </a:t>
            </a:r>
            <a:r>
              <a:rPr b="0" i="0" lang="es-419" sz="1600" u="none" cap="none" strike="noStrike">
                <a:solidFill>
                  <a:srgbClr val="F59410"/>
                </a:solidFill>
                <a:latin typeface="Montserrat"/>
                <a:ea typeface="Montserrat"/>
                <a:cs typeface="Montserrat"/>
                <a:sym typeface="Montserrat"/>
              </a:rPr>
              <a:t>número de variables</a:t>
            </a:r>
            <a:r>
              <a:rPr b="0" i="0" lang="es-419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aumenta pero el </a:t>
            </a:r>
            <a:r>
              <a:rPr b="0" i="0" lang="es-419" sz="1600" u="none" cap="none" strike="noStrike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ratio variabilidad no explicada</a:t>
            </a:r>
            <a:r>
              <a:rPr b="0" i="0" lang="es-419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disminuye muy poco, el R</a:t>
            </a:r>
            <a:r>
              <a:rPr b="0" baseline="30000" i="0" lang="es-419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0" i="0" lang="es-419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ajustado va a caer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6" name="Google Shape;596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s-419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Error de predicción</a:t>
            </a:r>
            <a:endParaRPr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2" name="Google Shape;602;p53"/>
          <p:cNvSpPr/>
          <p:nvPr/>
        </p:nvSpPr>
        <p:spPr>
          <a:xfrm>
            <a:off x="8670800" y="0"/>
            <a:ext cx="508200" cy="5143500"/>
          </a:xfrm>
          <a:prstGeom prst="frame">
            <a:avLst>
              <a:gd fmla="val 6267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53"/>
          <p:cNvSpPr txBox="1"/>
          <p:nvPr/>
        </p:nvSpPr>
        <p:spPr>
          <a:xfrm>
            <a:off x="713225" y="1285875"/>
            <a:ext cx="581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Error Cuadrático Medio (Mean Squared Error)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4" name="Google Shape;60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050" y="1888425"/>
            <a:ext cx="272415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53"/>
          <p:cNvSpPr txBox="1"/>
          <p:nvPr/>
        </p:nvSpPr>
        <p:spPr>
          <a:xfrm>
            <a:off x="713225" y="2486025"/>
            <a:ext cx="691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Raíz Error Cuadrático Medio (Root Mean Squared Error)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53"/>
          <p:cNvSpPr txBox="1"/>
          <p:nvPr/>
        </p:nvSpPr>
        <p:spPr>
          <a:xfrm>
            <a:off x="713225" y="3629050"/>
            <a:ext cx="691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Error Absoluto Medio (Mean Absolute Error)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7" name="Google Shape;607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575" y="3077813"/>
            <a:ext cx="20002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3225" y="4220850"/>
            <a:ext cx="27813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8EE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3432600" y="320700"/>
            <a:ext cx="227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419" sz="1300" u="none" cap="none" strike="noStrike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INTRODUCTION TO MLR</a:t>
            </a:r>
            <a:endParaRPr b="1" i="0" sz="1300" u="none" cap="none" strike="noStrike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590850" y="797850"/>
            <a:ext cx="636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419" sz="2500" u="none" cap="none" strike="noStrike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Multiple linear regression</a:t>
            </a:r>
            <a:endParaRPr b="1" i="0" sz="2500" u="none" cap="none" strike="noStrike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3575" y="4588452"/>
            <a:ext cx="1135698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590850" y="1602200"/>
            <a:ext cx="7587000" cy="25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X </a:t>
            </a:r>
            <a:r>
              <a:rPr b="0" i="0" lang="es-419" sz="16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b="0" i="0" lang="es-419" sz="16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variables independientes, predictoras o exógenas</a:t>
            </a:r>
            <a:endParaRPr b="0" i="0" sz="16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Y </a:t>
            </a:r>
            <a:r>
              <a:rPr b="0" i="0" lang="es-419" sz="16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b="0" i="0" lang="es-419" sz="16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variable dependiente, a predecir o endógena</a:t>
            </a:r>
            <a:endParaRPr b="0" i="0" sz="16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:  : predicción, valor predicho</a:t>
            </a:r>
            <a:endParaRPr b="0" i="0" sz="16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: : parámetro</a:t>
            </a:r>
            <a:endParaRPr b="0" i="0" sz="16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: : estimador</a:t>
            </a:r>
            <a:endParaRPr b="0" i="0" sz="16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= número : estimación, coeficiente estimado</a:t>
            </a:r>
            <a:endParaRPr b="0" i="0" sz="16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100" y="2492800"/>
            <a:ext cx="33337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 rotWithShape="1">
          <a:blip r:embed="rId5">
            <a:alphaModFix/>
          </a:blip>
          <a:srcRect b="0" l="0" r="0" t="15809"/>
          <a:stretch/>
        </p:blipFill>
        <p:spPr>
          <a:xfrm>
            <a:off x="568400" y="3003250"/>
            <a:ext cx="304800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7925" y="3442250"/>
            <a:ext cx="2857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7913" y="3848775"/>
            <a:ext cx="2857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3575" y="4588452"/>
            <a:ext cx="1135698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8EE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432600" y="320700"/>
            <a:ext cx="227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419" sz="1300" u="none" cap="none" strike="noStrike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INTRODUCTION TO MLR</a:t>
            </a:r>
            <a:endParaRPr b="1" i="0" sz="1300" u="none" cap="none" strike="noStrike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590850" y="797850"/>
            <a:ext cx="636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419" sz="2500" u="none" cap="none" strike="noStrike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Assumptions</a:t>
            </a:r>
            <a:endParaRPr b="1" i="0" sz="2500" u="none" cap="none" strike="noStrike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300675" y="1123875"/>
            <a:ext cx="7962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Medium"/>
              <a:buChar char="●"/>
            </a:pPr>
            <a:r>
              <a:rPr b="0" i="0" lang="es-419" sz="1200" u="none" cap="none" strike="noStrike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means of the errors are zero,</a:t>
            </a:r>
            <a:r>
              <a:rPr b="0" i="0" lang="es-419" sz="1200" u="none" cap="none" strike="noStrike">
                <a:solidFill>
                  <a:srgbClr val="E8EEF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b="0" i="0" lang="es-419" sz="1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E(ɛ</a:t>
            </a:r>
            <a:r>
              <a:rPr b="0" baseline="-25000" i="0" lang="es-419" sz="1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</a:t>
            </a:r>
            <a:r>
              <a:rPr b="0" i="0" lang="es-419" sz="1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) = 0</a:t>
            </a:r>
            <a:endParaRPr b="0" i="0" sz="1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SemiBold"/>
              <a:buChar char="●"/>
            </a:pPr>
            <a:r>
              <a:rPr b="0" i="0" lang="es-419" sz="12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Homoscedasticity: </a:t>
            </a:r>
            <a:r>
              <a:rPr b="0" i="0" lang="es-419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</a:t>
            </a:r>
            <a:r>
              <a:rPr b="0" i="0" lang="es-419" sz="1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ɛ</a:t>
            </a:r>
            <a:r>
              <a:rPr b="0" baseline="-25000" i="0" lang="es-419" sz="1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 </a:t>
            </a:r>
            <a:r>
              <a:rPr b="0" i="0" lang="es-419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have the same variance (</a:t>
            </a:r>
            <a:r>
              <a:rPr b="0" i="0" lang="es-419" sz="1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σ</a:t>
            </a:r>
            <a:r>
              <a:rPr b="0" baseline="30000" i="0" lang="es-419" sz="1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0" i="0" lang="es-419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), being Var(</a:t>
            </a:r>
            <a:r>
              <a:rPr b="0" i="0" lang="es-419" sz="1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ɛ</a:t>
            </a:r>
            <a:r>
              <a:rPr b="0" baseline="-25000" i="0" lang="es-419" sz="1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0" i="0" lang="es-419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 = </a:t>
            </a:r>
            <a:r>
              <a:rPr b="0" i="0" lang="es-419" sz="1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σ</a:t>
            </a:r>
            <a:r>
              <a:rPr b="0" baseline="30000" i="0" lang="es-419" sz="1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2  </a:t>
            </a:r>
            <a:endParaRPr b="0" baseline="30000" i="0" sz="16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Medium"/>
              <a:buChar char="●"/>
            </a:pPr>
            <a:r>
              <a:rPr b="0" i="0" lang="es-419" sz="1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ɛ</a:t>
            </a:r>
            <a:r>
              <a:rPr b="0" baseline="-25000" i="0" lang="es-419" sz="1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</a:t>
            </a:r>
            <a:r>
              <a:rPr b="0" i="0" lang="es-419" sz="1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b="0" i="0" lang="es-419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are normally distributed</a:t>
            </a:r>
            <a:endParaRPr b="0" i="0" sz="12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Medium"/>
              <a:buChar char="●"/>
            </a:pPr>
            <a:r>
              <a:rPr b="0" i="0" lang="es-419" sz="1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ɛ</a:t>
            </a:r>
            <a:r>
              <a:rPr b="0" baseline="-25000" i="0" lang="es-419" sz="1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</a:t>
            </a:r>
            <a:r>
              <a:rPr b="0" i="0" lang="es-419" sz="1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b="0" i="0" lang="es-419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are independent amongst them and they are not correlated to </a:t>
            </a:r>
            <a:r>
              <a:rPr b="0" i="0" lang="es-419" sz="1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0" baseline="-25000" i="0" lang="es-419" sz="1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endParaRPr b="0" i="0" sz="12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6071725" y="1296400"/>
            <a:ext cx="926700" cy="2082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7038075" y="2014450"/>
            <a:ext cx="187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419" sz="1500" u="none" cap="none" strike="noStrike">
                <a:solidFill>
                  <a:srgbClr val="FFFF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GAUSS-MARKOV</a:t>
            </a:r>
            <a:endParaRPr b="1" i="0" sz="1500" u="none" cap="none" strike="noStrike">
              <a:solidFill>
                <a:srgbClr val="FFFF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419" sz="1500" u="none" cap="none" strike="noStrike">
                <a:solidFill>
                  <a:srgbClr val="FFFF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ASSUMPTIONS</a:t>
            </a:r>
            <a:endParaRPr b="1" i="0" sz="1500" u="none" cap="none" strike="noStrike">
              <a:solidFill>
                <a:srgbClr val="FFFF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3575" y="4588452"/>
            <a:ext cx="1135698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8EE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3432600" y="320700"/>
            <a:ext cx="227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419" sz="1300" u="none" cap="none" strike="noStrike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INTRODUCTION TO MLR</a:t>
            </a:r>
            <a:endParaRPr b="1" i="0" sz="1300" u="none" cap="none" strike="noStrike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590850" y="797850"/>
            <a:ext cx="636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419" sz="2500" u="none" cap="none" strike="noStrike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Assumptions</a:t>
            </a:r>
            <a:endParaRPr b="1" i="0" sz="2500" u="none" cap="none" strike="noStrike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300675" y="1123875"/>
            <a:ext cx="7962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Medium"/>
              <a:buChar char="●"/>
            </a:pPr>
            <a:r>
              <a:rPr b="0" i="0" lang="es-419" sz="1200" u="none" cap="none" strike="noStrike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means of the errors are zero,</a:t>
            </a:r>
            <a:r>
              <a:rPr b="0" i="0" lang="es-419" sz="1200" u="none" cap="none" strike="noStrike">
                <a:solidFill>
                  <a:srgbClr val="E8EEF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b="0" i="0" lang="es-419" sz="1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E(ɛ</a:t>
            </a:r>
            <a:r>
              <a:rPr b="0" baseline="-25000" i="0" lang="es-419" sz="1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</a:t>
            </a:r>
            <a:r>
              <a:rPr b="0" i="0" lang="es-419" sz="1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) = 0</a:t>
            </a:r>
            <a:endParaRPr b="0" i="0" sz="1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SemiBold"/>
              <a:buChar char="●"/>
            </a:pPr>
            <a:r>
              <a:rPr b="0" i="0" lang="es-419" sz="12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Homoscedasticity: </a:t>
            </a:r>
            <a:r>
              <a:rPr b="0" i="0" lang="es-419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</a:t>
            </a:r>
            <a:r>
              <a:rPr b="0" i="0" lang="es-419" sz="1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ɛ</a:t>
            </a:r>
            <a:r>
              <a:rPr b="0" baseline="-25000" i="0" lang="es-419" sz="1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 </a:t>
            </a:r>
            <a:r>
              <a:rPr b="0" i="0" lang="es-419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have the same variance (</a:t>
            </a:r>
            <a:r>
              <a:rPr b="0" i="0" lang="es-419" sz="1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σ</a:t>
            </a:r>
            <a:r>
              <a:rPr b="0" baseline="30000" i="0" lang="es-419" sz="1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0" i="0" lang="es-419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), being Var(</a:t>
            </a:r>
            <a:r>
              <a:rPr b="0" i="0" lang="es-419" sz="1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ɛ</a:t>
            </a:r>
            <a:r>
              <a:rPr b="0" baseline="-25000" i="0" lang="es-419" sz="1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0" i="0" lang="es-419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 = </a:t>
            </a:r>
            <a:r>
              <a:rPr b="0" i="0" lang="es-419" sz="1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σ</a:t>
            </a:r>
            <a:r>
              <a:rPr b="0" baseline="30000" i="0" lang="es-419" sz="1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2  </a:t>
            </a:r>
            <a:endParaRPr b="0" baseline="30000" i="0" sz="16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Medium"/>
              <a:buChar char="●"/>
            </a:pPr>
            <a:r>
              <a:rPr b="0" i="0" lang="es-419" sz="1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ɛ</a:t>
            </a:r>
            <a:r>
              <a:rPr b="0" baseline="-25000" i="0" lang="es-419" sz="1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</a:t>
            </a:r>
            <a:r>
              <a:rPr b="0" i="0" lang="es-419" sz="1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b="0" i="0" lang="es-419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are normally distributed</a:t>
            </a:r>
            <a:endParaRPr b="0" i="0" sz="12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Medium"/>
              <a:buChar char="●"/>
            </a:pPr>
            <a:r>
              <a:rPr b="0" i="0" lang="es-419" sz="1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ɛ</a:t>
            </a:r>
            <a:r>
              <a:rPr b="0" baseline="-25000" i="0" lang="es-419" sz="1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</a:t>
            </a:r>
            <a:r>
              <a:rPr b="0" i="0" lang="es-419" sz="1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b="0" i="0" lang="es-419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are independent amongst them and they are not correlated to </a:t>
            </a:r>
            <a:r>
              <a:rPr b="0" i="0" lang="es-419" sz="1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0" baseline="-25000" i="0" lang="es-419" sz="1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endParaRPr b="0" i="0" sz="12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6071725" y="1296400"/>
            <a:ext cx="926700" cy="2082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7038075" y="2014450"/>
            <a:ext cx="187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419" sz="1500" u="none" cap="none" strike="noStrike">
                <a:solidFill>
                  <a:srgbClr val="FFFF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GAUSS-MARKOV</a:t>
            </a:r>
            <a:endParaRPr b="1" i="0" sz="1500" u="none" cap="none" strike="noStrike">
              <a:solidFill>
                <a:srgbClr val="FFFF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419" sz="1500" u="none" cap="none" strike="noStrike">
                <a:solidFill>
                  <a:srgbClr val="FFFF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ASSUMPTIONS</a:t>
            </a:r>
            <a:endParaRPr b="1" i="0" sz="1500" u="none" cap="none" strike="noStrike">
              <a:solidFill>
                <a:srgbClr val="FFFF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47" name="Google Shape;14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2174" y="3782275"/>
            <a:ext cx="5694799" cy="6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3575" y="4588452"/>
            <a:ext cx="1135698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8EE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3432600" y="320700"/>
            <a:ext cx="227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419" sz="1300" u="none" cap="none" strike="noStrike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INTRODUCTION TO MLR</a:t>
            </a:r>
            <a:endParaRPr b="1" i="0" sz="1300" u="none" cap="none" strike="noStrike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590850" y="797850"/>
            <a:ext cx="636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419" sz="2500" u="none" cap="none" strike="noStrike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Assumptions</a:t>
            </a:r>
            <a:endParaRPr b="1" i="0" sz="2500" u="none" cap="none" strike="noStrike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300675" y="1123875"/>
            <a:ext cx="7962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Medium"/>
              <a:buChar char="●"/>
            </a:pPr>
            <a:r>
              <a:rPr b="0" i="0" lang="es-419" sz="1200" u="none" cap="none" strike="noStrike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means of the errors are zero,</a:t>
            </a:r>
            <a:r>
              <a:rPr b="0" i="0" lang="es-419" sz="1200" u="none" cap="none" strike="noStrike">
                <a:solidFill>
                  <a:srgbClr val="E8EEF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b="0" i="0" lang="es-419" sz="1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E(ɛ</a:t>
            </a:r>
            <a:r>
              <a:rPr b="0" baseline="-25000" i="0" lang="es-419" sz="1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</a:t>
            </a:r>
            <a:r>
              <a:rPr b="0" i="0" lang="es-419" sz="1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) = 0</a:t>
            </a:r>
            <a:endParaRPr b="0" i="0" sz="1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SemiBold"/>
              <a:buChar char="●"/>
            </a:pPr>
            <a:r>
              <a:rPr b="0" i="0" lang="es-419" sz="12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Homoscedasticity: </a:t>
            </a:r>
            <a:r>
              <a:rPr b="0" i="0" lang="es-419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</a:t>
            </a:r>
            <a:r>
              <a:rPr b="0" i="0" lang="es-419" sz="1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ɛ</a:t>
            </a:r>
            <a:r>
              <a:rPr b="0" baseline="-25000" i="0" lang="es-419" sz="1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 </a:t>
            </a:r>
            <a:r>
              <a:rPr b="0" i="0" lang="es-419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have the same variance (</a:t>
            </a:r>
            <a:r>
              <a:rPr b="0" i="0" lang="es-419" sz="1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σ</a:t>
            </a:r>
            <a:r>
              <a:rPr b="0" baseline="30000" i="0" lang="es-419" sz="1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0" i="0" lang="es-419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), being Var(</a:t>
            </a:r>
            <a:r>
              <a:rPr b="0" i="0" lang="es-419" sz="1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ɛ</a:t>
            </a:r>
            <a:r>
              <a:rPr b="0" baseline="-25000" i="0" lang="es-419" sz="1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0" i="0" lang="es-419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 = </a:t>
            </a:r>
            <a:r>
              <a:rPr b="0" i="0" lang="es-419" sz="1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σ</a:t>
            </a:r>
            <a:r>
              <a:rPr b="0" baseline="30000" i="0" lang="es-419" sz="1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2  </a:t>
            </a:r>
            <a:endParaRPr b="0" baseline="30000" i="0" sz="16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Medium"/>
              <a:buChar char="●"/>
            </a:pPr>
            <a:r>
              <a:rPr b="0" i="0" lang="es-419" sz="1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ɛ</a:t>
            </a:r>
            <a:r>
              <a:rPr b="0" baseline="-25000" i="0" lang="es-419" sz="1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</a:t>
            </a:r>
            <a:r>
              <a:rPr b="0" i="0" lang="es-419" sz="1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b="0" i="0" lang="es-419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are normally distributed</a:t>
            </a:r>
            <a:endParaRPr b="0" i="0" sz="12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Medium"/>
              <a:buChar char="●"/>
            </a:pPr>
            <a:r>
              <a:rPr b="0" i="0" lang="es-419" sz="1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ɛ</a:t>
            </a:r>
            <a:r>
              <a:rPr b="0" baseline="-25000" i="0" lang="es-419" sz="1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</a:t>
            </a:r>
            <a:r>
              <a:rPr b="0" i="0" lang="es-419" sz="1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b="0" i="0" lang="es-419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are independent amongst them and they are not correlated to </a:t>
            </a:r>
            <a:r>
              <a:rPr b="0" i="0" lang="es-419" sz="1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0" baseline="-25000" i="0" lang="es-419" sz="1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endParaRPr b="0" i="0" sz="12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6071725" y="1296400"/>
            <a:ext cx="926700" cy="2082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7038075" y="2014450"/>
            <a:ext cx="187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419" sz="1500" u="none" cap="none" strike="noStrike">
                <a:solidFill>
                  <a:srgbClr val="FFFF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GAUSS-MARKOV</a:t>
            </a:r>
            <a:endParaRPr b="1" i="0" sz="1500" u="none" cap="none" strike="noStrike">
              <a:solidFill>
                <a:srgbClr val="FFFF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419" sz="1500" u="none" cap="none" strike="noStrike">
                <a:solidFill>
                  <a:srgbClr val="FFFF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ASSUMPTIONS</a:t>
            </a:r>
            <a:endParaRPr b="1" i="0" sz="1500" u="none" cap="none" strike="noStrike">
              <a:solidFill>
                <a:srgbClr val="FFFF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60" name="Google Shape;16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2174" y="3782275"/>
            <a:ext cx="5694799" cy="6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3575" y="4588452"/>
            <a:ext cx="1135698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8EE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3432600" y="320700"/>
            <a:ext cx="227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419" sz="1300" u="none" cap="none" strike="noStrike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INTRODUCTION TO MLR</a:t>
            </a:r>
            <a:endParaRPr b="1" i="0" sz="1300" u="none" cap="none" strike="noStrike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590850" y="797850"/>
            <a:ext cx="636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419" sz="2500" u="none" cap="none" strike="noStrike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Reformulation</a:t>
            </a:r>
            <a:endParaRPr b="1" i="0" sz="2500" u="none" cap="none" strike="noStrike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300675" y="1123875"/>
            <a:ext cx="7962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ASSUMPTION: </a:t>
            </a:r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5">
            <a:alphaModFix/>
          </a:blip>
          <a:srcRect b="18118" l="0" r="0" t="24270"/>
          <a:stretch/>
        </p:blipFill>
        <p:spPr>
          <a:xfrm>
            <a:off x="1588100" y="1502325"/>
            <a:ext cx="470614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55325" y="2189000"/>
            <a:ext cx="5633351" cy="54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/>
          <p:nvPr/>
        </p:nvSpPr>
        <p:spPr>
          <a:xfrm>
            <a:off x="344275" y="1939065"/>
            <a:ext cx="1398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ORIGINAL FORMULATION OF THE MODEL: </a:t>
            </a:r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