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Montserrat Medium"/>
      <p:regular r:id="rId32"/>
      <p:bold r:id="rId33"/>
      <p:italic r:id="rId34"/>
      <p:boldItalic r:id="rId35"/>
    </p:embeddedFont>
    <p:embeddedFont>
      <p:font typeface="Montserrat Light"/>
      <p:regular r:id="rId36"/>
      <p:bold r:id="rId37"/>
      <p:italic r:id="rId38"/>
      <p:boldItalic r:id="rId39"/>
    </p:embeddedFont>
    <p:embeddedFont>
      <p:font typeface="Montserrat ExtraBold"/>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ExtraBold-bold.fntdata"/><Relationship Id="rId20" Type="http://schemas.openxmlformats.org/officeDocument/2006/relationships/slide" Target="slides/slide16.xml"/><Relationship Id="rId41" Type="http://schemas.openxmlformats.org/officeDocument/2006/relationships/font" Target="fonts/MontserratExtraBold-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SemiBold-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MontserratMedium-bold.fntdata"/><Relationship Id="rId10" Type="http://schemas.openxmlformats.org/officeDocument/2006/relationships/slide" Target="slides/slide6.xml"/><Relationship Id="rId32" Type="http://schemas.openxmlformats.org/officeDocument/2006/relationships/font" Target="fonts/MontserratMedium-regular.fntdata"/><Relationship Id="rId13" Type="http://schemas.openxmlformats.org/officeDocument/2006/relationships/slide" Target="slides/slide9.xml"/><Relationship Id="rId35" Type="http://schemas.openxmlformats.org/officeDocument/2006/relationships/font" Target="fonts/MontserratMedium-boldItalic.fntdata"/><Relationship Id="rId12" Type="http://schemas.openxmlformats.org/officeDocument/2006/relationships/slide" Target="slides/slide8.xml"/><Relationship Id="rId34" Type="http://schemas.openxmlformats.org/officeDocument/2006/relationships/font" Target="fonts/MontserratMedium-italic.fntdata"/><Relationship Id="rId15" Type="http://schemas.openxmlformats.org/officeDocument/2006/relationships/slide" Target="slides/slide11.xml"/><Relationship Id="rId37" Type="http://schemas.openxmlformats.org/officeDocument/2006/relationships/font" Target="fonts/MontserratLight-bold.fntdata"/><Relationship Id="rId14" Type="http://schemas.openxmlformats.org/officeDocument/2006/relationships/slide" Target="slides/slide10.xml"/><Relationship Id="rId36" Type="http://schemas.openxmlformats.org/officeDocument/2006/relationships/font" Target="fonts/MontserratLight-regular.fntdata"/><Relationship Id="rId17" Type="http://schemas.openxmlformats.org/officeDocument/2006/relationships/slide" Target="slides/slide13.xml"/><Relationship Id="rId39" Type="http://schemas.openxmlformats.org/officeDocument/2006/relationships/font" Target="fonts/MontserratLight-boldItalic.fntdata"/><Relationship Id="rId16" Type="http://schemas.openxmlformats.org/officeDocument/2006/relationships/slide" Target="slides/slide12.xml"/><Relationship Id="rId38" Type="http://schemas.openxmlformats.org/officeDocument/2006/relationships/font" Target="fonts/MontserratLight-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Donald_O._Hebb" TargetMode="External"/><Relationship Id="rId3" Type="http://schemas.openxmlformats.org/officeDocument/2006/relationships/hyperlink" Target="https://en.wikipedia.org/wiki/Donald_O._Heb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lang="es-419">
                <a:solidFill>
                  <a:schemeClr val="dk1"/>
                </a:solidFill>
              </a:rPr>
              <a:t>No hace falta decir que no se puede hacer ciencia de datos sin datos. Podríamos perder cientos de páginas reflexionando sobre qué constituyen precisamente los datos, pero por ahora, vamos a enfocarnos en el lado práctico y en las propiedades clave de las que debe ocuparse. En general, nos ocupamos de una colección de ejemplos. Para trabajar con datos de manera útil, normalmente es necesario llegar a una </a:t>
            </a:r>
            <a:r>
              <a:rPr b="1" lang="es-419">
                <a:solidFill>
                  <a:schemeClr val="dk1"/>
                </a:solidFill>
              </a:rPr>
              <a:t>representación numérica</a:t>
            </a:r>
            <a:r>
              <a:rPr lang="es-419">
                <a:solidFill>
                  <a:schemeClr val="dk1"/>
                </a:solidFill>
              </a:rPr>
              <a:t> adecuada.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a:solidFill>
                  <a:schemeClr val="dk1"/>
                </a:solidFill>
              </a:rPr>
              <a:t>Cada </a:t>
            </a:r>
            <a:r>
              <a:rPr b="1" lang="es-419">
                <a:solidFill>
                  <a:schemeClr val="dk1"/>
                </a:solidFill>
              </a:rPr>
              <a:t>ejemplo</a:t>
            </a:r>
            <a:r>
              <a:rPr lang="es-419">
                <a:solidFill>
                  <a:schemeClr val="dk1"/>
                </a:solidFill>
              </a:rPr>
              <a:t> generalmente consta de un conjunto de atributos llamados </a:t>
            </a:r>
            <a:r>
              <a:rPr b="1" lang="es-419">
                <a:solidFill>
                  <a:schemeClr val="dk1"/>
                </a:solidFill>
              </a:rPr>
              <a:t>características</a:t>
            </a:r>
            <a:r>
              <a:rPr lang="es-419">
                <a:solidFill>
                  <a:schemeClr val="dk1"/>
                </a:solidFill>
              </a:rPr>
              <a:t> (o </a:t>
            </a:r>
            <a:r>
              <a:rPr i="1" lang="es-419">
                <a:solidFill>
                  <a:schemeClr val="dk1"/>
                </a:solidFill>
              </a:rPr>
              <a:t>features</a:t>
            </a:r>
            <a:r>
              <a:rPr lang="es-419">
                <a:solidFill>
                  <a:schemeClr val="dk1"/>
                </a:solidFill>
              </a:rPr>
              <a:t>), a partir de la cual el modelo debe hacer sus predicciones. En los problemas de aprendizaje supervisado anteriores, lo que hay que predecir es un atributo especial que se designa como la </a:t>
            </a:r>
            <a:r>
              <a:rPr b="1" i="1" lang="es-419">
                <a:solidFill>
                  <a:schemeClr val="dk1"/>
                </a:solidFill>
              </a:rPr>
              <a:t>etiqueta</a:t>
            </a:r>
            <a:r>
              <a:rPr lang="es-419">
                <a:solidFill>
                  <a:schemeClr val="dk1"/>
                </a:solidFill>
              </a:rPr>
              <a:t>.</a:t>
            </a:r>
            <a:endParaRPr>
              <a:solidFill>
                <a:schemeClr val="dk1"/>
              </a:solidFill>
            </a:endParaRPr>
          </a:p>
          <a:p>
            <a:pPr indent="0" lvl="0" marL="45720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419">
                <a:solidFill>
                  <a:schemeClr val="dk1"/>
                </a:solidFill>
              </a:rPr>
              <a:t>Cuando cada ejemplo se caracteriza por el mismo número de valores numéricos, decimos que los datos consisten en vectores de </a:t>
            </a:r>
            <a:r>
              <a:rPr b="1" lang="es-419">
                <a:solidFill>
                  <a:schemeClr val="dk1"/>
                </a:solidFill>
              </a:rPr>
              <a:t>longitud fija</a:t>
            </a:r>
            <a:r>
              <a:rPr lang="es-419">
                <a:solidFill>
                  <a:schemeClr val="dk1"/>
                </a:solidFill>
              </a:rPr>
              <a:t> y describimos la longitud constante de los vectores como la </a:t>
            </a:r>
            <a:r>
              <a:rPr b="1" lang="es-419">
                <a:solidFill>
                  <a:schemeClr val="dk1"/>
                </a:solidFill>
              </a:rPr>
              <a:t>dimensionalidad</a:t>
            </a:r>
            <a:r>
              <a:rPr lang="es-419">
                <a:solidFill>
                  <a:schemeClr val="dk1"/>
                </a:solidFill>
              </a:rPr>
              <a:t> de los datos.</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Una de las principales ventajas del aprendizaje profundo sobre los métodos tradicionales es la gracia comparativa con la que los modelos modernos puede manejar datos de </a:t>
            </a:r>
            <a:r>
              <a:rPr b="1" lang="es-419">
                <a:solidFill>
                  <a:schemeClr val="dk1"/>
                </a:solidFill>
              </a:rPr>
              <a:t>longitud variable</a:t>
            </a:r>
            <a:r>
              <a:rPr lang="es-419">
                <a:solidFill>
                  <a:schemeClr val="dk1"/>
                </a:solidFill>
              </a:rPr>
              <a:t>.</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Generalmente, cuantos más datos tenemos, más fácil se vuelve nuestro trabajo. Cuando tenemos más datos, podemos entrenar modelos más potentes y confiar menos en suposiciones preconcebidas. El cambio de escala en la cantidad de datos disponible es un importante contribuyente al éxito del aprendizaje profundo moderno. Para recalcar el punto, muchos de los modelos más emocionantes en el aprendizaje profundo no funcionan sin grandes conjuntos de datos. Algunos otros trabajan en el régimen de datos pequeños, pero no son mejores que los enfoques tradicionales.</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Finalmente, no es suficiente tener muchos datos y procesarlos inteligentemente. Necesitamos los datos </a:t>
            </a:r>
            <a:r>
              <a:rPr i="1" lang="es-419">
                <a:solidFill>
                  <a:schemeClr val="dk1"/>
                </a:solidFill>
              </a:rPr>
              <a:t>correctos</a:t>
            </a:r>
            <a:r>
              <a:rPr lang="es-419">
                <a:solidFill>
                  <a:schemeClr val="dk1"/>
                </a:solidFill>
              </a:rPr>
              <a:t>. Si los datos están llenos de errores, o si las características elegidas no son predictivas de la cantidad objetivo de interés, el aprendizaje va a fallar.</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Además, el rendimiento predictivo deficiente no es la única consecuencia potencial. En aplicaciones sensibles de aprendizaje automático, como la vigilancia predictiva, la selección de currículums y los modelos de riesgo utilizados para préstamos, debemos estar especialmente atentos a las consecuencias de los datos basura. Un modo de falla común ocurre en conjuntos de datos donde algunos grupos de personas no están representados en los datos de entrenamiento. Imagine aplicar un sistema de reconocimiento de cáncer de piel en la naturaleza que nunca había visto piel negra antes. La falla también puede ocurrir cuando los datos no subrepresentan simplemente a algunos grupos sino que reflejan prejuicios sociales. Por ejemplo, si las decisiones de contratación anteriores se utilizan para entrenar un modelo predictivo que se usará para filtrar currículums, entonces los modelos de aprendizaje automático podrían inadvertidamente capturar y automatizar injusticias históricas. Tenga en cuenta que todo esto puede suceder sin el científico de datos conspirando activamente, o incluso siendo consciente.</a:t>
            </a:r>
            <a:endParaRPr>
              <a:solidFill>
                <a:schemeClr val="dk1"/>
              </a:solidFill>
            </a:endParaRPr>
          </a:p>
          <a:p>
            <a:pPr indent="0" lvl="0" marL="457200" rtl="0" algn="l">
              <a:lnSpc>
                <a:spcPct val="115000"/>
              </a:lnSpc>
              <a:spcBef>
                <a:spcPts val="1200"/>
              </a:spcBef>
              <a:spcAft>
                <a:spcPts val="0"/>
              </a:spcAft>
              <a:buSzPts val="1100"/>
              <a:buNone/>
            </a:pPr>
            <a:r>
              <a:t/>
            </a:r>
            <a:endParaRPr>
              <a:solidFill>
                <a:schemeClr val="dk1"/>
              </a:solidFill>
            </a:endParaRPr>
          </a:p>
          <a:p>
            <a:pPr indent="0" lvl="0" marL="45720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La mayor parte del aprendizaje automático implica transformar los datos en algún sentido. Es posible que queramos construir un sistema que ingiera fotos y prediga la ubicación de las caritas sonrientes.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Por </a:t>
            </a:r>
            <a:r>
              <a:rPr b="1" i="1" lang="es-419">
                <a:solidFill>
                  <a:schemeClr val="dk1"/>
                </a:solidFill>
              </a:rPr>
              <a:t>modelo</a:t>
            </a:r>
            <a:r>
              <a:rPr lang="es-419">
                <a:solidFill>
                  <a:schemeClr val="dk1"/>
                </a:solidFill>
              </a:rPr>
              <a:t>, denotamos la maquinaria computacional para la ingesta de datos de un tipo, que escupe predicciones de un tipo posiblemente diferente. En particular, estamos interesados ​​en modelos estadísticos que se puede estimar a partir de los datos.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Si bien los modelos simples son perfectamente capaces de abordar problemas apropiadamente simples, los problemas en los que nos centramos en este libro amplían los límites de los métodos clásicos del aprendizaje automático tradicional. Estos modelos consisten en muchas transformaciones sucesivas de los datos que están encadenados de arriba a abajo, de ahí el nombre </a:t>
            </a:r>
            <a:r>
              <a:rPr i="1" lang="es-419">
                <a:solidFill>
                  <a:schemeClr val="dk1"/>
                </a:solidFill>
              </a:rPr>
              <a:t>aprendizaje profundo</a:t>
            </a:r>
            <a:r>
              <a:rPr lang="es-419">
                <a:solidFill>
                  <a:schemeClr val="dk1"/>
                </a:solidFill>
              </a:rPr>
              <a:t>. De camino a discutir modelos profundos, también discutiremos algunos métodos más tradicionales.</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45720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419">
                <a:solidFill>
                  <a:schemeClr val="dk1"/>
                </a:solidFill>
              </a:rPr>
              <a:t>Anteriormente, presentamos el aprendizaje automático como aprendizaje a partir de la experiencia. Cuando decimos </a:t>
            </a:r>
            <a:r>
              <a:rPr b="1" i="1" lang="es-419">
                <a:solidFill>
                  <a:schemeClr val="dk1"/>
                </a:solidFill>
              </a:rPr>
              <a:t>aprender</a:t>
            </a:r>
            <a:r>
              <a:rPr lang="es-419">
                <a:solidFill>
                  <a:schemeClr val="dk1"/>
                </a:solidFill>
              </a:rPr>
              <a:t> aquí, nos referimos a mejorar en alguna tarea con la experiencia. Pero, ¿quién puede decir qué constituye una mejora? No es ilógico imaginar que podríamos proponer actualizar nuestro modelo, y algunas personas podrían estar en desacuerdo sobre si la actualización propuesta constituye una mejora o un declive.</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Para desarrollar un sistema matemático formal de aprendizaje automático, necesitamos tener medidas formales de cuán buenos (o malos) son nuestros modelos. En el aprendizaje automático y la optimización en general, las llamamos </a:t>
            </a:r>
            <a:r>
              <a:rPr i="1" lang="es-419">
                <a:solidFill>
                  <a:schemeClr val="dk1"/>
                </a:solidFill>
              </a:rPr>
              <a:t>funciones objetivo</a:t>
            </a:r>
            <a:r>
              <a:rPr lang="es-419">
                <a:solidFill>
                  <a:schemeClr val="dk1"/>
                </a:solidFill>
              </a:rPr>
              <a:t>. Por convención, generalmente definimos funciones objetivo en las que mientras más bajo, mejor; y por eso a estas funciones a veces se las denomina </a:t>
            </a:r>
            <a:r>
              <a:rPr b="1" lang="es-419">
                <a:solidFill>
                  <a:schemeClr val="dk1"/>
                </a:solidFill>
              </a:rPr>
              <a:t>funciones de pérdida</a:t>
            </a:r>
            <a:r>
              <a:rPr lang="es-419">
                <a:solidFill>
                  <a:schemeClr val="dk1"/>
                </a:solidFill>
              </a:rPr>
              <a:t>. Esto es simplemente una convención.</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Al tratar de predecir valores numéricos, la función de pérdida más común es el </a:t>
            </a:r>
            <a:r>
              <a:rPr i="1" lang="es-419">
                <a:solidFill>
                  <a:schemeClr val="dk1"/>
                </a:solidFill>
              </a:rPr>
              <a:t>error cuadrático medio</a:t>
            </a:r>
            <a:r>
              <a:rPr lang="es-419">
                <a:solidFill>
                  <a:schemeClr val="dk1"/>
                </a:solidFill>
              </a:rPr>
              <a:t>, es decir, el cuadrado de la diferencia entre la predicción y la realidad.</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Para la clasificación, el objetivo más común es minimizar la tasa de error, es decir, la fracción de ejemplos en los que nuestras predicciones no están de acuerdo con la verdad fundamental.</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Algunos objetivos (p. ej., error cuadrático) son fáciles de optimizar. Otros (por ejemplo, la tasa de error) son difíciles de optimizar directamente, debido a la no diferenciabilidad u otras complicaciones. En estos casos, es común optimizar un </a:t>
            </a:r>
            <a:r>
              <a:rPr i="1" lang="es-419">
                <a:solidFill>
                  <a:schemeClr val="dk1"/>
                </a:solidFill>
              </a:rPr>
              <a:t>objetivo sustituto</a:t>
            </a:r>
            <a:r>
              <a:rPr lang="es-419">
                <a:solidFill>
                  <a:schemeClr val="dk1"/>
                </a:solidFill>
              </a:rPr>
              <a:t>.</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Típicamente, la función de pérdida se define con respecto a los parámetros del modelo y depende del conjunto de datos. Aprendemos los mejores valores de los parámetros de nuestro modelo al minimizar la pérdida incurrida en un conjunto que consta de una serie de ejemplos recopilados para el entrenamiento. Sin embargo, hacerlo bien con los datos de entrenamiento no garantiza que lo haremos bien con los datos no vistos. Por lo tanto, normalmente queremos dividir los datos disponibles en dos particiones: el </a:t>
            </a:r>
            <a:r>
              <a:rPr b="1" lang="es-419">
                <a:solidFill>
                  <a:schemeClr val="dk1"/>
                </a:solidFill>
              </a:rPr>
              <a:t>conjunto de datos de entrenamiento</a:t>
            </a:r>
            <a:r>
              <a:rPr lang="es-419">
                <a:solidFill>
                  <a:schemeClr val="dk1"/>
                </a:solidFill>
              </a:rPr>
              <a:t> y el </a:t>
            </a:r>
            <a:r>
              <a:rPr b="1" lang="es-419">
                <a:solidFill>
                  <a:schemeClr val="dk1"/>
                </a:solidFill>
              </a:rPr>
              <a:t>conjunto de datos de prueba</a:t>
            </a:r>
            <a:r>
              <a:rPr lang="es-419">
                <a:solidFill>
                  <a:schemeClr val="dk1"/>
                </a:solidFill>
              </a:rPr>
              <a:t> que se ofrece para su evaluación, informando cómo se desempeña el modelo en ambos.</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Se podría pensar en el rendimiento del entrenamiento como si fuera las puntuaciones de un estudiante en los exámenes de práctica solía prepararse para algún examen final real. Incluso si los resultados son alentadores, eso no garantiza el éxito en el examen final. En otras palabras, el rendimiento de la prueba puede desviarse significativamente del rendimiento del entrenamiento. Cuando un modelo se desempeña bien en el conjunto de entrenamiento pero no logra generalizar a datos no vistos, decimos que es </a:t>
            </a:r>
            <a:r>
              <a:rPr b="1" i="1" lang="es-419">
                <a:solidFill>
                  <a:schemeClr val="dk1"/>
                </a:solidFill>
              </a:rPr>
              <a:t>sobreajuste</a:t>
            </a:r>
            <a:r>
              <a:rPr lang="es-419">
                <a:solidFill>
                  <a:schemeClr val="dk1"/>
                </a:solidFill>
              </a:rPr>
              <a:t>. En términos de la vida real, esto es como reprobar el examen real, a pesar de tener buenos resultados en los exámenes de práctica.</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45720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419">
                <a:solidFill>
                  <a:schemeClr val="dk1"/>
                </a:solidFill>
              </a:rPr>
              <a:t>Una vez que tenemos alguna fuente de datos, un modelo, y una función objetivo bien definida, necesitamos un algoritmo capaz de obtener los mejores parámetros posibles para minimizar la función de pérdida.</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Los algoritmos de optimización populares para el aprendizaje profundo se basan en un enfoque llamado </a:t>
            </a:r>
            <a:r>
              <a:rPr b="1" i="1" lang="es-419">
                <a:solidFill>
                  <a:schemeClr val="dk1"/>
                </a:solidFill>
              </a:rPr>
              <a:t>descenso de gradiente</a:t>
            </a:r>
            <a:r>
              <a:rPr lang="es-419">
                <a:solidFill>
                  <a:schemeClr val="dk1"/>
                </a:solidFill>
              </a:rPr>
              <a:t>. En resumen, en cada paso, este método se fija, para cada parámetro, en qué dirección se movería la pérdida del conjunto de entrenamiento si se perturbara ese parámetro solo una pequeña cantidad. Luego se actualiza el parámetro en la dirección que puede reducir la pérdida.</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45720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419">
                <a:solidFill>
                  <a:schemeClr val="dk1"/>
                </a:solidFill>
              </a:rPr>
              <a:t>Para un conjunto diverso de problemas de aprendizaje automático, el Deep Learning proporciona herramientas poderosas para resolverlos. Aunque muchos métodos de aprendizaje profundo son inventos recientes, la idea central de la programación con datos y redes neuronales (nombres de muchos modelos de aprendizaje profundo) ha sido estudiado durante décadas.</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La principal influencia para la creación de las redes neuronales se puede encontrar en la neurociencia y la psicología. Después de todo, los humanos exhiben claramente un comportamiento inteligente. Por lo tanto, es razonable preguntarse si uno podría explicar y posiblemente aplicar ingeniería inversa a esta capacidad. Uno de los algoritmos más antiguos inspirados en esta moda fue formulado por</a:t>
            </a:r>
            <a:r>
              <a:rPr lang="es-419">
                <a:solidFill>
                  <a:schemeClr val="hlink"/>
                </a:solidFill>
                <a:uFill>
                  <a:noFill/>
                </a:uFill>
                <a:hlinkClick r:id="rId2"/>
              </a:rPr>
              <a:t> </a:t>
            </a:r>
            <a:r>
              <a:rPr lang="es-419" u="sng">
                <a:solidFill>
                  <a:schemeClr val="hlink"/>
                </a:solidFill>
                <a:hlinkClick r:id="rId3"/>
              </a:rPr>
              <a:t>Donald Hebb (1904--1985)</a:t>
            </a:r>
            <a:r>
              <a:rPr lang="es-419">
                <a:solidFill>
                  <a:schemeClr val="dk1"/>
                </a:solidFill>
              </a:rPr>
              <a:t>.</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En su innovador libro </a:t>
            </a:r>
            <a:r>
              <a:rPr i="1" lang="es-419">
                <a:solidFill>
                  <a:schemeClr val="dk1"/>
                </a:solidFill>
              </a:rPr>
              <a:t>La Organización del Comportamiento</a:t>
            </a:r>
            <a:r>
              <a:rPr lang="es-419">
                <a:solidFill>
                  <a:schemeClr val="dk1"/>
                </a:solidFill>
              </a:rPr>
              <a:t>, postuló que las neuronas aprenden por refuerzo positivo. Es el prototipo del perceptrón de Rosenblatt. y sentó las bases de muchos algoritmos de descenso de gradiente estocástico que sustentan el aprendizaje profundo hoy: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s-419">
                <a:solidFill>
                  <a:schemeClr val="dk1"/>
                </a:solidFill>
              </a:rPr>
              <a:t>reforzar el comportamiento deseable y disminuir el comportamiento indeseable para obtener buenos ajustes de los parámetros en una red neuronal.</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La inspiración biológica es lo que le dio a </a:t>
            </a:r>
            <a:r>
              <a:rPr i="1" lang="es-419">
                <a:solidFill>
                  <a:schemeClr val="dk1"/>
                </a:solidFill>
              </a:rPr>
              <a:t>redes neuronales</a:t>
            </a:r>
            <a:r>
              <a:rPr lang="es-419">
                <a:solidFill>
                  <a:schemeClr val="dk1"/>
                </a:solidFill>
              </a:rPr>
              <a:t> su nombre. Durante más de un siglo (desde los modelos de Alexander Bain, 1873 y James Sherrington, 1890), los investigadores han tratado de ensamblar circuitos computacionales que se asemejan a redes de neuronas que interactúan. Con el tiempo, la interpretación de la biología se ha vuelto menos literal. pero el nombre se quedó. En esencia, se encuentran algunos principios clave que se pueden encontrar en la mayoría de las redes hoy en día:</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s-419">
                <a:solidFill>
                  <a:schemeClr val="dk1"/>
                </a:solidFill>
              </a:rPr>
              <a:t>La alternancia de unidades de procesamiento lineales y no lineales, a menudo denominadas </a:t>
            </a:r>
            <a:r>
              <a:rPr b="1" i="1" lang="es-419">
                <a:solidFill>
                  <a:schemeClr val="dk1"/>
                </a:solidFill>
              </a:rPr>
              <a:t>capas</a:t>
            </a:r>
            <a:r>
              <a:rPr lang="es-419">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419">
                <a:solidFill>
                  <a:schemeClr val="dk1"/>
                </a:solidFill>
              </a:rPr>
              <a:t>El uso de la regla de la cadena (también conocida como </a:t>
            </a:r>
            <a:r>
              <a:rPr b="1" i="1" lang="es-419">
                <a:solidFill>
                  <a:schemeClr val="dk1"/>
                </a:solidFill>
              </a:rPr>
              <a:t>backpropagation</a:t>
            </a:r>
            <a:r>
              <a:rPr lang="es-419">
                <a:solidFill>
                  <a:schemeClr val="dk1"/>
                </a:solidFill>
              </a:rPr>
              <a:t>) para ajustar parámetros en toda la red a la vez.</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Después de un rápido progreso inicial, la investigación en redes neuronales languideció desde alrededor de 1995 hasta 2005. Esto se debió principalmente a dos razones.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s-419">
                <a:solidFill>
                  <a:schemeClr val="dk1"/>
                </a:solidFill>
              </a:rPr>
              <a:t>Primero, entrenar una red es </a:t>
            </a:r>
            <a:r>
              <a:rPr b="1" lang="es-419">
                <a:solidFill>
                  <a:schemeClr val="dk1"/>
                </a:solidFill>
              </a:rPr>
              <a:t>computacionalmente muy costoso</a:t>
            </a:r>
            <a:r>
              <a:rPr lang="es-419">
                <a:solidFill>
                  <a:schemeClr val="dk1"/>
                </a:solidFill>
              </a:rPr>
              <a:t>. Si bien la memoria de acceso aleatorio era abundante a fines del siglo pasado, el poder computacional era escaso.</a:t>
            </a:r>
            <a:br>
              <a:rPr lang="es-419">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419">
                <a:solidFill>
                  <a:schemeClr val="dk1"/>
                </a:solidFill>
              </a:rPr>
              <a:t>En segundo lugar, </a:t>
            </a:r>
            <a:r>
              <a:rPr b="1" lang="es-419">
                <a:solidFill>
                  <a:schemeClr val="dk1"/>
                </a:solidFill>
              </a:rPr>
              <a:t>los conjuntos de datos eran relativamente pequeños</a:t>
            </a:r>
            <a:r>
              <a:rPr lang="es-419">
                <a:solidFill>
                  <a:schemeClr val="dk1"/>
                </a:solidFill>
              </a:rPr>
              <a:t>. De hecho, el conjunto de datos Iris de Fisher de 1932 era una herramienta popular para probar la eficacia de los algoritmos. El conjunto de datos del MNIST con sus 60000 dígitos escritos a mano se consideró enorme.</a:t>
            </a:r>
            <a:br>
              <a:rPr lang="es-419">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Dada la escasez de datos y computación, fuertes herramientas estadísticas como los métodos basados en kernel, los árboles de decisión y los modelos gráficos demostraron ser empíricamente superiores. A diferencia de las redes neuronales, no requerían semanas para entrenarse y proporcionaban resultados predecibles con sólidas garantías teóricas.</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45720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Supongamos que queremos ir a tomar un café y alguien decide sacar su teléfono para pedir ayuda al asistente de Google. Si alguien dice "Hey Google", se despierta el sistema de reconocimiento de voz del teléfono. Si luego decimos "direcciones a la cafetería más cercana", el teléfono mostrará rápidamente la transcripción del comando y reconocerá que estamos pidiendo direcciones y lanzará la aplicación Mapas para cumplir con nuestro pedido. Una vez lanzada, la aplicación Maps identificará una serie de rutas con un tiempo de tránsito previsto para cada una.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Esta historia demuestra que en el lapso de unos pocos segundos, nuestras interacciones cotidianas con un teléfono inteligente puede involucrar varios modelos de aprendizaje automático.</a:t>
            </a:r>
            <a:endParaRPr>
              <a:solidFill>
                <a:schemeClr val="dk1"/>
              </a:solidFill>
            </a:endParaRPr>
          </a:p>
          <a:p>
            <a:pPr indent="0" lvl="0" marL="0" rtl="0" algn="l">
              <a:lnSpc>
                <a:spcPct val="115000"/>
              </a:lnSpc>
              <a:spcBef>
                <a:spcPts val="1200"/>
              </a:spcBef>
              <a:spcAft>
                <a:spcPts val="1200"/>
              </a:spcAft>
              <a:buSzPts val="1100"/>
              <a:buNone/>
            </a:pPr>
            <a:r>
              <a:rPr lang="es-419">
                <a:solidFill>
                  <a:schemeClr val="dk1"/>
                </a:solidFill>
              </a:rPr>
              <a:t>Imaginemos escribir un programa para responder a una </a:t>
            </a:r>
            <a:r>
              <a:rPr i="1" lang="es-419">
                <a:solidFill>
                  <a:schemeClr val="dk1"/>
                </a:solidFill>
              </a:rPr>
              <a:t>palabra de activación</a:t>
            </a:r>
            <a:r>
              <a:rPr lang="es-419">
                <a:solidFill>
                  <a:schemeClr val="dk1"/>
                </a:solidFill>
              </a:rPr>
              <a:t> como "Alexa", "OK Google" u "Oye, Siri". Intentar codificarlo en una habitación solo con nada más que una computadora y un editor de código es un problema difícil. Cada segundo, el micrófono recogerá aproximadamente 44000 muestras. Cada muestra es una medida de la amplitud de la onda sonora. ¿Qué regla podría mapear de manera confiable desde un fragmento de audio sin procesar hasta predicciones confiables </a:t>
            </a:r>
            <a:r>
              <a:rPr lang="es-419" sz="1350">
                <a:solidFill>
                  <a:schemeClr val="dk1"/>
                </a:solidFill>
              </a:rPr>
              <a:t>{s</a:t>
            </a:r>
            <a:r>
              <a:rPr lang="es-419">
                <a:solidFill>
                  <a:schemeClr val="dk1"/>
                </a:solidFill>
                <a:latin typeface="Times New Roman"/>
                <a:ea typeface="Times New Roman"/>
                <a:cs typeface="Times New Roman"/>
                <a:sym typeface="Times New Roman"/>
              </a:rPr>
              <a:t>í</a:t>
            </a:r>
            <a:r>
              <a:rPr lang="es-419" sz="1350">
                <a:solidFill>
                  <a:schemeClr val="dk1"/>
                </a:solidFill>
              </a:rPr>
              <a:t>,no} </a:t>
            </a:r>
            <a:r>
              <a:rPr lang="es-419">
                <a:solidFill>
                  <a:schemeClr val="dk1"/>
                </a:solidFill>
              </a:rPr>
              <a:t>sobre si el fragmento contiene la palabra de activación? Tampoco sabemos cómo escribir un programa de este tipo desde cero. Es por eso que usamos el </a:t>
            </a:r>
            <a:r>
              <a:rPr b="1" lang="es-419">
                <a:solidFill>
                  <a:schemeClr val="dk1"/>
                </a:solidFill>
              </a:rPr>
              <a:t>aprendizaje automático</a:t>
            </a:r>
            <a:r>
              <a:rPr lang="es-419">
                <a:solidFill>
                  <a:schemeClr val="dk1"/>
                </a:solidFill>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419">
                <a:solidFill>
                  <a:schemeClr val="dk1"/>
                </a:solidFill>
              </a:rPr>
              <a:t>El truco es que, a menudo, incluso cuando no sabemos cómo decirle a una computadora explícitamente cómo mapear de ciertas entradas a salidas, sí somos capaces de realizar la proeza cognitiva por nosotros mismos. En otras palabras, incluso si no sabes cómo programar una computadora para que reconozca la palabra "Alexa", si eras capaz de reconocerla.</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Armados con esta habilidad, podemos recopilar un enorme conjunto de datos que contenga ejemplos de audio y etiquetar aquellos que contengan la palabra de activación y aquellos que no. En el enfoque de aprendizaje automático, no intentamos diseñar un sistema </a:t>
            </a:r>
            <a:r>
              <a:rPr i="1" lang="es-419">
                <a:solidFill>
                  <a:schemeClr val="dk1"/>
                </a:solidFill>
              </a:rPr>
              <a:t>explícitamente</a:t>
            </a:r>
            <a:r>
              <a:rPr lang="es-419">
                <a:solidFill>
                  <a:schemeClr val="dk1"/>
                </a:solidFill>
              </a:rPr>
              <a:t> para reconocer palabras de activación. En su lugar, definimos un programa flexible cuyo comportamiento está determinado por una serie de </a:t>
            </a:r>
            <a:r>
              <a:rPr b="1" lang="es-419">
                <a:solidFill>
                  <a:schemeClr val="dk1"/>
                </a:solidFill>
              </a:rPr>
              <a:t>parámetros</a:t>
            </a:r>
            <a:r>
              <a:rPr lang="es-419">
                <a:solidFill>
                  <a:schemeClr val="dk1"/>
                </a:solidFill>
              </a:rPr>
              <a:t>. Luego usamos el conjunto de datos para determinar el mejor conjunto posible de parámetros, aquellos que mejoran el desempeño de nuestro programa con respecto a alguna medida de desempeño en la tarea de interés.</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Puedes pensar en los parámetros como perillas que podemos girar, manipulando el comportamiento del programa. Una vez fijados los parámetros, llamamos al programa un </a:t>
            </a:r>
            <a:r>
              <a:rPr b="1" lang="es-419">
                <a:solidFill>
                  <a:schemeClr val="dk1"/>
                </a:solidFill>
              </a:rPr>
              <a:t>modelo</a:t>
            </a:r>
            <a:r>
              <a:rPr lang="es-419">
                <a:solidFill>
                  <a:schemeClr val="dk1"/>
                </a:solidFill>
              </a:rPr>
              <a:t>. El conjunto de todos los programas distintos (mapeos de entrada-salida) que podemos producir simplemente manipulando los parámetros se llama una </a:t>
            </a:r>
            <a:r>
              <a:rPr b="1" lang="es-419">
                <a:solidFill>
                  <a:schemeClr val="dk1"/>
                </a:solidFill>
              </a:rPr>
              <a:t>familia de modelos</a:t>
            </a:r>
            <a:r>
              <a:rPr lang="es-419">
                <a:solidFill>
                  <a:schemeClr val="dk1"/>
                </a:solidFill>
              </a:rPr>
              <a:t>. Y el metaprograma que usa nuestro conjunto de datos para elegir los parámetros se llama un </a:t>
            </a:r>
            <a:r>
              <a:rPr b="1" lang="es-419">
                <a:solidFill>
                  <a:schemeClr val="dk1"/>
                </a:solidFill>
              </a:rPr>
              <a:t>algoritmo de aprendizaje</a:t>
            </a:r>
            <a:r>
              <a:rPr lang="es-419">
                <a:solidFill>
                  <a:schemeClr val="dk1"/>
                </a:solidFill>
              </a:rPr>
              <a:t>.</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Antes de que podamos seguir adelante y activar el algoritmo de aprendizaje, tenemos que definir el problema con precisión, determinar la naturaleza exacta de las entradas y salidas, y elegir una familia modelo apropiada. En este caso, nuestro modelo recibe un fragmento de audio como </a:t>
            </a:r>
            <a:r>
              <a:rPr i="1" lang="es-419">
                <a:solidFill>
                  <a:schemeClr val="dk1"/>
                </a:solidFill>
              </a:rPr>
              <a:t>entrada</a:t>
            </a:r>
            <a:r>
              <a:rPr lang="es-419">
                <a:solidFill>
                  <a:schemeClr val="dk1"/>
                </a:solidFill>
              </a:rPr>
              <a:t>, y el modelo genera una selección entre </a:t>
            </a:r>
            <a:r>
              <a:rPr lang="es-419" sz="1350">
                <a:solidFill>
                  <a:schemeClr val="dk1"/>
                </a:solidFill>
              </a:rPr>
              <a:t>{s</a:t>
            </a:r>
            <a:r>
              <a:rPr lang="es-419">
                <a:solidFill>
                  <a:schemeClr val="dk1"/>
                </a:solidFill>
                <a:latin typeface="Times New Roman"/>
                <a:ea typeface="Times New Roman"/>
                <a:cs typeface="Times New Roman"/>
                <a:sym typeface="Times New Roman"/>
              </a:rPr>
              <a:t>í</a:t>
            </a:r>
            <a:r>
              <a:rPr lang="es-419" sz="1350">
                <a:solidFill>
                  <a:schemeClr val="dk1"/>
                </a:solidFill>
              </a:rPr>
              <a:t>,no} </a:t>
            </a:r>
            <a:r>
              <a:rPr lang="es-419">
                <a:solidFill>
                  <a:schemeClr val="dk1"/>
                </a:solidFill>
              </a:rPr>
              <a:t>como </a:t>
            </a:r>
            <a:r>
              <a:rPr i="1" lang="es-419">
                <a:solidFill>
                  <a:schemeClr val="dk1"/>
                </a:solidFill>
              </a:rPr>
              <a:t>salida</a:t>
            </a:r>
            <a:r>
              <a:rPr lang="es-419">
                <a:solidFill>
                  <a:schemeClr val="dk1"/>
                </a:solidFill>
              </a:rPr>
              <a:t>. Si todo va de acuerdo al plan las conjeturas del modelo serán suele ser correcto en cuanto a si el fragmento contiene la palabra de activación.</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Si elegimos la familia de modelos adecuada, debe existir una configuración de las perillas tal que el modelo dispara "sí" cada vez que escucha la palabra "Alexa". Debido a que la elección exacta de la palabra de activación es arbitraria, probablemente necesitaremos una familia modelo lo suficientemente rica como para que, a través de otra configuración de las perillas, podría disparar "sí" sólo al escuchar la palabra "tomate". Esperamos que la misma familia de modelos sea adecuada para reconocer tanto a "Alexa" como a "tomate" porque parecen, intuitivamente, ser tareas similares.</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Sin embargo, es posible que necesitemos una familia diferente de modelos completamente si queremos tratar con entradas o salidas fundamentalmente diferentes, digamos si quisiéramos mapear de imágenes a subtítulos, o de oraciones en inglés a oraciones en chino.</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419">
                <a:solidFill>
                  <a:schemeClr val="dk1"/>
                </a:solidFill>
              </a:rPr>
              <a:t>Como puede suponer, si configuramos todas las perillas al azar, es poco probable que nuestro modelo reconozca "Alexa", "tomate", o cualquier otra palabra. En el aprendizaje automático, el </a:t>
            </a:r>
            <a:r>
              <a:rPr b="1" lang="es-419">
                <a:solidFill>
                  <a:schemeClr val="dk1"/>
                </a:solidFill>
              </a:rPr>
              <a:t>aprendizaje</a:t>
            </a:r>
            <a:r>
              <a:rPr lang="es-419">
                <a:solidFill>
                  <a:schemeClr val="dk1"/>
                </a:solidFill>
              </a:rPr>
              <a:t> es el proceso por el cual descubrimos la configuración correcta de las perillas forzando el comportamiento deseado de nuestro modelo. En otras palabras, </a:t>
            </a:r>
            <a:r>
              <a:rPr b="1" lang="es-419">
                <a:solidFill>
                  <a:schemeClr val="dk1"/>
                </a:solidFill>
              </a:rPr>
              <a:t>entrenamos</a:t>
            </a:r>
            <a:r>
              <a:rPr lang="es-419">
                <a:solidFill>
                  <a:schemeClr val="dk1"/>
                </a:solidFill>
              </a:rPr>
              <a:t> nuestro modelo con datos.</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Como se muestra en la siguiente figura, el proceso de entrenamiento generalmente se parece a lo siguiente: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s-419">
                <a:solidFill>
                  <a:schemeClr val="dk1"/>
                </a:solidFill>
              </a:rPr>
              <a:t>Comenzar con un modelo con parámetros inicializado aleatoriamente que no puede hacer nada útil.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a:solidFill>
                  <a:schemeClr val="dk1"/>
                </a:solidFill>
              </a:rPr>
              <a:t>Tomar algunos de los datos (p. ej., fragmentos de audio y etiquetas </a:t>
            </a:r>
            <a:r>
              <a:rPr lang="es-419" sz="1350">
                <a:solidFill>
                  <a:schemeClr val="dk1"/>
                </a:solidFill>
              </a:rPr>
              <a:t>{s</a:t>
            </a:r>
            <a:r>
              <a:rPr lang="es-419">
                <a:solidFill>
                  <a:schemeClr val="dk1"/>
                </a:solidFill>
                <a:latin typeface="Times New Roman"/>
                <a:ea typeface="Times New Roman"/>
                <a:cs typeface="Times New Roman"/>
                <a:sym typeface="Times New Roman"/>
              </a:rPr>
              <a:t>í</a:t>
            </a:r>
            <a:r>
              <a:rPr lang="es-419" sz="1350">
                <a:solidFill>
                  <a:schemeClr val="dk1"/>
                </a:solidFill>
              </a:rPr>
              <a:t>,no} </a:t>
            </a:r>
            <a:r>
              <a:rPr lang="es-419">
                <a:solidFill>
                  <a:schemeClr val="dk1"/>
                </a:solidFill>
              </a:rPr>
              <a:t>correspondientes).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a:solidFill>
                  <a:schemeClr val="dk1"/>
                </a:solidFill>
              </a:rPr>
              <a:t>Ajustar las perillas para que el modelo sea menos inutil con respecto a esos ejemplos.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a:solidFill>
                  <a:schemeClr val="dk1"/>
                </a:solidFill>
              </a:rPr>
              <a:t>Repita los pasos 2 y 3 hasta que el modelo quede increíble.</a:t>
            </a:r>
            <a:endParaRPr>
              <a:solidFill>
                <a:schemeClr val="dk1"/>
              </a:solidFill>
            </a:endParaRPr>
          </a:p>
          <a:p>
            <a:pPr indent="0" lvl="0" marL="0" rtl="0" algn="l">
              <a:lnSpc>
                <a:spcPct val="115000"/>
              </a:lnSpc>
              <a:spcBef>
                <a:spcPts val="1200"/>
              </a:spcBef>
              <a:spcAft>
                <a:spcPts val="0"/>
              </a:spcAft>
              <a:buSzPts val="1100"/>
              <a:buNone/>
            </a:pPr>
            <a:r>
              <a:rPr lang="es-419">
                <a:solidFill>
                  <a:schemeClr val="dk1"/>
                </a:solidFill>
              </a:rPr>
              <a:t>Para resumir, en lugar de codificar un reconocedor de palabras de activación, codificamos un programa que puede </a:t>
            </a:r>
            <a:r>
              <a:rPr b="1" lang="es-419">
                <a:solidFill>
                  <a:schemeClr val="dk1"/>
                </a:solidFill>
              </a:rPr>
              <a:t>aprender</a:t>
            </a:r>
            <a:r>
              <a:rPr lang="es-419">
                <a:solidFill>
                  <a:schemeClr val="dk1"/>
                </a:solidFill>
              </a:rPr>
              <a:t> a reconocer palabras de activación, si lo entrenamos con un gran conjunto de datos etiquetados. Puedes pensar en este acto de determinar el comportamiento de un programa entrenándolo con un conjunto de datos como </a:t>
            </a:r>
            <a:r>
              <a:rPr i="1" lang="es-419">
                <a:solidFill>
                  <a:schemeClr val="dk1"/>
                </a:solidFill>
              </a:rPr>
              <a:t>programación con datos</a:t>
            </a:r>
            <a:r>
              <a:rPr lang="es-419">
                <a:solidFill>
                  <a:schemeClr val="dk1"/>
                </a:solidFill>
              </a:rPr>
              <a:t>. Es decir, podemos "programar" un detector de gatos proporcionando a nuestro sistema de aprendizaje automático con muchos ejemplos de gatos y perros. De esta forma, el detector eventualmente aprenderá a emitir un número positivo muy grande si es un gato, un número negativo muy grande si es un perro, y algo más cercano a cero si no está seguro, y esto apenas araña la superficie de lo que puede hacer el aprendizaje automático. El Aprendizaje profundo o Deep Learning, que explicaremos con más detalle más adelante, es solo uno entre muchos métodos populares para resolver problemas de aprendizaje automático.</a:t>
            </a:r>
            <a:endParaRPr>
              <a:solidFill>
                <a:schemeClr val="dk1"/>
              </a:solidFill>
            </a:endParaRPr>
          </a:p>
          <a:p>
            <a:pPr indent="0" lvl="0" marL="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rPr lang="es-419">
                <a:solidFill>
                  <a:schemeClr val="dk1"/>
                </a:solidFill>
              </a:rPr>
              <a:t>En nuestro ejemplo de palabra de activación, describimos un conjunto de datos que consta de fragmentos de audio y etiquetas binarias, y nos dio una idea de cómo podríamos entrenar un modelo para aproximar un mapeo de fragmentos de audio a clasificaciones. Este tipo de problema, donde tratamos de predecir una etiqueta desconocida designada basado en entradas conocidas dado un conjunto de datos que consta de ejemplos por las que se conocen las etiquetas, se llama </a:t>
            </a:r>
            <a:r>
              <a:rPr i="1" lang="es-419">
                <a:solidFill>
                  <a:schemeClr val="dk1"/>
                </a:solidFill>
              </a:rPr>
              <a:t>aprendizaje supervisado</a:t>
            </a:r>
            <a:r>
              <a:rPr lang="es-419">
                <a:solidFill>
                  <a:schemeClr val="dk1"/>
                </a:solidFill>
              </a:rPr>
              <a:t>. Este es solo uno entre muchos tipos de problemas de aprendizaje automático. En primer lugar, nos gustaría arrojar más luz sobre algunos componentes básicos eso nos seguirá, sin importar qué tipo de problema de aprendizaje automático abordemos: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s-419">
                <a:solidFill>
                  <a:schemeClr val="dk1"/>
                </a:solidFill>
              </a:rPr>
              <a:t>Los </a:t>
            </a:r>
            <a:r>
              <a:rPr i="1" lang="es-419">
                <a:solidFill>
                  <a:schemeClr val="dk1"/>
                </a:solidFill>
              </a:rPr>
              <a:t>datos</a:t>
            </a:r>
            <a:r>
              <a:rPr lang="es-419">
                <a:solidFill>
                  <a:schemeClr val="dk1"/>
                </a:solidFill>
              </a:rPr>
              <a:t> de los que podemos aprender.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a:solidFill>
                  <a:schemeClr val="dk1"/>
                </a:solidFill>
              </a:rPr>
              <a:t>Un </a:t>
            </a:r>
            <a:r>
              <a:rPr i="1" lang="es-419">
                <a:solidFill>
                  <a:schemeClr val="dk1"/>
                </a:solidFill>
              </a:rPr>
              <a:t>modelo</a:t>
            </a:r>
            <a:r>
              <a:rPr lang="es-419">
                <a:solidFill>
                  <a:schemeClr val="dk1"/>
                </a:solidFill>
              </a:rPr>
              <a:t> de cómo transformar los datos.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a:solidFill>
                  <a:schemeClr val="dk1"/>
                </a:solidFill>
              </a:rPr>
              <a:t>Una </a:t>
            </a:r>
            <a:r>
              <a:rPr i="1" lang="es-419">
                <a:solidFill>
                  <a:schemeClr val="dk1"/>
                </a:solidFill>
              </a:rPr>
              <a:t>función objetivo</a:t>
            </a:r>
            <a:r>
              <a:rPr lang="es-419">
                <a:solidFill>
                  <a:schemeClr val="dk1"/>
                </a:solidFill>
              </a:rPr>
              <a:t> que cuantifica qué tan bien (o mal) está funcionando el modelo.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s-419">
                <a:solidFill>
                  <a:schemeClr val="dk1"/>
                </a:solidFill>
              </a:rPr>
              <a:t>Un </a:t>
            </a:r>
            <a:r>
              <a:rPr i="1" lang="es-419">
                <a:solidFill>
                  <a:schemeClr val="dk1"/>
                </a:solidFill>
              </a:rPr>
              <a:t>algoritmo de optimización</a:t>
            </a:r>
            <a:r>
              <a:rPr lang="es-419">
                <a:solidFill>
                  <a:schemeClr val="dk1"/>
                </a:solidFill>
              </a:rPr>
              <a:t> para ajustar los parámetros del modelo tratando de optimizar la función objetivo.</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53" name="Shape 53"/>
        <p:cNvGrpSpPr/>
        <p:nvPr/>
      </p:nvGrpSpPr>
      <p:grpSpPr>
        <a:xfrm>
          <a:off x="0" y="0"/>
          <a:ext cx="0" cy="0"/>
          <a:chOff x="0" y="0"/>
          <a:chExt cx="0" cy="0"/>
        </a:xfrm>
      </p:grpSpPr>
      <p:sp>
        <p:nvSpPr>
          <p:cNvPr id="54" name="Google Shape;54;p13"/>
          <p:cNvSpPr/>
          <p:nvPr/>
        </p:nvSpPr>
        <p:spPr>
          <a:xfrm>
            <a:off x="5762025" y="336375"/>
            <a:ext cx="2745300" cy="43188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nvSpPr>
        <p:spPr>
          <a:xfrm>
            <a:off x="5968125" y="2549238"/>
            <a:ext cx="2333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E8EEF2"/>
                </a:solidFill>
                <a:latin typeface="Montserrat Light"/>
                <a:ea typeface="Montserrat Light"/>
                <a:cs typeface="Montserrat Light"/>
                <a:sym typeface="Montserrat Light"/>
              </a:rPr>
              <a:t>Tech Lead Data Science</a:t>
            </a:r>
            <a:endParaRPr b="0" i="0" sz="1200" u="none" cap="none" strike="noStrike">
              <a:solidFill>
                <a:srgbClr val="E8EEF2"/>
              </a:solidFill>
              <a:latin typeface="Montserrat Light"/>
              <a:ea typeface="Montserrat Light"/>
              <a:cs typeface="Montserrat Light"/>
              <a:sym typeface="Montserrat Light"/>
            </a:endParaRPr>
          </a:p>
        </p:txBody>
      </p:sp>
      <p:cxnSp>
        <p:nvCxnSpPr>
          <p:cNvPr id="56" name="Google Shape;56;p13"/>
          <p:cNvCxnSpPr/>
          <p:nvPr/>
        </p:nvCxnSpPr>
        <p:spPr>
          <a:xfrm flipH="1" rot="10800000">
            <a:off x="6011625" y="3105738"/>
            <a:ext cx="2246100" cy="10800"/>
          </a:xfrm>
          <a:prstGeom prst="straightConnector1">
            <a:avLst/>
          </a:prstGeom>
          <a:noFill/>
          <a:ln cap="flat" cmpd="sng" w="9525">
            <a:solidFill>
              <a:srgbClr val="E8EEF2"/>
            </a:solidFill>
            <a:prstDash val="solid"/>
            <a:round/>
            <a:headEnd len="sm" w="sm" type="none"/>
            <a:tailEnd len="sm" w="sm" type="none"/>
          </a:ln>
        </p:spPr>
      </p:cxnSp>
      <p:sp>
        <p:nvSpPr>
          <p:cNvPr id="57" name="Google Shape;57;p13"/>
          <p:cNvSpPr txBox="1"/>
          <p:nvPr/>
        </p:nvSpPr>
        <p:spPr>
          <a:xfrm>
            <a:off x="532100" y="618525"/>
            <a:ext cx="4719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s-419" sz="3500" u="none" cap="none" strike="noStrike">
                <a:solidFill>
                  <a:srgbClr val="E8EEF2"/>
                </a:solidFill>
                <a:latin typeface="Montserrat ExtraBold"/>
                <a:ea typeface="Montserrat ExtraBold"/>
                <a:cs typeface="Montserrat ExtraBold"/>
                <a:sym typeface="Montserrat ExtraBold"/>
              </a:rPr>
              <a:t>Deep Learning</a:t>
            </a:r>
            <a:endParaRPr b="0" i="0" sz="3500" u="none" cap="none" strike="noStrike">
              <a:solidFill>
                <a:srgbClr val="E8EEF2"/>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3500"/>
              <a:buFont typeface="Arial"/>
              <a:buNone/>
            </a:pPr>
            <a:r>
              <a:rPr b="0" i="0" lang="es-419" sz="3500" u="none" cap="none" strike="noStrike">
                <a:solidFill>
                  <a:srgbClr val="E8EEF2"/>
                </a:solidFill>
                <a:latin typeface="Montserrat SemiBold"/>
                <a:ea typeface="Montserrat SemiBold"/>
                <a:cs typeface="Montserrat SemiBold"/>
                <a:sym typeface="Montserrat SemiBold"/>
              </a:rPr>
              <a:t>Introduction</a:t>
            </a:r>
            <a:endParaRPr b="0" i="0" sz="3500" u="none" cap="none" strike="noStrike">
              <a:solidFill>
                <a:srgbClr val="E8EEF2"/>
              </a:solidFill>
              <a:latin typeface="Montserrat SemiBold"/>
              <a:ea typeface="Montserrat SemiBold"/>
              <a:cs typeface="Montserrat SemiBold"/>
              <a:sym typeface="Montserrat SemiBold"/>
            </a:endParaRPr>
          </a:p>
        </p:txBody>
      </p:sp>
      <p:pic>
        <p:nvPicPr>
          <p:cNvPr id="58" name="Google Shape;58;p13"/>
          <p:cNvPicPr preferRelativeResize="0"/>
          <p:nvPr/>
        </p:nvPicPr>
        <p:blipFill rotWithShape="1">
          <a:blip r:embed="rId3">
            <a:alphaModFix/>
          </a:blip>
          <a:srcRect b="0" l="0" r="0" t="0"/>
          <a:stretch/>
        </p:blipFill>
        <p:spPr>
          <a:xfrm>
            <a:off x="630000" y="4292100"/>
            <a:ext cx="1506616" cy="400200"/>
          </a:xfrm>
          <a:prstGeom prst="rect">
            <a:avLst/>
          </a:prstGeom>
          <a:noFill/>
          <a:ln>
            <a:noFill/>
          </a:ln>
        </p:spPr>
      </p:pic>
      <p:sp>
        <p:nvSpPr>
          <p:cNvPr id="59" name="Google Shape;59;p13"/>
          <p:cNvSpPr txBox="1"/>
          <p:nvPr/>
        </p:nvSpPr>
        <p:spPr>
          <a:xfrm>
            <a:off x="5968125" y="3303738"/>
            <a:ext cx="23331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E8EEF2"/>
                </a:solidFill>
                <a:latin typeface="Montserrat Medium"/>
                <a:ea typeface="Montserrat Medium"/>
                <a:cs typeface="Montserrat Medium"/>
                <a:sym typeface="Montserrat Medium"/>
              </a:rPr>
              <a:t>Master en Data Science</a:t>
            </a:r>
            <a:endParaRPr b="0" i="0" sz="1200" u="none" cap="none" strike="noStrike">
              <a:solidFill>
                <a:srgbClr val="E8EEF2"/>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E8EEF2"/>
                </a:solidFill>
                <a:latin typeface="Montserrat Medium"/>
                <a:ea typeface="Montserrat Medium"/>
                <a:cs typeface="Montserrat Medium"/>
                <a:sym typeface="Montserrat Medium"/>
              </a:rPr>
              <a:t>2022-2023</a:t>
            </a:r>
            <a:endParaRPr b="0" i="0" sz="1200" u="none" cap="none" strike="noStrike">
              <a:solidFill>
                <a:srgbClr val="E8EEF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35" name="Shape 135"/>
        <p:cNvGrpSpPr/>
        <p:nvPr/>
      </p:nvGrpSpPr>
      <p:grpSpPr>
        <a:xfrm>
          <a:off x="0" y="0"/>
          <a:ext cx="0" cy="0"/>
          <a:chOff x="0" y="0"/>
          <a:chExt cx="0" cy="0"/>
        </a:xfrm>
      </p:grpSpPr>
      <p:sp>
        <p:nvSpPr>
          <p:cNvPr id="136" name="Google Shape;136;p22"/>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137" name="Google Shape;137;p22"/>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DATA</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138" name="Google Shape;138;p22"/>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39" name="Google Shape;139;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0" name="Google Shape;140;p22"/>
          <p:cNvPicPr preferRelativeResize="0"/>
          <p:nvPr/>
        </p:nvPicPr>
        <p:blipFill rotWithShape="1">
          <a:blip r:embed="rId4">
            <a:alphaModFix/>
          </a:blip>
          <a:srcRect b="0" l="0" r="0" t="0"/>
          <a:stretch/>
        </p:blipFill>
        <p:spPr>
          <a:xfrm>
            <a:off x="3753675" y="1557075"/>
            <a:ext cx="5277000" cy="202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44" name="Shape 144"/>
        <p:cNvGrpSpPr/>
        <p:nvPr/>
      </p:nvGrpSpPr>
      <p:grpSpPr>
        <a:xfrm>
          <a:off x="0" y="0"/>
          <a:ext cx="0" cy="0"/>
          <a:chOff x="0" y="0"/>
          <a:chExt cx="0" cy="0"/>
        </a:xfrm>
      </p:grpSpPr>
      <p:sp>
        <p:nvSpPr>
          <p:cNvPr id="145" name="Google Shape;145;p23"/>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146" name="Google Shape;146;p23"/>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DATA</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147" name="Google Shape;147;p23"/>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48" name="Google Shape;148;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9" name="Google Shape;149;p23"/>
          <p:cNvPicPr preferRelativeResize="0"/>
          <p:nvPr/>
        </p:nvPicPr>
        <p:blipFill rotWithShape="1">
          <a:blip r:embed="rId4">
            <a:alphaModFix/>
          </a:blip>
          <a:srcRect b="0" l="0" r="0" t="0"/>
          <a:stretch/>
        </p:blipFill>
        <p:spPr>
          <a:xfrm>
            <a:off x="3753675" y="1557075"/>
            <a:ext cx="5277000" cy="2029325"/>
          </a:xfrm>
          <a:prstGeom prst="rect">
            <a:avLst/>
          </a:prstGeom>
          <a:noFill/>
          <a:ln>
            <a:noFill/>
          </a:ln>
        </p:spPr>
      </p:pic>
      <p:sp>
        <p:nvSpPr>
          <p:cNvPr id="150" name="Google Shape;150;p23"/>
          <p:cNvSpPr txBox="1"/>
          <p:nvPr/>
        </p:nvSpPr>
        <p:spPr>
          <a:xfrm>
            <a:off x="0" y="1828950"/>
            <a:ext cx="3562200" cy="1369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DL can handle data of variable length.</a:t>
            </a:r>
            <a:endParaRPr b="0" i="0" sz="1400" u="none" cap="none" strike="noStrike">
              <a:solidFill>
                <a:schemeClr val="lt1"/>
              </a:solidFill>
              <a:latin typeface="Montserrat Medium"/>
              <a:ea typeface="Montserrat Medium"/>
              <a:cs typeface="Montserrat Medium"/>
              <a:sym typeface="Montserrat Medium"/>
            </a:endParaRPr>
          </a:p>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DL works better when we train it with huge amount of data.</a:t>
            </a:r>
            <a:endParaRPr b="0" i="0" sz="1400" u="none" cap="none" strike="noStrike">
              <a:solidFill>
                <a:schemeClr val="lt1"/>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54" name="Shape 154"/>
        <p:cNvGrpSpPr/>
        <p:nvPr/>
      </p:nvGrpSpPr>
      <p:grpSpPr>
        <a:xfrm>
          <a:off x="0" y="0"/>
          <a:ext cx="0" cy="0"/>
          <a:chOff x="0" y="0"/>
          <a:chExt cx="0" cy="0"/>
        </a:xfrm>
      </p:grpSpPr>
      <p:sp>
        <p:nvSpPr>
          <p:cNvPr id="155" name="Google Shape;155;p24"/>
          <p:cNvSpPr txBox="1"/>
          <p:nvPr/>
        </p:nvSpPr>
        <p:spPr>
          <a:xfrm>
            <a:off x="569100" y="3546950"/>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MODELS</a:t>
            </a:r>
            <a:endParaRPr b="1" i="0" sz="3000" u="none" cap="none" strike="noStrike">
              <a:solidFill>
                <a:srgbClr val="E8EEF2"/>
              </a:solidFill>
              <a:latin typeface="Montserrat ExtraBold"/>
              <a:ea typeface="Montserrat ExtraBold"/>
              <a:cs typeface="Montserrat ExtraBold"/>
              <a:sym typeface="Montserrat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59" name="Shape 159"/>
        <p:cNvGrpSpPr/>
        <p:nvPr/>
      </p:nvGrpSpPr>
      <p:grpSpPr>
        <a:xfrm>
          <a:off x="0" y="0"/>
          <a:ext cx="0" cy="0"/>
          <a:chOff x="0" y="0"/>
          <a:chExt cx="0" cy="0"/>
        </a:xfrm>
      </p:grpSpPr>
      <p:sp>
        <p:nvSpPr>
          <p:cNvPr id="160" name="Google Shape;160;p25"/>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161" name="Google Shape;161;p25"/>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MODELS</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162" name="Google Shape;162;p25"/>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63" name="Google Shape;163;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5"/>
          <p:cNvSpPr txBox="1"/>
          <p:nvPr/>
        </p:nvSpPr>
        <p:spPr>
          <a:xfrm>
            <a:off x="178675" y="1165275"/>
            <a:ext cx="9144000" cy="1369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We’ll define a DL model as the computational machinery that uses labeled data to make predictions about new data.</a:t>
            </a:r>
            <a:endParaRPr b="0" i="0" sz="1400" u="none" cap="none" strike="noStrike">
              <a:solidFill>
                <a:schemeClr val="lt1"/>
              </a:solidFill>
              <a:latin typeface="Montserrat Medium"/>
              <a:ea typeface="Montserrat Medium"/>
              <a:cs typeface="Montserrat Medium"/>
              <a:sym typeface="Montserrat Medium"/>
            </a:endParaRPr>
          </a:p>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The models will consist in successive transformations of data that are chained in a top-down logic.</a:t>
            </a:r>
            <a:endParaRPr b="0" i="0" sz="1400" u="none" cap="none" strike="noStrike">
              <a:solidFill>
                <a:schemeClr val="lt1"/>
              </a:solidFill>
              <a:latin typeface="Montserrat Medium"/>
              <a:ea typeface="Montserrat Medium"/>
              <a:cs typeface="Montserrat Medium"/>
              <a:sym typeface="Montserrat Medium"/>
            </a:endParaRPr>
          </a:p>
        </p:txBody>
      </p:sp>
      <p:pic>
        <p:nvPicPr>
          <p:cNvPr id="165" name="Google Shape;165;p25"/>
          <p:cNvPicPr preferRelativeResize="0"/>
          <p:nvPr/>
        </p:nvPicPr>
        <p:blipFill rotWithShape="1">
          <a:blip r:embed="rId4">
            <a:alphaModFix/>
          </a:blip>
          <a:srcRect b="0" l="0" r="0" t="0"/>
          <a:stretch/>
        </p:blipFill>
        <p:spPr>
          <a:xfrm>
            <a:off x="2334925" y="2535075"/>
            <a:ext cx="4474152" cy="230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69" name="Shape 169"/>
        <p:cNvGrpSpPr/>
        <p:nvPr/>
      </p:nvGrpSpPr>
      <p:grpSpPr>
        <a:xfrm>
          <a:off x="0" y="0"/>
          <a:ext cx="0" cy="0"/>
          <a:chOff x="0" y="0"/>
          <a:chExt cx="0" cy="0"/>
        </a:xfrm>
      </p:grpSpPr>
      <p:sp>
        <p:nvSpPr>
          <p:cNvPr id="170" name="Google Shape;170;p26"/>
          <p:cNvSpPr txBox="1"/>
          <p:nvPr/>
        </p:nvSpPr>
        <p:spPr>
          <a:xfrm>
            <a:off x="569100" y="3546950"/>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LOSS FUNCTIONS</a:t>
            </a:r>
            <a:endParaRPr b="1" i="0" sz="3000" u="none" cap="none" strike="noStrike">
              <a:solidFill>
                <a:srgbClr val="E8EEF2"/>
              </a:solidFill>
              <a:latin typeface="Montserrat ExtraBold"/>
              <a:ea typeface="Montserrat ExtraBold"/>
              <a:cs typeface="Montserrat ExtraBold"/>
              <a:sym typeface="Montserrat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74" name="Shape 174"/>
        <p:cNvGrpSpPr/>
        <p:nvPr/>
      </p:nvGrpSpPr>
      <p:grpSpPr>
        <a:xfrm>
          <a:off x="0" y="0"/>
          <a:ext cx="0" cy="0"/>
          <a:chOff x="0" y="0"/>
          <a:chExt cx="0" cy="0"/>
        </a:xfrm>
      </p:grpSpPr>
      <p:sp>
        <p:nvSpPr>
          <p:cNvPr id="175" name="Google Shape;175;p27"/>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176" name="Google Shape;176;p27"/>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LOSS FUNCTIONS</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177" name="Google Shape;177;p27"/>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78" name="Google Shape;178;p2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7"/>
          <p:cNvSpPr txBox="1"/>
          <p:nvPr/>
        </p:nvSpPr>
        <p:spPr>
          <a:xfrm>
            <a:off x="178675" y="1165275"/>
            <a:ext cx="88077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In the context of an optimization algorithm, the function used to evaluate a candidate solution (i.e. a set of weights) is referred to as the loss or objective function.</a:t>
            </a:r>
            <a:endParaRPr b="0" i="0" sz="1400" u="none" cap="none" strike="noStrike">
              <a:solidFill>
                <a:schemeClr val="lt1"/>
              </a:solidFill>
              <a:latin typeface="Montserrat Medium"/>
              <a:ea typeface="Montserrat Medium"/>
              <a:cs typeface="Montserrat Medium"/>
              <a:sym typeface="Montserrat Medium"/>
            </a:endParaRPr>
          </a:p>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We may seek to maximize or minimize the objective function, meaning that we are searching for a candidate solution that has the highest or lowest score respectively.</a:t>
            </a:r>
            <a:endParaRPr b="0" i="0" sz="1400" u="none" cap="none" strike="noStrike">
              <a:solidFill>
                <a:schemeClr val="lt1"/>
              </a:solidFill>
              <a:latin typeface="Montserrat Medium"/>
              <a:ea typeface="Montserrat Medium"/>
              <a:cs typeface="Montserrat Medium"/>
              <a:sym typeface="Montserrat Medium"/>
            </a:endParaRPr>
          </a:p>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The most common loss functions are:</a:t>
            </a:r>
            <a:endParaRPr b="0" i="0" sz="1400" u="none" cap="none" strike="noStrike">
              <a:solidFill>
                <a:schemeClr val="lt1"/>
              </a:solidFill>
              <a:latin typeface="Montserrat Medium"/>
              <a:ea typeface="Montserrat Medium"/>
              <a:cs typeface="Montserrat Medium"/>
              <a:sym typeface="Montserrat Medium"/>
            </a:endParaRPr>
          </a:p>
          <a:p>
            <a:pPr indent="-317500" lvl="1" marL="9144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For classification:</a:t>
            </a:r>
            <a:endParaRPr b="0" i="0" sz="1400" u="none" cap="none" strike="noStrike">
              <a:solidFill>
                <a:schemeClr val="lt1"/>
              </a:solidFill>
              <a:latin typeface="Montserrat Medium"/>
              <a:ea typeface="Montserrat Medium"/>
              <a:cs typeface="Montserrat Medium"/>
              <a:sym typeface="Montserrat Medium"/>
            </a:endParaRPr>
          </a:p>
          <a:p>
            <a:pPr indent="0" lvl="0" marL="914400" marR="0" rtl="0" algn="l">
              <a:lnSpc>
                <a:spcPct val="150000"/>
              </a:lnSpc>
              <a:spcBef>
                <a:spcPts val="0"/>
              </a:spcBef>
              <a:spcAft>
                <a:spcPts val="0"/>
              </a:spcAft>
              <a:buClr>
                <a:srgbClr val="000000"/>
              </a:buClr>
              <a:buSzPts val="1400"/>
              <a:buFont typeface="Arial"/>
              <a:buNone/>
            </a:pPr>
            <a:r>
              <a:rPr b="0" i="0" lang="es-419" sz="1400" u="none" cap="none" strike="noStrike">
                <a:solidFill>
                  <a:schemeClr val="lt1"/>
                </a:solidFill>
                <a:latin typeface="Montserrat Medium"/>
                <a:ea typeface="Montserrat Medium"/>
                <a:cs typeface="Montserrat Medium"/>
                <a:sym typeface="Montserrat Medium"/>
              </a:rPr>
              <a:t>Log loss</a:t>
            </a:r>
            <a:endParaRPr b="0" i="0" sz="1400" u="none" cap="none" strike="noStrike">
              <a:solidFill>
                <a:schemeClr val="lt1"/>
              </a:solidFill>
              <a:latin typeface="Montserrat Medium"/>
              <a:ea typeface="Montserrat Medium"/>
              <a:cs typeface="Montserrat Medium"/>
              <a:sym typeface="Montserrat Medium"/>
            </a:endParaRPr>
          </a:p>
          <a:p>
            <a:pPr indent="-317500" lvl="1" marL="9144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For regression:</a:t>
            </a:r>
            <a:endParaRPr b="0" i="0" sz="1400" u="none" cap="none" strike="noStrike">
              <a:solidFill>
                <a:schemeClr val="lt1"/>
              </a:solidFill>
              <a:latin typeface="Montserrat Medium"/>
              <a:ea typeface="Montserrat Medium"/>
              <a:cs typeface="Montserrat Medium"/>
              <a:sym typeface="Montserrat Medium"/>
            </a:endParaRPr>
          </a:p>
          <a:p>
            <a:pPr indent="0" lvl="0" marL="0" marR="0" rtl="0" algn="l">
              <a:lnSpc>
                <a:spcPct val="150000"/>
              </a:lnSpc>
              <a:spcBef>
                <a:spcPts val="0"/>
              </a:spcBef>
              <a:spcAft>
                <a:spcPts val="0"/>
              </a:spcAft>
              <a:buClr>
                <a:srgbClr val="000000"/>
              </a:buClr>
              <a:buSzPts val="1400"/>
              <a:buFont typeface="Arial"/>
              <a:buNone/>
            </a:pPr>
            <a:r>
              <a:rPr b="0" i="0" lang="es-419" sz="1400" u="none" cap="none" strike="noStrike">
                <a:solidFill>
                  <a:schemeClr val="lt1"/>
                </a:solidFill>
                <a:latin typeface="Montserrat Medium"/>
                <a:ea typeface="Montserrat Medium"/>
                <a:cs typeface="Montserrat Medium"/>
                <a:sym typeface="Montserrat Medium"/>
              </a:rPr>
              <a:t>		Mean squared error loss</a:t>
            </a:r>
            <a:endParaRPr b="0" i="0" sz="1400" u="none" cap="none" strike="noStrike">
              <a:solidFill>
                <a:schemeClr val="lt1"/>
              </a:solidFill>
              <a:latin typeface="Montserrat Medium"/>
              <a:ea typeface="Montserrat Medium"/>
              <a:cs typeface="Montserrat Medium"/>
              <a:sym typeface="Montserrat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animEffect filter="fade" transition="in">
                                      <p:cBhvr>
                                        <p:cTn dur="1000"/>
                                        <p:tgtEl>
                                          <p:spTgt spid="17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83" name="Shape 183"/>
        <p:cNvGrpSpPr/>
        <p:nvPr/>
      </p:nvGrpSpPr>
      <p:grpSpPr>
        <a:xfrm>
          <a:off x="0" y="0"/>
          <a:ext cx="0" cy="0"/>
          <a:chOff x="0" y="0"/>
          <a:chExt cx="0" cy="0"/>
        </a:xfrm>
      </p:grpSpPr>
      <p:sp>
        <p:nvSpPr>
          <p:cNvPr id="184" name="Google Shape;184;p28"/>
          <p:cNvSpPr txBox="1"/>
          <p:nvPr/>
        </p:nvSpPr>
        <p:spPr>
          <a:xfrm>
            <a:off x="569100" y="3546950"/>
            <a:ext cx="4719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OPTIMIZATION ALGORITHMS</a:t>
            </a:r>
            <a:endParaRPr b="1" i="0" sz="3000" u="none" cap="none" strike="noStrike">
              <a:solidFill>
                <a:srgbClr val="E8EEF2"/>
              </a:solidFill>
              <a:latin typeface="Montserrat ExtraBold"/>
              <a:ea typeface="Montserrat ExtraBold"/>
              <a:cs typeface="Montserrat ExtraBold"/>
              <a:sym typeface="Montserrat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88" name="Shape 188"/>
        <p:cNvGrpSpPr/>
        <p:nvPr/>
      </p:nvGrpSpPr>
      <p:grpSpPr>
        <a:xfrm>
          <a:off x="0" y="0"/>
          <a:ext cx="0" cy="0"/>
          <a:chOff x="0" y="0"/>
          <a:chExt cx="0" cy="0"/>
        </a:xfrm>
      </p:grpSpPr>
      <p:sp>
        <p:nvSpPr>
          <p:cNvPr id="189" name="Google Shape;189;p29"/>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190" name="Google Shape;190;p29"/>
          <p:cNvSpPr txBox="1"/>
          <p:nvPr/>
        </p:nvSpPr>
        <p:spPr>
          <a:xfrm>
            <a:off x="3199500" y="320700"/>
            <a:ext cx="2745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OPTIMIZATION ALGORITHMS</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191" name="Google Shape;191;p29"/>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92" name="Google Shape;192;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9"/>
          <p:cNvSpPr txBox="1"/>
          <p:nvPr/>
        </p:nvSpPr>
        <p:spPr>
          <a:xfrm>
            <a:off x="178675" y="1165275"/>
            <a:ext cx="88077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s-419" sz="1400" u="none" cap="none" strike="noStrike">
                <a:solidFill>
                  <a:schemeClr val="lt1"/>
                </a:solidFill>
                <a:latin typeface="Montserrat Medium"/>
                <a:ea typeface="Montserrat Medium"/>
                <a:cs typeface="Montserrat Medium"/>
                <a:sym typeface="Montserrat Medium"/>
              </a:rPr>
              <a:t>In deep learning, the most popular optimization algorithms are based in </a:t>
            </a:r>
            <a:r>
              <a:rPr b="1" i="0" lang="es-419" sz="1400" u="none" cap="none" strike="noStrike">
                <a:solidFill>
                  <a:schemeClr val="lt1"/>
                </a:solidFill>
                <a:latin typeface="Montserrat"/>
                <a:ea typeface="Montserrat"/>
                <a:cs typeface="Montserrat"/>
                <a:sym typeface="Montserrat"/>
              </a:rPr>
              <a:t>gradient descent</a:t>
            </a:r>
            <a:r>
              <a:rPr b="0" i="0" lang="es-419" sz="1400" u="none" cap="none" strike="noStrike">
                <a:solidFill>
                  <a:schemeClr val="lt1"/>
                </a:solidFill>
                <a:latin typeface="Montserrat Medium"/>
                <a:ea typeface="Montserrat Medium"/>
                <a:cs typeface="Montserrat Medium"/>
                <a:sym typeface="Montserrat Medium"/>
              </a:rPr>
              <a:t>:</a:t>
            </a:r>
            <a:endParaRPr b="0" i="0" sz="1400" u="none" cap="none" strike="noStrike">
              <a:solidFill>
                <a:schemeClr val="lt1"/>
              </a:solidFill>
              <a:latin typeface="Montserrat Medium"/>
              <a:ea typeface="Montserrat Medium"/>
              <a:cs typeface="Montserrat Medium"/>
              <a:sym typeface="Montserrat Medium"/>
            </a:endParaRPr>
          </a:p>
          <a:p>
            <a:pPr indent="0" lvl="0" marL="457200" marR="0" rtl="0" algn="l">
              <a:lnSpc>
                <a:spcPct val="150000"/>
              </a:lnSpc>
              <a:spcBef>
                <a:spcPts val="0"/>
              </a:spcBef>
              <a:spcAft>
                <a:spcPts val="0"/>
              </a:spcAft>
              <a:buClr>
                <a:srgbClr val="000000"/>
              </a:buClr>
              <a:buSzPts val="1400"/>
              <a:buFont typeface="Arial"/>
              <a:buNone/>
            </a:pPr>
            <a:r>
              <a:rPr b="0" i="0" lang="es-419" sz="1400" u="none" cap="none" strike="noStrike">
                <a:solidFill>
                  <a:schemeClr val="lt1"/>
                </a:solidFill>
                <a:latin typeface="Montserrat Medium"/>
                <a:ea typeface="Montserrat Medium"/>
                <a:cs typeface="Montserrat Medium"/>
                <a:sym typeface="Montserrat Medium"/>
              </a:rPr>
              <a:t>The idea is to take repeated steps in the opposite direction of the gradient (or approximate gradient) of the function at the current point, because this is the direction of steepest descent.</a:t>
            </a:r>
            <a:endParaRPr b="0" i="0" sz="1700" u="none" cap="none" strike="noStrike">
              <a:solidFill>
                <a:schemeClr val="lt1"/>
              </a:solidFill>
              <a:latin typeface="Montserrat Medium"/>
              <a:ea typeface="Montserrat Medium"/>
              <a:cs typeface="Montserrat Medium"/>
              <a:sym typeface="Montserrat Medium"/>
            </a:endParaRPr>
          </a:p>
        </p:txBody>
      </p:sp>
      <p:pic>
        <p:nvPicPr>
          <p:cNvPr id="194" name="Google Shape;194;p29"/>
          <p:cNvPicPr preferRelativeResize="0"/>
          <p:nvPr/>
        </p:nvPicPr>
        <p:blipFill rotWithShape="1">
          <a:blip r:embed="rId4">
            <a:alphaModFix/>
          </a:blip>
          <a:srcRect b="0" l="0" r="0" t="0"/>
          <a:stretch/>
        </p:blipFill>
        <p:spPr>
          <a:xfrm>
            <a:off x="2564600" y="2622325"/>
            <a:ext cx="3679300" cy="2119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98" name="Shape 198"/>
        <p:cNvGrpSpPr/>
        <p:nvPr/>
      </p:nvGrpSpPr>
      <p:grpSpPr>
        <a:xfrm>
          <a:off x="0" y="0"/>
          <a:ext cx="0" cy="0"/>
          <a:chOff x="0" y="0"/>
          <a:chExt cx="0" cy="0"/>
        </a:xfrm>
      </p:grpSpPr>
      <p:sp>
        <p:nvSpPr>
          <p:cNvPr id="199" name="Google Shape;199;p30"/>
          <p:cNvSpPr txBox="1"/>
          <p:nvPr/>
        </p:nvSpPr>
        <p:spPr>
          <a:xfrm>
            <a:off x="569100" y="3546950"/>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A BIT OF HISTORY</a:t>
            </a:r>
            <a:endParaRPr b="1" i="0" sz="3000" u="none" cap="none" strike="noStrike">
              <a:solidFill>
                <a:srgbClr val="E8EEF2"/>
              </a:solidFill>
              <a:latin typeface="Montserrat ExtraBold"/>
              <a:ea typeface="Montserrat ExtraBold"/>
              <a:cs typeface="Montserrat ExtraBold"/>
              <a:sym typeface="Montserrat ExtraBold"/>
            </a:endParaRPr>
          </a:p>
        </p:txBody>
      </p:sp>
      <p:pic>
        <p:nvPicPr>
          <p:cNvPr id="200" name="Google Shape;200;p30"/>
          <p:cNvPicPr preferRelativeResize="0"/>
          <p:nvPr/>
        </p:nvPicPr>
        <p:blipFill rotWithShape="1">
          <a:blip r:embed="rId3">
            <a:alphaModFix/>
          </a:blip>
          <a:srcRect b="0" l="0" r="0" t="0"/>
          <a:stretch/>
        </p:blipFill>
        <p:spPr>
          <a:xfrm>
            <a:off x="4887475" y="1913675"/>
            <a:ext cx="3819525" cy="2419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204" name="Shape 204"/>
        <p:cNvGrpSpPr/>
        <p:nvPr/>
      </p:nvGrpSpPr>
      <p:grpSpPr>
        <a:xfrm>
          <a:off x="0" y="0"/>
          <a:ext cx="0" cy="0"/>
          <a:chOff x="0" y="0"/>
          <a:chExt cx="0" cy="0"/>
        </a:xfrm>
      </p:grpSpPr>
      <p:sp>
        <p:nvSpPr>
          <p:cNvPr id="205" name="Google Shape;205;p31"/>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206" name="Google Shape;206;p31"/>
          <p:cNvSpPr txBox="1"/>
          <p:nvPr/>
        </p:nvSpPr>
        <p:spPr>
          <a:xfrm>
            <a:off x="3199500" y="320700"/>
            <a:ext cx="2745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A BIT OF HISTORY</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207" name="Google Shape;207;p31"/>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208" name="Google Shape;208;p3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1"/>
          <p:cNvSpPr txBox="1"/>
          <p:nvPr/>
        </p:nvSpPr>
        <p:spPr>
          <a:xfrm>
            <a:off x="178675" y="1165275"/>
            <a:ext cx="8807700" cy="8004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Clr>
                <a:srgbClr val="000000"/>
              </a:buClr>
              <a:buSzPts val="1600"/>
              <a:buFont typeface="Arial"/>
              <a:buNone/>
            </a:pPr>
            <a:r>
              <a:rPr b="1" i="0" lang="es-419" sz="1600" u="none" cap="none" strike="noStrike">
                <a:solidFill>
                  <a:schemeClr val="lt1"/>
                </a:solidFill>
                <a:latin typeface="Montserrat"/>
                <a:ea typeface="Montserrat"/>
                <a:cs typeface="Montserrat"/>
                <a:sym typeface="Montserrat"/>
              </a:rPr>
              <a:t>Donald Hebb (1904-1985)</a:t>
            </a:r>
            <a:endParaRPr b="1" i="0" sz="1600" u="none" cap="none" strike="noStrike">
              <a:solidFill>
                <a:schemeClr val="lt1"/>
              </a:solidFill>
              <a:latin typeface="Montserrat"/>
              <a:ea typeface="Montserrat"/>
              <a:cs typeface="Montserrat"/>
              <a:sym typeface="Montserrat"/>
            </a:endParaRPr>
          </a:p>
          <a:p>
            <a:pPr indent="0" lvl="0" marL="457200" marR="0" rtl="0" algn="l">
              <a:lnSpc>
                <a:spcPct val="150000"/>
              </a:lnSpc>
              <a:spcBef>
                <a:spcPts val="0"/>
              </a:spcBef>
              <a:spcAft>
                <a:spcPts val="0"/>
              </a:spcAft>
              <a:buClr>
                <a:srgbClr val="000000"/>
              </a:buClr>
              <a:buSzPts val="1600"/>
              <a:buFont typeface="Arial"/>
              <a:buNone/>
            </a:pPr>
            <a:r>
              <a:rPr b="0" i="0" lang="es-419" sz="1600" u="none" cap="none" strike="noStrike">
                <a:solidFill>
                  <a:schemeClr val="lt1"/>
                </a:solidFill>
                <a:latin typeface="Montserrat Medium"/>
                <a:ea typeface="Montserrat Medium"/>
                <a:cs typeface="Montserrat Medium"/>
                <a:sym typeface="Montserrat Medium"/>
              </a:rPr>
              <a:t>The Organization of Behavior</a:t>
            </a:r>
            <a:endParaRPr b="0" i="0" sz="1600" u="none" cap="none" strike="noStrike">
              <a:solidFill>
                <a:schemeClr val="lt1"/>
              </a:solidFill>
              <a:latin typeface="Montserrat Medium"/>
              <a:ea typeface="Montserrat Medium"/>
              <a:cs typeface="Montserrat Medium"/>
              <a:sym typeface="Montserrat Medium"/>
            </a:endParaRPr>
          </a:p>
        </p:txBody>
      </p:sp>
      <p:pic>
        <p:nvPicPr>
          <p:cNvPr id="210" name="Google Shape;210;p31"/>
          <p:cNvPicPr preferRelativeResize="0"/>
          <p:nvPr/>
        </p:nvPicPr>
        <p:blipFill rotWithShape="1">
          <a:blip r:embed="rId4">
            <a:alphaModFix/>
          </a:blip>
          <a:srcRect b="0" l="0" r="0" t="0"/>
          <a:stretch/>
        </p:blipFill>
        <p:spPr>
          <a:xfrm>
            <a:off x="963925" y="2221150"/>
            <a:ext cx="2363200" cy="2163100"/>
          </a:xfrm>
          <a:prstGeom prst="rect">
            <a:avLst/>
          </a:prstGeom>
          <a:noFill/>
          <a:ln>
            <a:noFill/>
          </a:ln>
        </p:spPr>
      </p:pic>
      <p:sp>
        <p:nvSpPr>
          <p:cNvPr id="211" name="Google Shape;211;p31"/>
          <p:cNvSpPr txBox="1"/>
          <p:nvPr/>
        </p:nvSpPr>
        <p:spPr>
          <a:xfrm>
            <a:off x="4402550" y="1560925"/>
            <a:ext cx="4503300" cy="2277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chemeClr val="lt1"/>
              </a:buClr>
              <a:buSzPts val="1600"/>
              <a:buFont typeface="Montserrat Medium"/>
              <a:buChar char="●"/>
            </a:pPr>
            <a:r>
              <a:rPr b="0" i="0" lang="es-419" sz="1600" u="none" cap="none" strike="noStrike">
                <a:solidFill>
                  <a:schemeClr val="lt1"/>
                </a:solidFill>
                <a:latin typeface="Montserrat Medium"/>
                <a:ea typeface="Montserrat Medium"/>
                <a:cs typeface="Montserrat Medium"/>
                <a:sym typeface="Montserrat Medium"/>
              </a:rPr>
              <a:t>Neurons learn from positive reinforcement.</a:t>
            </a:r>
            <a:endParaRPr b="0" i="0" sz="1600" u="none" cap="none" strike="noStrike">
              <a:solidFill>
                <a:schemeClr val="lt1"/>
              </a:solidFill>
              <a:latin typeface="Montserrat Medium"/>
              <a:ea typeface="Montserrat Medium"/>
              <a:cs typeface="Montserrat Medium"/>
              <a:sym typeface="Montserrat Medium"/>
            </a:endParaRPr>
          </a:p>
          <a:p>
            <a:pPr indent="-330200" lvl="0" marL="457200" marR="0" rtl="0" algn="l">
              <a:lnSpc>
                <a:spcPct val="150000"/>
              </a:lnSpc>
              <a:spcBef>
                <a:spcPts val="0"/>
              </a:spcBef>
              <a:spcAft>
                <a:spcPts val="0"/>
              </a:spcAft>
              <a:buClr>
                <a:schemeClr val="lt1"/>
              </a:buClr>
              <a:buSzPts val="1600"/>
              <a:buFont typeface="Montserrat Medium"/>
              <a:buChar char="●"/>
            </a:pPr>
            <a:r>
              <a:rPr b="0" i="0" lang="es-419" sz="1600" u="none" cap="none" strike="noStrike">
                <a:solidFill>
                  <a:schemeClr val="lt1"/>
                </a:solidFill>
                <a:latin typeface="Montserrat Medium"/>
                <a:ea typeface="Montserrat Medium"/>
                <a:cs typeface="Montserrat Medium"/>
                <a:sym typeface="Montserrat Medium"/>
              </a:rPr>
              <a:t>We must reinforce the desirable behavior and decrease undesirable behavior to obtain good parameter fitting in a neural network. </a:t>
            </a:r>
            <a:endParaRPr b="0" i="0" sz="1600" u="none" cap="none" strike="noStrike">
              <a:solidFill>
                <a:schemeClr val="lt1"/>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63" name="Shape 63"/>
        <p:cNvGrpSpPr/>
        <p:nvPr/>
      </p:nvGrpSpPr>
      <p:grpSpPr>
        <a:xfrm>
          <a:off x="0" y="0"/>
          <a:ext cx="0" cy="0"/>
          <a:chOff x="0" y="0"/>
          <a:chExt cx="0" cy="0"/>
        </a:xfrm>
      </p:grpSpPr>
      <p:sp>
        <p:nvSpPr>
          <p:cNvPr id="64" name="Google Shape;64;p14"/>
          <p:cNvSpPr txBox="1"/>
          <p:nvPr/>
        </p:nvSpPr>
        <p:spPr>
          <a:xfrm>
            <a:off x="544450" y="482825"/>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97171E"/>
                </a:solidFill>
                <a:latin typeface="Montserrat ExtraBold"/>
                <a:ea typeface="Montserrat ExtraBold"/>
                <a:cs typeface="Montserrat ExtraBold"/>
                <a:sym typeface="Montserrat ExtraBold"/>
              </a:rPr>
              <a:t>Index</a:t>
            </a:r>
            <a:endParaRPr b="1" i="0" sz="3000" u="none" cap="none" strike="noStrike">
              <a:solidFill>
                <a:srgbClr val="97171E"/>
              </a:solidFill>
              <a:latin typeface="Montserrat ExtraBold"/>
              <a:ea typeface="Montserrat ExtraBold"/>
              <a:cs typeface="Montserrat ExtraBold"/>
              <a:sym typeface="Montserrat ExtraBold"/>
            </a:endParaRPr>
          </a:p>
        </p:txBody>
      </p:sp>
      <p:sp>
        <p:nvSpPr>
          <p:cNvPr id="65" name="Google Shape;65;p14"/>
          <p:cNvSpPr txBox="1"/>
          <p:nvPr/>
        </p:nvSpPr>
        <p:spPr>
          <a:xfrm>
            <a:off x="4486174" y="752022"/>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Introduction </a:t>
            </a:r>
            <a:endParaRPr b="0" i="0" sz="1500" u="none" cap="none" strike="noStrike">
              <a:solidFill>
                <a:srgbClr val="97171E"/>
              </a:solidFill>
              <a:latin typeface="Montserrat Medium"/>
              <a:ea typeface="Montserrat Medium"/>
              <a:cs typeface="Montserrat Medium"/>
              <a:sym typeface="Montserrat Medium"/>
            </a:endParaRPr>
          </a:p>
        </p:txBody>
      </p:sp>
      <p:sp>
        <p:nvSpPr>
          <p:cNvPr id="66" name="Google Shape;66;p14"/>
          <p:cNvSpPr txBox="1"/>
          <p:nvPr/>
        </p:nvSpPr>
        <p:spPr>
          <a:xfrm>
            <a:off x="3832775" y="675075"/>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1</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67" name="Google Shape;67;p14"/>
          <p:cNvSpPr txBox="1"/>
          <p:nvPr/>
        </p:nvSpPr>
        <p:spPr>
          <a:xfrm>
            <a:off x="4486174" y="1167795"/>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Key components</a:t>
            </a:r>
            <a:endParaRPr b="0" i="0" sz="1500" u="none" cap="none" strike="noStrike">
              <a:solidFill>
                <a:srgbClr val="97171E"/>
              </a:solidFill>
              <a:latin typeface="Montserrat Medium"/>
              <a:ea typeface="Montserrat Medium"/>
              <a:cs typeface="Montserrat Medium"/>
              <a:sym typeface="Montserrat Medium"/>
            </a:endParaRPr>
          </a:p>
        </p:txBody>
      </p:sp>
      <p:sp>
        <p:nvSpPr>
          <p:cNvPr id="68" name="Google Shape;68;p14"/>
          <p:cNvSpPr txBox="1"/>
          <p:nvPr/>
        </p:nvSpPr>
        <p:spPr>
          <a:xfrm>
            <a:off x="3832775" y="1129336"/>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2</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69" name="Google Shape;69;p14"/>
          <p:cNvSpPr txBox="1"/>
          <p:nvPr/>
        </p:nvSpPr>
        <p:spPr>
          <a:xfrm>
            <a:off x="4486174" y="1731691"/>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Data</a:t>
            </a:r>
            <a:endParaRPr b="0" i="0" sz="1500" u="none" cap="none" strike="noStrike">
              <a:solidFill>
                <a:srgbClr val="97171E"/>
              </a:solidFill>
              <a:latin typeface="Montserrat Medium"/>
              <a:ea typeface="Montserrat Medium"/>
              <a:cs typeface="Montserrat Medium"/>
              <a:sym typeface="Montserrat Medium"/>
            </a:endParaRPr>
          </a:p>
        </p:txBody>
      </p:sp>
      <p:sp>
        <p:nvSpPr>
          <p:cNvPr id="70" name="Google Shape;70;p14"/>
          <p:cNvSpPr txBox="1"/>
          <p:nvPr/>
        </p:nvSpPr>
        <p:spPr>
          <a:xfrm>
            <a:off x="3832775" y="1652469"/>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3</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71" name="Google Shape;71;p14"/>
          <p:cNvSpPr txBox="1"/>
          <p:nvPr/>
        </p:nvSpPr>
        <p:spPr>
          <a:xfrm>
            <a:off x="4486174" y="2238991"/>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Models</a:t>
            </a:r>
            <a:endParaRPr b="0" i="0" sz="1500" u="none" cap="none" strike="noStrike">
              <a:solidFill>
                <a:srgbClr val="97171E"/>
              </a:solidFill>
              <a:latin typeface="Montserrat Medium"/>
              <a:ea typeface="Montserrat Medium"/>
              <a:cs typeface="Montserrat Medium"/>
              <a:sym typeface="Montserrat Medium"/>
            </a:endParaRPr>
          </a:p>
        </p:txBody>
      </p:sp>
      <p:sp>
        <p:nvSpPr>
          <p:cNvPr id="72" name="Google Shape;72;p14"/>
          <p:cNvSpPr txBox="1"/>
          <p:nvPr/>
        </p:nvSpPr>
        <p:spPr>
          <a:xfrm>
            <a:off x="3832775" y="2159769"/>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4</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73" name="Google Shape;73;p14"/>
          <p:cNvSpPr txBox="1"/>
          <p:nvPr/>
        </p:nvSpPr>
        <p:spPr>
          <a:xfrm>
            <a:off x="4486174" y="2742329"/>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Loss functions</a:t>
            </a:r>
            <a:endParaRPr b="0" i="0" sz="1500" u="none" cap="none" strike="noStrike">
              <a:solidFill>
                <a:srgbClr val="97171E"/>
              </a:solidFill>
              <a:latin typeface="Montserrat Medium"/>
              <a:ea typeface="Montserrat Medium"/>
              <a:cs typeface="Montserrat Medium"/>
              <a:sym typeface="Montserrat Medium"/>
            </a:endParaRPr>
          </a:p>
        </p:txBody>
      </p:sp>
      <p:sp>
        <p:nvSpPr>
          <p:cNvPr id="74" name="Google Shape;74;p14"/>
          <p:cNvSpPr txBox="1"/>
          <p:nvPr/>
        </p:nvSpPr>
        <p:spPr>
          <a:xfrm>
            <a:off x="3832775" y="2663107"/>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5</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75" name="Google Shape;75;p14"/>
          <p:cNvSpPr txBox="1"/>
          <p:nvPr/>
        </p:nvSpPr>
        <p:spPr>
          <a:xfrm>
            <a:off x="4486174" y="3237041"/>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Optimization algorithms</a:t>
            </a:r>
            <a:endParaRPr b="0" i="0" sz="1500" u="none" cap="none" strike="noStrike">
              <a:solidFill>
                <a:srgbClr val="97171E"/>
              </a:solidFill>
              <a:latin typeface="Montserrat Medium"/>
              <a:ea typeface="Montserrat Medium"/>
              <a:cs typeface="Montserrat Medium"/>
              <a:sym typeface="Montserrat Medium"/>
            </a:endParaRPr>
          </a:p>
        </p:txBody>
      </p:sp>
      <p:sp>
        <p:nvSpPr>
          <p:cNvPr id="76" name="Google Shape;76;p14"/>
          <p:cNvSpPr txBox="1"/>
          <p:nvPr/>
        </p:nvSpPr>
        <p:spPr>
          <a:xfrm>
            <a:off x="3832775" y="3157819"/>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6</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77" name="Google Shape;77;p14"/>
          <p:cNvSpPr txBox="1"/>
          <p:nvPr/>
        </p:nvSpPr>
        <p:spPr>
          <a:xfrm>
            <a:off x="4486174" y="3810991"/>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A bit of history</a:t>
            </a:r>
            <a:endParaRPr b="0" i="0" sz="1500" u="none" cap="none" strike="noStrike">
              <a:solidFill>
                <a:srgbClr val="97171E"/>
              </a:solidFill>
              <a:latin typeface="Montserrat Medium"/>
              <a:ea typeface="Montserrat Medium"/>
              <a:cs typeface="Montserrat Medium"/>
              <a:sym typeface="Montserrat Medium"/>
            </a:endParaRPr>
          </a:p>
        </p:txBody>
      </p:sp>
      <p:sp>
        <p:nvSpPr>
          <p:cNvPr id="78" name="Google Shape;78;p14"/>
          <p:cNvSpPr txBox="1"/>
          <p:nvPr/>
        </p:nvSpPr>
        <p:spPr>
          <a:xfrm>
            <a:off x="3832775" y="3731769"/>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7</a:t>
            </a:r>
            <a:endParaRPr b="1" i="0" sz="2500" u="none" cap="none" strike="noStrike">
              <a:solidFill>
                <a:srgbClr val="97171E"/>
              </a:solidFill>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82" name="Shape 82"/>
        <p:cNvGrpSpPr/>
        <p:nvPr/>
      </p:nvGrpSpPr>
      <p:grpSpPr>
        <a:xfrm>
          <a:off x="0" y="0"/>
          <a:ext cx="0" cy="0"/>
          <a:chOff x="0" y="0"/>
          <a:chExt cx="0" cy="0"/>
        </a:xfrm>
      </p:grpSpPr>
      <p:sp>
        <p:nvSpPr>
          <p:cNvPr id="83" name="Google Shape;83;p15"/>
          <p:cNvSpPr txBox="1"/>
          <p:nvPr/>
        </p:nvSpPr>
        <p:spPr>
          <a:xfrm>
            <a:off x="569100" y="3546950"/>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INTRODUCTION</a:t>
            </a:r>
            <a:endParaRPr b="1" i="0" sz="3000" u="none" cap="none" strike="noStrike">
              <a:solidFill>
                <a:srgbClr val="E8EEF2"/>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87" name="Shape 87"/>
        <p:cNvGrpSpPr/>
        <p:nvPr/>
      </p:nvGrpSpPr>
      <p:grpSpPr>
        <a:xfrm>
          <a:off x="0" y="0"/>
          <a:ext cx="0" cy="0"/>
          <a:chOff x="0" y="0"/>
          <a:chExt cx="0" cy="0"/>
        </a:xfrm>
      </p:grpSpPr>
      <p:sp>
        <p:nvSpPr>
          <p:cNvPr id="88" name="Google Shape;88;p16"/>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89" name="Google Shape;89;p16"/>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INTRODUCTION</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90" name="Google Shape;90;p16"/>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91" name="Google Shape;91;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2" name="Google Shape;92;p16"/>
          <p:cNvPicPr preferRelativeResize="0"/>
          <p:nvPr/>
        </p:nvPicPr>
        <p:blipFill rotWithShape="1">
          <a:blip r:embed="rId4">
            <a:alphaModFix/>
          </a:blip>
          <a:srcRect b="0" l="0" r="0" t="0"/>
          <a:stretch/>
        </p:blipFill>
        <p:spPr>
          <a:xfrm>
            <a:off x="2471463" y="1253650"/>
            <a:ext cx="4201074" cy="965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96" name="Shape 96"/>
        <p:cNvGrpSpPr/>
        <p:nvPr/>
      </p:nvGrpSpPr>
      <p:grpSpPr>
        <a:xfrm>
          <a:off x="0" y="0"/>
          <a:ext cx="0" cy="0"/>
          <a:chOff x="0" y="0"/>
          <a:chExt cx="0" cy="0"/>
        </a:xfrm>
      </p:grpSpPr>
      <p:sp>
        <p:nvSpPr>
          <p:cNvPr id="97" name="Google Shape;97;p17"/>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98" name="Google Shape;98;p17"/>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INTRODUCTION</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99" name="Google Shape;99;p17"/>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00" name="Google Shape;100;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1" name="Google Shape;101;p17"/>
          <p:cNvPicPr preferRelativeResize="0"/>
          <p:nvPr/>
        </p:nvPicPr>
        <p:blipFill rotWithShape="1">
          <a:blip r:embed="rId4">
            <a:alphaModFix/>
          </a:blip>
          <a:srcRect b="0" l="0" r="0" t="0"/>
          <a:stretch/>
        </p:blipFill>
        <p:spPr>
          <a:xfrm>
            <a:off x="2471463" y="1253650"/>
            <a:ext cx="4201074" cy="965300"/>
          </a:xfrm>
          <a:prstGeom prst="rect">
            <a:avLst/>
          </a:prstGeom>
          <a:noFill/>
          <a:ln>
            <a:noFill/>
          </a:ln>
        </p:spPr>
      </p:pic>
      <p:pic>
        <p:nvPicPr>
          <p:cNvPr id="102" name="Google Shape;102;p17"/>
          <p:cNvPicPr preferRelativeResize="0"/>
          <p:nvPr/>
        </p:nvPicPr>
        <p:blipFill rotWithShape="1">
          <a:blip r:embed="rId5">
            <a:alphaModFix/>
          </a:blip>
          <a:srcRect b="0" l="0" r="0" t="0"/>
          <a:stretch/>
        </p:blipFill>
        <p:spPr>
          <a:xfrm>
            <a:off x="1875425" y="2371350"/>
            <a:ext cx="5232569" cy="2619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06" name="Shape 106"/>
        <p:cNvGrpSpPr/>
        <p:nvPr/>
      </p:nvGrpSpPr>
      <p:grpSpPr>
        <a:xfrm>
          <a:off x="0" y="0"/>
          <a:ext cx="0" cy="0"/>
          <a:chOff x="0" y="0"/>
          <a:chExt cx="0" cy="0"/>
        </a:xfrm>
      </p:grpSpPr>
      <p:sp>
        <p:nvSpPr>
          <p:cNvPr id="107" name="Google Shape;107;p18"/>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108" name="Google Shape;108;p18"/>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INTRODUCTION</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109" name="Google Shape;109;p18"/>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10" name="Google Shape;110;p1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1" name="Google Shape;111;p18"/>
          <p:cNvPicPr preferRelativeResize="0"/>
          <p:nvPr/>
        </p:nvPicPr>
        <p:blipFill rotWithShape="1">
          <a:blip r:embed="rId4">
            <a:alphaModFix/>
          </a:blip>
          <a:srcRect b="0" l="0" r="0" t="0"/>
          <a:stretch/>
        </p:blipFill>
        <p:spPr>
          <a:xfrm>
            <a:off x="1071350" y="1470625"/>
            <a:ext cx="7187023" cy="260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15" name="Shape 115"/>
        <p:cNvGrpSpPr/>
        <p:nvPr/>
      </p:nvGrpSpPr>
      <p:grpSpPr>
        <a:xfrm>
          <a:off x="0" y="0"/>
          <a:ext cx="0" cy="0"/>
          <a:chOff x="0" y="0"/>
          <a:chExt cx="0" cy="0"/>
        </a:xfrm>
      </p:grpSpPr>
      <p:sp>
        <p:nvSpPr>
          <p:cNvPr id="116" name="Google Shape;116;p19"/>
          <p:cNvSpPr txBox="1"/>
          <p:nvPr/>
        </p:nvSpPr>
        <p:spPr>
          <a:xfrm>
            <a:off x="569100" y="3546950"/>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KEY COMPONENTS</a:t>
            </a:r>
            <a:endParaRPr b="1" i="0" sz="3000" u="none" cap="none" strike="noStrike">
              <a:solidFill>
                <a:srgbClr val="E8EEF2"/>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20" name="Shape 120"/>
        <p:cNvGrpSpPr/>
        <p:nvPr/>
      </p:nvGrpSpPr>
      <p:grpSpPr>
        <a:xfrm>
          <a:off x="0" y="0"/>
          <a:ext cx="0" cy="0"/>
          <a:chOff x="0" y="0"/>
          <a:chExt cx="0" cy="0"/>
        </a:xfrm>
      </p:grpSpPr>
      <p:sp>
        <p:nvSpPr>
          <p:cNvPr id="121" name="Google Shape;121;p20"/>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122" name="Google Shape;122;p20"/>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KEY COMPONENTS</a:t>
            </a:r>
            <a:endParaRPr b="1" i="0" sz="1300" u="none" cap="none" strike="noStrike">
              <a:solidFill>
                <a:srgbClr val="E8EEF2"/>
              </a:solidFill>
              <a:latin typeface="Montserrat ExtraBold"/>
              <a:ea typeface="Montserrat ExtraBold"/>
              <a:cs typeface="Montserrat ExtraBold"/>
              <a:sym typeface="Montserrat ExtraBold"/>
            </a:endParaRPr>
          </a:p>
        </p:txBody>
      </p:sp>
      <p:pic>
        <p:nvPicPr>
          <p:cNvPr id="123" name="Google Shape;123;p20"/>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124" name="Google Shape;124;p2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20"/>
          <p:cNvPicPr preferRelativeResize="0"/>
          <p:nvPr/>
        </p:nvPicPr>
        <p:blipFill rotWithShape="1">
          <a:blip r:embed="rId4">
            <a:alphaModFix/>
          </a:blip>
          <a:srcRect b="0" l="0" r="0" t="0"/>
          <a:stretch/>
        </p:blipFill>
        <p:spPr>
          <a:xfrm>
            <a:off x="3702725" y="1568963"/>
            <a:ext cx="5126551" cy="2156125"/>
          </a:xfrm>
          <a:prstGeom prst="rect">
            <a:avLst/>
          </a:prstGeom>
          <a:noFill/>
          <a:ln>
            <a:noFill/>
          </a:ln>
        </p:spPr>
      </p:pic>
      <p:sp>
        <p:nvSpPr>
          <p:cNvPr id="126" name="Google Shape;126;p20"/>
          <p:cNvSpPr txBox="1"/>
          <p:nvPr/>
        </p:nvSpPr>
        <p:spPr>
          <a:xfrm>
            <a:off x="0" y="1458800"/>
            <a:ext cx="3562200" cy="2986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lt1"/>
              </a:buClr>
              <a:buSzPts val="1400"/>
              <a:buFont typeface="Montserrat Medium"/>
              <a:buChar char="●"/>
            </a:pPr>
            <a:r>
              <a:rPr b="1" i="0" lang="es-419" sz="1400" u="none" cap="none" strike="noStrike">
                <a:solidFill>
                  <a:schemeClr val="lt1"/>
                </a:solidFill>
                <a:latin typeface="Montserrat"/>
                <a:ea typeface="Montserrat"/>
                <a:cs typeface="Montserrat"/>
                <a:sym typeface="Montserrat"/>
              </a:rPr>
              <a:t>Data</a:t>
            </a:r>
            <a:r>
              <a:rPr b="0" i="0" lang="es-419" sz="1400" u="none" cap="none" strike="noStrike">
                <a:solidFill>
                  <a:schemeClr val="lt1"/>
                </a:solidFill>
                <a:latin typeface="Montserrat Medium"/>
                <a:ea typeface="Montserrat Medium"/>
                <a:cs typeface="Montserrat Medium"/>
                <a:sym typeface="Montserrat Medium"/>
              </a:rPr>
              <a:t> from which we can learn.</a:t>
            </a:r>
            <a:endParaRPr b="0" i="0" sz="1400" u="none" cap="none" strike="noStrike">
              <a:solidFill>
                <a:schemeClr val="lt1"/>
              </a:solidFill>
              <a:latin typeface="Montserrat Medium"/>
              <a:ea typeface="Montserrat Medium"/>
              <a:cs typeface="Montserrat Medium"/>
              <a:sym typeface="Montserrat Medium"/>
            </a:endParaRPr>
          </a:p>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A </a:t>
            </a:r>
            <a:r>
              <a:rPr b="1" i="0" lang="es-419" sz="1400" u="none" cap="none" strike="noStrike">
                <a:solidFill>
                  <a:schemeClr val="lt1"/>
                </a:solidFill>
                <a:latin typeface="Montserrat"/>
                <a:ea typeface="Montserrat"/>
                <a:cs typeface="Montserrat"/>
                <a:sym typeface="Montserrat"/>
              </a:rPr>
              <a:t>model </a:t>
            </a:r>
            <a:r>
              <a:rPr b="0" i="0" lang="es-419" sz="1400" u="none" cap="none" strike="noStrike">
                <a:solidFill>
                  <a:schemeClr val="lt1"/>
                </a:solidFill>
                <a:latin typeface="Montserrat Medium"/>
                <a:ea typeface="Montserrat Medium"/>
                <a:cs typeface="Montserrat Medium"/>
                <a:sym typeface="Montserrat Medium"/>
              </a:rPr>
              <a:t>that helps us to make decisions about new data.</a:t>
            </a:r>
            <a:endParaRPr b="0" i="0" sz="1400" u="none" cap="none" strike="noStrike">
              <a:solidFill>
                <a:schemeClr val="lt1"/>
              </a:solidFill>
              <a:latin typeface="Montserrat Medium"/>
              <a:ea typeface="Montserrat Medium"/>
              <a:cs typeface="Montserrat Medium"/>
              <a:sym typeface="Montserrat Medium"/>
            </a:endParaRPr>
          </a:p>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A </a:t>
            </a:r>
            <a:r>
              <a:rPr b="1" i="0" lang="es-419" sz="1400" u="none" cap="none" strike="noStrike">
                <a:solidFill>
                  <a:schemeClr val="lt1"/>
                </a:solidFill>
                <a:latin typeface="Montserrat"/>
                <a:ea typeface="Montserrat"/>
                <a:cs typeface="Montserrat"/>
                <a:sym typeface="Montserrat"/>
              </a:rPr>
              <a:t>loss function</a:t>
            </a:r>
            <a:r>
              <a:rPr b="0" i="0" lang="es-419" sz="1400" u="none" cap="none" strike="noStrike">
                <a:solidFill>
                  <a:schemeClr val="lt1"/>
                </a:solidFill>
                <a:latin typeface="Montserrat Medium"/>
                <a:ea typeface="Montserrat Medium"/>
                <a:cs typeface="Montserrat Medium"/>
                <a:sym typeface="Montserrat Medium"/>
              </a:rPr>
              <a:t> that quantifies how well is the model working.</a:t>
            </a:r>
            <a:endParaRPr b="0" i="0" sz="1400" u="none" cap="none" strike="noStrike">
              <a:solidFill>
                <a:schemeClr val="lt1"/>
              </a:solidFill>
              <a:latin typeface="Montserrat Medium"/>
              <a:ea typeface="Montserrat Medium"/>
              <a:cs typeface="Montserrat Medium"/>
              <a:sym typeface="Montserrat Medium"/>
            </a:endParaRPr>
          </a:p>
          <a:p>
            <a:pPr indent="-317500" lvl="0" marL="457200" marR="0" rtl="0" algn="l">
              <a:lnSpc>
                <a:spcPct val="150000"/>
              </a:lnSpc>
              <a:spcBef>
                <a:spcPts val="0"/>
              </a:spcBef>
              <a:spcAft>
                <a:spcPts val="0"/>
              </a:spcAft>
              <a:buClr>
                <a:schemeClr val="lt1"/>
              </a:buClr>
              <a:buSzPts val="1400"/>
              <a:buFont typeface="Montserrat Medium"/>
              <a:buChar char="●"/>
            </a:pPr>
            <a:r>
              <a:rPr b="0" i="0" lang="es-419" sz="1400" u="none" cap="none" strike="noStrike">
                <a:solidFill>
                  <a:schemeClr val="lt1"/>
                </a:solidFill>
                <a:latin typeface="Montserrat Medium"/>
                <a:ea typeface="Montserrat Medium"/>
                <a:cs typeface="Montserrat Medium"/>
                <a:sym typeface="Montserrat Medium"/>
              </a:rPr>
              <a:t>An </a:t>
            </a:r>
            <a:r>
              <a:rPr b="1" i="0" lang="es-419" sz="1400" u="none" cap="none" strike="noStrike">
                <a:solidFill>
                  <a:schemeClr val="lt1"/>
                </a:solidFill>
                <a:latin typeface="Montserrat"/>
                <a:ea typeface="Montserrat"/>
                <a:cs typeface="Montserrat"/>
                <a:sym typeface="Montserrat"/>
              </a:rPr>
              <a:t>optimization algorithm</a:t>
            </a:r>
            <a:r>
              <a:rPr b="0" i="0" lang="es-419" sz="1400" u="none" cap="none" strike="noStrike">
                <a:solidFill>
                  <a:schemeClr val="lt1"/>
                </a:solidFill>
                <a:latin typeface="Montserrat Medium"/>
                <a:ea typeface="Montserrat Medium"/>
                <a:cs typeface="Montserrat Medium"/>
                <a:sym typeface="Montserrat Medium"/>
              </a:rPr>
              <a:t> that adjusts the parameters of the model trying to optimize the function.</a:t>
            </a:r>
            <a:endParaRPr b="0" i="0" sz="1400" u="none" cap="none" strike="noStrike">
              <a:solidFill>
                <a:schemeClr val="lt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30" name="Shape 130"/>
        <p:cNvGrpSpPr/>
        <p:nvPr/>
      </p:nvGrpSpPr>
      <p:grpSpPr>
        <a:xfrm>
          <a:off x="0" y="0"/>
          <a:ext cx="0" cy="0"/>
          <a:chOff x="0" y="0"/>
          <a:chExt cx="0" cy="0"/>
        </a:xfrm>
      </p:grpSpPr>
      <p:sp>
        <p:nvSpPr>
          <p:cNvPr id="131" name="Google Shape;131;p21"/>
          <p:cNvSpPr txBox="1"/>
          <p:nvPr/>
        </p:nvSpPr>
        <p:spPr>
          <a:xfrm>
            <a:off x="569100" y="3546950"/>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DATA</a:t>
            </a:r>
            <a:endParaRPr b="1" i="0" sz="3000" u="none" cap="none" strike="noStrike">
              <a:solidFill>
                <a:srgbClr val="E8EEF2"/>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