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Montserrat Light"/>
      <p:regular r:id="rId50"/>
      <p:bold r:id="rId51"/>
      <p:italic r:id="rId52"/>
      <p:boldItalic r:id="rId53"/>
    </p:embeddedFont>
    <p:embeddedFont>
      <p:font typeface="Montserrat ExtraBold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Light-bold.fntdata"/><Relationship Id="rId50" Type="http://schemas.openxmlformats.org/officeDocument/2006/relationships/font" Target="fonts/MontserratLight-regular.fntdata"/><Relationship Id="rId53" Type="http://schemas.openxmlformats.org/officeDocument/2006/relationships/font" Target="fonts/MontserratLight-boldItalic.fntdata"/><Relationship Id="rId52" Type="http://schemas.openxmlformats.org/officeDocument/2006/relationships/font" Target="fonts/MontserratLigh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4afc44d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4afc44d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c4afc44d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c4afc44d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4afc44d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4afc44d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4afc44d1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4afc44d1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4afc44d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c4afc44d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afc44d1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afc44d1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afc44d1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afc44d1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c4afc44d1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c4afc44d1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c4afc44d14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c4afc44d1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4afc44d1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c4afc44d1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a4ded315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a4ded315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4afc44d1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4afc44d1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c4afc44d1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c4afc44d1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c4afc44d1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c4afc44d1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c4afc44d1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c4afc44d1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4afc44d1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4afc44d1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c4afc44d1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c4afc44d1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c4afc44d14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c4afc44d1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c4afc44d1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c4afc44d1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afc44d14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afc44d14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97bdedbc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197bdedbc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c26c1f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c26c1f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afc44d1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c4afc44d1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a237e89b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a237e89b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ae87f4b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ae87f4b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a237e89b2c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1a237e89b2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c26c1f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c26c1f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4afc44d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4afc44d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4afc44d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4afc44d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4afc44d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4afc44d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4afc44d1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4afc44d1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4afc44d1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4afc44d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68125" y="2214163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Macarena Villamea</a:t>
            </a:r>
            <a:endParaRPr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68125" y="2549238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6011625" y="3105738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32100" y="618525"/>
            <a:ext cx="471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2800">
              <a:solidFill>
                <a:srgbClr val="E8EE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4292100"/>
            <a:ext cx="150661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14737" l="17219" r="20072" t="5644"/>
          <a:stretch/>
        </p:blipFill>
        <p:spPr>
          <a:xfrm>
            <a:off x="6152025" y="556225"/>
            <a:ext cx="1849500" cy="156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968125" y="3303738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Master en Data Science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2022-2023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2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99" name="Google Shape;199;p23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3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4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37" name="Google Shape;237;p25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" name="Google Shape;239;p25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6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56" name="Google Shape;256;p26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6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" name="Google Shape;258;p26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6144000" y="3431900"/>
            <a:ext cx="30000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20-percentil es el dato que está en esta posición</a:t>
            </a:r>
            <a:endParaRPr b="1"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4920300" y="4212850"/>
            <a:ext cx="1766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66CC"/>
                </a:solidFill>
                <a:latin typeface="Courier New"/>
                <a:ea typeface="Courier New"/>
                <a:cs typeface="Courier New"/>
                <a:sym typeface="Courier New"/>
              </a:rPr>
              <a:t>Parte decimal = 0</a:t>
            </a:r>
            <a:endParaRPr b="1" sz="1800">
              <a:solidFill>
                <a:srgbClr val="FF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6" name="Google Shape;266;p26"/>
          <p:cNvCxnSpPr/>
          <p:nvPr/>
        </p:nvCxnSpPr>
        <p:spPr>
          <a:xfrm flipH="1" rot="10800000">
            <a:off x="5271000" y="4095650"/>
            <a:ext cx="1064700" cy="13200"/>
          </a:xfrm>
          <a:prstGeom prst="straightConnector1">
            <a:avLst/>
          </a:prstGeom>
          <a:noFill/>
          <a:ln cap="flat" cmpd="sng" w="38100">
            <a:solidFill>
              <a:srgbClr val="FF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78" name="Google Shape;278;p27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7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0" name="Google Shape;280;p27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6290400" y="3578875"/>
            <a:ext cx="3000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¡Hay que hacer un poco más de cuentas!</a:t>
            </a:r>
            <a:endParaRPr b="1"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920300" y="4212850"/>
            <a:ext cx="1766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66CC"/>
                </a:solidFill>
                <a:latin typeface="Courier New"/>
                <a:ea typeface="Courier New"/>
                <a:cs typeface="Courier New"/>
                <a:sym typeface="Courier New"/>
              </a:rPr>
              <a:t>Parte decimal distinta de 0</a:t>
            </a:r>
            <a:endParaRPr b="1" sz="1500">
              <a:solidFill>
                <a:srgbClr val="FF66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8" name="Google Shape;288;p27"/>
          <p:cNvCxnSpPr/>
          <p:nvPr/>
        </p:nvCxnSpPr>
        <p:spPr>
          <a:xfrm flipH="1" rot="10800000">
            <a:off x="5271000" y="4095650"/>
            <a:ext cx="1064700" cy="13200"/>
          </a:xfrm>
          <a:prstGeom prst="straightConnector1">
            <a:avLst/>
          </a:prstGeom>
          <a:noFill/>
          <a:ln cap="flat" cmpd="sng" w="38100">
            <a:solidFill>
              <a:srgbClr val="FF66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00" name="Google Shape;300;p28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8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2" name="Google Shape;302;p28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4202000" y="4286050"/>
            <a:ext cx="3000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</a:t>
            </a:r>
            <a:r>
              <a:rPr b="1" lang="es-419" sz="19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19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9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4512500" y="376070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21" name="Google Shape;321;p29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9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</a:t>
            </a:r>
            <a:r>
              <a:rPr b="1" lang="es-419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.8</a:t>
            </a:r>
            <a:endParaRPr b="1" sz="24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4384950" y="3460075"/>
            <a:ext cx="3000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fraction</a:t>
            </a:r>
            <a:endParaRPr b="1" i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28" name="Google Shape;328;p29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40" name="Google Shape;340;p30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</a:t>
            </a:r>
            <a:r>
              <a:rPr b="1" lang="es-419" sz="24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.8</a:t>
            </a:r>
            <a:endParaRPr b="1" sz="24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0"/>
          <p:cNvSpPr txBox="1"/>
          <p:nvPr/>
        </p:nvSpPr>
        <p:spPr>
          <a:xfrm>
            <a:off x="4384950" y="3460075"/>
            <a:ext cx="3000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fraction</a:t>
            </a:r>
            <a:endParaRPr b="1" i="1" sz="18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6" name="Google Shape;346;p30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6144000" y="2710650"/>
            <a:ext cx="3000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20-percentil=</a:t>
            </a:r>
            <a:endParaRPr sz="2400">
              <a:solidFill>
                <a:srgbClr val="33333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+(</a:t>
            </a:r>
            <a:r>
              <a:rPr lang="es-419" sz="2400">
                <a:solidFill>
                  <a:srgbClr val="FF33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r>
              <a:rPr lang="es-419" sz="24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fraction</a:t>
            </a:r>
            <a:endParaRPr sz="24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+(</a:t>
            </a:r>
            <a:r>
              <a:rPr lang="es-419" sz="2400">
                <a:solidFill>
                  <a:srgbClr val="FF33C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</a:t>
            </a:r>
            <a:r>
              <a:rPr lang="es-419" sz="240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</a:t>
            </a: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  <a:r>
              <a:rPr lang="es-419" sz="2400">
                <a:solidFill>
                  <a:srgbClr val="6AA84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0.8</a:t>
            </a:r>
            <a:endParaRPr sz="2400">
              <a:solidFill>
                <a:srgbClr val="6AA84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33333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=</a:t>
            </a:r>
            <a:r>
              <a:rPr lang="es-419"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31</a:t>
            </a:r>
            <a:endParaRPr sz="24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55" name="Google Shape;3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1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INDEX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2650" y="2013998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30775" y="15593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84175" y="1636300"/>
            <a:ext cx="730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 to percentile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356050" y="2090938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Different ways to calculate percentiles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2650" y="258946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356050" y="266640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Calculate percentiles in Python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02650" y="3145986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56050" y="3222925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Quartiles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2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3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388" name="Google Shape;388;p33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4202000" y="4286050"/>
            <a:ext cx="3000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 </a:t>
            </a:r>
            <a:r>
              <a:rPr b="1" lang="es-419" sz="19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-419" sz="19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9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4512500" y="376070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MIDPOINT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2455300" y="25785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2974325" y="2578525"/>
            <a:ext cx="380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33CC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endParaRPr b="1" sz="2000">
              <a:solidFill>
                <a:srgbClr val="FF33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925" y="2760250"/>
            <a:ext cx="2428876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5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37" name="Google Shape;437;p36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7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61" name="Google Shape;4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NEAREST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5570550" y="377585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redondea a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70" name="Google Shape;470;p38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8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78" name="Google Shape;4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HIGH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2" name="Google Shape;482;p39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5410850" y="382510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entre 2 y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487" name="Google Shape;487;p39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39"/>
          <p:cNvSpPr/>
          <p:nvPr/>
        </p:nvSpPr>
        <p:spPr>
          <a:xfrm>
            <a:off x="2789125" y="2142550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95" name="Google Shape;4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LOW</a:t>
            </a: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EST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1081225" y="3539875"/>
            <a:ext cx="317100" cy="109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 txBox="1"/>
          <p:nvPr/>
        </p:nvSpPr>
        <p:spPr>
          <a:xfrm>
            <a:off x="1437225" y="3791050"/>
            <a:ext cx="52512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+1=(</a:t>
            </a: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-1)</a:t>
            </a: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0.2</a:t>
            </a:r>
            <a:r>
              <a:rPr b="1" lang="es-419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+1=2.8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26625" y="399902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q=20%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5410850" y="3825100"/>
            <a:ext cx="161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entre 2 y 3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504" name="Google Shape;504;p40"/>
          <p:cNvCxnSpPr/>
          <p:nvPr/>
        </p:nvCxnSpPr>
        <p:spPr>
          <a:xfrm>
            <a:off x="5104650" y="4030225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0"/>
          <p:cNvSpPr/>
          <p:nvPr/>
        </p:nvSpPr>
        <p:spPr>
          <a:xfrm>
            <a:off x="2303400" y="2122663"/>
            <a:ext cx="645300" cy="601200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1"/>
          <p:cNvSpPr txBox="1"/>
          <p:nvPr/>
        </p:nvSpPr>
        <p:spPr>
          <a:xfrm>
            <a:off x="1135900" y="152400"/>
            <a:ext cx="56856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Percentiles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2" name="Google Shape;512;p41"/>
          <p:cNvSpPr txBox="1"/>
          <p:nvPr/>
        </p:nvSpPr>
        <p:spPr>
          <a:xfrm>
            <a:off x="181650" y="1252100"/>
            <a:ext cx="8780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DataFrame.quantile(q=0.5, axis=0, numeric_only=True, interpolation='linear’)</a:t>
            </a:r>
            <a:endParaRPr b="1"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q: % del percentil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axis: 0 para filas, 1 para columnas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numeric_only: si es True no se computan datetimes y timedeltas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interpolation: tipo de interpolación.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linear: lineal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lower: al menor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higher: al mayor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nearest: al más cercano</a:t>
            </a:r>
            <a:endParaRPr sz="16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3375" lvl="1" marL="1257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●"/>
            </a:pPr>
            <a:r>
              <a:rPr lang="es-419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midpoint: punto medio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626500" y="444850"/>
            <a:ext cx="58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30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26500" y="1320175"/>
            <a:ext cx="63909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statistics, a </a:t>
            </a:r>
            <a:r>
              <a:rPr b="1" lang="es-41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k-th percentile </a:t>
            </a: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(percentile score or centile) is a score below which a given percentage k of scores in its frequency distribution falls (exclusive definition) or a score at or below which a given percentage falls (inclusive definition).</a:t>
            </a:r>
            <a:r>
              <a:rPr lang="es-419">
                <a:solidFill>
                  <a:schemeClr val="dk1"/>
                </a:solidFill>
              </a:rPr>
              <a:t> </a:t>
            </a:r>
            <a:endParaRPr sz="27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56750" y="2503475"/>
            <a:ext cx="74139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 25 </a:t>
            </a:r>
            <a:r>
              <a:rPr lang="es-419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el valor bajo el cual se encuentran el 25% de las observaciones.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956075" y="4198025"/>
            <a:ext cx="2423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2000">
              <a:solidFill>
                <a:srgbClr val="FFFF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s-419" sz="2300">
                <a:solidFill>
                  <a:srgbClr val="FFFF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&lt;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0000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186325" y="3556888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796013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9205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98235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38807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7837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1841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589825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3903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609700" y="3556900"/>
            <a:ext cx="390300" cy="40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101800" y="3390150"/>
            <a:ext cx="238200" cy="115920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/>
        </p:nvSpPr>
        <p:spPr>
          <a:xfrm>
            <a:off x="1135900" y="152400"/>
            <a:ext cx="56856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Percentiles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19" name="Google Shape;51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825" y="1187100"/>
            <a:ext cx="2817650" cy="36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250" y="1118975"/>
            <a:ext cx="2503975" cy="37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3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27" name="Google Shape;5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3"/>
          <p:cNvSpPr txBox="1"/>
          <p:nvPr/>
        </p:nvSpPr>
        <p:spPr>
          <a:xfrm>
            <a:off x="252550" y="778325"/>
            <a:ext cx="47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4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QUARTILES</a:t>
            </a:r>
            <a:endParaRPr b="0" i="0" sz="24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92863" y="1332425"/>
            <a:ext cx="69744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Primer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Segundo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Coincide con la </a:t>
            </a:r>
            <a:r>
              <a:rPr b="1" lang="es-419" sz="19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mediana</a:t>
            </a:r>
            <a:endParaRPr b="1" sz="1900">
              <a:solidFill>
                <a:srgbClr val="97171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Tercer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Cuarto cuartil: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100-percentil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850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el </a:t>
            </a:r>
            <a:r>
              <a:rPr b="1" lang="es-419" sz="19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máximo</a:t>
            </a:r>
            <a:r>
              <a:rPr b="1" lang="es-419" sz="19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0" name="Google Shape;5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450" y="3429025"/>
            <a:ext cx="4153301" cy="1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/>
          <p:nvPr/>
        </p:nvSpPr>
        <p:spPr>
          <a:xfrm>
            <a:off x="1369800" y="309850"/>
            <a:ext cx="2745300" cy="3849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1423950" y="309850"/>
            <a:ext cx="263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SUMMARY</a:t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223100" y="894850"/>
            <a:ext cx="5324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Today we’ve learnt:</a:t>
            </a:r>
            <a:endParaRPr sz="16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Percentiles</a:t>
            </a:r>
            <a:r>
              <a:rPr lang="es-419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definition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 percentiles by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linear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midpoint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nearest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○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lowest interpolation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 percentiles in Python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E8EEF2"/>
              </a:buClr>
              <a:buSzPts val="1500"/>
              <a:buFont typeface="Montserrat Medium"/>
              <a:buChar char="●"/>
            </a:pPr>
            <a:r>
              <a:rPr lang="es-419" sz="15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Quartiles: definition</a:t>
            </a:r>
            <a:endParaRPr sz="15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36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45"/>
          <p:cNvPicPr preferRelativeResize="0"/>
          <p:nvPr/>
        </p:nvPicPr>
        <p:blipFill rotWithShape="1">
          <a:blip r:embed="rId3">
            <a:alphaModFix amt="40000"/>
          </a:blip>
          <a:srcRect b="2926" l="0" r="9592" t="22994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34000" y="1151575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945325" y="1882825"/>
            <a:ext cx="57435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34000" y="1151575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896600" y="190300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PERCENTILES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40650" y="1497600"/>
            <a:ext cx="8636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Calculemos el </a:t>
            </a:r>
            <a:r>
              <a:rPr b="1"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20-percentil</a:t>
            </a:r>
            <a:r>
              <a:rPr lang="es-419" sz="20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es-419" sz="20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67, 84, 61, 78, 12, 23, 45, 74, 33, 51   </a:t>
            </a:r>
            <a:endParaRPr b="1" sz="20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0160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851200" y="2142550"/>
            <a:ext cx="5350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202122"/>
                </a:solidFill>
                <a:latin typeface="Montserrat"/>
                <a:ea typeface="Montserrat"/>
                <a:cs typeface="Montserrat"/>
                <a:sym typeface="Montserrat"/>
              </a:rPr>
              <a:t>12, 23, 33, 45, 51, 61, 67, 74, 78, 84 </a:t>
            </a:r>
            <a:endParaRPr b="1" sz="2400">
              <a:solidFill>
                <a:srgbClr val="2021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6625" y="798750"/>
            <a:ext cx="650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INTERPOLATION</a:t>
            </a:r>
            <a:endParaRPr sz="21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913350" y="705600"/>
            <a:ext cx="50640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obtención de nuevos puntos partiendo del conocimiento de un conjunto de puntos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3634125" y="1047900"/>
            <a:ext cx="4659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 txBox="1"/>
          <p:nvPr/>
        </p:nvSpPr>
        <p:spPr>
          <a:xfrm>
            <a:off x="3867350" y="2670700"/>
            <a:ext cx="1318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10 datos</a:t>
            </a:r>
            <a:endParaRPr b="1" sz="20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 rot="5400000">
            <a:off x="4271350" y="148250"/>
            <a:ext cx="382800" cy="522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671600" y="1761950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20% </a:t>
            </a:r>
            <a:endParaRPr b="1" sz="240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6500" y="3539875"/>
            <a:ext cx="30000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n=10 </a:t>
            </a:r>
            <a:endParaRPr b="1" sz="240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