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  <p:embeddedFont>
      <p:font typeface="Montserrat ExtraBold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.fntdata"/><Relationship Id="rId20" Type="http://schemas.openxmlformats.org/officeDocument/2006/relationships/slide" Target="slides/slide16.xml"/><Relationship Id="rId41" Type="http://schemas.openxmlformats.org/officeDocument/2006/relationships/font" Target="fonts/MontserratExtraBold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6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7f18ecb0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7f18ecb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7621bc63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7621bc6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7621bc63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7621bc6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7621bc6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7621bc6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7621bc6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7621bc6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7621bc63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d7621bc63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7621bc63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d7621bc63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7621bc63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d7621bc63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7621bc63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d7621bc63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7621bc63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d7621bc63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a4ded315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a4ded315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7bdedbc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97bdedbc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7c26c1f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7c26c1f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7f18ecb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7f18ecb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7f18ecb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7f18ecb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7f18ecb0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7f18ecb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7f18ecb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7f18ecb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7f18ecb0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d7f18ecb0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762025" y="336375"/>
            <a:ext cx="2745300" cy="4318800"/>
          </a:xfrm>
          <a:prstGeom prst="rect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968125" y="2214163"/>
            <a:ext cx="23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68125" y="2549238"/>
            <a:ext cx="23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Tech Lead Data Science</a:t>
            </a:r>
            <a:endParaRPr sz="1200">
              <a:solidFill>
                <a:srgbClr val="E8EE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 flipH="1" rot="10800000">
            <a:off x="6011625" y="3105738"/>
            <a:ext cx="2246100" cy="10800"/>
          </a:xfrm>
          <a:prstGeom prst="straightConnector1">
            <a:avLst/>
          </a:prstGeom>
          <a:noFill/>
          <a:ln cap="flat" cmpd="sng" w="9525">
            <a:solidFill>
              <a:srgbClr val="E8EEF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532100" y="618525"/>
            <a:ext cx="471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Classification</a:t>
            </a:r>
            <a:endParaRPr sz="3500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rgbClr val="E8EEF2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sz="3500">
              <a:solidFill>
                <a:srgbClr val="E8EE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0" y="4292100"/>
            <a:ext cx="150661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968125" y="3303738"/>
            <a:ext cx="233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Master en Data Science</a:t>
            </a:r>
            <a:endParaRPr sz="12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8EEF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2022-2023</a:t>
            </a:r>
            <a:endParaRPr sz="1200">
              <a:solidFill>
                <a:srgbClr val="E8EEF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LOGISTIC REGRESSION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334000" y="1151575"/>
            <a:ext cx="84195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Medium"/>
              <a:buChar char="●"/>
            </a:pPr>
            <a:r>
              <a:rPr lang="es-419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Logistic Regression</a:t>
            </a:r>
            <a:r>
              <a:rPr lang="es-419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is a classification model, which is very easy to realize and achieves very good performance with linearly separable classes.</a:t>
            </a:r>
            <a:endParaRPr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Medium"/>
              <a:buChar char="●"/>
            </a:pPr>
            <a:r>
              <a:rPr lang="es-419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Assumption about y:</a:t>
            </a:r>
            <a:endParaRPr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Medium"/>
              <a:buChar char="●"/>
            </a:pPr>
            <a:r>
              <a:rPr lang="es-419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predictor variables must be linearly independent.</a:t>
            </a:r>
            <a:endParaRPr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Medium"/>
              <a:buChar char="●"/>
            </a:pPr>
            <a:r>
              <a:rPr lang="es-419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necessary to standardize the variables. </a:t>
            </a:r>
            <a:endParaRPr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Medium"/>
              <a:buChar char="●"/>
            </a:pPr>
            <a:r>
              <a:rPr lang="es-419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a very sensitive model to atypical values or outliers .</a:t>
            </a:r>
            <a:endParaRPr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Medium"/>
              <a:buChar char="●"/>
            </a:pPr>
            <a:r>
              <a:rPr lang="es-419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Logistic regression can be generalized to problems of more than two classes. </a:t>
            </a:r>
            <a:endParaRPr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7171E"/>
              </a:solidFill>
              <a:highlight>
                <a:schemeClr val="lt1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4250" y="1830750"/>
            <a:ext cx="3511525" cy="7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LOGISTIC REGRESSION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334000" y="1151575"/>
            <a:ext cx="8419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300"/>
              <a:buFont typeface="Montserrat SemiBold"/>
              <a:buChar char="●"/>
            </a:pPr>
            <a:r>
              <a:rPr lang="es-419" sz="1300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It uses a logistic function</a:t>
            </a:r>
            <a:endParaRPr sz="13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7171E"/>
              </a:solidFill>
              <a:highlight>
                <a:schemeClr val="lt1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7500" y="1648025"/>
            <a:ext cx="4140125" cy="27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LOGISTIC REGRESSION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275" y="885125"/>
            <a:ext cx="3829400" cy="16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LOGISTIC REGRESSION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275" y="885125"/>
            <a:ext cx="3829400" cy="16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5250" y="2711475"/>
            <a:ext cx="5322699" cy="229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LOGISTIC REGRESSION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500" y="1465912"/>
            <a:ext cx="4019400" cy="5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 rotWithShape="1">
          <a:blip r:embed="rId5">
            <a:alphaModFix/>
          </a:blip>
          <a:srcRect b="68458" l="14432" r="57040" t="14148"/>
          <a:stretch/>
        </p:blipFill>
        <p:spPr>
          <a:xfrm>
            <a:off x="1463400" y="2950387"/>
            <a:ext cx="1848350" cy="7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1750" y="2950388"/>
            <a:ext cx="4527225" cy="8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3959200" y="2132400"/>
            <a:ext cx="525600" cy="75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717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569100" y="3546950"/>
            <a:ext cx="471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METRICS</a:t>
            </a:r>
            <a:endParaRPr b="0" i="0" sz="30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419" sz="13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METRICS</a:t>
            </a:r>
            <a:endParaRPr b="0" i="0" sz="13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90850" y="797850"/>
            <a:ext cx="471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CONFUSION MATRIX</a:t>
            </a:r>
            <a:endParaRPr b="0" i="0" sz="25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590850" y="1367250"/>
            <a:ext cx="79623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</a:t>
            </a:r>
            <a:r>
              <a:rPr i="0" lang="es-419" u="none" cap="none" strike="noStrike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here are 4 possible values:</a:t>
            </a:r>
            <a:endParaRPr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SemiBold"/>
              <a:buChar char="●"/>
            </a:pPr>
            <a:r>
              <a:rPr i="0" lang="es-419" u="none" cap="none" strike="noStrike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True Positives (TP)</a:t>
            </a:r>
            <a:endParaRPr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SemiBold"/>
              <a:buChar char="●"/>
            </a:pPr>
            <a:r>
              <a:rPr i="0" lang="es-419" u="none" cap="none" strike="noStrike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True Negatives (TN)</a:t>
            </a:r>
            <a:endParaRPr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SemiBold"/>
              <a:buChar char="●"/>
            </a:pPr>
            <a:r>
              <a:rPr i="0" lang="es-419" u="none" cap="none" strike="noStrike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False Positives (FP)</a:t>
            </a:r>
            <a:endParaRPr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400"/>
              <a:buFont typeface="Montserrat SemiBold"/>
              <a:buChar char="●"/>
            </a:pPr>
            <a:r>
              <a:rPr i="0" lang="es-419" u="none" cap="none" strike="noStrike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False Negatives (FN)</a:t>
            </a:r>
            <a:endParaRPr i="0" u="none" cap="none" strike="noStrike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271" y="1330050"/>
            <a:ext cx="2626975" cy="26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/>
          <p:nvPr/>
        </p:nvSpPr>
        <p:spPr>
          <a:xfrm>
            <a:off x="2070175" y="1459500"/>
            <a:ext cx="2431200" cy="16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4501375" y="1459500"/>
            <a:ext cx="2431200" cy="16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2070175" y="3113700"/>
            <a:ext cx="2431200" cy="16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4501375" y="3113700"/>
            <a:ext cx="2431200" cy="16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2070175" y="1459500"/>
            <a:ext cx="26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D9EAD3"/>
                </a:highlight>
              </a:rPr>
              <a:t>True positive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2070175" y="3113700"/>
            <a:ext cx="26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F4CCCC"/>
                </a:highlight>
              </a:rPr>
              <a:t>False positive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4501375" y="1459500"/>
            <a:ext cx="26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F4CCCC"/>
                </a:highlight>
              </a:rPr>
              <a:t>False negative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4501375" y="3113700"/>
            <a:ext cx="26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highlight>
                  <a:srgbClr val="D9EAD3"/>
                </a:highlight>
              </a:rPr>
              <a:t>True negative</a:t>
            </a:r>
            <a:endParaRPr>
              <a:highlight>
                <a:srgbClr val="D9EAD3"/>
              </a:highlight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988" y="1650650"/>
            <a:ext cx="1409450" cy="14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7025" y="3467338"/>
            <a:ext cx="1046950" cy="12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3575" y="3413750"/>
            <a:ext cx="1046950" cy="12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700" y="1650650"/>
            <a:ext cx="1409450" cy="14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/>
          <p:nvPr/>
        </p:nvSpPr>
        <p:spPr>
          <a:xfrm>
            <a:off x="2279200" y="2156475"/>
            <a:ext cx="8097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674EA7"/>
                </a:solidFill>
              </a:rPr>
              <a:t>CAT</a:t>
            </a:r>
            <a:endParaRPr b="1" sz="2400">
              <a:solidFill>
                <a:srgbClr val="674EA7"/>
              </a:solidFill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4639575" y="2072600"/>
            <a:ext cx="11358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74EA7"/>
                </a:solidFill>
              </a:rPr>
              <a:t>NOT CAT</a:t>
            </a:r>
            <a:endParaRPr b="1" sz="1600">
              <a:solidFill>
                <a:srgbClr val="674EA7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2409925" y="3867600"/>
            <a:ext cx="809700" cy="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674EA7"/>
                </a:solidFill>
              </a:rPr>
              <a:t>CAT</a:t>
            </a:r>
            <a:endParaRPr b="1" sz="2400">
              <a:solidFill>
                <a:srgbClr val="674EA7"/>
              </a:solidFill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4569575" y="3765400"/>
            <a:ext cx="1135800" cy="4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674EA7"/>
                </a:solidFill>
              </a:rPr>
              <a:t>NOT CAT</a:t>
            </a:r>
            <a:endParaRPr b="1" sz="1600">
              <a:solidFill>
                <a:srgbClr val="674EA7"/>
              </a:solidFill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1124800" y="4375300"/>
            <a:ext cx="1202700" cy="5196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TYPE 1 ERROR</a:t>
            </a:r>
            <a:endParaRPr b="1"/>
          </a:p>
        </p:txBody>
      </p:sp>
      <p:sp>
        <p:nvSpPr>
          <p:cNvPr id="206" name="Google Shape;206;p29"/>
          <p:cNvSpPr/>
          <p:nvPr/>
        </p:nvSpPr>
        <p:spPr>
          <a:xfrm>
            <a:off x="6607925" y="1269950"/>
            <a:ext cx="1202700" cy="5196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TYPE 2 ERROR</a:t>
            </a:r>
            <a:endParaRPr b="1"/>
          </a:p>
        </p:txBody>
      </p:sp>
      <p:sp>
        <p:nvSpPr>
          <p:cNvPr id="207" name="Google Shape;207;p29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419" sz="13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METRICS</a:t>
            </a:r>
            <a:endParaRPr b="0" i="0" sz="13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590850" y="797850"/>
            <a:ext cx="471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CONFUSION MATRIX</a:t>
            </a:r>
            <a:endParaRPr b="0" i="0" sz="25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419" sz="13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METRICS</a:t>
            </a:r>
            <a:endParaRPr b="0" i="0" sz="13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419" sz="13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METRICS</a:t>
            </a:r>
            <a:endParaRPr b="0" i="0" sz="13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590850" y="797850"/>
            <a:ext cx="471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METRICS</a:t>
            </a:r>
            <a:endParaRPr b="0" i="0" sz="25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648450" y="1557850"/>
            <a:ext cx="4662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200"/>
              <a:buFont typeface="Montserrat Light"/>
              <a:buChar char="●"/>
            </a:pPr>
            <a:r>
              <a:rPr b="1" lang="es-419" sz="12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Accuracy :</a:t>
            </a:r>
            <a:r>
              <a:rPr lang="es-419" sz="1200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Percentage of cases in which our model was correct</a:t>
            </a:r>
            <a:endParaRPr sz="1200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200"/>
              <a:buFont typeface="Montserrat Light"/>
              <a:buChar char="●"/>
            </a:pPr>
            <a:r>
              <a:rPr b="1" lang="es-419" sz="12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Precision :</a:t>
            </a:r>
            <a:r>
              <a:rPr lang="es-419" sz="1200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Percentage of values that have been classified as positive are actually positive</a:t>
            </a:r>
            <a:endParaRPr sz="1200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200"/>
              <a:buFont typeface="Montserrat Light"/>
              <a:buChar char="●"/>
            </a:pPr>
            <a:r>
              <a:rPr b="1" lang="es-419" sz="12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Recall : </a:t>
            </a:r>
            <a:r>
              <a:rPr lang="es-419" sz="1200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Percentage of positive values that are identified</a:t>
            </a:r>
            <a:endParaRPr sz="1200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200"/>
              <a:buFont typeface="Montserrat Light"/>
              <a:buChar char="●"/>
            </a:pPr>
            <a:r>
              <a:rPr b="1" lang="es-419" sz="12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F1 Score : </a:t>
            </a:r>
            <a:r>
              <a:rPr lang="es-419" sz="1200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Combines accuracy and comprehensiveness</a:t>
            </a:r>
            <a:endParaRPr sz="1200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1775" y="1498800"/>
            <a:ext cx="2733168" cy="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9948" y="2127250"/>
            <a:ext cx="1673916" cy="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9201" y="2807875"/>
            <a:ext cx="1372150" cy="4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69200" y="3381050"/>
            <a:ext cx="1898675" cy="4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2907750" y="320700"/>
            <a:ext cx="33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419" sz="13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METRICS</a:t>
            </a:r>
            <a:endParaRPr b="0" i="0" sz="13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590850" y="797850"/>
            <a:ext cx="471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ROC CURVE</a:t>
            </a:r>
            <a:endParaRPr b="0" i="0" sz="25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648450" y="1557850"/>
            <a:ext cx="8383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300"/>
              <a:buFont typeface="Montserrat Medium"/>
              <a:buChar char="●"/>
            </a:pPr>
            <a:r>
              <a:rPr lang="es-419" sz="1300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Represents the percentage of </a:t>
            </a:r>
            <a:r>
              <a:rPr b="1" lang="es-419" sz="13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true positives</a:t>
            </a:r>
            <a:r>
              <a:rPr lang="es-419" sz="1300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(TPR or Recall) </a:t>
            </a:r>
            <a:r>
              <a:rPr b="1" lang="es-419" sz="1300">
                <a:solidFill>
                  <a:srgbClr val="97171E"/>
                </a:solidFill>
                <a:latin typeface="Montserrat"/>
                <a:ea typeface="Montserrat"/>
                <a:cs typeface="Montserrat"/>
                <a:sym typeface="Montserrat"/>
              </a:rPr>
              <a:t>against the false positives</a:t>
            </a:r>
            <a:r>
              <a:rPr lang="es-419" sz="1300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ratio (FPR).</a:t>
            </a:r>
            <a:endParaRPr sz="1300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300"/>
              <a:buFont typeface="Montserrat Medium"/>
              <a:buChar char="●"/>
            </a:pPr>
            <a:r>
              <a:rPr lang="es-419" sz="1300">
                <a:solidFill>
                  <a:srgbClr val="97171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Its values range from 0 to 1.</a:t>
            </a:r>
            <a:endParaRPr sz="1300">
              <a:solidFill>
                <a:srgbClr val="97171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7171E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2548" y="2541975"/>
            <a:ext cx="2142100" cy="21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544450" y="482825"/>
            <a:ext cx="47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ÍNDICE</a:t>
            </a:r>
            <a:endParaRPr sz="30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98075" y="2366911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8075" y="3121044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98075" y="1612750"/>
            <a:ext cx="44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2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251475" y="1689700"/>
            <a:ext cx="417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 to classification problems</a:t>
            </a:r>
            <a:endParaRPr sz="15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251475" y="2443850"/>
            <a:ext cx="399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Logistic regression</a:t>
            </a:r>
            <a:endParaRPr sz="15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251475" y="3198000"/>
            <a:ext cx="370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Evaluation metrics</a:t>
            </a:r>
            <a:endParaRPr sz="1500">
              <a:solidFill>
                <a:srgbClr val="97171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569100" y="3546950"/>
            <a:ext cx="47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CLASSIFICATION</a:t>
            </a:r>
            <a:endParaRPr b="0" i="0" sz="30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CLASSIFICATION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34000" y="1151575"/>
            <a:ext cx="8419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 Medium"/>
              <a:buChar char="●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problems have an </a:t>
            </a:r>
            <a:r>
              <a:rPr b="1"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independent</a:t>
            </a: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categorical variable</a:t>
            </a: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Y.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Char char="●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They are processes that consist on identifying to which category or class belongs a determined object, according to their dependent variables.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Char char="●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Examples: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Char char="○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Fraud detection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Char char="○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Definition of a target in a marketing campaign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Char char="○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Medical diagnosis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Char char="○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Image classification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CLASSIFICATION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52550" y="778325"/>
            <a:ext cx="47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419" sz="24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STEPS</a:t>
            </a:r>
            <a:endParaRPr b="0" i="0" sz="2400" u="none" cap="none" strike="noStrike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16850" y="1301350"/>
            <a:ext cx="8419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b="1"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Training:</a:t>
            </a:r>
            <a:endParaRPr b="1"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build a classifier (model) learning from a  labeled train set.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b="1"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Classification:</a:t>
            </a:r>
            <a:endParaRPr b="1"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	We use the model to classify.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"/>
              <a:buAutoNum type="arabicPeriod"/>
            </a:pPr>
            <a:r>
              <a:rPr b="1"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r>
              <a:rPr b="1"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evaluate the model. This step can be included in the previous one.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CLASSIFICATION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75" y="1004350"/>
            <a:ext cx="8839204" cy="3064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CLASSIFICATION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316850" y="1301350"/>
            <a:ext cx="84195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Life is not so easy: we cannot always develop clear rules☹️</a:t>
            </a:r>
            <a:endParaRPr b="1"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To solve this kind of problem, we have machine learning models that </a:t>
            </a:r>
            <a:r>
              <a:rPr b="1"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predict the probability of a given observation to belong to a particular class</a:t>
            </a: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 Medium"/>
              <a:buChar char="●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Bayesian models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 Medium"/>
              <a:buChar char="●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Logistic regression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 Medium"/>
              <a:buChar char="●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Decision Trees - Random forests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 Medium"/>
              <a:buChar char="●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Neural networks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 Medium"/>
              <a:buChar char="●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And more!!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EF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3199350" y="320700"/>
            <a:ext cx="2745300" cy="384900"/>
          </a:xfrm>
          <a:prstGeom prst="rect">
            <a:avLst/>
          </a:prstGeom>
          <a:noFill/>
          <a:ln cap="flat" cmpd="sng" w="9525">
            <a:solidFill>
              <a:srgbClr val="9717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862350" y="305400"/>
            <a:ext cx="33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9717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CLASSIFICATION</a:t>
            </a:r>
            <a:endParaRPr sz="1500">
              <a:solidFill>
                <a:srgbClr val="97171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8827" y="4588445"/>
            <a:ext cx="1135677" cy="30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16850" y="1301350"/>
            <a:ext cx="84195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Life is not so easy: we cannot always develop clear rules☹️</a:t>
            </a:r>
            <a:endParaRPr b="1"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To solve this kind of problem, we have machine learning models that </a:t>
            </a:r>
            <a:r>
              <a:rPr b="1"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predict the probability of a given observation to belong to a particular class</a:t>
            </a: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 Medium"/>
              <a:buChar char="●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Bayesian models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 Medium"/>
              <a:buChar char="●"/>
            </a:pPr>
            <a:r>
              <a:rPr b="1"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Logistic regression </a:t>
            </a: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⭐️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 Medium"/>
              <a:buChar char="●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Decision Trees - Random forests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 Medium"/>
              <a:buChar char="●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Neural networks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7171E"/>
              </a:buClr>
              <a:buSzPts val="1600"/>
              <a:buFont typeface="Montserrat Medium"/>
              <a:buChar char="●"/>
            </a:pPr>
            <a:r>
              <a:rPr lang="es-419" sz="1600">
                <a:solidFill>
                  <a:srgbClr val="97171E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And more!!</a:t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7171E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7171E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569100" y="3546950"/>
            <a:ext cx="471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419" sz="3000">
                <a:solidFill>
                  <a:srgbClr val="E8EEF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LOGISTIC REGRESSION</a:t>
            </a:r>
            <a:endParaRPr b="0" i="0" sz="3000" u="none" cap="none" strike="noStrike">
              <a:solidFill>
                <a:srgbClr val="E8EEF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