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Montserrat Light"/>
      <p:regular r:id="rId34"/>
      <p:bold r:id="rId35"/>
      <p:italic r:id="rId36"/>
      <p:boldItalic r:id="rId37"/>
    </p:embeddedFont>
    <p:embeddedFont>
      <p:font typeface="Montserrat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Ligh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Ligh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Light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ExtraBold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ExtraBo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99b80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a99b80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c26c1ff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c26c1f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a4ded315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a4ded315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a4ded315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a4ded315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ab5756e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ab5756e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ae87f4b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ae87f4b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e87f4b9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e87f4b9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a4ded315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a4ded315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db24d2b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db24d2b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db24d2b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db24d2b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a4ded315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a4ded315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db24d2b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db24d2b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db24d2b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db24d2b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db24d2b3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db24d2b3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db24d2b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db24d2b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ae87f4b9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ae87f4b9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db24d2b3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db24d2b3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c26c1f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c26c1f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c26c1f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c26c1f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9f151d26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9f151d26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9f151d26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9f151d26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7e837d8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7e837d8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a4ded315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a4ded315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db24d2b3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db24d2b3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ython.org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upyter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8888/tree/Untitled%20Folder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research.google.com/colaboratory" TargetMode="External"/><Relationship Id="rId5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naconda.org/conda-forge/nbconvert-webpdf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15.png"/><Relationship Id="rId9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15.png"/><Relationship Id="rId9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Truth_value" TargetMode="External"/><Relationship Id="rId4" Type="http://schemas.openxmlformats.org/officeDocument/2006/relationships/hyperlink" Target="https://en.wikipedia.org/wiki/Logic" TargetMode="External"/><Relationship Id="rId5" Type="http://schemas.openxmlformats.org/officeDocument/2006/relationships/hyperlink" Target="https://en.wikipedia.org/wiki/Boolean_algebra" TargetMode="External"/><Relationship Id="rId6" Type="http://schemas.openxmlformats.org/officeDocument/2006/relationships/image" Target="../media/image26.png"/><Relationship Id="rId7" Type="http://schemas.openxmlformats.org/officeDocument/2006/relationships/image" Target="../media/image3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15.png"/><Relationship Id="rId9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en.wikipedia.org/wiki/Python_(programming_language)" TargetMode="External"/><Relationship Id="rId11" Type="http://schemas.openxmlformats.org/officeDocument/2006/relationships/hyperlink" Target="https://en.wikipedia.org/wiki/Deployment_environment" TargetMode="External"/><Relationship Id="rId10" Type="http://schemas.openxmlformats.org/officeDocument/2006/relationships/hyperlink" Target="https://en.wikipedia.org/wiki/Package_management" TargetMode="External"/><Relationship Id="rId12" Type="http://schemas.openxmlformats.org/officeDocument/2006/relationships/image" Target="../media/image10.png"/><Relationship Id="rId9" Type="http://schemas.openxmlformats.org/officeDocument/2006/relationships/hyperlink" Target="https://en.wikipedia.org/wiki/Predictive_analytics" TargetMode="External"/><Relationship Id="rId5" Type="http://schemas.openxmlformats.org/officeDocument/2006/relationships/hyperlink" Target="https://en.wikipedia.org/wiki/R_(programming_language)" TargetMode="External"/><Relationship Id="rId6" Type="http://schemas.openxmlformats.org/officeDocument/2006/relationships/hyperlink" Target="https://en.wikipedia.org/wiki/Scientific_computing" TargetMode="External"/><Relationship Id="rId7" Type="http://schemas.openxmlformats.org/officeDocument/2006/relationships/hyperlink" Target="https://en.wikipedia.org/wiki/Data_science" TargetMode="External"/><Relationship Id="rId8" Type="http://schemas.openxmlformats.org/officeDocument/2006/relationships/hyperlink" Target="https://en.wikipedia.org/wiki/Machine_lear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www.anaconda.com/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15.png"/><Relationship Id="rId9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4258362"/>
            <a:ext cx="1506624" cy="46768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5762025" y="336375"/>
            <a:ext cx="2745300" cy="43188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968125" y="2425500"/>
            <a:ext cx="23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Luciano Gabbanelli</a:t>
            </a:r>
            <a:endParaRPr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968125" y="2760575"/>
            <a:ext cx="23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Tech Lead Data Science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6011625" y="3129875"/>
            <a:ext cx="2246100" cy="1080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532100" y="618525"/>
            <a:ext cx="4719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PYTHON WITH ANACONDA DISTRIBUTION</a:t>
            </a:r>
            <a:endParaRPr sz="35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32100" y="2619725"/>
            <a:ext cx="398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“The world’s most popular open-source Python distribution platform”</a:t>
            </a:r>
            <a:endParaRPr sz="2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775" y="3339350"/>
            <a:ext cx="1141800" cy="1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075" y="618537"/>
            <a:ext cx="1627200" cy="165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5968125" y="3629450"/>
            <a:ext cx="233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Una frase para explicar qué es lo que vamos a ver en esta sección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626500" y="444850"/>
            <a:ext cx="589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Python? 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Welcome to Python.org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</a:t>
            </a:r>
            <a:endParaRPr sz="30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437" y="1353800"/>
            <a:ext cx="4558366" cy="32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533275" y="1232250"/>
            <a:ext cx="3689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High-level, interpreted, general-purpose programming language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First release:   1991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Python 3.0 (2008) not completely backward-compatible with earlier versions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Main objectives: simplicity and legibility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Object oriented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Open source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Large community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Large number of standard libraries (scientific computing, text and images processing, game development, etc.)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978550" y="2922225"/>
            <a:ext cx="905400" cy="923100"/>
          </a:xfrm>
          <a:prstGeom prst="ellipse">
            <a:avLst/>
          </a:prstGeom>
          <a:noFill/>
          <a:ln cap="flat" cmpd="sng" w="2857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363750" y="320700"/>
            <a:ext cx="241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PYTHON PROGRAMMING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590850" y="797850"/>
            <a:ext cx="499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Jupyter </a:t>
            </a:r>
            <a:r>
              <a:rPr lang="es-419" sz="25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Jupyter | Home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</a:t>
            </a:r>
            <a:endParaRPr sz="25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590850" y="1291050"/>
            <a:ext cx="7962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is a non-profit, open-source community run project (2014). It evolved to support interactive data science and scientific computing across all programming languages. 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Core supported programming languages: 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Ju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lia,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Pyt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hon, and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Jupyter Notebook is an open source web application (interactive interface) for creating and sharing computational documents.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It works in the localhost (127.0.0.1 this means  the IP of your computer), usually in 8888 port and it starts in the tree directory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Identify the path of this directory in your computer. Usually it is in	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C : \ Users \ your_name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It will be useful for backups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Jupyter Notebook files are notebooks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180975" lvl="0" marL="441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180975" lvl="0" marL="441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95250" lvl="0" marL="41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590850" y="2302925"/>
            <a:ext cx="599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Jupyter</a:t>
            </a:r>
            <a:r>
              <a:rPr lang="es-419" sz="18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Notebook  </a:t>
            </a:r>
            <a:endParaRPr sz="18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3115950" y="320700"/>
            <a:ext cx="29121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3115950" y="320700"/>
            <a:ext cx="291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PREPARING THE WORKSPACE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09950" y="824050"/>
            <a:ext cx="823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Create a folder for your project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Change its name: 		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Untitled Folder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MDS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Go to the folder you created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200" name="Google Shape;200;p24"/>
          <p:cNvGrpSpPr/>
          <p:nvPr/>
        </p:nvGrpSpPr>
        <p:grpSpPr>
          <a:xfrm>
            <a:off x="1017890" y="1901491"/>
            <a:ext cx="3248229" cy="2686966"/>
            <a:chOff x="509951" y="1687925"/>
            <a:chExt cx="3870625" cy="3202199"/>
          </a:xfrm>
        </p:grpSpPr>
        <p:pic>
          <p:nvPicPr>
            <p:cNvPr id="201" name="Google Shape;201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9951" y="1687925"/>
              <a:ext cx="3870625" cy="32021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2" name="Google Shape;202;p24"/>
            <p:cNvCxnSpPr/>
            <p:nvPr/>
          </p:nvCxnSpPr>
          <p:spPr>
            <a:xfrm rot="10800000">
              <a:off x="3436025" y="4493400"/>
              <a:ext cx="567900" cy="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03" name="Google Shape;203;p24"/>
          <p:cNvCxnSpPr/>
          <p:nvPr/>
        </p:nvCxnSpPr>
        <p:spPr>
          <a:xfrm>
            <a:off x="4266125" y="1323775"/>
            <a:ext cx="281700" cy="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" name="Google Shape;204;p24"/>
          <p:cNvGrpSpPr/>
          <p:nvPr/>
        </p:nvGrpSpPr>
        <p:grpSpPr>
          <a:xfrm>
            <a:off x="4809332" y="1901404"/>
            <a:ext cx="3764990" cy="2687139"/>
            <a:chOff x="4924090" y="1635200"/>
            <a:chExt cx="3905186" cy="2787200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24090" y="1635200"/>
              <a:ext cx="3905186" cy="278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6" name="Google Shape;206;p24"/>
            <p:cNvCxnSpPr/>
            <p:nvPr/>
          </p:nvCxnSpPr>
          <p:spPr>
            <a:xfrm rot="10800000">
              <a:off x="5067975" y="1825350"/>
              <a:ext cx="0" cy="28560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575" y="4581195"/>
            <a:ext cx="1135699" cy="35255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3115950" y="320700"/>
            <a:ext cx="29121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3115950" y="320700"/>
            <a:ext cx="291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PREPARING THE WORKSPACE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509950" y="824050"/>
            <a:ext cx="82374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Once you are inside the folder, create a notebook file. It will be created in the path :     </a:t>
            </a:r>
            <a:r>
              <a:rPr lang="es-419" sz="1200">
                <a:solidFill>
                  <a:srgbClr val="3D85C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🖿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/ MDS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Other interesting possibilities: 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JupyterLab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(Anaconda)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Google Colaboratory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</a:t>
            </a:r>
            <a:r>
              <a:rPr lang="es-419" sz="1200" u="sng">
                <a:solidFill>
                  <a:schemeClr val="accent5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https://research.google.com/colaboratory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): 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similar to Google Docs / Google Sheets. Online notebooks. No need to install.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There are also  .py  which are regular python files, usually executed in Spyder.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It's plain text and contains just your code.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215" name="Google Shape;215;p25"/>
          <p:cNvGrpSpPr/>
          <p:nvPr/>
        </p:nvGrpSpPr>
        <p:grpSpPr>
          <a:xfrm>
            <a:off x="1795113" y="1203100"/>
            <a:ext cx="3996175" cy="1920200"/>
            <a:chOff x="655975" y="2812325"/>
            <a:chExt cx="3996175" cy="1920200"/>
          </a:xfrm>
        </p:grpSpPr>
        <p:pic>
          <p:nvPicPr>
            <p:cNvPr id="216" name="Google Shape;216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5975" y="2812325"/>
              <a:ext cx="3996175" cy="192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25"/>
            <p:cNvCxnSpPr/>
            <p:nvPr/>
          </p:nvCxnSpPr>
          <p:spPr>
            <a:xfrm>
              <a:off x="3462900" y="3645350"/>
              <a:ext cx="254100" cy="34530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8" name="Google Shape;218;p25"/>
          <p:cNvSpPr txBox="1"/>
          <p:nvPr/>
        </p:nvSpPr>
        <p:spPr>
          <a:xfrm>
            <a:off x="6211300" y="1701500"/>
            <a:ext cx="219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extension of notebooks is  .ipynb , which means 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nteractive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PY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thon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ote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ook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612925" y="864772"/>
            <a:ext cx="8160826" cy="2419603"/>
            <a:chOff x="612925" y="864772"/>
            <a:chExt cx="8160826" cy="2419603"/>
          </a:xfrm>
        </p:grpSpPr>
        <p:pic>
          <p:nvPicPr>
            <p:cNvPr id="225" name="Google Shape;22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925" y="864775"/>
              <a:ext cx="3501689" cy="241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37725" y="864772"/>
              <a:ext cx="4236026" cy="241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26"/>
            <p:cNvSpPr txBox="1"/>
            <p:nvPr/>
          </p:nvSpPr>
          <p:spPr>
            <a:xfrm>
              <a:off x="6387075" y="2610825"/>
              <a:ext cx="135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>
                  <a:solidFill>
                    <a:srgbClr val="97171E"/>
                  </a:solidFill>
                </a:rPr>
                <a:t>¡¡¡ c</a:t>
              </a:r>
              <a:r>
                <a:rPr lang="es-419" sz="1200">
                  <a:solidFill>
                    <a:srgbClr val="97171E"/>
                  </a:solidFill>
                </a:rPr>
                <a:t>ode here !!!</a:t>
              </a:r>
              <a:endParaRPr sz="1200">
                <a:solidFill>
                  <a:srgbClr val="97171E"/>
                </a:solidFill>
              </a:endParaRPr>
            </a:p>
          </p:txBody>
        </p:sp>
      </p:grpSp>
      <p:sp>
        <p:nvSpPr>
          <p:cNvPr id="228" name="Google Shape;228;p26"/>
          <p:cNvSpPr txBox="1"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CLASSIC NOTEBOOK INTERFACE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29" name="Google Shape;229;p26"/>
          <p:cNvGrpSpPr/>
          <p:nvPr/>
        </p:nvGrpSpPr>
        <p:grpSpPr>
          <a:xfrm>
            <a:off x="1309450" y="1664000"/>
            <a:ext cx="4361400" cy="1788300"/>
            <a:chOff x="1309450" y="1816400"/>
            <a:chExt cx="4361400" cy="1788300"/>
          </a:xfrm>
        </p:grpSpPr>
        <p:cxnSp>
          <p:nvCxnSpPr>
            <p:cNvPr id="230" name="Google Shape;230;p26"/>
            <p:cNvCxnSpPr/>
            <p:nvPr/>
          </p:nvCxnSpPr>
          <p:spPr>
            <a:xfrm>
              <a:off x="1309450" y="3325100"/>
              <a:ext cx="0" cy="27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6"/>
            <p:cNvCxnSpPr/>
            <p:nvPr/>
          </p:nvCxnSpPr>
          <p:spPr>
            <a:xfrm>
              <a:off x="1309450" y="3604700"/>
              <a:ext cx="4361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6"/>
            <p:cNvCxnSpPr/>
            <p:nvPr/>
          </p:nvCxnSpPr>
          <p:spPr>
            <a:xfrm rot="10800000">
              <a:off x="5670850" y="1816400"/>
              <a:ext cx="0" cy="178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3" name="Google Shape;233;p26"/>
          <p:cNvSpPr txBox="1"/>
          <p:nvPr/>
        </p:nvSpPr>
        <p:spPr>
          <a:xfrm>
            <a:off x="708375" y="3387300"/>
            <a:ext cx="698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612925" y="3796100"/>
            <a:ext cx="808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Change the name to the  .ipynb  file:	    Untitled.ipynb		1.2-First_Jupyter_Notebook.ipynb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235" name="Google Shape;235;p26"/>
          <p:cNvCxnSpPr/>
          <p:nvPr/>
        </p:nvCxnSpPr>
        <p:spPr>
          <a:xfrm>
            <a:off x="5263000" y="3980750"/>
            <a:ext cx="356700" cy="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6" name="Google Shape;2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3575" y="4581195"/>
            <a:ext cx="1135699" cy="35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3199350" y="320700"/>
            <a:ext cx="2745300" cy="5181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2907750" y="3720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ZEN OF PYTHON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25" y="2065675"/>
            <a:ext cx="9144000" cy="3077700"/>
          </a:xfrm>
          <a:prstGeom prst="rect">
            <a:avLst/>
          </a:prstGeom>
          <a:solidFill>
            <a:srgbClr val="0404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472525" y="2218075"/>
            <a:ext cx="8199000" cy="26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 cells using:   Shift +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Intro 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-419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≡	       </a:t>
            </a:r>
            <a:r>
              <a:rPr lang="es-419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or  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Ctrl + Intro  or   Alt. + Intro.   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What’s the difference?</a:t>
            </a:r>
            <a:endParaRPr b="1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Try:       Esc.    and/or    Intro    over celles.  Change between  command (blue) / edit (green) mode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Efficient programming:     Take advantage of the shortcuts!!!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    Esc.   	 +		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		markdown				Y		code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	</a:t>
            </a:r>
            <a:r>
              <a:rPr lang="es-419" sz="9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(command mode)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		insert cell above			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		insert cell below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			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#		T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ells the Python interpreter to ignore the rest of the line. 	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Try it!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Comments are sensefull only in Code mode.	 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Our first code: 		Type    	              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import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this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245" name="Google Shape;245;p27"/>
          <p:cNvGrpSpPr/>
          <p:nvPr/>
        </p:nvGrpSpPr>
        <p:grpSpPr>
          <a:xfrm>
            <a:off x="671425" y="1067400"/>
            <a:ext cx="8312400" cy="861900"/>
            <a:chOff x="671425" y="1067400"/>
            <a:chExt cx="8312400" cy="861900"/>
          </a:xfrm>
        </p:grpSpPr>
        <p:sp>
          <p:nvSpPr>
            <p:cNvPr id="246" name="Google Shape;246;p27"/>
            <p:cNvSpPr txBox="1"/>
            <p:nvPr/>
          </p:nvSpPr>
          <p:spPr>
            <a:xfrm>
              <a:off x="671425" y="1067400"/>
              <a:ext cx="83124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7171E"/>
                </a:buClr>
                <a:buSzPts val="1200"/>
                <a:buFont typeface="Montserrat Light"/>
                <a:buChar char="●"/>
              </a:pPr>
              <a:r>
                <a:rPr b="1" lang="es-419" sz="1200">
                  <a:solidFill>
                    <a:srgbClr val="97171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</a:t>
              </a:r>
              <a:r>
                <a:rPr b="1" lang="es-419" sz="1200">
                  <a:solidFill>
                    <a:srgbClr val="97171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hange the name of the file:     	</a:t>
              </a:r>
              <a:r>
                <a:rPr lang="es-419" sz="1200">
                  <a:solidFill>
                    <a:srgbClr val="97171E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Untitled.ipynb                    1.2-First_Jupyter_Notebook.ipynb</a:t>
              </a:r>
              <a:endParaRPr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7171E"/>
                </a:buClr>
                <a:buSzPts val="1200"/>
                <a:buFont typeface="Montserrat Light"/>
                <a:buChar char="●"/>
              </a:pPr>
              <a:r>
                <a:rPr b="1" lang="es-419" sz="1200">
                  <a:solidFill>
                    <a:srgbClr val="97171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Create a title for the notebook:  </a:t>
              </a:r>
              <a:r>
                <a:rPr lang="es-419" sz="1200">
                  <a:solidFill>
                    <a:srgbClr val="97171E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 	# Introduction to Python  </a:t>
              </a:r>
              <a:endParaRPr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457200" lvl="0" marL="2743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97171E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TIP:       </a:t>
              </a:r>
              <a:r>
                <a:rPr lang="es-419" sz="1000">
                  <a:solidFill>
                    <a:srgbClr val="97171E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Code                      </a:t>
              </a:r>
              <a:r>
                <a:rPr lang="es-419" sz="1000">
                  <a:solidFill>
                    <a:srgbClr val="97171E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Markdown (</a:t>
              </a:r>
              <a:r>
                <a:rPr lang="es-419" sz="1000">
                  <a:solidFill>
                    <a:srgbClr val="97171E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easy-to-read text format</a:t>
              </a:r>
              <a:r>
                <a:rPr lang="es-419" sz="1000">
                  <a:solidFill>
                    <a:srgbClr val="97171E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)</a:t>
              </a:r>
              <a:endParaRPr sz="10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47" name="Google Shape;247;p27"/>
            <p:cNvCxnSpPr/>
            <p:nvPr/>
          </p:nvCxnSpPr>
          <p:spPr>
            <a:xfrm>
              <a:off x="5214050" y="1263800"/>
              <a:ext cx="443700" cy="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8" name="Google Shape;248;p27"/>
          <p:cNvCxnSpPr/>
          <p:nvPr/>
        </p:nvCxnSpPr>
        <p:spPr>
          <a:xfrm>
            <a:off x="4914650" y="1759525"/>
            <a:ext cx="443700" cy="0"/>
          </a:xfrm>
          <a:prstGeom prst="straightConnector1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7"/>
          <p:cNvCxnSpPr/>
          <p:nvPr/>
        </p:nvCxnSpPr>
        <p:spPr>
          <a:xfrm>
            <a:off x="1319950" y="4144450"/>
            <a:ext cx="443700" cy="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775" y="2332427"/>
            <a:ext cx="443700" cy="1822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7"/>
          <p:cNvCxnSpPr/>
          <p:nvPr/>
        </p:nvCxnSpPr>
        <p:spPr>
          <a:xfrm>
            <a:off x="3540775" y="4679175"/>
            <a:ext cx="443700" cy="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2" name="Google Shape;252;p27"/>
          <p:cNvGrpSpPr/>
          <p:nvPr/>
        </p:nvGrpSpPr>
        <p:grpSpPr>
          <a:xfrm>
            <a:off x="3141950" y="3580650"/>
            <a:ext cx="3656250" cy="188775"/>
            <a:chOff x="3097075" y="3515638"/>
            <a:chExt cx="3656250" cy="188775"/>
          </a:xfrm>
        </p:grpSpPr>
        <p:grpSp>
          <p:nvGrpSpPr>
            <p:cNvPr id="253" name="Google Shape;253;p27"/>
            <p:cNvGrpSpPr/>
            <p:nvPr/>
          </p:nvGrpSpPr>
          <p:grpSpPr>
            <a:xfrm>
              <a:off x="3097075" y="3515638"/>
              <a:ext cx="443700" cy="188775"/>
              <a:chOff x="2818975" y="3672325"/>
              <a:chExt cx="443700" cy="188775"/>
            </a:xfrm>
          </p:grpSpPr>
          <p:cxnSp>
            <p:nvCxnSpPr>
              <p:cNvPr id="254" name="Google Shape;254;p27"/>
              <p:cNvCxnSpPr/>
              <p:nvPr/>
            </p:nvCxnSpPr>
            <p:spPr>
              <a:xfrm>
                <a:off x="2818975" y="3672325"/>
                <a:ext cx="443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8EEF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5" name="Google Shape;255;p27"/>
              <p:cNvCxnSpPr/>
              <p:nvPr/>
            </p:nvCxnSpPr>
            <p:spPr>
              <a:xfrm>
                <a:off x="2818975" y="3861100"/>
                <a:ext cx="443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8EEF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56" name="Google Shape;256;p27"/>
            <p:cNvGrpSpPr/>
            <p:nvPr/>
          </p:nvGrpSpPr>
          <p:grpSpPr>
            <a:xfrm>
              <a:off x="6309625" y="3515638"/>
              <a:ext cx="443700" cy="188775"/>
              <a:chOff x="6031525" y="3363225"/>
              <a:chExt cx="443700" cy="188775"/>
            </a:xfrm>
          </p:grpSpPr>
          <p:cxnSp>
            <p:nvCxnSpPr>
              <p:cNvPr id="257" name="Google Shape;257;p27"/>
              <p:cNvCxnSpPr/>
              <p:nvPr/>
            </p:nvCxnSpPr>
            <p:spPr>
              <a:xfrm>
                <a:off x="6031525" y="3363225"/>
                <a:ext cx="443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8EEF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8" name="Google Shape;258;p27"/>
              <p:cNvCxnSpPr/>
              <p:nvPr/>
            </p:nvCxnSpPr>
            <p:spPr>
              <a:xfrm>
                <a:off x="6031525" y="3552000"/>
                <a:ext cx="443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8EEF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298275" y="807825"/>
            <a:ext cx="4459800" cy="4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19  "guiding principles" 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 writing 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computer programs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Check the Python version:	!python --version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exclamation mark operator allows to execute commands on the underlying operating system (i.e. on shell)</a:t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ONLY IN JUPYTER NOTEBOOK </a:t>
            </a:r>
            <a:endParaRPr b="1" sz="11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Introduce the number 4 and execute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When do we have “Out” and when we do not?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Remember again: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If you start doing some action with the mouse, </a:t>
            </a:r>
            <a:endParaRPr i="1"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stop and think if there is a shortcut.</a:t>
            </a:r>
            <a:endParaRPr i="1"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Esc. + H     or     Help	     keyboard  shortcuts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start/windows + right/left keys full screen in half screen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943950" y="309850"/>
            <a:ext cx="30774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943950" y="309850"/>
            <a:ext cx="307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CORE PHILOSOPHY OF PYTHON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651" y="0"/>
            <a:ext cx="4025348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8"/>
          <p:cNvCxnSpPr/>
          <p:nvPr/>
        </p:nvCxnSpPr>
        <p:spPr>
          <a:xfrm>
            <a:off x="2458250" y="4304900"/>
            <a:ext cx="281700" cy="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CONVERT .ipynb TO .html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5743100" y="1456925"/>
            <a:ext cx="2723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Your file is probably in the download folder</a:t>
            </a:r>
            <a:endParaRPr b="1" sz="19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Open it!</a:t>
            </a:r>
            <a:endParaRPr b="1" sz="19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6" name="Google Shape;276;p29"/>
          <p:cNvGrpSpPr/>
          <p:nvPr/>
        </p:nvGrpSpPr>
        <p:grpSpPr>
          <a:xfrm>
            <a:off x="999650" y="1141050"/>
            <a:ext cx="4248512" cy="3186376"/>
            <a:chOff x="771050" y="1141050"/>
            <a:chExt cx="4248512" cy="3186376"/>
          </a:xfrm>
        </p:grpSpPr>
        <p:pic>
          <p:nvPicPr>
            <p:cNvPr id="277" name="Google Shape;277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050" y="1141050"/>
              <a:ext cx="4248512" cy="31863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8" name="Google Shape;278;p29"/>
            <p:cNvCxnSpPr/>
            <p:nvPr/>
          </p:nvCxnSpPr>
          <p:spPr>
            <a:xfrm rot="10800000">
              <a:off x="2774950" y="2931575"/>
              <a:ext cx="477000" cy="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279" name="Google Shape;2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3575" y="4581195"/>
            <a:ext cx="1135699" cy="35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CONVERT .ipynb TO .pdf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86" name="Google Shape;286;p30"/>
          <p:cNvGrpSpPr/>
          <p:nvPr/>
        </p:nvGrpSpPr>
        <p:grpSpPr>
          <a:xfrm>
            <a:off x="2447750" y="1155050"/>
            <a:ext cx="4248512" cy="3186376"/>
            <a:chOff x="771050" y="1141050"/>
            <a:chExt cx="4248512" cy="3186376"/>
          </a:xfrm>
        </p:grpSpPr>
        <p:pic>
          <p:nvPicPr>
            <p:cNvPr id="287" name="Google Shape;28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050" y="1141050"/>
              <a:ext cx="4248512" cy="31863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30"/>
            <p:cNvCxnSpPr/>
            <p:nvPr/>
          </p:nvCxnSpPr>
          <p:spPr>
            <a:xfrm rot="10800000">
              <a:off x="3027225" y="4178900"/>
              <a:ext cx="477000" cy="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289" name="Google Shape;2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3575" y="4581195"/>
            <a:ext cx="1135699" cy="35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You will probably get this error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5405775" y="1456925"/>
            <a:ext cx="3289200" cy="2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nbconvert[webpdf]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Google it!!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Choose the link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Nbconvert Webpdf :: Anaconda.org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Or go directly to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https://anaconda.org/conda-forge/nbconvert-webpdf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25" y="1447738"/>
            <a:ext cx="3827725" cy="26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3575" y="4581195"/>
            <a:ext cx="1135699" cy="35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544450" y="482825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ÍNDICE</a:t>
            </a:r>
            <a:endParaRPr sz="3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2" y="1287737"/>
            <a:ext cx="1543703" cy="5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122250" y="2255861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122250" y="3009994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433" y="3090838"/>
            <a:ext cx="640953" cy="7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122250" y="3804889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42" y="4237275"/>
            <a:ext cx="1731258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2088" y="1007288"/>
            <a:ext cx="1876144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675" y="2147266"/>
            <a:ext cx="1205850" cy="104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7755" y="3502438"/>
            <a:ext cx="891432" cy="7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3418" y="1626280"/>
            <a:ext cx="891425" cy="8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28763" y="2260498"/>
            <a:ext cx="640950" cy="6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4122250" y="150170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775650" y="1578650"/>
            <a:ext cx="41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Download Anaconda / Install Python</a:t>
            </a:r>
            <a:endParaRPr b="1"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775650" y="2332800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What is all this stuff?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775650" y="3086950"/>
            <a:ext cx="33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Built-in structures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775650" y="3881850"/>
            <a:ext cx="421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Let's code!!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775650" y="4237275"/>
            <a:ext cx="35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Go to the Jupyter notebook</a:t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2.1-Introduction_to_Python.ipynb</a:t>
            </a:r>
            <a:endParaRPr b="1"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nbconvert-webpdf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6300900" y="2017650"/>
            <a:ext cx="182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Let us execute these two commands in the Powershell Prompt of Anaconda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00" y="990000"/>
            <a:ext cx="5100973" cy="3598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32"/>
          <p:cNvGrpSpPr/>
          <p:nvPr/>
        </p:nvGrpSpPr>
        <p:grpSpPr>
          <a:xfrm>
            <a:off x="4176575" y="3821325"/>
            <a:ext cx="477000" cy="137775"/>
            <a:chOff x="3672050" y="3653150"/>
            <a:chExt cx="477000" cy="137775"/>
          </a:xfrm>
        </p:grpSpPr>
        <p:cxnSp>
          <p:nvCxnSpPr>
            <p:cNvPr id="308" name="Google Shape;308;p32"/>
            <p:cNvCxnSpPr/>
            <p:nvPr/>
          </p:nvCxnSpPr>
          <p:spPr>
            <a:xfrm rot="10800000">
              <a:off x="3672050" y="3653150"/>
              <a:ext cx="477000" cy="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32"/>
            <p:cNvCxnSpPr/>
            <p:nvPr/>
          </p:nvCxnSpPr>
          <p:spPr>
            <a:xfrm rot="10800000">
              <a:off x="3672050" y="3790925"/>
              <a:ext cx="477000" cy="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310" name="Google Shape;3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3575" y="4581195"/>
            <a:ext cx="1135699" cy="35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Powershell Prompt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5509700" y="1096175"/>
            <a:ext cx="3319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Lunch it!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Then run the commands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When the  terminal asks to proceed, say Yes :)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Try to download again: PDF via HTML (.html)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8" name="Google Shape;318;p33"/>
          <p:cNvGrpSpPr/>
          <p:nvPr/>
        </p:nvGrpSpPr>
        <p:grpSpPr>
          <a:xfrm>
            <a:off x="4176575" y="3821325"/>
            <a:ext cx="477000" cy="137775"/>
            <a:chOff x="3672050" y="3653150"/>
            <a:chExt cx="477000" cy="137775"/>
          </a:xfrm>
        </p:grpSpPr>
        <p:cxnSp>
          <p:nvCxnSpPr>
            <p:cNvPr id="319" name="Google Shape;319;p33"/>
            <p:cNvCxnSpPr/>
            <p:nvPr/>
          </p:nvCxnSpPr>
          <p:spPr>
            <a:xfrm rot="10800000">
              <a:off x="3672050" y="3653150"/>
              <a:ext cx="477000" cy="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0" name="Google Shape;320;p33"/>
            <p:cNvCxnSpPr/>
            <p:nvPr/>
          </p:nvCxnSpPr>
          <p:spPr>
            <a:xfrm rot="10800000">
              <a:off x="3672050" y="3790925"/>
              <a:ext cx="477000" cy="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321" name="Google Shape;3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88" y="1157600"/>
            <a:ext cx="4558366" cy="32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/>
          <p:nvPr/>
        </p:nvSpPr>
        <p:spPr>
          <a:xfrm>
            <a:off x="2217600" y="2726025"/>
            <a:ext cx="905400" cy="923100"/>
          </a:xfrm>
          <a:prstGeom prst="ellipse">
            <a:avLst/>
          </a:prstGeom>
          <a:noFill/>
          <a:ln cap="flat" cmpd="sng" w="2857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741" y="2115369"/>
            <a:ext cx="3319534" cy="9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2843100" y="320700"/>
            <a:ext cx="34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Oh, not again!! :(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5219000" y="1172375"/>
            <a:ext cx="34578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Open the anaconda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 terminal.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Type the command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pyppeteer-install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 the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This will download and install an appropriate version of 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chromium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Try to download the notebook again :O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PDF via HTML (.html)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VICTORY?</a:t>
            </a:r>
            <a:endParaRPr b="1" sz="16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1" name="Google Shape;331;p34"/>
          <p:cNvGrpSpPr/>
          <p:nvPr/>
        </p:nvGrpSpPr>
        <p:grpSpPr>
          <a:xfrm>
            <a:off x="4176575" y="3821325"/>
            <a:ext cx="477000" cy="137775"/>
            <a:chOff x="3672050" y="3653150"/>
            <a:chExt cx="477000" cy="137775"/>
          </a:xfrm>
        </p:grpSpPr>
        <p:cxnSp>
          <p:nvCxnSpPr>
            <p:cNvPr id="332" name="Google Shape;332;p34"/>
            <p:cNvCxnSpPr/>
            <p:nvPr/>
          </p:nvCxnSpPr>
          <p:spPr>
            <a:xfrm rot="10800000">
              <a:off x="3672050" y="3653150"/>
              <a:ext cx="477000" cy="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34"/>
            <p:cNvCxnSpPr/>
            <p:nvPr/>
          </p:nvCxnSpPr>
          <p:spPr>
            <a:xfrm rot="10800000">
              <a:off x="3672050" y="3790925"/>
              <a:ext cx="477000" cy="0"/>
            </a:xfrm>
            <a:prstGeom prst="straightConnector1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334" name="Google Shape;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200613"/>
            <a:ext cx="4073459" cy="28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3575" y="4581195"/>
            <a:ext cx="1135699" cy="35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/>
        </p:nvSpPr>
        <p:spPr>
          <a:xfrm>
            <a:off x="544450" y="482825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ÍNDICE</a:t>
            </a:r>
            <a:endParaRPr sz="3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41" name="Google Shape;3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2" y="1287737"/>
            <a:ext cx="1543703" cy="5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5"/>
          <p:cNvSpPr txBox="1"/>
          <p:nvPr/>
        </p:nvSpPr>
        <p:spPr>
          <a:xfrm>
            <a:off x="4122250" y="2255861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122250" y="3009994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44" name="Google Shape;3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433" y="3090838"/>
            <a:ext cx="640953" cy="7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/>
        </p:nvSpPr>
        <p:spPr>
          <a:xfrm>
            <a:off x="4122250" y="3804889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46" name="Google Shape;34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42" y="4237275"/>
            <a:ext cx="1731258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2088" y="1007288"/>
            <a:ext cx="1876144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675" y="2147266"/>
            <a:ext cx="1205850" cy="104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7755" y="3502438"/>
            <a:ext cx="891432" cy="7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3418" y="1626280"/>
            <a:ext cx="891425" cy="8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28763" y="2260498"/>
            <a:ext cx="640950" cy="6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5"/>
          <p:cNvSpPr txBox="1"/>
          <p:nvPr/>
        </p:nvSpPr>
        <p:spPr>
          <a:xfrm>
            <a:off x="4122250" y="150170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4775650" y="1578650"/>
            <a:ext cx="41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Download Anaconda / Install Python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4775650" y="2332800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What is all this stuff?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4775650" y="3086950"/>
            <a:ext cx="33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Built-in structures</a:t>
            </a:r>
            <a:endParaRPr b="1"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4775650" y="3881850"/>
            <a:ext cx="421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Let's code!!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4775650" y="4237275"/>
            <a:ext cx="35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Go to the Jupyter notebook</a:t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2.1-Introduction_to_Python.ipynb</a:t>
            </a:r>
            <a:endParaRPr b="1"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/>
          <p:nvPr/>
        </p:nvSpPr>
        <p:spPr>
          <a:xfrm>
            <a:off x="1369800" y="30985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1423950" y="309850"/>
            <a:ext cx="263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A LANGUAGE?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272775" y="703425"/>
            <a:ext cx="53241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Noam Chomsky: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language is a set of (finite or infinite) sentences, each finite length constructed out of a limited set of elements.</a:t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In-built objects: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(integer):  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integer numbers.</a:t>
            </a:r>
            <a:endParaRPr sz="11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 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floating point number (represent “ℝ-numbers”)</a:t>
            </a:r>
            <a:endParaRPr sz="11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complex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  complex numbers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str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(string) :   text or string of characters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bool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oolean. 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with only two possible values (usually True or False).  Represent the two </a:t>
            </a:r>
            <a:r>
              <a:rPr lang="es-419" sz="11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truth values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of </a:t>
            </a:r>
            <a:r>
              <a:rPr lang="es-419" sz="11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logic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and </a:t>
            </a:r>
            <a:r>
              <a:rPr lang="es-419" sz="11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 algebra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11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: 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 ordered heterogeneous collection of objects.</a:t>
            </a:r>
            <a:endParaRPr sz="11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tuple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</a:t>
            </a: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 immutable ordered heterogeneous collection of objects.</a:t>
            </a:r>
            <a:endParaRPr sz="11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set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 unordered heterogeneous collection of unique objects.</a:t>
            </a:r>
            <a:endParaRPr sz="11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dict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(dictionary) : </a:t>
            </a:r>
            <a:r>
              <a:rPr lang="es-419" sz="11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store data values in (key : value) pairs mapping.</a:t>
            </a:r>
            <a:endParaRPr sz="11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5836" y="0"/>
            <a:ext cx="34281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6"/>
          <p:cNvSpPr txBox="1"/>
          <p:nvPr/>
        </p:nvSpPr>
        <p:spPr>
          <a:xfrm>
            <a:off x="6000263" y="3707325"/>
            <a:ext cx="285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type(  …  )  will help 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from now on!</a:t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/>
        </p:nvSpPr>
        <p:spPr>
          <a:xfrm>
            <a:off x="544450" y="482825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ÍNDICE</a:t>
            </a:r>
            <a:endParaRPr sz="3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73" name="Google Shape;3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2" y="1287737"/>
            <a:ext cx="1543703" cy="5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 txBox="1"/>
          <p:nvPr/>
        </p:nvSpPr>
        <p:spPr>
          <a:xfrm>
            <a:off x="4122250" y="2255861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4122250" y="3009994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76" name="Google Shape;3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433" y="3090838"/>
            <a:ext cx="640953" cy="7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7"/>
          <p:cNvSpPr txBox="1"/>
          <p:nvPr/>
        </p:nvSpPr>
        <p:spPr>
          <a:xfrm>
            <a:off x="4122250" y="3804889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78" name="Google Shape;37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42" y="4237275"/>
            <a:ext cx="1731258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2088" y="1007288"/>
            <a:ext cx="1876144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675" y="2147266"/>
            <a:ext cx="1205850" cy="104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7755" y="3502438"/>
            <a:ext cx="891432" cy="7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3418" y="1626280"/>
            <a:ext cx="891425" cy="8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28763" y="2260498"/>
            <a:ext cx="640950" cy="6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 txBox="1"/>
          <p:nvPr/>
        </p:nvSpPr>
        <p:spPr>
          <a:xfrm>
            <a:off x="4122250" y="150170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4775650" y="1578650"/>
            <a:ext cx="41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Download Anaconda / Install Python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4775650" y="2332800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What is all this stuff?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4775650" y="3086950"/>
            <a:ext cx="33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Built-in structures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4775650" y="3881850"/>
            <a:ext cx="421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Let's code!!</a:t>
            </a:r>
            <a:endParaRPr b="1"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7"/>
          <p:cNvSpPr txBox="1"/>
          <p:nvPr/>
        </p:nvSpPr>
        <p:spPr>
          <a:xfrm>
            <a:off x="4775650" y="4237275"/>
            <a:ext cx="35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Go to the Jupyter notebook</a:t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2.1-Introduction_to_Python.ipynb</a:t>
            </a:r>
            <a:endParaRPr b="1"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5968125" y="3629450"/>
            <a:ext cx="233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Una frase para explicar qué es lo que vamos a ver en esta sección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26500" y="444850"/>
            <a:ext cx="584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							  ?</a:t>
            </a:r>
            <a:endParaRPr sz="30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437" y="1353800"/>
            <a:ext cx="4558366" cy="32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533275" y="1281150"/>
            <a:ext cx="3311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istribution of 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and 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programming languages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 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scientific computing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applications, large-scale data processing, 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predictive analytics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etc.)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aims to simplify 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package management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and </a:t>
            </a:r>
            <a:r>
              <a:rPr lang="es-419" sz="1200">
                <a:solidFill>
                  <a:srgbClr val="E8EEF2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deployment</a:t>
            </a: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Initial release:   2012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200"/>
              <a:buFont typeface="Montserrat Light"/>
              <a:buChar char="●"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Anaconda Navigator is a desktop graphical user interface (GUI) 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22800" y="51300"/>
            <a:ext cx="5574975" cy="14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5" y="4590330"/>
            <a:ext cx="1135677" cy="29792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5222300" y="1072050"/>
            <a:ext cx="3385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3399" lvl="0" marL="4572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AutoNum type="arabicPeriod" startAt="2"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Find the application in  Downloads</a:t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173399" lvl="0" marL="4572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AutoNum type="arabicPeriod" startAt="2"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Open for installation and Next</a:t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INSTALLATION</a:t>
            </a:r>
            <a:endParaRPr sz="13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90850" y="797850"/>
            <a:ext cx="552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97171E"/>
                </a:solidFill>
                <a:uFill>
                  <a:noFill/>
                </a:uFill>
                <a:latin typeface="Montserrat ExtraBold"/>
                <a:ea typeface="Montserrat ExtraBold"/>
                <a:cs typeface="Montserrat ExtraBold"/>
                <a:sym typeface="Montserrat Extra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</a:t>
            </a:r>
            <a:endParaRPr sz="19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75" y="1367100"/>
            <a:ext cx="4774725" cy="346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>
            <a:stCxn id="105" idx="3"/>
          </p:cNvCxnSpPr>
          <p:nvPr/>
        </p:nvCxnSpPr>
        <p:spPr>
          <a:xfrm>
            <a:off x="1851925" y="3504400"/>
            <a:ext cx="5370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2500" y="1397225"/>
            <a:ext cx="2286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-121775" y="3319750"/>
            <a:ext cx="19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6201" lvl="0" marL="3600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AutoNum type="arabicPeriod"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Download installer</a:t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1287" y="2062863"/>
            <a:ext cx="2896524" cy="2253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>
            <a:off x="6900925" y="4186900"/>
            <a:ext cx="4512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650" y="1360450"/>
            <a:ext cx="3476476" cy="27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INSTALLATION</a:t>
            </a:r>
            <a:endParaRPr sz="13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rot="10800000">
            <a:off x="7597825" y="4062800"/>
            <a:ext cx="0" cy="214800"/>
          </a:xfrm>
          <a:prstGeom prst="straightConnector1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590" y="1360450"/>
            <a:ext cx="3101610" cy="24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44550" y="918925"/>
            <a:ext cx="23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AutoNum type="arabicPeriod" startAt="4"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Agree license</a:t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754450" y="918913"/>
            <a:ext cx="20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AutoNum type="arabicPeriod" startAt="5"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Installation type</a:t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 rot="10800000">
            <a:off x="3199350" y="3771025"/>
            <a:ext cx="0" cy="365700"/>
          </a:xfrm>
          <a:prstGeom prst="straightConnector1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8825" y="4590330"/>
            <a:ext cx="1135677" cy="29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175" y="1625325"/>
            <a:ext cx="3574621" cy="27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INSTALLATION</a:t>
            </a:r>
            <a:endParaRPr sz="13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25200" y="1081200"/>
            <a:ext cx="366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3399" lvl="0" marL="4572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AutoNum type="arabicPeriod" startAt="6"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Destination Folder:  “ . . . \anaconda3 ”</a:t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avoid spaces in names or replace them by “_”</a:t>
            </a:r>
            <a:endParaRPr sz="10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986175" y="1081200"/>
            <a:ext cx="25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3399" lvl="0" marL="457200" rtl="0" algn="ctr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AutoNum type="arabicPeriod" startAt="7"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Install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900" y="1692700"/>
            <a:ext cx="3708775" cy="289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/>
          <p:nvPr/>
        </p:nvCxnSpPr>
        <p:spPr>
          <a:xfrm rot="10800000">
            <a:off x="3636350" y="4588450"/>
            <a:ext cx="0" cy="214800"/>
          </a:xfrm>
          <a:prstGeom prst="straightConnector1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8825" y="4590330"/>
            <a:ext cx="1135677" cy="29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INSTALLATION COMPLETE</a:t>
            </a:r>
            <a:endParaRPr sz="13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25" y="1172900"/>
            <a:ext cx="3868118" cy="30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501" y="1396488"/>
            <a:ext cx="3328500" cy="2591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675" y="1187574"/>
            <a:ext cx="3868126" cy="300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8825" y="4590330"/>
            <a:ext cx="1135677" cy="29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INSTALLATION COMPLETE</a:t>
            </a:r>
            <a:endParaRPr sz="13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575" y="1275838"/>
            <a:ext cx="3328500" cy="259183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5855250" y="1957213"/>
            <a:ext cx="1686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 us start!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8825" y="4590330"/>
            <a:ext cx="1135677" cy="29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544450" y="482825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ÍNDICE</a:t>
            </a:r>
            <a:endParaRPr sz="3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2" y="1287737"/>
            <a:ext cx="1543703" cy="5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4122250" y="2255861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122250" y="3009994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433" y="3090838"/>
            <a:ext cx="640953" cy="7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4122250" y="3804889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42" y="4237275"/>
            <a:ext cx="1731258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2088" y="1007288"/>
            <a:ext cx="1876144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675" y="2147266"/>
            <a:ext cx="1205850" cy="104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7755" y="3502438"/>
            <a:ext cx="891432" cy="7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3418" y="1626280"/>
            <a:ext cx="891425" cy="8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28763" y="2260498"/>
            <a:ext cx="640950" cy="6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4122250" y="150170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775650" y="1578650"/>
            <a:ext cx="41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Download Anaconda / Install Python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775650" y="2332800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What is all this stuff?</a:t>
            </a:r>
            <a:endParaRPr b="1"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4775650" y="3086950"/>
            <a:ext cx="33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Built-in structures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4775650" y="3881850"/>
            <a:ext cx="421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Let's code!!</a:t>
            </a:r>
            <a:endParaRPr sz="1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775650" y="4237275"/>
            <a:ext cx="35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Go to the Jupyter notebook</a:t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2.1-Introduction_to_Python.ipynb</a:t>
            </a:r>
            <a:endParaRPr b="1"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