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51"/>
  </p:notesMasterIdLst>
  <p:handoutMasterIdLst>
    <p:handoutMasterId r:id="rId52"/>
  </p:handoutMasterIdLst>
  <p:sldIdLst>
    <p:sldId id="959" r:id="rId2"/>
    <p:sldId id="678" r:id="rId3"/>
    <p:sldId id="679" r:id="rId4"/>
    <p:sldId id="738" r:id="rId5"/>
    <p:sldId id="739" r:id="rId6"/>
    <p:sldId id="740" r:id="rId7"/>
    <p:sldId id="684" r:id="rId8"/>
    <p:sldId id="872" r:id="rId9"/>
    <p:sldId id="685" r:id="rId10"/>
    <p:sldId id="686" r:id="rId11"/>
    <p:sldId id="687" r:id="rId12"/>
    <p:sldId id="688" r:id="rId13"/>
    <p:sldId id="689" r:id="rId14"/>
    <p:sldId id="690" r:id="rId15"/>
    <p:sldId id="691" r:id="rId16"/>
    <p:sldId id="873" r:id="rId17"/>
    <p:sldId id="692" r:id="rId18"/>
    <p:sldId id="693" r:id="rId19"/>
    <p:sldId id="694" r:id="rId20"/>
    <p:sldId id="929" r:id="rId21"/>
    <p:sldId id="930" r:id="rId22"/>
    <p:sldId id="941" r:id="rId23"/>
    <p:sldId id="931" r:id="rId24"/>
    <p:sldId id="932" r:id="rId25"/>
    <p:sldId id="934" r:id="rId26"/>
    <p:sldId id="936" r:id="rId27"/>
    <p:sldId id="938" r:id="rId28"/>
    <p:sldId id="696" r:id="rId29"/>
    <p:sldId id="697" r:id="rId30"/>
    <p:sldId id="698" r:id="rId31"/>
    <p:sldId id="699" r:id="rId32"/>
    <p:sldId id="700" r:id="rId33"/>
    <p:sldId id="701" r:id="rId34"/>
    <p:sldId id="702" r:id="rId35"/>
    <p:sldId id="703" r:id="rId36"/>
    <p:sldId id="704" r:id="rId37"/>
    <p:sldId id="705" r:id="rId38"/>
    <p:sldId id="706" r:id="rId39"/>
    <p:sldId id="707" r:id="rId40"/>
    <p:sldId id="708" r:id="rId41"/>
    <p:sldId id="709" r:id="rId42"/>
    <p:sldId id="710" r:id="rId43"/>
    <p:sldId id="711" r:id="rId44"/>
    <p:sldId id="874" r:id="rId45"/>
    <p:sldId id="712" r:id="rId46"/>
    <p:sldId id="713" r:id="rId47"/>
    <p:sldId id="714" r:id="rId48"/>
    <p:sldId id="875" r:id="rId49"/>
    <p:sldId id="715" r:id="rId50"/>
  </p:sldIdLst>
  <p:sldSz cx="9144000" cy="6858000" type="screen4x3"/>
  <p:notesSz cx="7099300" cy="10234613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09A"/>
    <a:srgbClr val="FF9966"/>
    <a:srgbClr val="FF6600"/>
    <a:srgbClr val="2B8142"/>
    <a:srgbClr val="C1FFD6"/>
    <a:srgbClr val="9BFFBC"/>
    <a:srgbClr val="B6F503"/>
    <a:srgbClr val="0BE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2" autoAdjust="0"/>
    <p:restoredTop sz="89304" autoAdjust="0"/>
  </p:normalViewPr>
  <p:slideViewPr>
    <p:cSldViewPr>
      <p:cViewPr varScale="1">
        <p:scale>
          <a:sx n="102" d="100"/>
          <a:sy n="102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820" y="-13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5.xml"/><Relationship Id="rId7" Type="http://schemas.openxmlformats.org/officeDocument/2006/relationships/slide" Target="slides/slide49.xml"/><Relationship Id="rId2" Type="http://schemas.openxmlformats.org/officeDocument/2006/relationships/slide" Target="slides/slide44.xml"/><Relationship Id="rId1" Type="http://schemas.openxmlformats.org/officeDocument/2006/relationships/slide" Target="slides/slide43.xml"/><Relationship Id="rId6" Type="http://schemas.openxmlformats.org/officeDocument/2006/relationships/slide" Target="slides/slide48.xml"/><Relationship Id="rId5" Type="http://schemas.openxmlformats.org/officeDocument/2006/relationships/slide" Target="slides/slide47.xml"/><Relationship Id="rId4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l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l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fld id="{CFF9FC40-EDF5-473D-B9D8-BF55396BE3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l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l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EF58B40-F59D-448B-8C62-321A904044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24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Passwd </a:t>
            </a:r>
            <a:r>
              <a:rPr lang="ko-KR" altLang="en-US"/>
              <a:t>변경하는 방법 자세히 적고 직접 보여줄 것</a:t>
            </a:r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2AFC7-4636-4C98-BB7F-E39FC070582E}" type="slidenum">
              <a:rPr lang="en-US" altLang="ko-KR" smtClean="0">
                <a:latin typeface="Arial" charset="0"/>
              </a:rPr>
              <a:pPr/>
              <a:t>20</a:t>
            </a:fld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en-US" altLang="ko-KR"/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CF10CC68-F954-415F-AD53-0C085D44B7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5EB0C3B-502F-44B1-BA9B-F6967DF7E4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i_img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550025"/>
            <a:ext cx="1984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700213"/>
            <a:ext cx="8064500" cy="86677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ko-KR"/>
              <a:t>Click to edit title style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508500"/>
            <a:ext cx="8064500" cy="187325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 sz="3400" b="1">
                <a:solidFill>
                  <a:schemeClr val="accent2"/>
                </a:solidFill>
              </a:defRPr>
            </a:lvl1pPr>
          </a:lstStyle>
          <a:p>
            <a:r>
              <a:rPr lang="en-US" altLang="ko-KR"/>
              <a:t>Click to edit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47650" y="6564313"/>
            <a:ext cx="4727575" cy="215900"/>
          </a:xfrm>
          <a:prstGeom prst="rect">
            <a:avLst/>
          </a:prstGeom>
        </p:spPr>
        <p:txBody>
          <a:bodyPr/>
          <a:lstStyle>
            <a:lvl1pPr algn="l">
              <a:defRPr kumimoji="0"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57E198EB-A819-4E56-B200-EB426BC057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C952DDC-31FA-40F9-9BE4-807B7AC613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23" y="304800"/>
            <a:ext cx="7718451" cy="8207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28662" y="1285860"/>
            <a:ext cx="3924300" cy="4751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29190" y="1285860"/>
            <a:ext cx="3924300" cy="4751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9D9DBB3-DF5C-41EC-BE99-E97C8BF97F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44036B5-17E0-4375-B8B1-2665F5A74D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ABC75DF-64E4-4257-BB40-7538ACFE9C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3C1AEC6-F571-4CB2-A43A-1965858ACE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0F2951D-09F8-490F-8EE9-5C020E5D99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554AE19-B646-4220-B212-8B23D80D11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AC45425-0C03-43B4-B5D5-335FBE1812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A1CE934D-DAFB-41FC-9C9A-D64C31EDC0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C80BC18-3E71-46F7-8A73-53AFED393B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23556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pic>
        <p:nvPicPr>
          <p:cNvPr id="23558" name="Picture 2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CADF8DA2-C23B-4E27-9E87-A8E7011FAF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6" r:id="rId12"/>
    <p:sldLayoutId id="2147484514" r:id="rId13"/>
    <p:sldLayoutId id="2147484517" r:id="rId14"/>
  </p:sldLayoutIdLst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png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9.png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4.png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날짜 개체 틀 3"/>
          <p:cNvSpPr>
            <a:spLocks noGrp="1"/>
          </p:cNvSpPr>
          <p:nvPr>
            <p:ph type="dt" sz="quarter" idx="4294967295"/>
          </p:nvPr>
        </p:nvSpPr>
        <p:spPr bwMode="auto">
          <a:xfrm>
            <a:off x="2611438" y="6524625"/>
            <a:ext cx="3675062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0" lang="en-US" altLang="ko-KR" sz="1400">
                <a:ea typeface="굴림" pitchFamily="50" charset="-127"/>
              </a:rPr>
              <a:t>Dept. of Computer Science, Sogang Univ.</a:t>
            </a:r>
          </a:p>
        </p:txBody>
      </p:sp>
      <p:sp>
        <p:nvSpPr>
          <p:cNvPr id="27651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3C7D480-1902-4789-9887-005BE1552D88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z="3600" dirty="0"/>
              <a:t>Unix(Linux) shell programming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/>
              <a:t>실험 </a:t>
            </a:r>
            <a:r>
              <a:rPr lang="en-US" altLang="ko-KR">
                <a:latin typeface="Arial" charset="0"/>
              </a:rPr>
              <a:t>–</a:t>
            </a:r>
            <a:r>
              <a:rPr lang="en-US" altLang="ko-KR"/>
              <a:t> 5</a:t>
            </a:r>
          </a:p>
          <a:p>
            <a:r>
              <a:rPr lang="en-US" altLang="ko-KR"/>
              <a:t>Unix(Linux) shell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1838" y="1143000"/>
            <a:ext cx="7983537" cy="4751388"/>
          </a:xfrm>
        </p:spPr>
        <p:txBody>
          <a:bodyPr/>
          <a:lstStyle/>
          <a:p>
            <a:r>
              <a:rPr lang="en-US" altLang="ko-KR"/>
              <a:t>Standard Input/Output/Error, Redirection, Pipe</a:t>
            </a:r>
          </a:p>
          <a:p>
            <a:pPr lvl="1"/>
            <a:r>
              <a:rPr lang="en-US" altLang="ko-KR" sz="1800"/>
              <a:t>Unix </a:t>
            </a:r>
            <a:r>
              <a:rPr lang="ko-KR" altLang="en-US" sz="1800"/>
              <a:t>에서 명령어는 </a:t>
            </a:r>
            <a:r>
              <a:rPr lang="en-US" altLang="ko-KR" sz="1800"/>
              <a:t>Standard Input</a:t>
            </a:r>
            <a:r>
              <a:rPr lang="ko-KR" altLang="en-US" sz="1800"/>
              <a:t>을 통해서 입력받고</a:t>
            </a:r>
            <a:r>
              <a:rPr lang="en-US" altLang="ko-KR" sz="1800"/>
              <a:t>, </a:t>
            </a:r>
            <a:r>
              <a:rPr lang="ko-KR" altLang="en-US" sz="1800"/>
              <a:t>처리된 결과는 </a:t>
            </a:r>
            <a:r>
              <a:rPr lang="en-US" altLang="ko-KR" sz="1800"/>
              <a:t>Standard Output</a:t>
            </a:r>
            <a:r>
              <a:rPr lang="ko-KR" altLang="en-US" sz="1800"/>
              <a:t>을 통해서 출력된다</a:t>
            </a:r>
            <a:r>
              <a:rPr lang="en-US" altLang="ko-KR" sz="1800"/>
              <a:t>. </a:t>
            </a:r>
          </a:p>
          <a:p>
            <a:pPr lvl="1"/>
            <a:r>
              <a:rPr lang="ko-KR" altLang="en-US" sz="1800"/>
              <a:t>발생한 </a:t>
            </a:r>
            <a:r>
              <a:rPr lang="en-US" altLang="ko-KR" sz="1800"/>
              <a:t>error </a:t>
            </a:r>
            <a:r>
              <a:rPr lang="ko-KR" altLang="en-US" sz="1800"/>
              <a:t>는 </a:t>
            </a:r>
            <a:r>
              <a:rPr lang="en-US" altLang="ko-KR" sz="1800"/>
              <a:t>Standard Error</a:t>
            </a:r>
            <a:r>
              <a:rPr lang="ko-KR" altLang="en-US" sz="1800"/>
              <a:t>를 통해 출력된다</a:t>
            </a:r>
            <a:r>
              <a:rPr lang="en-US" altLang="ko-KR" sz="1800"/>
              <a:t>. </a:t>
            </a:r>
          </a:p>
          <a:p>
            <a:pPr lvl="1"/>
            <a:r>
              <a:rPr lang="ko-KR" altLang="en-US" sz="1800"/>
              <a:t>파일을 통해서 입력이 되거나 출력을 파일로 저장하고자 할 때 </a:t>
            </a:r>
            <a:r>
              <a:rPr lang="en-US" altLang="ko-KR" sz="1800"/>
              <a:t>Redirection(&lt;, &gt;)</a:t>
            </a:r>
            <a:r>
              <a:rPr lang="ko-KR" altLang="en-US" sz="1800"/>
              <a:t>을 이용한다</a:t>
            </a:r>
            <a:r>
              <a:rPr lang="en-US" altLang="ko-KR" sz="1800"/>
              <a:t>.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33513" y="3313113"/>
          <a:ext cx="6781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비트맵 이미지" r:id="rId3" imgW="8000000" imgH="724001" progId="Paint.Picture">
                  <p:embed/>
                </p:oleObj>
              </mc:Choice>
              <mc:Fallback>
                <p:oleObj name="비트맵 이미지" r:id="rId3" imgW="8000000" imgH="72400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3313113"/>
                        <a:ext cx="6781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433513" y="4532313"/>
          <a:ext cx="6781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비트맵 이미지" r:id="rId5" imgW="8019048" imgH="2390476" progId="Paint.Picture">
                  <p:embed/>
                </p:oleObj>
              </mc:Choice>
              <mc:Fallback>
                <p:oleObj name="비트맵 이미지" r:id="rId5" imgW="8019048" imgH="239047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4532313"/>
                        <a:ext cx="67818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433513" y="3922713"/>
          <a:ext cx="6781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비트맵 이미지" r:id="rId7" imgW="8000000" imgH="695238" progId="Paint.Picture">
                  <p:embed/>
                </p:oleObj>
              </mc:Choice>
              <mc:Fallback>
                <p:oleObj name="비트맵 이미지" r:id="rId7" imgW="8000000" imgH="69523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3922713"/>
                        <a:ext cx="6781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슬라이드 번호 개체 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A5258329-3581-45EE-831D-672008271B75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Standard Input/Output/Error, Redirection, Pipe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214438" y="1857375"/>
          <a:ext cx="7010400" cy="40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비트맵 이미지" r:id="rId3" imgW="8009524" imgH="4667902" progId="Paint.Picture">
                  <p:embed/>
                </p:oleObj>
              </mc:Choice>
              <mc:Fallback>
                <p:oleObj name="비트맵 이미지" r:id="rId3" imgW="8009524" imgH="4667902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857375"/>
                        <a:ext cx="7010400" cy="408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8C38AA8E-1794-4397-8134-BDBE1F207B01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Standard Input/Output/Error, Redirection, Pipe</a:t>
            </a:r>
          </a:p>
          <a:p>
            <a:pPr lvl="1"/>
            <a:r>
              <a:rPr lang="en-US" altLang="ko-KR"/>
              <a:t>Pipe(|, shift + \)</a:t>
            </a:r>
            <a:r>
              <a:rPr lang="ko-KR" altLang="en-US"/>
              <a:t>를 이용하면 한 명령의 표준 출력을 다른 명령의 표준 입력으로 보낼 수 있다</a:t>
            </a:r>
            <a:r>
              <a:rPr lang="en-US" altLang="ko-KR"/>
              <a:t>.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428750" y="2500313"/>
          <a:ext cx="6894513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비트맵 이미지" r:id="rId3" imgW="8000000" imgH="1000000" progId="Paint.Picture">
                  <p:embed/>
                </p:oleObj>
              </mc:Choice>
              <mc:Fallback>
                <p:oleObj name="비트맵 이미지" r:id="rId3" imgW="8000000" imgH="100000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500313"/>
                        <a:ext cx="6894513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500188" y="3460750"/>
          <a:ext cx="6858000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비트맵 이미지" r:id="rId5" imgW="7104762" imgH="2409524" progId="Paint.Picture">
                  <p:embed/>
                </p:oleObj>
              </mc:Choice>
              <mc:Fallback>
                <p:oleObj name="비트맵 이미지" r:id="rId5" imgW="7104762" imgH="240952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460750"/>
                        <a:ext cx="6858000" cy="232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1219200" y="5878513"/>
            <a:ext cx="685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Pipe </a:t>
            </a:r>
            <a:r>
              <a:rPr lang="ko-KR" altLang="en-US"/>
              <a:t>처리 과정</a:t>
            </a:r>
          </a:p>
        </p:txBody>
      </p:sp>
      <p:sp>
        <p:nvSpPr>
          <p:cNvPr id="5127" name="슬라이드 번호 개체 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B7FBCE6C-73EB-48FE-BBB3-2FCBCAFE8B50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Meta Character</a:t>
            </a:r>
          </a:p>
        </p:txBody>
      </p:sp>
      <p:graphicFrame>
        <p:nvGraphicFramePr>
          <p:cNvPr id="270398" name="Group 62"/>
          <p:cNvGraphicFramePr>
            <a:graphicFrameLocks noGrp="1"/>
          </p:cNvGraphicFramePr>
          <p:nvPr/>
        </p:nvGraphicFramePr>
        <p:xfrm>
          <a:off x="914400" y="1838325"/>
          <a:ext cx="7696200" cy="4377374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특수문자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용도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cmd;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Command terminator 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cd; ls execute sequentially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cmd 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Run preceding command in the background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file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Output redirection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&gt;&gt; file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Appending output redirection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&lt; file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Input redirection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&lt;&lt;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word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Read standard input up to a line identical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cmd | cmd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From a pipeline between preceding command and the following command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The * is used in file name generating to the match any sequence of characters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ls new*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The ? Is used in file name generation to match any single character in a file name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new?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023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550DD0AE-A74D-415C-977B-7BB83EDC05C6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Meta Character</a:t>
            </a:r>
          </a:p>
        </p:txBody>
      </p:sp>
      <p:graphicFrame>
        <p:nvGraphicFramePr>
          <p:cNvPr id="271453" name="Group 93"/>
          <p:cNvGraphicFramePr>
            <a:graphicFrameLocks noGrp="1"/>
          </p:cNvGraphicFramePr>
          <p:nvPr/>
        </p:nvGraphicFramePr>
        <p:xfrm>
          <a:off x="914400" y="1816100"/>
          <a:ext cx="7696200" cy="432816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[set]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The [introduces a character set for file name generation and]closes the set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ls [D-R]*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Indicates a character range in a character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$word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The word following the $ will be treated as a parameter and will be replaced by its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The character following the backslash will be quoted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‘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text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’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 substitutions will occur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“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text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”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Parameter and command substitution occur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(list)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Execute a command list in a subshell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(date; who; pwd) &gt;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{list}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Execute a command list in the current shell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cmd &amp;&amp; cmd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Execute the second command only if the first completes with zero exit 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cmd || cmd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Execute the second command only if the first completes with a non-zero exit 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047" name="Line 88"/>
          <p:cNvSpPr>
            <a:spLocks noChangeShapeType="1"/>
          </p:cNvSpPr>
          <p:nvPr/>
        </p:nvSpPr>
        <p:spPr bwMode="auto">
          <a:xfrm>
            <a:off x="1053624" y="3429000"/>
            <a:ext cx="72008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048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9FE7FB4B-B9B3-4C35-BCFA-073BA5FEBE4B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285875"/>
            <a:ext cx="7983537" cy="4751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파일 시스템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Path name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Unix</a:t>
            </a:r>
            <a:r>
              <a:rPr lang="ko-KR" altLang="en-US" sz="1800"/>
              <a:t>에는 디렉토리를 나타내는 특수한 문자가 존재한다</a:t>
            </a:r>
            <a:r>
              <a:rPr lang="en-US" altLang="ko-KR" sz="1800"/>
              <a:t>. </a:t>
            </a:r>
            <a:r>
              <a:rPr lang="en-US" altLang="ko-KR" sz="1800">
                <a:latin typeface="Arial" charset="0"/>
              </a:rPr>
              <a:t>“</a:t>
            </a:r>
            <a:r>
              <a:rPr lang="en-US" altLang="ko-KR" sz="1800"/>
              <a:t>.</a:t>
            </a:r>
            <a:r>
              <a:rPr lang="en-US" altLang="ko-KR" sz="1800">
                <a:latin typeface="Arial" charset="0"/>
              </a:rPr>
              <a:t>”</a:t>
            </a:r>
            <a:r>
              <a:rPr lang="ko-KR" altLang="en-US" sz="1800"/>
              <a:t>은 현재 디렉토리를 나타내며 </a:t>
            </a:r>
            <a:r>
              <a:rPr lang="ko-KR" altLang="en-US" sz="1800">
                <a:latin typeface="Arial" charset="0"/>
              </a:rPr>
              <a:t>“</a:t>
            </a:r>
            <a:r>
              <a:rPr lang="en-US" altLang="ko-KR" sz="1800"/>
              <a:t>..</a:t>
            </a:r>
            <a:r>
              <a:rPr lang="en-US" altLang="ko-KR" sz="1800">
                <a:latin typeface="Arial" charset="0"/>
              </a:rPr>
              <a:t>”</a:t>
            </a:r>
            <a:r>
              <a:rPr lang="ko-KR" altLang="en-US" sz="1800"/>
              <a:t>은 현재 디렉토리의 상위 디렉토리를 나타내고</a:t>
            </a:r>
            <a:r>
              <a:rPr lang="en-US" altLang="ko-KR" sz="1800"/>
              <a:t>, </a:t>
            </a:r>
            <a:r>
              <a:rPr lang="en-US" altLang="ko-KR" sz="1800">
                <a:latin typeface="Arial" charset="0"/>
              </a:rPr>
              <a:t>“</a:t>
            </a:r>
            <a:r>
              <a:rPr lang="en-US" altLang="ko-KR" sz="1800"/>
              <a:t>~</a:t>
            </a:r>
            <a:r>
              <a:rPr lang="en-US" altLang="ko-KR" sz="1800">
                <a:latin typeface="Arial" charset="0"/>
              </a:rPr>
              <a:t>”</a:t>
            </a:r>
            <a:r>
              <a:rPr lang="ko-KR" altLang="en-US" sz="1800"/>
              <a:t>는 </a:t>
            </a:r>
            <a:r>
              <a:rPr lang="en-US" altLang="ko-KR" sz="1800"/>
              <a:t>home </a:t>
            </a:r>
            <a:r>
              <a:rPr lang="ko-KR" altLang="en-US" sz="1800"/>
              <a:t>디렉토리를 나타낸다</a:t>
            </a:r>
            <a:r>
              <a:rPr lang="en-US" altLang="ko-KR" sz="1800"/>
              <a:t>. 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절대 경로 </a:t>
            </a:r>
            <a:r>
              <a:rPr lang="en-US" altLang="ko-KR" sz="1800"/>
              <a:t>(root</a:t>
            </a:r>
            <a:r>
              <a:rPr lang="ko-KR" altLang="en-US" sz="1800"/>
              <a:t>로부터 시작</a:t>
            </a:r>
            <a:r>
              <a:rPr lang="en-US" altLang="ko-KR" sz="1800"/>
              <a:t>)</a:t>
            </a:r>
          </a:p>
          <a:p>
            <a:pPr lvl="3">
              <a:lnSpc>
                <a:spcPct val="90000"/>
              </a:lnSpc>
            </a:pPr>
            <a:r>
              <a:rPr lang="en-US" altLang="ko-KR">
                <a:latin typeface="Arial" charset="0"/>
              </a:rPr>
              <a:t>/home/lazylune/project/os/hw3/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상대 경로 </a:t>
            </a:r>
          </a:p>
          <a:p>
            <a:pPr lvl="3">
              <a:lnSpc>
                <a:spcPct val="90000"/>
              </a:lnSpc>
            </a:pPr>
            <a:r>
              <a:rPr lang="en-US" altLang="ko-KR">
                <a:latin typeface="Arial" charset="0"/>
              </a:rPr>
              <a:t>../../../../os/hw3</a:t>
            </a:r>
          </a:p>
          <a:p>
            <a:pPr lvl="3">
              <a:lnSpc>
                <a:spcPct val="90000"/>
              </a:lnSpc>
            </a:pPr>
            <a:r>
              <a:rPr lang="en-US" altLang="ko-KR">
                <a:latin typeface="Arial" charset="0"/>
              </a:rPr>
              <a:t>~/project/os/hw3 (</a:t>
            </a:r>
            <a:r>
              <a:rPr lang="ko-KR" altLang="en-US">
                <a:latin typeface="Arial" charset="0"/>
              </a:rPr>
              <a:t>현재 로긴되있는 계정의 홈디렉토리</a:t>
            </a:r>
            <a:r>
              <a:rPr lang="en-US" altLang="ko-KR">
                <a:latin typeface="Arial" charset="0"/>
              </a:rPr>
              <a:t>)</a:t>
            </a:r>
          </a:p>
          <a:p>
            <a:pPr lvl="3">
              <a:lnSpc>
                <a:spcPct val="90000"/>
              </a:lnSpc>
            </a:pPr>
            <a:r>
              <a:rPr lang="en-US" altLang="ko-KR">
                <a:latin typeface="Arial" charset="0"/>
              </a:rPr>
              <a:t>~lazylune/project/os/hw3 (~username </a:t>
            </a:r>
            <a:r>
              <a:rPr lang="ko-KR" altLang="en-US">
                <a:latin typeface="Arial" charset="0"/>
              </a:rPr>
              <a:t>해당유저의 홈디렉토리를 나타내는 상대경로</a:t>
            </a:r>
            <a:r>
              <a:rPr lang="en-US" altLang="ko-KR">
                <a:latin typeface="Arial" charset="0"/>
              </a:rPr>
              <a:t>)</a:t>
            </a:r>
          </a:p>
        </p:txBody>
      </p:sp>
      <p:sp>
        <p:nvSpPr>
          <p:cNvPr id="440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FCFA5C23-302A-49BB-8B90-68C804F2127D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285875"/>
            <a:ext cx="7983537" cy="4751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파일 시스템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Permission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Unix</a:t>
            </a:r>
            <a:r>
              <a:rPr lang="ko-KR" altLang="en-US" sz="1800"/>
              <a:t>는 </a:t>
            </a:r>
            <a:r>
              <a:rPr lang="en-US" altLang="ko-KR" sz="1800"/>
              <a:t>multi-user System </a:t>
            </a:r>
            <a:r>
              <a:rPr lang="ko-KR" altLang="en-US" sz="1800"/>
              <a:t>이다</a:t>
            </a:r>
            <a:r>
              <a:rPr lang="en-US" altLang="ko-KR" sz="1800"/>
              <a:t>. </a:t>
            </a:r>
            <a:r>
              <a:rPr lang="ko-KR" altLang="en-US" sz="1800"/>
              <a:t>따라서 사용자가 자신의 </a:t>
            </a:r>
            <a:r>
              <a:rPr lang="en-US" altLang="ko-KR" sz="1800"/>
              <a:t>Directory</a:t>
            </a:r>
            <a:r>
              <a:rPr lang="ko-KR" altLang="en-US" sz="1800"/>
              <a:t>와 </a:t>
            </a:r>
            <a:r>
              <a:rPr lang="en-US" altLang="ko-KR" sz="1800"/>
              <a:t>File</a:t>
            </a:r>
            <a:r>
              <a:rPr lang="ko-KR" altLang="en-US" sz="1800"/>
              <a:t>에 접근하는 위험이 항시 존재한다</a:t>
            </a:r>
            <a:r>
              <a:rPr lang="en-US" altLang="ko-KR" sz="1800"/>
              <a:t>. 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Permission </a:t>
            </a:r>
            <a:r>
              <a:rPr lang="ko-KR" altLang="en-US" sz="1800"/>
              <a:t>이란 해당 파일에 대한 접근 권한을 뜻한다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파일에 점근하는 사용자를 크게 소유자</a:t>
            </a:r>
            <a:r>
              <a:rPr lang="en-US" altLang="ko-KR" sz="1800"/>
              <a:t>, </a:t>
            </a:r>
            <a:r>
              <a:rPr lang="ko-KR" altLang="en-US" sz="1800"/>
              <a:t>그룹</a:t>
            </a:r>
            <a:r>
              <a:rPr lang="en-US" altLang="ko-KR" sz="1800"/>
              <a:t>, </a:t>
            </a:r>
            <a:r>
              <a:rPr lang="ko-KR" altLang="en-US" sz="1800"/>
              <a:t>다른 사용자의 </a:t>
            </a:r>
            <a:r>
              <a:rPr lang="en-US" altLang="ko-KR" sz="1800"/>
              <a:t>3</a:t>
            </a:r>
            <a:r>
              <a:rPr lang="ko-KR" altLang="en-US" sz="1800"/>
              <a:t>가지로 분유하여 각각에 대하여 읽기</a:t>
            </a:r>
            <a:r>
              <a:rPr lang="en-US" altLang="ko-KR" sz="1800"/>
              <a:t>, </a:t>
            </a:r>
            <a:r>
              <a:rPr lang="ko-KR" altLang="en-US" sz="1800"/>
              <a:t>쓰기</a:t>
            </a:r>
            <a:r>
              <a:rPr lang="en-US" altLang="ko-KR" sz="1800"/>
              <a:t>, </a:t>
            </a:r>
            <a:r>
              <a:rPr lang="ko-KR" altLang="en-US" sz="1800"/>
              <a:t>실행 권한을 줄 수 있다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예 </a:t>
            </a:r>
            <a:r>
              <a:rPr lang="en-US" altLang="ko-KR" sz="1800"/>
              <a:t>&gt; drwxr-xr-x</a:t>
            </a:r>
          </a:p>
        </p:txBody>
      </p:sp>
      <p:sp>
        <p:nvSpPr>
          <p:cNvPr id="450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65053387-00D5-4FA9-AFB8-0829257CA7FD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285875"/>
            <a:ext cx="7983537" cy="4751388"/>
          </a:xfrm>
        </p:spPr>
        <p:txBody>
          <a:bodyPr/>
          <a:lstStyle/>
          <a:p>
            <a:r>
              <a:rPr lang="en-US" altLang="ko-KR"/>
              <a:t>Unix System Directory </a:t>
            </a:r>
            <a:r>
              <a:rPr lang="ko-KR" altLang="en-US"/>
              <a:t>구조</a:t>
            </a:r>
          </a:p>
          <a:p>
            <a:endParaRPr lang="en-US" altLang="ko-KR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214438" y="1928813"/>
          <a:ext cx="6942137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비트맵 이미지" r:id="rId3" imgW="6942857" imgH="2448267" progId="Paint.Picture">
                  <p:embed/>
                </p:oleObj>
              </mc:Choice>
              <mc:Fallback>
                <p:oleObj name="비트맵 이미지" r:id="rId3" imgW="6942857" imgH="2448267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928813"/>
                        <a:ext cx="6942137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000125" y="4643438"/>
            <a:ext cx="693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Unix </a:t>
            </a:r>
            <a:r>
              <a:rPr lang="ko-KR" altLang="en-US"/>
              <a:t>디렉토리 구조</a:t>
            </a:r>
          </a:p>
        </p:txBody>
      </p:sp>
      <p:sp>
        <p:nvSpPr>
          <p:cNvPr id="6150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4A4B4776-9C53-4E97-A8A0-FC84C817161B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Unix System Directory </a:t>
            </a:r>
            <a:r>
              <a:rPr lang="ko-KR" altLang="en-US"/>
              <a:t>구조</a:t>
            </a:r>
          </a:p>
          <a:p>
            <a:endParaRPr lang="en-US" altLang="ko-KR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28688" y="1857375"/>
          <a:ext cx="77724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비트맵 이미지" r:id="rId3" imgW="7628571" imgH="5028571" progId="Paint.Picture">
                  <p:embed/>
                </p:oleObj>
              </mc:Choice>
              <mc:Fallback>
                <p:oleObj name="비트맵 이미지" r:id="rId3" imgW="7628571" imgH="502857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857375"/>
                        <a:ext cx="77724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D0A10B68-2D34-4F90-9898-6FB3A78FC508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Unix System Directory </a:t>
            </a:r>
            <a:r>
              <a:rPr lang="ko-KR" altLang="en-US"/>
              <a:t>구조</a:t>
            </a:r>
          </a:p>
          <a:p>
            <a:endParaRPr lang="en-US" altLang="ko-KR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28688" y="1928813"/>
          <a:ext cx="7772400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비트맵 이미지" r:id="rId3" imgW="7628571" imgH="3438095" progId="Paint.Picture">
                  <p:embed/>
                </p:oleObj>
              </mc:Choice>
              <mc:Fallback>
                <p:oleObj name="비트맵 이미지" r:id="rId3" imgW="7628571" imgH="343809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928813"/>
                        <a:ext cx="7772400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94B7EC68-CB8E-416C-9B39-58B20E68B56E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Unix</a:t>
            </a:r>
            <a:r>
              <a:rPr lang="ko-KR" altLang="en-US"/>
              <a:t>란</a:t>
            </a:r>
          </a:p>
          <a:p>
            <a:pPr lvl="1"/>
            <a:r>
              <a:rPr lang="ko-KR" altLang="en-US"/>
              <a:t>주로 중대형 컴퓨터및 워크스테이션에서 많이 사용하는 </a:t>
            </a:r>
            <a:r>
              <a:rPr lang="en-US" altLang="ko-KR"/>
              <a:t>OS</a:t>
            </a:r>
          </a:p>
          <a:p>
            <a:pPr lvl="1"/>
            <a:r>
              <a:rPr lang="en-US" altLang="ko-KR"/>
              <a:t>Linux </a:t>
            </a:r>
            <a:r>
              <a:rPr lang="en-US" altLang="ko-KR">
                <a:latin typeface="Arial" charset="0"/>
              </a:rPr>
              <a:t>–</a:t>
            </a:r>
            <a:r>
              <a:rPr lang="en-US" altLang="ko-KR"/>
              <a:t> </a:t>
            </a:r>
            <a:r>
              <a:rPr lang="ko-KR" altLang="en-US"/>
              <a:t>일반 </a:t>
            </a:r>
            <a:r>
              <a:rPr lang="en-US" altLang="ko-KR"/>
              <a:t>PC</a:t>
            </a:r>
            <a:r>
              <a:rPr lang="ko-KR" altLang="en-US"/>
              <a:t>에서 주로 사용되는 </a:t>
            </a:r>
            <a:r>
              <a:rPr lang="en-US" altLang="ko-KR"/>
              <a:t>Unix</a:t>
            </a:r>
          </a:p>
          <a:p>
            <a:r>
              <a:rPr lang="en-US" altLang="ko-KR" sz="1600"/>
              <a:t>Unix </a:t>
            </a:r>
            <a:r>
              <a:rPr lang="ko-KR" altLang="en-US" sz="1600"/>
              <a:t>의 역사</a:t>
            </a:r>
          </a:p>
          <a:p>
            <a:pPr lvl="1"/>
            <a:r>
              <a:rPr lang="en-US" altLang="ko-KR" sz="1400"/>
              <a:t>60</a:t>
            </a:r>
            <a:r>
              <a:rPr lang="ko-KR" altLang="en-US" sz="1400"/>
              <a:t>년대 </a:t>
            </a:r>
            <a:r>
              <a:rPr lang="en-US" altLang="ko-KR" sz="1400"/>
              <a:t>AT&amp;T</a:t>
            </a:r>
            <a:r>
              <a:rPr lang="ko-KR" altLang="en-US" sz="1400"/>
              <a:t>의 </a:t>
            </a:r>
            <a:r>
              <a:rPr lang="en-US" altLang="ko-KR" sz="1400"/>
              <a:t>Bell </a:t>
            </a:r>
            <a:r>
              <a:rPr lang="ko-KR" altLang="en-US" sz="1400"/>
              <a:t>연구소에서 개발한 </a:t>
            </a:r>
            <a:r>
              <a:rPr lang="en-US" altLang="ko-KR" sz="1400"/>
              <a:t>Multics </a:t>
            </a:r>
            <a:r>
              <a:rPr lang="ko-KR" altLang="en-US" sz="1400"/>
              <a:t>운영체제가 너무 복잡하여 개발하게 되었다</a:t>
            </a:r>
            <a:r>
              <a:rPr lang="en-US" altLang="ko-KR" sz="1400"/>
              <a:t>.</a:t>
            </a:r>
          </a:p>
          <a:p>
            <a:pPr lvl="1"/>
            <a:r>
              <a:rPr lang="en-US" altLang="ko-KR" sz="1400"/>
              <a:t>1971</a:t>
            </a:r>
            <a:r>
              <a:rPr lang="ko-KR" altLang="en-US" sz="1400"/>
              <a:t>년 </a:t>
            </a:r>
            <a:r>
              <a:rPr lang="en-US" altLang="ko-KR" sz="1400"/>
              <a:t>Bell </a:t>
            </a:r>
            <a:r>
              <a:rPr lang="ko-KR" altLang="en-US" sz="1400"/>
              <a:t>연구소에서 유닉스 시스템의 최초의 버전이 나오게 되었다</a:t>
            </a:r>
            <a:r>
              <a:rPr lang="en-US" altLang="ko-KR" sz="1400"/>
              <a:t>.</a:t>
            </a:r>
          </a:p>
          <a:p>
            <a:pPr lvl="1"/>
            <a:r>
              <a:rPr lang="en-US" altLang="ko-KR" sz="1400"/>
              <a:t>C </a:t>
            </a:r>
            <a:r>
              <a:rPr lang="ko-KR" altLang="en-US" sz="1400"/>
              <a:t>언어가 유닉스에서 쓰이기 위해 개발되고</a:t>
            </a:r>
            <a:r>
              <a:rPr lang="en-US" altLang="ko-KR" sz="1400"/>
              <a:t>, </a:t>
            </a:r>
            <a:r>
              <a:rPr lang="ko-KR" altLang="en-US" sz="1400"/>
              <a:t>유닉스 운영체제도 </a:t>
            </a:r>
            <a:r>
              <a:rPr lang="en-US" altLang="ko-KR" sz="1400"/>
              <a:t>C</a:t>
            </a:r>
            <a:r>
              <a:rPr lang="ko-KR" altLang="en-US" sz="1400"/>
              <a:t>로 다시 프로그램 되었다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인터랙티브 시스템사가 </a:t>
            </a:r>
            <a:r>
              <a:rPr lang="en-US" altLang="ko-KR" sz="1400"/>
              <a:t>1977</a:t>
            </a:r>
            <a:r>
              <a:rPr lang="ko-KR" altLang="en-US" sz="1400"/>
              <a:t>년 유닉스를 사무자동화를 위한 상업용으로 팔기 시작하였다</a:t>
            </a:r>
            <a:r>
              <a:rPr lang="en-US" altLang="ko-KR" sz="1400"/>
              <a:t>.</a:t>
            </a:r>
          </a:p>
          <a:p>
            <a:pPr lvl="1"/>
            <a:r>
              <a:rPr lang="en-US" altLang="ko-KR" sz="1400"/>
              <a:t>System V vs. BSD</a:t>
            </a:r>
          </a:p>
          <a:p>
            <a:pPr lvl="1"/>
            <a:r>
              <a:rPr lang="en-US" altLang="ko-KR" sz="1400"/>
              <a:t>Solaris (Sun), IRIX (IBM), HP-UX (HP), </a:t>
            </a:r>
            <a:r>
              <a:rPr lang="en-US" altLang="ko-KR" sz="1400">
                <a:latin typeface="Arial" charset="0"/>
              </a:rPr>
              <a:t>…</a:t>
            </a:r>
            <a:endParaRPr lang="en-US" altLang="ko-KR" sz="140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57250" y="428625"/>
            <a:ext cx="8001000" cy="671513"/>
          </a:xfrm>
          <a:solidFill>
            <a:srgbClr val="F8B09A"/>
          </a:solidFill>
          <a:ln w="28575">
            <a:solidFill>
              <a:srgbClr val="C00000"/>
            </a:solidFill>
          </a:ln>
        </p:spPr>
        <p:txBody>
          <a:bodyPr/>
          <a:lstStyle/>
          <a:p>
            <a:pPr algn="ctr">
              <a:defRPr/>
            </a:pPr>
            <a:r>
              <a:rPr lang="en-US" altLang="ko-KR" dirty="0"/>
              <a:t>3-1. UNIX System </a:t>
            </a:r>
            <a:r>
              <a:rPr lang="ko-KR" altLang="en-US" dirty="0"/>
              <a:t>소개</a:t>
            </a:r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8A38C3F5-47E5-4ECB-8078-1DB989BBF644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Unix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기본 명령어</a:t>
            </a:r>
          </a:p>
        </p:txBody>
      </p:sp>
      <p:sp>
        <p:nvSpPr>
          <p:cNvPr id="46083" name="내용 개체 틀 5"/>
          <p:cNvSpPr>
            <a:spLocks noGrp="1"/>
          </p:cNvSpPr>
          <p:nvPr>
            <p:ph idx="1"/>
          </p:nvPr>
        </p:nvSpPr>
        <p:spPr>
          <a:xfrm>
            <a:off x="857250" y="1214438"/>
            <a:ext cx="8018463" cy="5072062"/>
          </a:xfrm>
        </p:spPr>
        <p:txBody>
          <a:bodyPr/>
          <a:lstStyle/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ls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dir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과 동일한 명령어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현재 폴더에 들어있는 파일들의 목록을 보여줌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/>
            <a:r>
              <a:rPr lang="en-US" altLang="ko-KR" sz="1400">
                <a:latin typeface="굴림" pitchFamily="50" charset="-127"/>
                <a:ea typeface="굴림" pitchFamily="50" charset="-127"/>
              </a:rPr>
              <a:t>ls –al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숨김 파일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권한 설정 등 파일의 자세한 정보와 함께 파일들의 목록을 보여줌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passwd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자신의 비밀번호를 변경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 (cspro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에서만 가능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, cspro1, cspro2..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는 불가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4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pwd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현재 위치를 확인</a:t>
            </a:r>
            <a:endParaRPr lang="en-US" altLang="ko-KR" sz="14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who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현재 접속한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user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의 정보 확인</a:t>
            </a:r>
            <a:endParaRPr lang="en-US" altLang="ko-KR" sz="14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cp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파일 복사 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mv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파일 이동 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rm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파일 삭제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하위 디렉토리까지 지우려면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rm -rf )</a:t>
            </a:r>
            <a:endParaRPr lang="ko-KR" altLang="en-US" sz="14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mkdir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디렉토리 생성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rmdir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디렉토리 삭제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해당 폴더에 파일이 들어있으면 지울 수 없다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이때는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rm -rf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사용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)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cd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작업 위치를 변경 </a:t>
            </a:r>
          </a:p>
          <a:p>
            <a:pPr lvl="1"/>
            <a:r>
              <a:rPr lang="en-US" altLang="ko-KR" sz="1400">
                <a:latin typeface="굴림" pitchFamily="50" charset="-127"/>
                <a:ea typeface="굴림" pitchFamily="50" charset="-127"/>
              </a:rPr>
              <a:t>“</a:t>
            </a:r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cd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”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만 칠 경우 자신의 홈디렉토리로 이동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 </a:t>
            </a:r>
          </a:p>
          <a:p>
            <a:pPr lvl="1"/>
            <a:r>
              <a:rPr lang="en-US" altLang="ko-KR" sz="1400">
                <a:latin typeface="굴림" pitchFamily="50" charset="-127"/>
                <a:ea typeface="굴림" pitchFamily="50" charset="-127"/>
              </a:rPr>
              <a:t>“</a:t>
            </a:r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cd  </a:t>
            </a:r>
            <a:r>
              <a:rPr lang="ko-KR" altLang="en-US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디렉토리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”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를 치면 해당 디렉토리로  이동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/>
            <a:r>
              <a:rPr lang="en-US" altLang="ko-KR" sz="1400">
                <a:latin typeface="굴림" pitchFamily="50" charset="-127"/>
                <a:ea typeface="굴림" pitchFamily="50" charset="-127"/>
              </a:rPr>
              <a:t>“</a:t>
            </a:r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cd ..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"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을 입력할 경우 한 단계 상위 디렉토리로 이동</a:t>
            </a:r>
            <a:endParaRPr lang="en-US" altLang="ko-KR" sz="1400">
              <a:solidFill>
                <a:schemeClr val="accent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exit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현재 세션 종료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ps (ps -aux)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현재 수행중인 프로세스 목록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kill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해당 프로세스를 강제 종료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./</a:t>
            </a:r>
            <a:r>
              <a:rPr lang="ko-KR" altLang="en-US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파일명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파일 실행</a:t>
            </a: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B3B0E0E0-E807-417F-8B65-3A639290C2C2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 </a:t>
            </a:r>
            <a:r>
              <a:rPr lang="ko-KR" altLang="en-US" dirty="0"/>
              <a:t>설정 및 사용법</a:t>
            </a:r>
          </a:p>
        </p:txBody>
      </p:sp>
      <p:sp>
        <p:nvSpPr>
          <p:cNvPr id="47107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en-US" altLang="ko-KR"/>
              <a:t>vi </a:t>
            </a:r>
            <a:r>
              <a:rPr lang="ko-KR" altLang="en-US"/>
              <a:t>기본 사용법</a:t>
            </a:r>
          </a:p>
          <a:p>
            <a:pPr lvl="1"/>
            <a:r>
              <a:rPr lang="en-US" altLang="ko-KR"/>
              <a:t> vi</a:t>
            </a:r>
            <a:r>
              <a:rPr lang="ko-KR" altLang="en-US"/>
              <a:t>는 </a:t>
            </a:r>
            <a:r>
              <a:rPr lang="en-US" altLang="ko-KR"/>
              <a:t>Visual display editor</a:t>
            </a:r>
            <a:r>
              <a:rPr lang="ko-KR" altLang="en-US"/>
              <a:t>로 유닉스 상에서 가장 널리 쓰이는 텍스트 편집기임</a:t>
            </a:r>
            <a:r>
              <a:rPr lang="en-US" altLang="ko-KR"/>
              <a:t>. </a:t>
            </a:r>
            <a:endParaRPr lang="ko-KR" altLang="en-US"/>
          </a:p>
          <a:p>
            <a:pPr lvl="1"/>
            <a:r>
              <a:rPr lang="en-US" altLang="ko-KR"/>
              <a:t>Unix</a:t>
            </a:r>
            <a:r>
              <a:rPr lang="ko-KR" altLang="en-US"/>
              <a:t>의 </a:t>
            </a:r>
            <a:r>
              <a:rPr lang="en-US" altLang="ko-KR"/>
              <a:t>vi</a:t>
            </a:r>
            <a:r>
              <a:rPr lang="ko-KR" altLang="en-US"/>
              <a:t>가 소스코드가 공개되지 않은 관계로 </a:t>
            </a:r>
            <a:r>
              <a:rPr lang="en-US" altLang="ko-KR"/>
              <a:t>Linux </a:t>
            </a:r>
            <a:r>
              <a:rPr lang="ko-KR" altLang="en-US"/>
              <a:t>상에서는 </a:t>
            </a:r>
            <a:r>
              <a:rPr lang="en-US" altLang="ko-KR"/>
              <a:t>vi </a:t>
            </a:r>
            <a:r>
              <a:rPr lang="ko-KR" altLang="en-US"/>
              <a:t>역할을 하는 </a:t>
            </a:r>
            <a:r>
              <a:rPr lang="en-US" altLang="ko-KR"/>
              <a:t>Vim (Vi Improved)</a:t>
            </a:r>
            <a:r>
              <a:rPr lang="ko-KR" altLang="en-US"/>
              <a:t>이라는 텍스트 편집기를 사용</a:t>
            </a:r>
            <a:r>
              <a:rPr lang="en-US" altLang="ko-KR"/>
              <a:t>. </a:t>
            </a:r>
            <a:r>
              <a:rPr lang="en-US" altLang="ko-KR" u="sng"/>
              <a:t>linux</a:t>
            </a:r>
            <a:r>
              <a:rPr lang="ko-KR" altLang="en-US" u="sng"/>
              <a:t>에서 </a:t>
            </a:r>
            <a:r>
              <a:rPr lang="en-US" altLang="ko-KR" u="sng"/>
              <a:t>vi </a:t>
            </a:r>
            <a:r>
              <a:rPr lang="ko-KR" altLang="en-US" u="sng"/>
              <a:t>명령어를 치면 </a:t>
            </a:r>
            <a:r>
              <a:rPr lang="en-US" altLang="ko-KR" u="sng"/>
              <a:t>vim</a:t>
            </a:r>
            <a:r>
              <a:rPr lang="ko-KR" altLang="en-US" u="sng"/>
              <a:t>이 실행됨</a:t>
            </a:r>
            <a:r>
              <a:rPr lang="en-US" altLang="ko-KR" u="sng"/>
              <a:t>. </a:t>
            </a:r>
            <a:endParaRPr lang="ko-KR" altLang="en-US" u="sng"/>
          </a:p>
          <a:p>
            <a:pPr lvl="1"/>
            <a:r>
              <a:rPr lang="ko-KR" altLang="en-US"/>
              <a:t>보통 “</a:t>
            </a:r>
            <a:r>
              <a:rPr lang="en-US" altLang="ko-KR" b="1">
                <a:solidFill>
                  <a:srgbClr val="C00000"/>
                </a:solidFill>
              </a:rPr>
              <a:t>vi </a:t>
            </a:r>
            <a:r>
              <a:rPr lang="ko-KR" altLang="en-US" b="1">
                <a:solidFill>
                  <a:srgbClr val="C00000"/>
                </a:solidFill>
              </a:rPr>
              <a:t>파일이름</a:t>
            </a:r>
            <a:r>
              <a:rPr lang="ko-KR" altLang="en-US"/>
              <a:t>”으로 실행시킨 후 저장 후 종료하면 해당 파일이 생성됨</a:t>
            </a:r>
            <a:r>
              <a:rPr lang="en-US" altLang="ko-KR"/>
              <a:t>.</a:t>
            </a:r>
          </a:p>
          <a:p>
            <a:pPr lvl="1">
              <a:buFont typeface="Monotype Sorts" pitchFamily="2" charset="2"/>
              <a:buNone/>
            </a:pPr>
            <a:r>
              <a:rPr lang="en-US" altLang="ko-KR" b="1">
                <a:solidFill>
                  <a:srgbClr val="C00000"/>
                </a:solidFill>
              </a:rPr>
              <a:t>				</a:t>
            </a:r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4429125"/>
            <a:ext cx="34099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57625"/>
            <a:ext cx="414337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오른쪽 화살표 8"/>
          <p:cNvSpPr/>
          <p:nvPr/>
        </p:nvSpPr>
        <p:spPr bwMode="auto">
          <a:xfrm>
            <a:off x="4071934" y="4857760"/>
            <a:ext cx="357190" cy="2143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  <a:defRPr/>
            </a:pPr>
            <a:endParaRPr lang="ko-KR" altLang="en-US" sz="1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7113" name="직사각형 9"/>
          <p:cNvSpPr>
            <a:spLocks noChangeArrowheads="1"/>
          </p:cNvSpPr>
          <p:nvPr/>
        </p:nvSpPr>
        <p:spPr bwMode="auto">
          <a:xfrm>
            <a:off x="3500438" y="6000750"/>
            <a:ext cx="1000125" cy="28575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ko-KR" altLang="en-US" sz="1400">
                <a:latin typeface="Arial" charset="0"/>
              </a:rPr>
              <a:t>실행화면</a:t>
            </a:r>
          </a:p>
        </p:txBody>
      </p:sp>
      <p:sp>
        <p:nvSpPr>
          <p:cNvPr id="47114" name="슬라이드 번호 개체 틀 1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D5CD9424-C088-4174-A21D-CE6CFE8FBD03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pitchFamily="50" charset="-127"/>
              </a:rPr>
              <a:t>vi editor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8131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ko-KR" altLang="en-US" sz="2000"/>
              <a:t>기본 명령어</a:t>
            </a:r>
          </a:p>
          <a:p>
            <a:pPr lvl="1"/>
            <a:r>
              <a:rPr lang="en-US" altLang="ko-KR" sz="1800"/>
              <a:t>vi</a:t>
            </a:r>
            <a:r>
              <a:rPr lang="ko-KR" altLang="en-US" sz="1800"/>
              <a:t>에는 </a:t>
            </a:r>
            <a:r>
              <a:rPr lang="ko-KR" altLang="en-US" sz="1800">
                <a:solidFill>
                  <a:schemeClr val="accent1"/>
                </a:solidFill>
              </a:rPr>
              <a:t>명령 모드</a:t>
            </a:r>
            <a:r>
              <a:rPr lang="en-US" altLang="ko-KR" sz="1800"/>
              <a:t>, </a:t>
            </a:r>
            <a:r>
              <a:rPr lang="ko-KR" altLang="en-US" sz="1800">
                <a:solidFill>
                  <a:schemeClr val="accent1"/>
                </a:solidFill>
              </a:rPr>
              <a:t>입력 모드</a:t>
            </a:r>
            <a:r>
              <a:rPr lang="en-US" altLang="ko-KR" sz="1800"/>
              <a:t>, </a:t>
            </a:r>
            <a:r>
              <a:rPr lang="ko-KR" altLang="en-US" sz="1800">
                <a:solidFill>
                  <a:schemeClr val="accent1"/>
                </a:solidFill>
              </a:rPr>
              <a:t>콜론 모드 </a:t>
            </a:r>
            <a:r>
              <a:rPr lang="ko-KR" altLang="en-US" sz="1800"/>
              <a:t>이렇게 </a:t>
            </a:r>
            <a:r>
              <a:rPr lang="en-US" altLang="ko-KR" sz="1800"/>
              <a:t>3</a:t>
            </a:r>
            <a:r>
              <a:rPr lang="ko-KR" altLang="en-US" sz="1800"/>
              <a:t>가지 명령어 모드가 있다</a:t>
            </a:r>
            <a:r>
              <a:rPr lang="en-US" altLang="ko-KR" sz="1800"/>
              <a:t>. </a:t>
            </a:r>
            <a:endParaRPr lang="ko-KR" altLang="en-US" sz="1800"/>
          </a:p>
        </p:txBody>
      </p:sp>
      <p:pic>
        <p:nvPicPr>
          <p:cNvPr id="4813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5" y="4143375"/>
            <a:ext cx="3686175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4143375"/>
            <a:ext cx="371475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0" y="1947863"/>
            <a:ext cx="3532188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직사각형 6"/>
          <p:cNvSpPr>
            <a:spLocks noChangeArrowheads="1"/>
          </p:cNvSpPr>
          <p:nvPr/>
        </p:nvSpPr>
        <p:spPr bwMode="auto">
          <a:xfrm>
            <a:off x="2857500" y="3500438"/>
            <a:ext cx="1714500" cy="428625"/>
          </a:xfrm>
          <a:prstGeom prst="rect">
            <a:avLst/>
          </a:prstGeom>
          <a:solidFill>
            <a:srgbClr val="FFFF00">
              <a:alpha val="14117"/>
            </a:srgbClr>
          </a:solidFill>
          <a:ln w="12700" algn="ctr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ko-KR" altLang="en-US" sz="1400">
                <a:solidFill>
                  <a:schemeClr val="bg1"/>
                </a:solidFill>
                <a:latin typeface="Arial" charset="0"/>
              </a:rPr>
              <a:t>     콜론모드</a:t>
            </a:r>
          </a:p>
        </p:txBody>
      </p:sp>
      <p:sp>
        <p:nvSpPr>
          <p:cNvPr id="48136" name="직사각형 6"/>
          <p:cNvSpPr>
            <a:spLocks noChangeArrowheads="1"/>
          </p:cNvSpPr>
          <p:nvPr/>
        </p:nvSpPr>
        <p:spPr bwMode="auto">
          <a:xfrm>
            <a:off x="571500" y="5786438"/>
            <a:ext cx="2071688" cy="428625"/>
          </a:xfrm>
          <a:prstGeom prst="rect">
            <a:avLst/>
          </a:prstGeom>
          <a:solidFill>
            <a:srgbClr val="FFFF00">
              <a:alpha val="14117"/>
            </a:srgbClr>
          </a:solidFill>
          <a:ln w="12700" algn="ctr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Arial" charset="0"/>
              </a:rPr>
              <a:t>      </a:t>
            </a:r>
            <a:r>
              <a:rPr lang="ko-KR" altLang="en-US" sz="1400">
                <a:solidFill>
                  <a:schemeClr val="bg1"/>
                </a:solidFill>
                <a:latin typeface="Arial" charset="0"/>
              </a:rPr>
              <a:t>입력모드</a:t>
            </a:r>
          </a:p>
        </p:txBody>
      </p:sp>
      <p:sp>
        <p:nvSpPr>
          <p:cNvPr id="48137" name="직사각형 6"/>
          <p:cNvSpPr>
            <a:spLocks noChangeArrowheads="1"/>
          </p:cNvSpPr>
          <p:nvPr/>
        </p:nvSpPr>
        <p:spPr bwMode="auto">
          <a:xfrm>
            <a:off x="5000625" y="5786438"/>
            <a:ext cx="2071688" cy="428625"/>
          </a:xfrm>
          <a:prstGeom prst="rect">
            <a:avLst/>
          </a:prstGeom>
          <a:solidFill>
            <a:srgbClr val="FFFF00">
              <a:alpha val="14117"/>
            </a:srgbClr>
          </a:solidFill>
          <a:ln w="12700" algn="ctr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Arial" charset="0"/>
              </a:rPr>
              <a:t>                   </a:t>
            </a:r>
            <a:r>
              <a:rPr lang="ko-KR" altLang="en-US" sz="1400">
                <a:solidFill>
                  <a:schemeClr val="bg1"/>
                </a:solidFill>
                <a:latin typeface="Arial" charset="0"/>
              </a:rPr>
              <a:t>명령모드</a:t>
            </a:r>
          </a:p>
        </p:txBody>
      </p:sp>
      <p:sp>
        <p:nvSpPr>
          <p:cNvPr id="48138" name="슬라이드 번호 개체 틀 2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B9E7742F-9322-4807-878F-07AF6D74BEF3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 </a:t>
            </a:r>
            <a:r>
              <a:rPr lang="ko-KR" altLang="en-US" dirty="0"/>
              <a:t>명령어 </a:t>
            </a:r>
            <a:r>
              <a:rPr lang="en-US" altLang="ko-KR" dirty="0"/>
              <a:t>- </a:t>
            </a:r>
            <a:r>
              <a:rPr lang="ko-KR" altLang="en-US" dirty="0"/>
              <a:t>입력모드</a:t>
            </a:r>
          </a:p>
        </p:txBody>
      </p:sp>
      <p:sp>
        <p:nvSpPr>
          <p:cNvPr id="49155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ko-KR" altLang="en-US"/>
              <a:t>입력 모드 전환</a:t>
            </a:r>
          </a:p>
          <a:p>
            <a:pPr lvl="1"/>
            <a:r>
              <a:rPr lang="en-US" altLang="ko-KR">
                <a:solidFill>
                  <a:schemeClr val="accent1"/>
                </a:solidFill>
              </a:rPr>
              <a:t>i</a:t>
            </a:r>
            <a:r>
              <a:rPr lang="en-US" altLang="ko-KR"/>
              <a:t> : </a:t>
            </a:r>
            <a:r>
              <a:rPr lang="ko-KR" altLang="en-US"/>
              <a:t>커서 바로 앞부터 입력 모드로 전환</a:t>
            </a:r>
          </a:p>
          <a:p>
            <a:pPr lvl="1"/>
            <a:r>
              <a:rPr lang="en-US" altLang="ko-KR"/>
              <a:t>I : </a:t>
            </a:r>
            <a:r>
              <a:rPr lang="ko-KR" altLang="en-US"/>
              <a:t>커서가 있는 줄의 맨 앞부터 입력 모드로 전환</a:t>
            </a:r>
          </a:p>
          <a:p>
            <a:pPr lvl="1"/>
            <a:r>
              <a:rPr lang="en-US" altLang="ko-KR"/>
              <a:t>a : </a:t>
            </a:r>
            <a:r>
              <a:rPr lang="ko-KR" altLang="en-US"/>
              <a:t>커서 바로 뒤부터 입력 모드로 전환</a:t>
            </a:r>
          </a:p>
          <a:p>
            <a:pPr lvl="1"/>
            <a:r>
              <a:rPr lang="en-US" altLang="ko-KR"/>
              <a:t>A : </a:t>
            </a:r>
            <a:r>
              <a:rPr lang="ko-KR" altLang="en-US"/>
              <a:t>커서가 있는 줄 맨 뒤부터 입력 모드로 전환</a:t>
            </a:r>
          </a:p>
          <a:p>
            <a:pPr lvl="1"/>
            <a:r>
              <a:rPr lang="en-US" altLang="ko-KR"/>
              <a:t>o : </a:t>
            </a:r>
            <a:r>
              <a:rPr lang="ko-KR" altLang="en-US"/>
              <a:t>현재의 줄 아래에 새로운 줄을 만들어 입력 모드로 전환</a:t>
            </a:r>
          </a:p>
          <a:p>
            <a:pPr lvl="1"/>
            <a:r>
              <a:rPr lang="en-US" altLang="ko-KR"/>
              <a:t>O : </a:t>
            </a:r>
            <a:r>
              <a:rPr lang="ko-KR" altLang="en-US"/>
              <a:t>현재의 줄 위에 새로운 줄을 만들어 입력 모드로 전환</a:t>
            </a:r>
            <a:endParaRPr lang="en-US" altLang="ko-KR"/>
          </a:p>
          <a:p>
            <a:pPr lvl="1">
              <a:buFont typeface="Monotype Sorts" pitchFamily="2" charset="2"/>
              <a:buNone/>
            </a:pPr>
            <a:r>
              <a:rPr lang="en-US" altLang="ko-KR"/>
              <a:t>※ vim</a:t>
            </a:r>
            <a:r>
              <a:rPr lang="ko-KR" altLang="en-US"/>
              <a:t>에서는 입력모드로 전환 후 </a:t>
            </a:r>
            <a:r>
              <a:rPr lang="en-US" altLang="ko-KR"/>
              <a:t>backspace</a:t>
            </a:r>
            <a:r>
              <a:rPr lang="ko-KR" altLang="en-US"/>
              <a:t>나 </a:t>
            </a:r>
            <a:r>
              <a:rPr lang="en-US" altLang="ko-KR"/>
              <a:t>delete key</a:t>
            </a:r>
            <a:r>
              <a:rPr lang="ko-KR" altLang="en-US"/>
              <a:t>를 사용 가능</a:t>
            </a:r>
            <a:r>
              <a:rPr lang="en-US" altLang="ko-KR"/>
              <a:t> (vi</a:t>
            </a:r>
            <a:r>
              <a:rPr lang="ko-KR" altLang="en-US"/>
              <a:t>에서는 불가능</a:t>
            </a:r>
            <a:r>
              <a:rPr lang="en-US" altLang="ko-KR"/>
              <a:t>)</a:t>
            </a:r>
            <a:endParaRPr lang="ko-KR" altLang="en-US"/>
          </a:p>
          <a:p>
            <a:pPr lvl="1"/>
            <a:endParaRPr lang="ko-KR" altLang="en-US"/>
          </a:p>
          <a:p>
            <a:endParaRPr lang="ko-KR" altLang="en-US"/>
          </a:p>
        </p:txBody>
      </p:sp>
      <p:sp>
        <p:nvSpPr>
          <p:cNvPr id="49156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8731A25A-23A7-49CE-91C3-CA1470BCB15D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 </a:t>
            </a:r>
            <a:r>
              <a:rPr lang="ko-KR" altLang="en-US" dirty="0"/>
              <a:t>명령어 </a:t>
            </a:r>
            <a:r>
              <a:rPr lang="en-US" altLang="ko-KR" dirty="0"/>
              <a:t>- </a:t>
            </a:r>
            <a:r>
              <a:rPr lang="ko-KR" altLang="en-US" dirty="0"/>
              <a:t>콜론모드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5072063"/>
          </a:xfrm>
        </p:spPr>
        <p:txBody>
          <a:bodyPr/>
          <a:lstStyle/>
          <a:p>
            <a:r>
              <a:rPr lang="ko-KR" altLang="en-US" sz="2000" dirty="0"/>
              <a:t>콜론모드로 전환</a:t>
            </a:r>
            <a:endParaRPr lang="en-US" altLang="ko-KR" sz="2000" dirty="0"/>
          </a:p>
          <a:p>
            <a:pPr lvl="1"/>
            <a:r>
              <a:rPr lang="en-US" altLang="ko-KR" sz="1800" dirty="0"/>
              <a:t>‘</a:t>
            </a:r>
            <a:r>
              <a:rPr lang="en-US" altLang="ko-KR" sz="1800" dirty="0" err="1">
                <a:solidFill>
                  <a:schemeClr val="accent1"/>
                </a:solidFill>
              </a:rPr>
              <a:t>Esc</a:t>
            </a:r>
            <a:r>
              <a:rPr lang="en-US" altLang="ko-KR" sz="1800" dirty="0" err="1"/>
              <a:t>’key</a:t>
            </a:r>
            <a:r>
              <a:rPr lang="ko-KR" altLang="en-US" sz="1800" dirty="0"/>
              <a:t>를 누르고  </a:t>
            </a:r>
            <a:r>
              <a:rPr lang="en-US" altLang="ko-KR" sz="1800" dirty="0"/>
              <a:t>‘</a:t>
            </a:r>
            <a:r>
              <a:rPr lang="en-US" altLang="ko-KR" sz="1800" b="1" dirty="0">
                <a:solidFill>
                  <a:schemeClr val="accent1"/>
                </a:solidFill>
              </a:rPr>
              <a:t>:</a:t>
            </a:r>
            <a:r>
              <a:rPr lang="en-US" altLang="ko-KR" sz="1800" dirty="0"/>
              <a:t>’(</a:t>
            </a:r>
            <a:r>
              <a:rPr lang="ko-KR" altLang="en-US" sz="1800" dirty="0"/>
              <a:t>콜론</a:t>
            </a:r>
            <a:r>
              <a:rPr lang="en-US" altLang="ko-KR" sz="1800" dirty="0"/>
              <a:t>)</a:t>
            </a:r>
            <a:r>
              <a:rPr lang="ko-KR" altLang="en-US" sz="1800" dirty="0"/>
              <a:t>을 입력</a:t>
            </a:r>
            <a:endParaRPr lang="en-US" altLang="ko-KR" dirty="0"/>
          </a:p>
          <a:p>
            <a:r>
              <a:rPr lang="ko-KR" altLang="en-US" sz="2000" dirty="0"/>
              <a:t>저장</a:t>
            </a:r>
          </a:p>
          <a:p>
            <a:pPr lvl="1"/>
            <a:r>
              <a:rPr lang="en-US" altLang="ko-KR" sz="1800" dirty="0" err="1">
                <a:solidFill>
                  <a:schemeClr val="accent1"/>
                </a:solidFill>
              </a:rPr>
              <a:t>wq</a:t>
            </a:r>
            <a:r>
              <a:rPr lang="en-US" altLang="ko-KR" sz="1800" dirty="0"/>
              <a:t> : </a:t>
            </a:r>
            <a:r>
              <a:rPr lang="ko-KR" altLang="en-US" sz="1800" dirty="0"/>
              <a:t>저장 후 종료 </a:t>
            </a:r>
            <a:r>
              <a:rPr lang="en-US" altLang="ko-KR" sz="1800" dirty="0"/>
              <a:t>(or shift + </a:t>
            </a:r>
            <a:r>
              <a:rPr lang="en-US" altLang="ko-KR" sz="1800" dirty="0" err="1"/>
              <a:t>zz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vl="1"/>
            <a:r>
              <a:rPr lang="en-US" altLang="ko-KR" sz="1800" dirty="0">
                <a:solidFill>
                  <a:schemeClr val="accent1"/>
                </a:solidFill>
              </a:rPr>
              <a:t>w</a:t>
            </a:r>
            <a:r>
              <a:rPr lang="en-US" altLang="ko-KR" sz="1800" dirty="0"/>
              <a:t> : </a:t>
            </a:r>
            <a:r>
              <a:rPr lang="ko-KR" altLang="en-US" sz="1800" dirty="0"/>
              <a:t>저장 </a:t>
            </a:r>
            <a:r>
              <a:rPr lang="en-US" altLang="ko-KR" sz="1800" dirty="0"/>
              <a:t>(</a:t>
            </a:r>
            <a:r>
              <a:rPr lang="ko-KR" altLang="en-US" sz="1800" dirty="0"/>
              <a:t>종료하지 않음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vl="1"/>
            <a:r>
              <a:rPr lang="en-US" altLang="ko-KR" sz="1800" dirty="0">
                <a:solidFill>
                  <a:schemeClr val="accent1"/>
                </a:solidFill>
              </a:rPr>
              <a:t>w + </a:t>
            </a:r>
            <a:r>
              <a:rPr lang="ko-KR" altLang="en-US" sz="1800" dirty="0">
                <a:solidFill>
                  <a:schemeClr val="accent1"/>
                </a:solidFill>
              </a:rPr>
              <a:t>파일명 </a:t>
            </a:r>
            <a:r>
              <a:rPr lang="en-US" altLang="ko-KR" sz="1800" dirty="0"/>
              <a:t>: </a:t>
            </a:r>
            <a:r>
              <a:rPr lang="ko-KR" altLang="en-US" sz="1800" dirty="0"/>
              <a:t>새이름으로 저장</a:t>
            </a:r>
            <a:endParaRPr lang="en-US" altLang="ko-KR" sz="1800" dirty="0"/>
          </a:p>
          <a:p>
            <a:r>
              <a:rPr lang="ko-KR" altLang="en-US" sz="2000" dirty="0"/>
              <a:t>종료</a:t>
            </a:r>
          </a:p>
          <a:p>
            <a:pPr lvl="1"/>
            <a:r>
              <a:rPr lang="en-US" altLang="ko-KR" sz="1800" dirty="0" err="1">
                <a:solidFill>
                  <a:schemeClr val="accent1"/>
                </a:solidFill>
              </a:rPr>
              <a:t>qw</a:t>
            </a:r>
            <a:r>
              <a:rPr lang="en-US" altLang="ko-KR" sz="1800" dirty="0">
                <a:solidFill>
                  <a:schemeClr val="accent1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저장 후 종료</a:t>
            </a:r>
          </a:p>
          <a:p>
            <a:pPr lvl="1"/>
            <a:r>
              <a:rPr lang="en-US" altLang="ko-KR" sz="1800" dirty="0">
                <a:solidFill>
                  <a:schemeClr val="accent1"/>
                </a:solidFill>
              </a:rPr>
              <a:t>q! </a:t>
            </a:r>
            <a:r>
              <a:rPr lang="en-US" altLang="ko-KR" sz="1800" dirty="0"/>
              <a:t>: </a:t>
            </a:r>
            <a:r>
              <a:rPr lang="ko-KR" altLang="en-US" sz="1800" dirty="0"/>
              <a:t>저장하지 않고 강제 종료</a:t>
            </a:r>
            <a:endParaRPr lang="en-US" altLang="ko-KR" sz="1800" dirty="0"/>
          </a:p>
          <a:p>
            <a:r>
              <a:rPr lang="ko-KR" altLang="en-US" sz="2000" dirty="0"/>
              <a:t>찾기 </a:t>
            </a:r>
          </a:p>
          <a:p>
            <a:pPr lvl="1"/>
            <a:r>
              <a:rPr lang="en-US" altLang="ko-KR" sz="1800" dirty="0">
                <a:solidFill>
                  <a:schemeClr val="accent1"/>
                </a:solidFill>
              </a:rPr>
              <a:t>/ + </a:t>
            </a:r>
            <a:r>
              <a:rPr lang="ko-KR" altLang="en-US" sz="1800" dirty="0">
                <a:solidFill>
                  <a:schemeClr val="accent1"/>
                </a:solidFill>
              </a:rPr>
              <a:t>텍스트 </a:t>
            </a:r>
            <a:r>
              <a:rPr lang="en-US" altLang="ko-KR" sz="1800" dirty="0"/>
              <a:t>: </a:t>
            </a:r>
            <a:r>
              <a:rPr lang="ko-KR" altLang="en-US" sz="1800" dirty="0"/>
              <a:t>텍스트를 본문에서 검색</a:t>
            </a:r>
          </a:p>
          <a:p>
            <a:pPr lvl="1"/>
            <a:r>
              <a:rPr lang="en-US" altLang="ko-KR" sz="1800" dirty="0">
                <a:solidFill>
                  <a:schemeClr val="accent1"/>
                </a:solidFill>
              </a:rPr>
              <a:t>n</a:t>
            </a:r>
            <a:r>
              <a:rPr lang="en-US" altLang="ko-KR" sz="1800" dirty="0"/>
              <a:t> : </a:t>
            </a:r>
            <a:r>
              <a:rPr lang="ko-KR" altLang="en-US" sz="1800" dirty="0"/>
              <a:t>다음 찾는 곳으로 이동</a:t>
            </a:r>
          </a:p>
        </p:txBody>
      </p:sp>
      <p:sp>
        <p:nvSpPr>
          <p:cNvPr id="50180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ECC352E0-3DD3-451A-BAB7-EDC7E869D3B4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 </a:t>
            </a:r>
            <a:r>
              <a:rPr lang="ko-KR" altLang="en-US" dirty="0"/>
              <a:t>명령어 </a:t>
            </a:r>
            <a:r>
              <a:rPr lang="en-US" altLang="ko-KR" dirty="0"/>
              <a:t>- </a:t>
            </a:r>
            <a:r>
              <a:rPr lang="ko-KR" altLang="en-US" dirty="0"/>
              <a:t>명령모드</a:t>
            </a:r>
          </a:p>
        </p:txBody>
      </p:sp>
      <p:sp>
        <p:nvSpPr>
          <p:cNvPr id="51203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ko-KR" altLang="en-US" sz="2000"/>
              <a:t>페이지 이동 </a:t>
            </a:r>
          </a:p>
          <a:p>
            <a:pPr lvl="1"/>
            <a:r>
              <a:rPr lang="ko-KR" altLang="en-US" sz="1800"/>
              <a:t>행번호 </a:t>
            </a:r>
            <a:r>
              <a:rPr lang="en-US" altLang="ko-KR" sz="1800"/>
              <a:t>+ G : </a:t>
            </a:r>
            <a:r>
              <a:rPr lang="ko-KR" altLang="en-US" sz="1800"/>
              <a:t>행번호를 입력하고 </a:t>
            </a:r>
            <a:r>
              <a:rPr lang="en-US" altLang="ko-KR" sz="1800"/>
              <a:t>Shift +g</a:t>
            </a:r>
            <a:r>
              <a:rPr lang="ko-KR" altLang="en-US" sz="1800"/>
              <a:t>를 입력하면 해당 라인으로 이동</a:t>
            </a:r>
          </a:p>
          <a:p>
            <a:pPr lvl="1"/>
            <a:r>
              <a:rPr lang="en-US" altLang="ko-KR" sz="1800"/>
              <a:t>ctrl + F : </a:t>
            </a:r>
            <a:r>
              <a:rPr lang="ko-KR" altLang="en-US" sz="1800"/>
              <a:t>다음 화면으로 이동</a:t>
            </a:r>
            <a:r>
              <a:rPr lang="en-US" altLang="ko-KR" sz="1800"/>
              <a:t>, Page Down (</a:t>
            </a:r>
            <a:r>
              <a:rPr lang="ko-KR" altLang="en-US" sz="1800"/>
              <a:t>혹은 </a:t>
            </a:r>
            <a:r>
              <a:rPr lang="en-US" altLang="ko-KR" sz="1800"/>
              <a:t>Page Down key)</a:t>
            </a:r>
            <a:endParaRPr lang="ko-KR" altLang="en-US" sz="1800"/>
          </a:p>
          <a:p>
            <a:pPr lvl="1"/>
            <a:r>
              <a:rPr lang="en-US" altLang="ko-KR" sz="1800"/>
              <a:t>ctrl + B : </a:t>
            </a:r>
            <a:r>
              <a:rPr lang="ko-KR" altLang="en-US" sz="1800"/>
              <a:t>이전 화면으로 이동</a:t>
            </a:r>
            <a:r>
              <a:rPr lang="en-US" altLang="ko-KR" sz="1800"/>
              <a:t>, Page UP (</a:t>
            </a:r>
            <a:r>
              <a:rPr lang="ko-KR" altLang="en-US" sz="1800"/>
              <a:t>혹은 </a:t>
            </a:r>
            <a:r>
              <a:rPr lang="en-US" altLang="ko-KR" sz="1800"/>
              <a:t>Page Up key)</a:t>
            </a:r>
            <a:endParaRPr lang="ko-KR" altLang="en-US" sz="1800"/>
          </a:p>
          <a:p>
            <a:r>
              <a:rPr lang="ko-KR" altLang="en-US" sz="2000"/>
              <a:t>실행 취소</a:t>
            </a:r>
          </a:p>
          <a:p>
            <a:pPr lvl="1"/>
            <a:r>
              <a:rPr lang="en-US" altLang="ko-KR" sz="1800"/>
              <a:t>u : </a:t>
            </a:r>
            <a:r>
              <a:rPr lang="ko-KR" altLang="en-US" sz="1800"/>
              <a:t>실행 취소</a:t>
            </a:r>
          </a:p>
          <a:p>
            <a:pPr lvl="1"/>
            <a:r>
              <a:rPr lang="en-US" altLang="ko-KR" sz="1800"/>
              <a:t>U : </a:t>
            </a:r>
            <a:r>
              <a:rPr lang="ko-KR" altLang="en-US" sz="1800"/>
              <a:t>전체 실행 취소</a:t>
            </a:r>
            <a:endParaRPr lang="en-US" altLang="ko-KR" sz="1800"/>
          </a:p>
          <a:p>
            <a:r>
              <a:rPr lang="ko-KR" altLang="en-US" sz="2000"/>
              <a:t>블록 선택</a:t>
            </a:r>
          </a:p>
          <a:p>
            <a:pPr lvl="1"/>
            <a:r>
              <a:rPr lang="en-US" altLang="ko-KR" sz="1800"/>
              <a:t>v : </a:t>
            </a:r>
            <a:r>
              <a:rPr lang="ko-KR" altLang="en-US" sz="1800"/>
              <a:t>현재 위치부터 커서의 이동에 따라 영역을 블록 선택</a:t>
            </a:r>
          </a:p>
          <a:p>
            <a:pPr lvl="1"/>
            <a:r>
              <a:rPr lang="en-US" altLang="ko-KR" sz="1800"/>
              <a:t>V : v</a:t>
            </a:r>
            <a:r>
              <a:rPr lang="ko-KR" altLang="en-US" sz="1800"/>
              <a:t>와 동일하나 라인 단위로만 선택 가능</a:t>
            </a:r>
          </a:p>
          <a:p>
            <a:pPr lvl="1"/>
            <a:r>
              <a:rPr lang="en-US" altLang="ko-KR" sz="1800"/>
              <a:t>(</a:t>
            </a:r>
            <a:r>
              <a:rPr lang="ko-KR" altLang="en-US" sz="1800"/>
              <a:t>선택 후 선택한 영역만 삭제하거나 복사할 수 있음</a:t>
            </a:r>
            <a:r>
              <a:rPr lang="en-US" altLang="ko-KR" sz="1800"/>
              <a:t>)</a:t>
            </a:r>
            <a:endParaRPr lang="ko-KR" altLang="en-US" sz="1800"/>
          </a:p>
          <a:p>
            <a:pPr lvl="1"/>
            <a:r>
              <a:rPr lang="en-US" altLang="ko-KR" sz="1800"/>
              <a:t>(c </a:t>
            </a:r>
            <a:r>
              <a:rPr lang="ko-KR" altLang="en-US" sz="1800"/>
              <a:t>언어 프로그래밍 시 블록 선택 후 “</a:t>
            </a:r>
            <a:r>
              <a:rPr lang="en-US" altLang="ko-KR" sz="1800"/>
              <a:t>=”key</a:t>
            </a:r>
            <a:r>
              <a:rPr lang="ko-KR" altLang="en-US" sz="1800"/>
              <a:t>를 눌러 </a:t>
            </a:r>
            <a:r>
              <a:rPr lang="en-US" altLang="ko-KR" sz="1800"/>
              <a:t>indentation</a:t>
            </a:r>
            <a:r>
              <a:rPr lang="ko-KR" altLang="en-US" sz="1800"/>
              <a:t>을 맞출 수 있다</a:t>
            </a:r>
            <a:r>
              <a:rPr lang="en-US" altLang="ko-KR" sz="1800"/>
              <a:t>. )</a:t>
            </a:r>
            <a:endParaRPr lang="ko-KR" altLang="en-US"/>
          </a:p>
        </p:txBody>
      </p:sp>
      <p:sp>
        <p:nvSpPr>
          <p:cNvPr id="51204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76DC619E-CA53-4D0C-B72E-BF0E1BCF0A7F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 </a:t>
            </a:r>
            <a:r>
              <a:rPr lang="ko-KR" altLang="en-US" dirty="0"/>
              <a:t>명령어 </a:t>
            </a:r>
            <a:r>
              <a:rPr lang="en-US" altLang="ko-KR" dirty="0"/>
              <a:t>- </a:t>
            </a:r>
            <a:r>
              <a:rPr lang="ko-KR" altLang="en-US" dirty="0"/>
              <a:t>명령모드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1800"/>
              <a:t>삭제 </a:t>
            </a:r>
            <a:r>
              <a:rPr lang="en-US" altLang="ko-KR" sz="1800"/>
              <a:t>(</a:t>
            </a:r>
            <a:r>
              <a:rPr lang="ko-KR" altLang="en-US" sz="1800"/>
              <a:t>잘라내기</a:t>
            </a:r>
            <a:r>
              <a:rPr lang="en-US" altLang="ko-KR" sz="1800"/>
              <a:t>)</a:t>
            </a:r>
            <a:endParaRPr lang="ko-KR" altLang="en-US" sz="1800"/>
          </a:p>
          <a:p>
            <a:pPr lvl="1">
              <a:lnSpc>
                <a:spcPct val="80000"/>
              </a:lnSpc>
            </a:pPr>
            <a:r>
              <a:rPr lang="en-US" altLang="ko-KR" sz="1600">
                <a:solidFill>
                  <a:schemeClr val="accent1"/>
                </a:solidFill>
              </a:rPr>
              <a:t>dd</a:t>
            </a:r>
            <a:r>
              <a:rPr lang="en-US" altLang="ko-KR" sz="1600"/>
              <a:t> : </a:t>
            </a:r>
            <a:r>
              <a:rPr lang="ko-KR" altLang="en-US" sz="1600"/>
              <a:t>한줄 삭제</a:t>
            </a:r>
          </a:p>
          <a:p>
            <a:pPr lvl="1">
              <a:lnSpc>
                <a:spcPct val="80000"/>
              </a:lnSpc>
            </a:pPr>
            <a:r>
              <a:rPr lang="ko-KR" altLang="en-US" sz="1600"/>
              <a:t>숫자 </a:t>
            </a:r>
            <a:r>
              <a:rPr lang="en-US" altLang="ko-KR" sz="1600"/>
              <a:t>+ dd : </a:t>
            </a:r>
            <a:r>
              <a:rPr lang="ko-KR" altLang="en-US" sz="1600"/>
              <a:t>현재 줄부터 숫자만큼의 줄을 삭제</a:t>
            </a:r>
          </a:p>
          <a:p>
            <a:pPr lvl="1">
              <a:lnSpc>
                <a:spcPct val="80000"/>
              </a:lnSpc>
            </a:pPr>
            <a:r>
              <a:rPr lang="en-US" altLang="ko-KR" sz="1600"/>
              <a:t>d + </a:t>
            </a:r>
            <a:r>
              <a:rPr lang="ko-KR" altLang="en-US" sz="1600"/>
              <a:t>방향키 </a:t>
            </a:r>
            <a:r>
              <a:rPr lang="en-US" altLang="ko-KR" sz="1600"/>
              <a:t>(</a:t>
            </a:r>
            <a:r>
              <a:rPr lang="ko-KR" altLang="en-US" sz="1600"/>
              <a:t>아래</a:t>
            </a:r>
            <a:r>
              <a:rPr lang="en-US" altLang="ko-KR" sz="1600"/>
              <a:t>,</a:t>
            </a:r>
            <a:r>
              <a:rPr lang="ko-KR" altLang="en-US" sz="1600"/>
              <a:t>위</a:t>
            </a:r>
            <a:r>
              <a:rPr lang="en-US" altLang="ko-KR" sz="1600"/>
              <a:t>) : </a:t>
            </a:r>
            <a:r>
              <a:rPr lang="ko-KR" altLang="en-US" sz="1600"/>
              <a:t>현재 줄과 아래</a:t>
            </a:r>
            <a:r>
              <a:rPr lang="en-US" altLang="ko-KR" sz="1600"/>
              <a:t>(</a:t>
            </a:r>
            <a:r>
              <a:rPr lang="ko-KR" altLang="en-US" sz="1600"/>
              <a:t>혹은 위</a:t>
            </a:r>
            <a:r>
              <a:rPr lang="en-US" altLang="ko-KR" sz="1600"/>
              <a:t>)</a:t>
            </a:r>
            <a:r>
              <a:rPr lang="ko-KR" altLang="en-US" sz="1600"/>
              <a:t>줄을 같이 지움</a:t>
            </a:r>
          </a:p>
          <a:p>
            <a:pPr lvl="1">
              <a:lnSpc>
                <a:spcPct val="80000"/>
              </a:lnSpc>
            </a:pPr>
            <a:r>
              <a:rPr lang="en-US" altLang="ko-KR" sz="1600"/>
              <a:t>dw : </a:t>
            </a:r>
            <a:r>
              <a:rPr lang="ko-KR" altLang="en-US" sz="1600"/>
              <a:t>한 단어 삭제 </a:t>
            </a:r>
            <a:r>
              <a:rPr lang="en-US" altLang="ko-KR" sz="1600"/>
              <a:t>(</a:t>
            </a:r>
            <a:r>
              <a:rPr lang="ko-KR" altLang="en-US" sz="1600"/>
              <a:t>숫자 </a:t>
            </a:r>
            <a:r>
              <a:rPr lang="en-US" altLang="ko-KR" sz="1600"/>
              <a:t>+ dw</a:t>
            </a:r>
            <a:r>
              <a:rPr lang="ko-KR" altLang="en-US" sz="1600"/>
              <a:t>로 숫자만큼의 단어 삭제</a:t>
            </a:r>
            <a:r>
              <a:rPr lang="en-US" altLang="ko-KR" sz="1600"/>
              <a:t>)</a:t>
            </a:r>
            <a:endParaRPr lang="ko-KR" altLang="en-US" sz="1600"/>
          </a:p>
          <a:p>
            <a:pPr lvl="1">
              <a:lnSpc>
                <a:spcPct val="80000"/>
              </a:lnSpc>
            </a:pPr>
            <a:r>
              <a:rPr lang="en-US" altLang="ko-KR" sz="1600"/>
              <a:t>x : </a:t>
            </a:r>
            <a:r>
              <a:rPr lang="ko-KR" altLang="en-US" sz="1600"/>
              <a:t>커서가 있는 문자 삭제 </a:t>
            </a:r>
            <a:r>
              <a:rPr lang="en-US" altLang="ko-KR" sz="1600"/>
              <a:t>(Delete key)</a:t>
            </a:r>
            <a:endParaRPr lang="ko-KR" altLang="en-US" sz="1600"/>
          </a:p>
          <a:p>
            <a:pPr lvl="1">
              <a:lnSpc>
                <a:spcPct val="80000"/>
              </a:lnSpc>
            </a:pPr>
            <a:r>
              <a:rPr lang="en-US" altLang="ko-KR" sz="1600"/>
              <a:t>X : </a:t>
            </a:r>
            <a:r>
              <a:rPr lang="ko-KR" altLang="en-US" sz="1600"/>
              <a:t>커서 앞문자 삭제 </a:t>
            </a:r>
            <a:r>
              <a:rPr lang="en-US" altLang="ko-KR" sz="1600"/>
              <a:t>(Back Space key)</a:t>
            </a:r>
            <a:endParaRPr lang="ko-KR" altLang="en-US" sz="1600"/>
          </a:p>
          <a:p>
            <a:pPr lvl="1">
              <a:lnSpc>
                <a:spcPct val="80000"/>
              </a:lnSpc>
            </a:pPr>
            <a:r>
              <a:rPr lang="en-US" altLang="ko-KR" sz="1600"/>
              <a:t>(</a:t>
            </a:r>
            <a:r>
              <a:rPr lang="ko-KR" altLang="en-US" sz="1600"/>
              <a:t>삭제 명령어는 윈도우의 잘라내기와 동일</a:t>
            </a:r>
            <a:r>
              <a:rPr lang="en-US" altLang="ko-KR" sz="1600"/>
              <a:t>. </a:t>
            </a:r>
            <a:r>
              <a:rPr lang="ko-KR" altLang="en-US" sz="1600"/>
              <a:t>붙여넣기로 다른 곳에 붙일 수 있음</a:t>
            </a:r>
            <a:r>
              <a:rPr lang="en-US" altLang="ko-KR" sz="1600"/>
              <a:t>)</a:t>
            </a:r>
          </a:p>
          <a:p>
            <a:pPr>
              <a:lnSpc>
                <a:spcPct val="80000"/>
              </a:lnSpc>
            </a:pPr>
            <a:r>
              <a:rPr lang="ko-KR" altLang="en-US" sz="1800"/>
              <a:t>복사 </a:t>
            </a:r>
          </a:p>
          <a:p>
            <a:pPr lvl="1">
              <a:lnSpc>
                <a:spcPct val="80000"/>
              </a:lnSpc>
            </a:pPr>
            <a:r>
              <a:rPr lang="en-US" altLang="ko-KR" sz="1600">
                <a:solidFill>
                  <a:schemeClr val="accent1"/>
                </a:solidFill>
              </a:rPr>
              <a:t>yy</a:t>
            </a:r>
            <a:r>
              <a:rPr lang="en-US" altLang="ko-KR" sz="1600"/>
              <a:t> : </a:t>
            </a:r>
            <a:r>
              <a:rPr lang="ko-KR" altLang="en-US" sz="1600"/>
              <a:t>현재 라인 복사</a:t>
            </a:r>
          </a:p>
          <a:p>
            <a:pPr lvl="1">
              <a:lnSpc>
                <a:spcPct val="80000"/>
              </a:lnSpc>
            </a:pPr>
            <a:r>
              <a:rPr lang="ko-KR" altLang="en-US" sz="1600"/>
              <a:t>숫자 </a:t>
            </a:r>
            <a:r>
              <a:rPr lang="en-US" altLang="ko-KR" sz="1600"/>
              <a:t>+ yy : </a:t>
            </a:r>
            <a:r>
              <a:rPr lang="ko-KR" altLang="en-US" sz="1600"/>
              <a:t>현재부터 아래로 숫자만큼의 라인 복사</a:t>
            </a:r>
          </a:p>
          <a:p>
            <a:pPr lvl="1">
              <a:lnSpc>
                <a:spcPct val="80000"/>
              </a:lnSpc>
            </a:pPr>
            <a:r>
              <a:rPr lang="en-US" altLang="ko-KR" sz="1600"/>
              <a:t>yw : </a:t>
            </a:r>
            <a:r>
              <a:rPr lang="ko-KR" altLang="en-US" sz="1600"/>
              <a:t>현재 단어 복사</a:t>
            </a:r>
          </a:p>
          <a:p>
            <a:pPr lvl="1">
              <a:lnSpc>
                <a:spcPct val="80000"/>
              </a:lnSpc>
            </a:pPr>
            <a:r>
              <a:rPr lang="ko-KR" altLang="en-US" sz="1600"/>
              <a:t>숫자 </a:t>
            </a:r>
            <a:r>
              <a:rPr lang="en-US" altLang="ko-KR" sz="1600"/>
              <a:t>+ yw : </a:t>
            </a:r>
            <a:r>
              <a:rPr lang="ko-KR" altLang="en-US" sz="1600"/>
              <a:t>현재부터 뒤로 숫자만큼의 단어 복사</a:t>
            </a:r>
            <a:endParaRPr lang="en-US" altLang="ko-KR" sz="1800"/>
          </a:p>
          <a:p>
            <a:pPr>
              <a:lnSpc>
                <a:spcPct val="80000"/>
              </a:lnSpc>
            </a:pPr>
            <a:r>
              <a:rPr lang="ko-KR" altLang="en-US" sz="1800"/>
              <a:t>붙여넣기</a:t>
            </a:r>
          </a:p>
          <a:p>
            <a:pPr lvl="1">
              <a:lnSpc>
                <a:spcPct val="80000"/>
              </a:lnSpc>
            </a:pPr>
            <a:r>
              <a:rPr lang="en-US" altLang="ko-KR" sz="1600">
                <a:solidFill>
                  <a:schemeClr val="accent1"/>
                </a:solidFill>
              </a:rPr>
              <a:t>p</a:t>
            </a:r>
            <a:r>
              <a:rPr lang="en-US" altLang="ko-KR" sz="1600"/>
              <a:t> : </a:t>
            </a:r>
            <a:r>
              <a:rPr lang="ko-KR" altLang="en-US" sz="1600"/>
              <a:t>현재 커서 다음 줄에 붙여넣기</a:t>
            </a:r>
          </a:p>
          <a:p>
            <a:pPr lvl="1">
              <a:lnSpc>
                <a:spcPct val="80000"/>
              </a:lnSpc>
            </a:pPr>
            <a:r>
              <a:rPr lang="en-US" altLang="ko-KR" sz="1600"/>
              <a:t>P : </a:t>
            </a:r>
            <a:r>
              <a:rPr lang="ko-KR" altLang="en-US" sz="1600"/>
              <a:t>현재 커서 이전 줄에 붙여넣기</a:t>
            </a:r>
            <a:endParaRPr lang="ko-KR" altLang="en-US" sz="1800"/>
          </a:p>
        </p:txBody>
      </p:sp>
      <p:sp>
        <p:nvSpPr>
          <p:cNvPr id="52228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ABCE0AB1-C65E-4F66-B88B-0C312B203110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굴림" pitchFamily="50" charset="-127"/>
                <a:ea typeface="굴림" pitchFamily="50" charset="-127"/>
              </a:rPr>
              <a:t>.</a:t>
            </a:r>
            <a:r>
              <a:rPr lang="en-US" dirty="0" err="1">
                <a:latin typeface="굴림" pitchFamily="50" charset="-127"/>
                <a:ea typeface="굴림" pitchFamily="50" charset="-127"/>
              </a:rPr>
              <a:t>vimrc</a:t>
            </a:r>
            <a:r>
              <a:rPr lang="en-US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설정법</a:t>
            </a:r>
          </a:p>
        </p:txBody>
      </p:sp>
      <p:sp>
        <p:nvSpPr>
          <p:cNvPr id="53251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5214938"/>
          </a:xfrm>
        </p:spPr>
        <p:txBody>
          <a:bodyPr/>
          <a:lstStyle/>
          <a:p>
            <a:pPr marL="514350" indent="-514350">
              <a:buFont typeface="Times New Roman" pitchFamily="18" charset="0"/>
              <a:buAutoNum type="arabicPeriod"/>
            </a:pPr>
            <a:r>
              <a:rPr lang="ko-KR" altLang="en-US"/>
              <a:t>기본 자신의 홈 디렉토리로 이동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/>
                </a:solidFill>
              </a:rPr>
              <a:t>cd</a:t>
            </a:r>
            <a:r>
              <a:rPr lang="en-US" altLang="ko-KR"/>
              <a:t> )</a:t>
            </a:r>
            <a:endParaRPr lang="ko-KR" altLang="en-US"/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altLang="ko-KR">
                <a:solidFill>
                  <a:schemeClr val="accent1"/>
                </a:solidFill>
              </a:rPr>
              <a:t>ls -al</a:t>
            </a:r>
            <a:r>
              <a:rPr lang="ko-KR" altLang="en-US"/>
              <a:t>을 쳐보면 </a:t>
            </a:r>
            <a:r>
              <a:rPr lang="en-US" altLang="ko-KR">
                <a:solidFill>
                  <a:schemeClr val="accent1"/>
                </a:solidFill>
              </a:rPr>
              <a:t>.vimrc </a:t>
            </a:r>
            <a:r>
              <a:rPr lang="ko-KR" altLang="en-US"/>
              <a:t>는 기본으로 폴더에 들어있지 않음</a:t>
            </a: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altLang="ko-KR">
                <a:solidFill>
                  <a:schemeClr val="accent1"/>
                </a:solidFill>
              </a:rPr>
              <a:t>vi .vimrc</a:t>
            </a:r>
            <a:r>
              <a:rPr lang="ko-KR" altLang="en-US"/>
              <a:t>를 입력하여 </a:t>
            </a:r>
            <a:r>
              <a:rPr lang="en-US" altLang="ko-KR"/>
              <a:t>.vimrc </a:t>
            </a:r>
            <a:r>
              <a:rPr lang="ko-KR" altLang="en-US"/>
              <a:t>생성</a:t>
            </a:r>
            <a:endParaRPr lang="en-US" altLang="ko-KR"/>
          </a:p>
          <a:p>
            <a:pPr marL="514350" indent="-514350"/>
            <a:endParaRPr lang="en-US" altLang="ko-KR"/>
          </a:p>
          <a:p>
            <a:pPr marL="514350" indent="-514350"/>
            <a:r>
              <a:rPr lang="en-US" altLang="ko-KR"/>
              <a:t>.vimrc </a:t>
            </a:r>
            <a:r>
              <a:rPr lang="ko-KR" altLang="en-US"/>
              <a:t>설정</a:t>
            </a:r>
            <a:endParaRPr lang="en-US" altLang="ko-KR"/>
          </a:p>
          <a:p>
            <a:pPr lvl="1"/>
            <a:r>
              <a:rPr lang="en-US" altLang="ko-KR" sz="1400"/>
              <a:t>set shiftwidth=4  - </a:t>
            </a:r>
            <a:r>
              <a:rPr lang="ko-KR" altLang="en-US" sz="1400"/>
              <a:t>자동 들여쓰기를 할 때 </a:t>
            </a:r>
            <a:r>
              <a:rPr lang="en-US" altLang="ko-KR" sz="1400"/>
              <a:t>4</a:t>
            </a:r>
            <a:r>
              <a:rPr lang="ko-KR" altLang="en-US" sz="1400"/>
              <a:t>칸 들여 쓰도록 한다</a:t>
            </a:r>
            <a:r>
              <a:rPr lang="en-US" altLang="ko-KR" sz="1400"/>
              <a:t>.</a:t>
            </a:r>
            <a:endParaRPr lang="ko-KR" altLang="en-US" sz="1400"/>
          </a:p>
          <a:p>
            <a:pPr lvl="1"/>
            <a:r>
              <a:rPr lang="en-US" altLang="ko-KR" sz="1400">
                <a:solidFill>
                  <a:schemeClr val="accent1"/>
                </a:solidFill>
              </a:rPr>
              <a:t>set number </a:t>
            </a:r>
            <a:r>
              <a:rPr lang="en-US" altLang="ko-KR" sz="1400"/>
              <a:t>– </a:t>
            </a:r>
            <a:r>
              <a:rPr lang="ko-KR" altLang="en-US" sz="1400"/>
              <a:t>행 번호를 사용한다</a:t>
            </a:r>
            <a:r>
              <a:rPr lang="en-US" altLang="ko-KR" sz="1400"/>
              <a:t>.</a:t>
            </a:r>
            <a:endParaRPr lang="ko-KR" altLang="en-US" sz="1400"/>
          </a:p>
          <a:p>
            <a:pPr lvl="1"/>
            <a:r>
              <a:rPr lang="en-US" altLang="ko-KR" sz="1400"/>
              <a:t>set nobackup  - </a:t>
            </a:r>
            <a:r>
              <a:rPr lang="ko-KR" altLang="en-US" sz="1400"/>
              <a:t>백업파일을 생성하지 않는다</a:t>
            </a:r>
            <a:r>
              <a:rPr lang="en-US" altLang="ko-KR" sz="1400"/>
              <a:t>.</a:t>
            </a:r>
            <a:endParaRPr lang="ko-KR" altLang="en-US" sz="1400"/>
          </a:p>
          <a:p>
            <a:pPr lvl="1"/>
            <a:r>
              <a:rPr lang="en-US" altLang="ko-KR" sz="1400"/>
              <a:t>set fileencoding=euc-kr - </a:t>
            </a:r>
            <a:r>
              <a:rPr lang="ko-KR" altLang="en-US" sz="1400"/>
              <a:t>실제로 파일을 저장할 때 사용되는 인코딩은 </a:t>
            </a:r>
            <a:r>
              <a:rPr lang="en-US" altLang="ko-KR" sz="1400"/>
              <a:t>euc-kr</a:t>
            </a:r>
            <a:endParaRPr lang="ko-KR" altLang="en-US" sz="1400"/>
          </a:p>
          <a:p>
            <a:pPr lvl="1"/>
            <a:r>
              <a:rPr lang="en-US" altLang="ko-KR" sz="1400">
                <a:solidFill>
                  <a:schemeClr val="accent1"/>
                </a:solidFill>
              </a:rPr>
              <a:t>set background=light </a:t>
            </a:r>
            <a:r>
              <a:rPr lang="en-US" altLang="ko-KR" sz="1400"/>
              <a:t> - </a:t>
            </a:r>
            <a:r>
              <a:rPr lang="ko-KR" altLang="en-US" sz="1400"/>
              <a:t>하이라이팅 옵션 </a:t>
            </a:r>
            <a:r>
              <a:rPr lang="en-US" altLang="ko-KR" sz="1400"/>
              <a:t>lihgt or dark</a:t>
            </a:r>
            <a:endParaRPr lang="ko-KR" altLang="en-US" sz="1400"/>
          </a:p>
          <a:p>
            <a:pPr lvl="1"/>
            <a:r>
              <a:rPr lang="en-US" altLang="ko-KR" sz="1400"/>
              <a:t>set expandtab  - </a:t>
            </a:r>
            <a:r>
              <a:rPr lang="ko-KR" altLang="en-US" sz="1400"/>
              <a:t>탭을 입력하면 공백문자로 변환하는 기능을 설정</a:t>
            </a:r>
          </a:p>
          <a:p>
            <a:pPr lvl="1"/>
            <a:r>
              <a:rPr lang="en-US" altLang="ko-KR" sz="1400"/>
              <a:t>set hlsearch  - </a:t>
            </a:r>
            <a:r>
              <a:rPr lang="ko-KR" altLang="en-US" sz="1400"/>
              <a:t>검색어를 구문강조해주는 기능</a:t>
            </a:r>
          </a:p>
          <a:p>
            <a:pPr lvl="1"/>
            <a:r>
              <a:rPr lang="en-US" altLang="ko-KR" sz="1400"/>
              <a:t>set ignorecase  -  </a:t>
            </a:r>
            <a:r>
              <a:rPr lang="ko-KR" altLang="en-US" sz="1400"/>
              <a:t>검색할 때 대소문자 무시하도록 하는 것</a:t>
            </a:r>
            <a:r>
              <a:rPr lang="en-US" altLang="ko-KR" sz="1400"/>
              <a:t>.</a:t>
            </a:r>
            <a:endParaRPr lang="ko-KR" altLang="en-US"/>
          </a:p>
        </p:txBody>
      </p:sp>
      <p:sp>
        <p:nvSpPr>
          <p:cNvPr id="53252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921CC12A-C336-4E7B-ADBC-975AFF762AF4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개요</a:t>
            </a:r>
          </a:p>
          <a:p>
            <a:pPr lvl="1"/>
            <a:r>
              <a:rPr lang="ko-KR" altLang="en-US"/>
              <a:t>쉘은 인터프리터 언어이다</a:t>
            </a:r>
            <a:r>
              <a:rPr lang="en-US" altLang="ko-KR"/>
              <a:t>. </a:t>
            </a:r>
            <a:r>
              <a:rPr lang="ko-KR" altLang="en-US"/>
              <a:t>즉 컴파일을 필요로 하지 않는다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쉘 프로그래밍의 필요성</a:t>
            </a:r>
          </a:p>
          <a:p>
            <a:pPr lvl="2"/>
            <a:r>
              <a:rPr lang="en-US" altLang="ko-KR" sz="1800"/>
              <a:t>Unix </a:t>
            </a:r>
            <a:r>
              <a:rPr lang="ko-KR" altLang="en-US" sz="1800"/>
              <a:t>는 기본적으로 작고 간단한 역할을 수행하는 프로그램으로 이루어져 있다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어떠한 작업을 수행하기 위해선 기존의 </a:t>
            </a:r>
            <a:r>
              <a:rPr lang="en-US" altLang="ko-KR" sz="1800"/>
              <a:t>Unix </a:t>
            </a:r>
            <a:r>
              <a:rPr lang="ko-KR" altLang="en-US" sz="1800"/>
              <a:t>프로그램들을 구조적으로 연결하여 조립할 필요가 있다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복잡한 작업을 위해 프로그램의 제어와 사용자와의 상호작용 등이 필요로 하고 이를 위해 명령어들을 스크립트로 작성하여 실행하도록 한다</a:t>
            </a:r>
            <a:r>
              <a:rPr lang="en-US" altLang="ko-KR" sz="1800"/>
              <a:t>.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57250" y="428625"/>
            <a:ext cx="8001000" cy="671513"/>
          </a:xfrm>
          <a:solidFill>
            <a:srgbClr val="F8B09A"/>
          </a:solidFill>
          <a:ln w="28575">
            <a:solidFill>
              <a:srgbClr val="C00000"/>
            </a:solidFill>
          </a:ln>
        </p:spPr>
        <p:txBody>
          <a:bodyPr/>
          <a:lstStyle/>
          <a:p>
            <a:pPr algn="ctr">
              <a:defRPr/>
            </a:pPr>
            <a:r>
              <a:rPr lang="en-US" altLang="ko-KR" dirty="0"/>
              <a:t>3-2. Shell </a:t>
            </a:r>
            <a:r>
              <a:rPr lang="ko-KR" altLang="en-US" dirty="0"/>
              <a:t>프로그래밍</a:t>
            </a:r>
          </a:p>
        </p:txBody>
      </p:sp>
      <p:sp>
        <p:nvSpPr>
          <p:cNvPr id="5427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7CD9096A-734B-4711-B48F-3EE6B250F8E6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ko-KR" altLang="en-US"/>
              <a:t>선언과 할당</a:t>
            </a:r>
          </a:p>
          <a:p>
            <a:pPr lvl="2"/>
            <a:r>
              <a:rPr lang="en-US" altLang="ko-KR" sz="1800"/>
              <a:t>Bourene shell </a:t>
            </a:r>
            <a:r>
              <a:rPr lang="ko-KR" altLang="en-US" sz="1800"/>
              <a:t>에서는 변수를 선언하지 않고 사용할 수 있다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변수의 이름은 암묵적으로 대문자를 많이 사용한다</a:t>
            </a:r>
            <a:r>
              <a:rPr lang="en-US" altLang="ko-KR" sz="1800"/>
              <a:t>.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428750" y="3071813"/>
          <a:ext cx="66294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비트맵 이미지" r:id="rId3" imgW="8000000" imgH="1828571" progId="Paint.Picture">
                  <p:embed/>
                </p:oleObj>
              </mc:Choice>
              <mc:Fallback>
                <p:oleObj name="비트맵 이미지" r:id="rId3" imgW="8000000" imgH="182857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071813"/>
                        <a:ext cx="66294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109C9EEA-1840-429C-82BC-C7B01944C9A1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접속 방법</a:t>
            </a:r>
          </a:p>
          <a:p>
            <a:pPr lvl="1"/>
            <a:r>
              <a:rPr lang="ko-KR" altLang="en-US"/>
              <a:t>원격 접속 방법</a:t>
            </a:r>
          </a:p>
          <a:p>
            <a:pPr lvl="2"/>
            <a:r>
              <a:rPr lang="en-US" altLang="ko-KR" sz="1800"/>
              <a:t>telnet</a:t>
            </a:r>
          </a:p>
          <a:p>
            <a:pPr lvl="2"/>
            <a:r>
              <a:rPr lang="en-US" altLang="ko-KR" sz="1800"/>
              <a:t>ssh</a:t>
            </a:r>
          </a:p>
          <a:p>
            <a:pPr lvl="1"/>
            <a:r>
              <a:rPr lang="ko-KR" altLang="en-US"/>
              <a:t>터미널 접속 방법</a:t>
            </a:r>
          </a:p>
          <a:p>
            <a:pPr lvl="2"/>
            <a:r>
              <a:rPr lang="ko-KR" altLang="en-US" sz="1800"/>
              <a:t>서버에 직접 연결되어 있는 모니터와 키보드</a:t>
            </a:r>
            <a:r>
              <a:rPr lang="en-US" altLang="ko-KR" sz="1800"/>
              <a:t>, </a:t>
            </a:r>
            <a:r>
              <a:rPr lang="ko-KR" altLang="en-US" sz="1800"/>
              <a:t>마우스를 통해 연결</a:t>
            </a:r>
          </a:p>
          <a:p>
            <a:pPr lvl="1"/>
            <a:r>
              <a:rPr lang="ko-KR" altLang="en-US"/>
              <a:t>일반 사용자들은 </a:t>
            </a:r>
            <a:r>
              <a:rPr lang="en-US" altLang="ko-KR"/>
              <a:t>Unix System </a:t>
            </a:r>
            <a:r>
              <a:rPr lang="ko-KR" altLang="en-US"/>
              <a:t>에 접속하기 위해서 보통 원격 접속 프로그램을 사용한다</a:t>
            </a:r>
            <a:r>
              <a:rPr lang="en-US" altLang="ko-KR"/>
              <a:t>.</a:t>
            </a:r>
          </a:p>
          <a:p>
            <a:pPr lvl="2"/>
            <a:r>
              <a:rPr lang="en-US" altLang="ko-KR" sz="1800"/>
              <a:t>zterm, putty, SSH Secure Shell Client, SecureCRT, Xmanager </a:t>
            </a:r>
            <a:r>
              <a:rPr lang="ko-KR" altLang="en-US" sz="1800"/>
              <a:t>등</a:t>
            </a:r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22BFE851-A971-4E59-BAFC-13BF61059D17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문범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2938" y="1143000"/>
            <a:ext cx="7983537" cy="4751388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ko-KR" altLang="en-US"/>
              <a:t>선언과 할당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447800" y="2235200"/>
          <a:ext cx="66294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비트맵 이미지" r:id="rId3" imgW="8000000" imgH="5477640" progId="Paint.Picture">
                  <p:embed/>
                </p:oleObj>
              </mc:Choice>
              <mc:Fallback>
                <p:oleObj name="비트맵 이미지" r:id="rId3" imgW="8000000" imgH="547764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35200"/>
                        <a:ext cx="6629400" cy="315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447800" y="5467350"/>
          <a:ext cx="66294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비트맵 이미지" r:id="rId5" imgW="7992591" imgH="1257476" progId="Paint.Picture">
                  <p:embed/>
                </p:oleObj>
              </mc:Choice>
              <mc:Fallback>
                <p:oleObj name="비트맵 이미지" r:id="rId5" imgW="7992591" imgH="125747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67350"/>
                        <a:ext cx="66294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43DBEA3B-5AEC-42E9-8618-7B5E0DF378E6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en-US" altLang="ko-KR"/>
              <a:t>Exporting shell variables</a:t>
            </a:r>
          </a:p>
          <a:p>
            <a:pPr lvl="2"/>
            <a:r>
              <a:rPr lang="ko-KR" altLang="en-US" sz="1800"/>
              <a:t>변수는 선언된 쉘 내에서만 사용된다</a:t>
            </a:r>
            <a:r>
              <a:rPr lang="en-US" altLang="ko-KR" sz="1800"/>
              <a:t>. </a:t>
            </a:r>
            <a:r>
              <a:rPr lang="ko-KR" altLang="en-US" sz="1800"/>
              <a:t>하지만 </a:t>
            </a:r>
            <a:r>
              <a:rPr lang="en-US" altLang="ko-KR" sz="1800"/>
              <a:t>export </a:t>
            </a:r>
            <a:r>
              <a:rPr lang="ko-KR" altLang="en-US" sz="1800"/>
              <a:t>명령을 사용하면 변수를 다른 곳에서도 사용할 수 있게 된다</a:t>
            </a:r>
            <a:r>
              <a:rPr lang="en-US" altLang="ko-KR" sz="1800"/>
              <a:t>.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643063" y="3000375"/>
          <a:ext cx="6553200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비트맵 이미지" r:id="rId3" imgW="7992591" imgH="2657846" progId="Paint.Picture">
                  <p:embed/>
                </p:oleObj>
              </mc:Choice>
              <mc:Fallback>
                <p:oleObj name="비트맵 이미지" r:id="rId3" imgW="7992591" imgH="265784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000375"/>
                        <a:ext cx="6553200" cy="236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E0A31A58-230B-40C4-8D95-710CF115104E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en-US" altLang="ko-KR"/>
              <a:t>Automatic shell variables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083150"/>
              </p:ext>
            </p:extLst>
          </p:nvPr>
        </p:nvGraphicFramePr>
        <p:xfrm>
          <a:off x="1043608" y="2276872"/>
          <a:ext cx="7772400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비트맵 이미지" r:id="rId3" imgW="7992591" imgH="3858164" progId="Paint.Picture">
                  <p:embed/>
                </p:oleObj>
              </mc:Choice>
              <mc:Fallback>
                <p:oleObj name="비트맵 이미지" r:id="rId3" imgW="7992591" imgH="385816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276872"/>
                        <a:ext cx="7772400" cy="385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Page </a:t>
            </a:r>
            <a:fld id="{B1811685-C876-41B5-B8D6-DBF50DD673AD}" type="slidenum">
              <a:rPr lang="en-US" altLang="ko-KR" smtClean="0"/>
              <a:pPr/>
              <a:t>32</a:t>
            </a:fld>
            <a:endParaRPr lang="en-US" altLang="ko-K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en-US" altLang="ko-KR"/>
              <a:t>Automatic shell variables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500188" y="2286000"/>
          <a:ext cx="65532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비트맵 이미지" r:id="rId3" imgW="7992591" imgH="3790476" progId="Paint.Picture">
                  <p:embed/>
                </p:oleObj>
              </mc:Choice>
              <mc:Fallback>
                <p:oleObj name="비트맵 이미지" r:id="rId3" imgW="7992591" imgH="379047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286000"/>
                        <a:ext cx="65532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슬라이드 번호 개체 틀 3"/>
          <p:cNvSpPr txBox="1">
            <a:spLocks/>
          </p:cNvSpPr>
          <p:nvPr/>
        </p:nvSpPr>
        <p:spPr bwMode="auto">
          <a:xfrm>
            <a:off x="7643813" y="6500813"/>
            <a:ext cx="1276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Arial" charset="0"/>
              </a:rPr>
              <a:t>Page </a:t>
            </a:r>
            <a:fld id="{C1C4A690-5433-4FBF-9CF0-D16B406FB234}" type="slidenum">
              <a:rPr lang="en-US" altLang="ko-KR">
                <a:latin typeface="Arial" charset="0"/>
              </a:rPr>
              <a:pPr/>
              <a:t>33</a:t>
            </a:fld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en-US" altLang="ko-KR"/>
              <a:t>Automatic shell variables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531938" y="2232025"/>
          <a:ext cx="646906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비트맵 이미지" r:id="rId3" imgW="7992591" imgH="1819529" progId="Paint.Picture">
                  <p:embed/>
                </p:oleObj>
              </mc:Choice>
              <mc:Fallback>
                <p:oleObj name="비트맵 이미지" r:id="rId3" imgW="7992591" imgH="181952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2232025"/>
                        <a:ext cx="6469062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524000" y="3756025"/>
          <a:ext cx="6477000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비트맵 이미지" r:id="rId5" imgW="7992591" imgH="3219899" progId="Paint.Picture">
                  <p:embed/>
                </p:oleObj>
              </mc:Choice>
              <mc:Fallback>
                <p:oleObj name="비트맵 이미지" r:id="rId5" imgW="7992591" imgH="321989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56025"/>
                        <a:ext cx="6477000" cy="253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E02E91D4-FF8B-44F6-97AB-A0E6D71B8B84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en-US" altLang="ko-KR"/>
              <a:t>Standard shell variable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000125" y="2214563"/>
          <a:ext cx="7848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비트맵 이미지" r:id="rId3" imgW="8209524" imgH="5676190" progId="Paint.Picture">
                  <p:embed/>
                </p:oleObj>
              </mc:Choice>
              <mc:Fallback>
                <p:oleObj name="비트맵 이미지" r:id="rId3" imgW="8209524" imgH="567619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214563"/>
                        <a:ext cx="78486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CCBB8DE9-96AD-4389-96FF-FBB5B73212A2}" type="slidenum">
              <a:rPr lang="en-US" altLang="ko-KR" smtClean="0"/>
              <a:pPr/>
              <a:t>35</a:t>
            </a:fld>
            <a:endParaRPr lang="en-US" altLang="ko-K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en-US" altLang="ko-KR"/>
              <a:t>Quoting special characters</a:t>
            </a:r>
          </a:p>
          <a:p>
            <a:pPr lvl="2"/>
            <a:r>
              <a:rPr lang="en-US" altLang="ko-KR" sz="1800"/>
              <a:t>Backslash(\) </a:t>
            </a:r>
            <a:r>
              <a:rPr lang="en-US" altLang="ko-KR" sz="1800">
                <a:latin typeface="Arial" charset="0"/>
              </a:rPr>
              <a:t>–</a:t>
            </a:r>
            <a:r>
              <a:rPr lang="en-US" altLang="ko-KR" sz="1800"/>
              <a:t> </a:t>
            </a:r>
            <a:r>
              <a:rPr lang="ko-KR" altLang="en-US" sz="1800"/>
              <a:t>한 문자에 대하여 </a:t>
            </a:r>
            <a:r>
              <a:rPr lang="en-US" altLang="ko-KR" sz="1800"/>
              <a:t>meta character </a:t>
            </a:r>
            <a:r>
              <a:rPr lang="ko-KR" altLang="en-US" sz="1800"/>
              <a:t>에 관계없이 있는 그대로 하나의 문자로 인식한다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Single quote(</a:t>
            </a:r>
            <a:r>
              <a:rPr lang="en-US" altLang="ko-KR" sz="1800">
                <a:latin typeface="Arial" charset="0"/>
              </a:rPr>
              <a:t>‘</a:t>
            </a:r>
            <a:r>
              <a:rPr lang="en-US" altLang="ko-KR" sz="1800"/>
              <a:t> </a:t>
            </a:r>
            <a:r>
              <a:rPr lang="en-US" altLang="ko-KR" sz="1800">
                <a:latin typeface="Arial" charset="0"/>
              </a:rPr>
              <a:t>‘</a:t>
            </a:r>
            <a:r>
              <a:rPr lang="en-US" altLang="ko-KR" sz="1800"/>
              <a:t>) </a:t>
            </a:r>
            <a:r>
              <a:rPr lang="en-US" altLang="ko-KR" sz="1800">
                <a:latin typeface="Arial" charset="0"/>
              </a:rPr>
              <a:t>–</a:t>
            </a:r>
            <a:r>
              <a:rPr lang="en-US" altLang="ko-KR" sz="1800"/>
              <a:t> single quote </a:t>
            </a:r>
            <a:r>
              <a:rPr lang="ko-KR" altLang="en-US" sz="1800"/>
              <a:t>내에 있는 문자열을 있는 그대로 처리한다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Double quote(</a:t>
            </a:r>
            <a:r>
              <a:rPr lang="en-US" altLang="ko-KR" sz="1800">
                <a:latin typeface="Arial" charset="0"/>
              </a:rPr>
              <a:t>“</a:t>
            </a:r>
            <a:r>
              <a:rPr lang="en-US" altLang="ko-KR" sz="1800"/>
              <a:t> </a:t>
            </a:r>
            <a:r>
              <a:rPr lang="en-US" altLang="ko-KR" sz="1800">
                <a:latin typeface="Arial" charset="0"/>
              </a:rPr>
              <a:t>“</a:t>
            </a:r>
            <a:r>
              <a:rPr lang="en-US" altLang="ko-KR" sz="1800"/>
              <a:t>) </a:t>
            </a:r>
            <a:r>
              <a:rPr lang="en-US" altLang="ko-KR" sz="1800">
                <a:latin typeface="Arial" charset="0"/>
              </a:rPr>
              <a:t>–</a:t>
            </a:r>
            <a:r>
              <a:rPr lang="en-US" altLang="ko-KR" sz="1800"/>
              <a:t> double quote </a:t>
            </a:r>
            <a:r>
              <a:rPr lang="ko-KR" altLang="en-US" sz="1800"/>
              <a:t>내에 있는 변수를 변수 값으로 치환하여 처리한다</a:t>
            </a:r>
            <a:r>
              <a:rPr lang="en-US" altLang="ko-KR" sz="1800"/>
              <a:t>.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643063" y="4071938"/>
          <a:ext cx="6629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비트맵 이미지" r:id="rId3" imgW="7992591" imgH="2666667" progId="Paint.Picture">
                  <p:embed/>
                </p:oleObj>
              </mc:Choice>
              <mc:Fallback>
                <p:oleObj name="비트맵 이미지" r:id="rId3" imgW="7992591" imgH="2666667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071938"/>
                        <a:ext cx="66294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23017D3A-DF20-4896-A017-6E4D8A8F3DE6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조건문</a:t>
            </a:r>
          </a:p>
          <a:p>
            <a:pPr lvl="1"/>
            <a:r>
              <a:rPr lang="en-US" altLang="ko-KR"/>
              <a:t>if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814513" y="2214563"/>
          <a:ext cx="6400800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비트맵 이미지" r:id="rId3" imgW="7992591" imgH="2371429" progId="Paint.Picture">
                  <p:embed/>
                </p:oleObj>
              </mc:Choice>
              <mc:Fallback>
                <p:oleObj name="비트맵 이미지" r:id="rId3" imgW="7992591" imgH="237142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2214563"/>
                        <a:ext cx="6400800" cy="1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814513" y="3937000"/>
          <a:ext cx="64008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비트맵 이미지" r:id="rId5" imgW="7992591" imgH="1247619" progId="Paint.Picture">
                  <p:embed/>
                </p:oleObj>
              </mc:Choice>
              <mc:Fallback>
                <p:oleObj name="비트맵 이미지" r:id="rId5" imgW="7992591" imgH="124761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937000"/>
                        <a:ext cx="64008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814513" y="5159375"/>
          <a:ext cx="6400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비트맵 이미지" r:id="rId7" imgW="7992591" imgH="1257476" progId="Paint.Picture">
                  <p:embed/>
                </p:oleObj>
              </mc:Choice>
              <mc:Fallback>
                <p:oleObj name="비트맵 이미지" r:id="rId7" imgW="7992591" imgH="125747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5159375"/>
                        <a:ext cx="64008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슬라이드 번호 개체 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0739C004-F329-4042-83E2-E65C5C3B06A6}" type="slidenum">
              <a:rPr lang="en-US" altLang="ko-KR" smtClean="0"/>
              <a:pPr/>
              <a:t>37</a:t>
            </a:fld>
            <a:endParaRPr lang="en-US" altLang="ko-K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조건문</a:t>
            </a:r>
          </a:p>
          <a:p>
            <a:pPr lvl="1"/>
            <a:r>
              <a:rPr lang="en-US" altLang="ko-KR"/>
              <a:t>if (Cont’)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571625" y="2357438"/>
          <a:ext cx="6400800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비트맵 이미지" r:id="rId3" imgW="7992591" imgH="3801006" progId="Paint.Picture">
                  <p:embed/>
                </p:oleObj>
              </mc:Choice>
              <mc:Fallback>
                <p:oleObj name="비트맵 이미지" r:id="rId3" imgW="7992591" imgH="380100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357438"/>
                        <a:ext cx="6400800" cy="322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CAB6D39D-F47D-46A2-9A46-22D39E3A3D2A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반복문</a:t>
            </a:r>
          </a:p>
          <a:p>
            <a:pPr lvl="1"/>
            <a:r>
              <a:rPr lang="en-US" altLang="ko-KR"/>
              <a:t>for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785938" y="2214563"/>
          <a:ext cx="647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비트맵 이미지" r:id="rId3" imgW="7992591" imgH="1247619" progId="Paint.Picture">
                  <p:embed/>
                </p:oleObj>
              </mc:Choice>
              <mc:Fallback>
                <p:oleObj name="비트맵 이미지" r:id="rId3" imgW="7992591" imgH="124761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214563"/>
                        <a:ext cx="6477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785938" y="3128963"/>
          <a:ext cx="6477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비트맵 이미지" r:id="rId5" imgW="7992591" imgH="4638095" progId="Paint.Picture">
                  <p:embed/>
                </p:oleObj>
              </mc:Choice>
              <mc:Fallback>
                <p:oleObj name="비트맵 이미지" r:id="rId5" imgW="7992591" imgH="463809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128963"/>
                        <a:ext cx="6477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0B13C02E-EFD1-4ECB-BC8A-AFD82A12E9F1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819" name="내용 개체 틀 11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en-US" altLang="ko-KR"/>
              <a:t>Putty</a:t>
            </a:r>
            <a:r>
              <a:rPr lang="ko-KR" altLang="en-US"/>
              <a:t>를 이용한 접속</a:t>
            </a:r>
            <a:r>
              <a:rPr lang="en-US" altLang="ko-KR"/>
              <a:t> Session Save </a:t>
            </a:r>
            <a:r>
              <a:rPr lang="ko-KR" altLang="en-US"/>
              <a:t>기능 활용하기</a:t>
            </a:r>
            <a:endParaRPr lang="en-US" altLang="ko-KR"/>
          </a:p>
          <a:p>
            <a:pPr lvl="1"/>
            <a:r>
              <a:rPr lang="en-US" altLang="ko-KR"/>
              <a:t>Unix </a:t>
            </a:r>
            <a:r>
              <a:rPr lang="ko-KR" altLang="en-US"/>
              <a:t>서버에 접속 할 때 주로 이 프로그램을 많이 이용한다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133600"/>
            <a:ext cx="4057650" cy="4143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 rot="10016815">
            <a:off x="2735263" y="2862263"/>
            <a:ext cx="1858962" cy="122237"/>
          </a:xfrm>
          <a:prstGeom prst="rightArrow">
            <a:avLst>
              <a:gd name="adj1" fmla="val 50000"/>
              <a:gd name="adj2" fmla="val 291273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541838" y="2420938"/>
            <a:ext cx="3887787" cy="57626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latinLnBrk="1">
              <a:defRPr/>
            </a:pPr>
            <a:r>
              <a:rPr lang="en-US" altLang="ko-KR" sz="1400">
                <a:latin typeface="굴림" pitchFamily="50" charset="-127"/>
              </a:rPr>
              <a:t>1. </a:t>
            </a:r>
            <a:r>
              <a:rPr lang="ko-KR" altLang="en-US" sz="1400">
                <a:latin typeface="굴림" pitchFamily="50" charset="-127"/>
              </a:rPr>
              <a:t>주소창에 </a:t>
            </a:r>
            <a:r>
              <a:rPr lang="en-US" altLang="ko-KR" sz="1400">
                <a:latin typeface="굴림" pitchFamily="50" charset="-127"/>
              </a:rPr>
              <a:t>cspro.sogang.ac.kr </a:t>
            </a:r>
            <a:r>
              <a:rPr lang="ko-KR" altLang="en-US" sz="1400">
                <a:latin typeface="굴림" pitchFamily="50" charset="-127"/>
              </a:rPr>
              <a:t>을 입력한다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 rot="10800000">
            <a:off x="4211638" y="3429000"/>
            <a:ext cx="1074737" cy="142875"/>
          </a:xfrm>
          <a:prstGeom prst="rightArrow">
            <a:avLst>
              <a:gd name="adj1" fmla="val 50000"/>
              <a:gd name="adj2" fmla="val 108271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334000" y="3213100"/>
            <a:ext cx="2447925" cy="57626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latinLnBrk="1">
              <a:defRPr/>
            </a:pPr>
            <a:r>
              <a:rPr lang="en-US" altLang="ko-KR" sz="1400">
                <a:latin typeface="굴림" pitchFamily="50" charset="-127"/>
              </a:rPr>
              <a:t>2. ssh </a:t>
            </a:r>
            <a:r>
              <a:rPr lang="ko-KR" altLang="en-US" sz="1400">
                <a:latin typeface="굴림" pitchFamily="50" charset="-127"/>
              </a:rPr>
              <a:t>프로토콜을 선택한다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 rot="10800000">
            <a:off x="3635375" y="6021388"/>
            <a:ext cx="1150938" cy="193675"/>
          </a:xfrm>
          <a:prstGeom prst="rightArrow">
            <a:avLst>
              <a:gd name="adj1" fmla="val 50000"/>
              <a:gd name="adj2" fmla="val 108260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4757738" y="5805488"/>
            <a:ext cx="2087562" cy="57626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latinLnBrk="1">
              <a:defRPr/>
            </a:pPr>
            <a:r>
              <a:rPr lang="en-US" altLang="ko-KR" sz="1400">
                <a:latin typeface="굴림" pitchFamily="50" charset="-127"/>
              </a:rPr>
              <a:t>3. Open </a:t>
            </a:r>
            <a:r>
              <a:rPr lang="ko-KR" altLang="en-US" sz="1400">
                <a:latin typeface="굴림" pitchFamily="50" charset="-127"/>
              </a:rPr>
              <a:t>버튼을 누른다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4827" name="슬라이드 번호 개체 틀 1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220A6405-87A5-481A-BA57-704F41ACD18D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8963" y="1143000"/>
            <a:ext cx="7983537" cy="4751388"/>
          </a:xfrm>
        </p:spPr>
        <p:txBody>
          <a:bodyPr/>
          <a:lstStyle/>
          <a:p>
            <a:r>
              <a:rPr lang="ko-KR" altLang="en-US"/>
              <a:t>반복문</a:t>
            </a:r>
          </a:p>
          <a:p>
            <a:pPr lvl="1"/>
            <a:r>
              <a:rPr lang="en-US" altLang="ko-KR"/>
              <a:t>While and until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714500" y="2143125"/>
          <a:ext cx="64008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비트맵 이미지" r:id="rId3" imgW="7992591" imgH="1257476" progId="Paint.Picture">
                  <p:embed/>
                </p:oleObj>
              </mc:Choice>
              <mc:Fallback>
                <p:oleObj name="비트맵 이미지" r:id="rId3" imgW="7992591" imgH="125747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143125"/>
                        <a:ext cx="64008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714500" y="2949575"/>
          <a:ext cx="6400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비트맵 이미지" r:id="rId5" imgW="7992591" imgH="1247619" progId="Paint.Picture">
                  <p:embed/>
                </p:oleObj>
              </mc:Choice>
              <mc:Fallback>
                <p:oleObj name="비트맵 이미지" r:id="rId5" imgW="7992591" imgH="124761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949575"/>
                        <a:ext cx="6400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714500" y="3765550"/>
          <a:ext cx="6400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비트맵 이미지" r:id="rId7" imgW="7992591" imgH="4915586" progId="Paint.Picture">
                  <p:embed/>
                </p:oleObj>
              </mc:Choice>
              <mc:Fallback>
                <p:oleObj name="비트맵 이미지" r:id="rId7" imgW="7992591" imgH="491558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765550"/>
                        <a:ext cx="64008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슬라이드 번호 개체 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1C7B7CE5-3770-4493-8491-6420838B559B}" type="slidenum">
              <a:rPr lang="en-US" altLang="ko-KR" smtClean="0"/>
              <a:pPr/>
              <a:t>40</a:t>
            </a:fld>
            <a:endParaRPr lang="en-US" altLang="ko-K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3275" y="1143000"/>
            <a:ext cx="7983538" cy="4751388"/>
          </a:xfrm>
        </p:spPr>
        <p:txBody>
          <a:bodyPr/>
          <a:lstStyle/>
          <a:p>
            <a:r>
              <a:rPr lang="ko-KR" altLang="en-US"/>
              <a:t>선택문</a:t>
            </a:r>
          </a:p>
          <a:p>
            <a:pPr lvl="1"/>
            <a:r>
              <a:rPr lang="en-US" altLang="ko-KR"/>
              <a:t>case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781175" y="2155825"/>
          <a:ext cx="629126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비트맵 이미지" r:id="rId3" imgW="7992591" imgH="2657846" progId="Paint.Picture">
                  <p:embed/>
                </p:oleObj>
              </mc:Choice>
              <mc:Fallback>
                <p:oleObj name="비트맵 이미지" r:id="rId3" imgW="7992591" imgH="265784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2155825"/>
                        <a:ext cx="6291263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792288" y="3582988"/>
          <a:ext cx="6280150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비트맵 이미지" r:id="rId5" imgW="7992591" imgH="3790476" progId="Paint.Picture">
                  <p:embed/>
                </p:oleObj>
              </mc:Choice>
              <mc:Fallback>
                <p:oleObj name="비트맵 이미지" r:id="rId5" imgW="7992591" imgH="379047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3582988"/>
                        <a:ext cx="6280150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D23EBC1C-6E4C-4DAB-BBFC-C1213CA51F6D}" type="slidenum">
              <a:rPr lang="en-US" altLang="ko-KR" smtClean="0"/>
              <a:pPr/>
              <a:t>41</a:t>
            </a:fld>
            <a:endParaRPr lang="en-US" altLang="ko-K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함수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684338" y="1866900"/>
          <a:ext cx="63166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비트맵 이미지" r:id="rId3" imgW="7992591" imgH="1247619" progId="Paint.Picture">
                  <p:embed/>
                </p:oleObj>
              </mc:Choice>
              <mc:Fallback>
                <p:oleObj name="비트맵 이미지" r:id="rId3" imgW="7992591" imgH="124761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1866900"/>
                        <a:ext cx="63166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684338" y="2628900"/>
          <a:ext cx="44196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비트맵 이미지" r:id="rId5" imgW="6496957" imgH="6733333" progId="Paint.Picture">
                  <p:embed/>
                </p:oleObj>
              </mc:Choice>
              <mc:Fallback>
                <p:oleObj name="비트맵 이미지" r:id="rId5" imgW="6496957" imgH="673333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2628900"/>
                        <a:ext cx="44196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001FDB80-CC05-4A37-BDC8-CDB387D20B2C}" type="slidenum">
              <a:rPr lang="en-US" altLang="ko-KR" smtClean="0"/>
              <a:pPr/>
              <a:t>42</a:t>
            </a:fld>
            <a:endParaRPr lang="en-US" altLang="ko-K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프로그래밍 문제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43000"/>
            <a:ext cx="7983537" cy="4751388"/>
          </a:xfrm>
        </p:spPr>
        <p:txBody>
          <a:bodyPr/>
          <a:lstStyle/>
          <a:p>
            <a:pPr algn="just">
              <a:defRPr/>
            </a:pPr>
            <a:r>
              <a:rPr lang="ko-KR" altLang="en-US" sz="2000" dirty="0"/>
              <a:t>온라인 전화</a:t>
            </a:r>
            <a:r>
              <a:rPr lang="en-US" altLang="ko-KR" sz="2000" dirty="0"/>
              <a:t>/</a:t>
            </a:r>
            <a:r>
              <a:rPr lang="ko-KR" altLang="en-US" sz="2000" dirty="0"/>
              <a:t>주소록</a:t>
            </a:r>
          </a:p>
          <a:p>
            <a:pPr lvl="1" algn="just"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전화번호와 주소록이 기록되어 있는 데이터 파일이 있다</a:t>
            </a:r>
            <a:r>
              <a:rPr lang="en-US" altLang="ko-KR" sz="1800" dirty="0">
                <a:solidFill>
                  <a:srgbClr val="000000"/>
                </a:solidFill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</a:rPr>
              <a:t>사람의 이름</a:t>
            </a:r>
            <a:r>
              <a:rPr lang="en-US" altLang="ko-KR" sz="1800" dirty="0">
                <a:solidFill>
                  <a:srgbClr val="000000"/>
                </a:solidFill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</a:rPr>
              <a:t>주소</a:t>
            </a:r>
            <a:r>
              <a:rPr lang="en-US" altLang="ko-KR" sz="1800" dirty="0">
                <a:solidFill>
                  <a:srgbClr val="000000"/>
                </a:solidFill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</a:rPr>
              <a:t>전화번호의 일부분이 입력으로 주어지면 데이터 파일에서 입력과 맞는 데이터를 검색하여 포맷에 맞게 출력한다</a:t>
            </a:r>
            <a:r>
              <a:rPr lang="en-US" altLang="ko-KR" sz="1800" dirty="0">
                <a:solidFill>
                  <a:srgbClr val="000000"/>
                </a:solidFill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</a:rPr>
              <a:t>스크립트 파일명은 </a:t>
            </a:r>
            <a:r>
              <a:rPr lang="ko-KR" altLang="en-US" sz="1800" dirty="0">
                <a:solidFill>
                  <a:srgbClr val="000000"/>
                </a:solidFill>
                <a:latin typeface="Arial"/>
              </a:rPr>
              <a:t>“</a:t>
            </a:r>
            <a:r>
              <a:rPr lang="en-US" altLang="ko-KR" sz="1800" dirty="0">
                <a:solidFill>
                  <a:srgbClr val="000000"/>
                </a:solidFill>
              </a:rPr>
              <a:t>phone</a:t>
            </a:r>
            <a:r>
              <a:rPr lang="en-US" altLang="ko-KR" sz="1800" dirty="0">
                <a:solidFill>
                  <a:srgbClr val="000000"/>
                </a:solidFill>
                <a:latin typeface="Arial"/>
              </a:rPr>
              <a:t>”</a:t>
            </a:r>
            <a:r>
              <a:rPr lang="ko-KR" altLang="en-US" sz="1800" dirty="0">
                <a:solidFill>
                  <a:srgbClr val="000000"/>
                </a:solidFill>
              </a:rPr>
              <a:t>으로 한다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  <a:p>
            <a:pPr lvl="1" algn="just">
              <a:defRPr/>
            </a:pPr>
            <a:endParaRPr lang="en-US" altLang="ko-KR" sz="1800" dirty="0">
              <a:solidFill>
                <a:srgbClr val="000000"/>
              </a:solidFill>
            </a:endParaRPr>
          </a:p>
          <a:p>
            <a:pPr algn="just">
              <a:defRPr/>
            </a:pPr>
            <a:r>
              <a:rPr lang="ko-KR" altLang="en-US" sz="2000" dirty="0"/>
              <a:t>입출력 형식</a:t>
            </a:r>
          </a:p>
          <a:p>
            <a:pPr lvl="1" algn="just">
              <a:defRPr/>
            </a:pPr>
            <a:r>
              <a:rPr lang="ko-KR" altLang="en-US" sz="18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데이터 파일 형식</a:t>
            </a:r>
            <a:r>
              <a:rPr lang="en-US" altLang="ko-KR" sz="1800" dirty="0">
                <a:solidFill>
                  <a:srgbClr val="000000"/>
                </a:solidFill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</a:rPr>
              <a:t>각 줄마다 하나의 레코드가 </a:t>
            </a:r>
            <a:r>
              <a:rPr lang="ko-KR" altLang="en-US" sz="1800" dirty="0">
                <a:solidFill>
                  <a:srgbClr val="000000"/>
                </a:solidFill>
                <a:latin typeface="Arial"/>
              </a:rPr>
              <a:t>“</a:t>
            </a:r>
            <a:r>
              <a:rPr lang="ko-KR" altLang="en-US" sz="1800" dirty="0">
                <a:solidFill>
                  <a:srgbClr val="000000"/>
                </a:solidFill>
              </a:rPr>
              <a:t>이름</a:t>
            </a:r>
            <a:r>
              <a:rPr lang="en-US" altLang="ko-KR" sz="1800" dirty="0">
                <a:solidFill>
                  <a:srgbClr val="000000"/>
                </a:solidFill>
              </a:rPr>
              <a:t>|</a:t>
            </a:r>
            <a:r>
              <a:rPr lang="ko-KR" altLang="en-US" sz="1800" dirty="0">
                <a:solidFill>
                  <a:srgbClr val="000000"/>
                </a:solidFill>
              </a:rPr>
              <a:t>주소</a:t>
            </a:r>
            <a:r>
              <a:rPr lang="en-US" altLang="ko-KR" sz="1800" dirty="0">
                <a:solidFill>
                  <a:srgbClr val="000000"/>
                </a:solidFill>
              </a:rPr>
              <a:t>|</a:t>
            </a:r>
            <a:r>
              <a:rPr lang="ko-KR" altLang="en-US" sz="1800" dirty="0">
                <a:solidFill>
                  <a:srgbClr val="000000"/>
                </a:solidFill>
              </a:rPr>
              <a:t>전화번호</a:t>
            </a:r>
            <a:r>
              <a:rPr lang="ko-KR" altLang="en-US" sz="1800" dirty="0">
                <a:solidFill>
                  <a:srgbClr val="000000"/>
                </a:solidFill>
                <a:latin typeface="Arial"/>
              </a:rPr>
              <a:t>”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</a:rPr>
              <a:t>로</a:t>
            </a:r>
            <a:r>
              <a:rPr lang="ko-KR" altLang="en-US" sz="1800" dirty="0">
                <a:solidFill>
                  <a:srgbClr val="000000"/>
                </a:solidFill>
              </a:rPr>
              <a:t> 입력된다</a:t>
            </a:r>
            <a:r>
              <a:rPr lang="en-US" altLang="ko-KR" sz="1800" dirty="0">
                <a:solidFill>
                  <a:srgbClr val="000000"/>
                </a:solidFill>
              </a:rPr>
              <a:t>. </a:t>
            </a:r>
          </a:p>
          <a:p>
            <a:pPr lvl="1" algn="just">
              <a:defRPr/>
            </a:pPr>
            <a:r>
              <a:rPr lang="ko-KR" altLang="en-US" sz="18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입력형식</a:t>
            </a:r>
            <a:r>
              <a:rPr lang="en-US" altLang="ko-KR" sz="1800" dirty="0">
                <a:solidFill>
                  <a:srgbClr val="000000"/>
                </a:solidFill>
              </a:rPr>
              <a:t>: </a:t>
            </a:r>
            <a:r>
              <a:rPr lang="ko-KR" altLang="en-US" sz="1800" dirty="0" err="1">
                <a:solidFill>
                  <a:srgbClr val="000000"/>
                </a:solidFill>
              </a:rPr>
              <a:t>쉘프롬프트</a:t>
            </a:r>
            <a:r>
              <a:rPr lang="ko-KR" altLang="en-US" sz="1800" dirty="0">
                <a:solidFill>
                  <a:srgbClr val="000000"/>
                </a:solidFill>
              </a:rPr>
              <a:t> 상에서 한 개 이상의 인자</a:t>
            </a:r>
            <a:r>
              <a:rPr lang="en-US" altLang="ko-KR" sz="1800" dirty="0">
                <a:solidFill>
                  <a:srgbClr val="000000"/>
                </a:solidFill>
              </a:rPr>
              <a:t>(argument)</a:t>
            </a:r>
            <a:r>
              <a:rPr lang="ko-KR" altLang="en-US" sz="1800" dirty="0">
                <a:solidFill>
                  <a:srgbClr val="000000"/>
                </a:solidFill>
              </a:rPr>
              <a:t>로 주어진다</a:t>
            </a:r>
            <a:r>
              <a:rPr lang="en-US" altLang="ko-KR" sz="1800" dirty="0">
                <a:solidFill>
                  <a:srgbClr val="000000"/>
                </a:solidFill>
              </a:rPr>
              <a:t>.   </a:t>
            </a:r>
          </a:p>
          <a:p>
            <a:pPr lvl="1" algn="just">
              <a:defRPr/>
            </a:pPr>
            <a:r>
              <a:rPr lang="ko-KR" altLang="en-US" sz="18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출력형식</a:t>
            </a:r>
            <a:r>
              <a:rPr lang="en-US" altLang="ko-KR" sz="1800" dirty="0">
                <a:solidFill>
                  <a:srgbClr val="000000"/>
                </a:solidFill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</a:rPr>
              <a:t>검색된 레코드를 아래 예와 같이 출력한다</a:t>
            </a:r>
            <a:r>
              <a:rPr lang="en-US" altLang="ko-KR" sz="1800" dirty="0">
                <a:solidFill>
                  <a:srgbClr val="000000"/>
                </a:solidFill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</a:rPr>
              <a:t>만약 검색된 레코드가 없다면 아무것도 출력하지 않는다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53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DCF03BEA-7713-406B-8A1F-7176DD6233D9}" type="slidenum">
              <a:rPr lang="en-US" altLang="ko-KR" smtClean="0"/>
              <a:pPr/>
              <a:t>43</a:t>
            </a:fld>
            <a:endParaRPr lang="en-US" altLang="ko-K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프로그래밍 문제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43000"/>
            <a:ext cx="7983537" cy="4751388"/>
          </a:xfrm>
        </p:spPr>
        <p:txBody>
          <a:bodyPr/>
          <a:lstStyle/>
          <a:p>
            <a:pPr algn="just"/>
            <a:r>
              <a:rPr lang="ko-KR" altLang="en-US" sz="2000"/>
              <a:t>입출력 형식 </a:t>
            </a:r>
            <a:r>
              <a:rPr lang="en-US" altLang="ko-KR" sz="2000"/>
              <a:t>(Cont’)</a:t>
            </a:r>
            <a:endParaRPr lang="ko-KR" altLang="en-US" sz="200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500313" y="3214688"/>
            <a:ext cx="2220912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solidFill>
                  <a:srgbClr val="000000"/>
                </a:solidFill>
              </a:rPr>
              <a:t>./phone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Courier New" pitchFamily="49" charset="0"/>
              </a:rPr>
              <a:t>홍길동 신수동</a:t>
            </a:r>
            <a:r>
              <a:rPr lang="ko-KR" altLang="en-US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ko-KR" altLang="en-US">
              <a:latin typeface="Courier New" pitchFamily="49" charset="0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500313" y="4071938"/>
            <a:ext cx="4410075" cy="1600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solidFill>
                  <a:srgbClr val="000000"/>
                </a:solidFill>
              </a:rPr>
              <a:t>-------</a:t>
            </a:r>
            <a:r>
              <a:rPr lang="en-US" altLang="ko-KR" sz="1400">
                <a:solidFill>
                  <a:srgbClr val="000000"/>
                </a:solidFill>
                <a:sym typeface="Wingdings" pitchFamily="2" charset="2"/>
              </a:rPr>
              <a:t>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sym typeface="Wingdings" pitchFamily="2" charset="2"/>
              </a:rPr>
              <a:t>name: </a:t>
            </a:r>
            <a:r>
              <a:rPr lang="ko-KR" altLang="en-US" sz="1400">
                <a:solidFill>
                  <a:srgbClr val="000000"/>
                </a:solidFill>
                <a:sym typeface="Wingdings" pitchFamily="2" charset="2"/>
              </a:rPr>
              <a:t>홍길동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sym typeface="Wingdings" pitchFamily="2" charset="2"/>
              </a:rPr>
              <a:t>address: </a:t>
            </a:r>
            <a:r>
              <a:rPr lang="ko-KR" altLang="en-US" sz="1400">
                <a:solidFill>
                  <a:srgbClr val="000000"/>
                </a:solidFill>
              </a:rPr>
              <a:t>서울시 마포구 신수동 서강대학교 </a:t>
            </a:r>
            <a:r>
              <a:rPr lang="en-US" altLang="ko-KR" sz="1400">
                <a:solidFill>
                  <a:srgbClr val="000000"/>
                </a:solidFill>
              </a:rPr>
              <a:t>AS</a:t>
            </a:r>
            <a:r>
              <a:rPr lang="ko-KR" altLang="en-US" sz="1400">
                <a:solidFill>
                  <a:srgbClr val="000000"/>
                </a:solidFill>
              </a:rPr>
              <a:t>관 </a:t>
            </a:r>
            <a:r>
              <a:rPr lang="en-US" altLang="ko-KR" sz="1400">
                <a:solidFill>
                  <a:srgbClr val="000000"/>
                </a:solidFill>
              </a:rPr>
              <a:t>301</a:t>
            </a:r>
            <a:r>
              <a:rPr lang="ko-KR" altLang="en-US" sz="1400">
                <a:solidFill>
                  <a:srgbClr val="000000"/>
                </a:solidFill>
              </a:rPr>
              <a:t>호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</a:rPr>
              <a:t>phone: 02-705-2665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sym typeface="Wingdings" pitchFamily="2" charset="2"/>
              </a:rPr>
              <a:t>-------</a:t>
            </a:r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385888" y="3116263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입력예</a:t>
            </a:r>
            <a:endParaRPr lang="en-US" altLang="ko-KR" sz="1400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431925" y="4135438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출력예</a:t>
            </a:r>
            <a:endParaRPr lang="en-US" altLang="ko-KR" sz="1400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000125" y="2071688"/>
            <a:ext cx="12874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데이터 파일예</a:t>
            </a:r>
            <a:endParaRPr lang="en-US" altLang="ko-KR" sz="1400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2500313" y="2143125"/>
            <a:ext cx="6048375" cy="6778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z="1400">
                <a:solidFill>
                  <a:srgbClr val="000000"/>
                </a:solidFill>
              </a:rPr>
              <a:t>홍길동</a:t>
            </a:r>
            <a:r>
              <a:rPr lang="en-US" altLang="ko-KR" sz="1400">
                <a:solidFill>
                  <a:srgbClr val="000000"/>
                </a:solidFill>
              </a:rPr>
              <a:t>|</a:t>
            </a:r>
            <a:r>
              <a:rPr lang="ko-KR" altLang="en-US" sz="1400">
                <a:solidFill>
                  <a:srgbClr val="000000"/>
                </a:solidFill>
              </a:rPr>
              <a:t>서울시 마포구 신수동 서강대학교 </a:t>
            </a:r>
            <a:r>
              <a:rPr lang="en-US" altLang="ko-KR" sz="1400">
                <a:solidFill>
                  <a:srgbClr val="000000"/>
                </a:solidFill>
              </a:rPr>
              <a:t>AS</a:t>
            </a:r>
            <a:r>
              <a:rPr lang="ko-KR" altLang="en-US" sz="1400">
                <a:solidFill>
                  <a:srgbClr val="000000"/>
                </a:solidFill>
              </a:rPr>
              <a:t>관 </a:t>
            </a:r>
            <a:r>
              <a:rPr lang="en-US" altLang="ko-KR" sz="1400">
                <a:solidFill>
                  <a:srgbClr val="000000"/>
                </a:solidFill>
              </a:rPr>
              <a:t>301</a:t>
            </a:r>
            <a:r>
              <a:rPr lang="ko-KR" altLang="en-US" sz="1400">
                <a:solidFill>
                  <a:srgbClr val="000000"/>
                </a:solidFill>
              </a:rPr>
              <a:t>호</a:t>
            </a:r>
            <a:r>
              <a:rPr lang="en-US" altLang="ko-KR" sz="1400">
                <a:solidFill>
                  <a:srgbClr val="000000"/>
                </a:solidFill>
              </a:rPr>
              <a:t>|02-705-2665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</a:rPr>
              <a:t>Andrew|</a:t>
            </a:r>
            <a:r>
              <a:rPr lang="ko-KR" altLang="en-US" sz="1400">
                <a:solidFill>
                  <a:srgbClr val="000000"/>
                </a:solidFill>
              </a:rPr>
              <a:t>경기도 의정부시 호원동 </a:t>
            </a:r>
            <a:r>
              <a:rPr lang="en-US" altLang="ko-KR" sz="1400">
                <a:solidFill>
                  <a:srgbClr val="000000"/>
                </a:solidFill>
              </a:rPr>
              <a:t>23-12</a:t>
            </a:r>
            <a:r>
              <a:rPr lang="ko-KR" altLang="en-US" sz="1400">
                <a:solidFill>
                  <a:srgbClr val="000000"/>
                </a:solidFill>
              </a:rPr>
              <a:t>번지</a:t>
            </a:r>
            <a:r>
              <a:rPr lang="en-US" altLang="ko-KR" sz="1400">
                <a:solidFill>
                  <a:srgbClr val="000000"/>
                </a:solidFill>
              </a:rPr>
              <a:t>|031-827-7842</a:t>
            </a: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바탕" pitchFamily="18" charset="-127"/>
              </a:rPr>
              <a:t> </a:t>
            </a:r>
            <a:endParaRPr lang="en-US" altLang="ko-KR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6330" name="슬라이드 번호 개체 틀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412DDF56-9DB8-4AE2-852E-6E5199B8BD48}" type="slidenum">
              <a:rPr lang="en-US" altLang="ko-KR" smtClean="0"/>
              <a:pPr/>
              <a:t>44</a:t>
            </a:fld>
            <a:endParaRPr lang="en-US" altLang="ko-K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프로그래밍 문제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5113337"/>
          </a:xfrm>
        </p:spPr>
        <p:txBody>
          <a:bodyPr/>
          <a:lstStyle/>
          <a:p>
            <a:pPr algn="just"/>
            <a:r>
              <a:rPr lang="ko-KR" altLang="en-US" sz="1600"/>
              <a:t>문제 해결 방법</a:t>
            </a:r>
          </a:p>
          <a:p>
            <a:pPr lvl="1" algn="just"/>
            <a:r>
              <a:rPr lang="ko-KR" altLang="en-US" sz="1400">
                <a:solidFill>
                  <a:srgbClr val="000000"/>
                </a:solidFill>
              </a:rPr>
              <a:t>에러처리</a:t>
            </a:r>
            <a:r>
              <a:rPr lang="en-US" altLang="ko-KR" sz="1400">
                <a:solidFill>
                  <a:srgbClr val="000000"/>
                </a:solidFill>
              </a:rPr>
              <a:t>: </a:t>
            </a:r>
            <a:r>
              <a:rPr lang="ko-KR" altLang="en-US" sz="1400">
                <a:solidFill>
                  <a:srgbClr val="000000"/>
                </a:solidFill>
              </a:rPr>
              <a:t>반드시 하나이상의 인자를 필요로 하며</a:t>
            </a:r>
            <a:r>
              <a:rPr lang="en-US" altLang="ko-KR" sz="1400">
                <a:solidFill>
                  <a:srgbClr val="000000"/>
                </a:solidFill>
              </a:rPr>
              <a:t>, </a:t>
            </a:r>
            <a:r>
              <a:rPr lang="ko-KR" altLang="en-US" sz="1400">
                <a:solidFill>
                  <a:srgbClr val="000000"/>
                </a:solidFill>
              </a:rPr>
              <a:t>해당 인자가 주어지지 않은 경우 다음과 같이 사용 예</a:t>
            </a:r>
            <a:r>
              <a:rPr lang="en-US" altLang="ko-KR" sz="1400">
                <a:solidFill>
                  <a:srgbClr val="000000"/>
                </a:solidFill>
              </a:rPr>
              <a:t>(usage)</a:t>
            </a:r>
            <a:r>
              <a:rPr lang="ko-KR" altLang="en-US" sz="1400">
                <a:solidFill>
                  <a:srgbClr val="000000"/>
                </a:solidFill>
              </a:rPr>
              <a:t>를 출력해 준다</a:t>
            </a:r>
            <a:r>
              <a:rPr lang="en-US" altLang="ko-KR" sz="1400">
                <a:solidFill>
                  <a:srgbClr val="000000"/>
                </a:solidFill>
              </a:rPr>
              <a:t>.</a:t>
            </a:r>
          </a:p>
          <a:p>
            <a:pPr lvl="1" algn="just"/>
            <a:endParaRPr lang="en-US" altLang="ko-KR" sz="1400">
              <a:solidFill>
                <a:srgbClr val="000000"/>
              </a:solidFill>
            </a:endParaRPr>
          </a:p>
          <a:p>
            <a:pPr lvl="1" algn="just"/>
            <a:endParaRPr lang="en-US" altLang="ko-KR" sz="1400">
              <a:solidFill>
                <a:srgbClr val="000000"/>
              </a:solidFill>
            </a:endParaRPr>
          </a:p>
          <a:p>
            <a:pPr lvl="1" algn="just"/>
            <a:endParaRPr lang="en-US" altLang="ko-KR" sz="1400">
              <a:solidFill>
                <a:srgbClr val="000000"/>
              </a:solidFill>
            </a:endParaRPr>
          </a:p>
          <a:p>
            <a:pPr lvl="1" algn="just"/>
            <a:endParaRPr lang="en-US" altLang="ko-KR" sz="1400">
              <a:solidFill>
                <a:srgbClr val="000000"/>
              </a:solidFill>
            </a:endParaRPr>
          </a:p>
          <a:p>
            <a:pPr lvl="1" algn="just"/>
            <a:endParaRPr lang="en-US" altLang="ko-KR" sz="1400">
              <a:solidFill>
                <a:srgbClr val="000000"/>
              </a:solidFill>
            </a:endParaRPr>
          </a:p>
          <a:p>
            <a:pPr lvl="1" algn="just"/>
            <a:r>
              <a:rPr lang="ko-KR" altLang="en-US" sz="1400">
                <a:solidFill>
                  <a:srgbClr val="000000"/>
                </a:solidFill>
              </a:rPr>
              <a:t>입력 인자 변경</a:t>
            </a:r>
            <a:r>
              <a:rPr lang="en-US" altLang="ko-KR" sz="1400">
                <a:solidFill>
                  <a:srgbClr val="000000"/>
                </a:solidFill>
              </a:rPr>
              <a:t>: egrep </a:t>
            </a:r>
            <a:r>
              <a:rPr lang="ko-KR" altLang="en-US" sz="1400">
                <a:solidFill>
                  <a:srgbClr val="000000"/>
                </a:solidFill>
              </a:rPr>
              <a:t>을 사용하기 위해 모든 인자를 다 붙여서 하나의 문자열로 만들어야 한다</a:t>
            </a:r>
            <a:r>
              <a:rPr lang="en-US" altLang="ko-KR" sz="1400">
                <a:solidFill>
                  <a:srgbClr val="000000"/>
                </a:solidFill>
              </a:rPr>
              <a:t>.</a:t>
            </a:r>
          </a:p>
          <a:p>
            <a:pPr lvl="1" algn="just"/>
            <a:endParaRPr lang="en-US" altLang="ko-KR" sz="1400">
              <a:solidFill>
                <a:srgbClr val="000000"/>
              </a:solidFill>
            </a:endParaRPr>
          </a:p>
          <a:p>
            <a:pPr lvl="1" algn="just"/>
            <a:endParaRPr lang="en-US" altLang="ko-KR" sz="1400">
              <a:solidFill>
                <a:srgbClr val="000000"/>
              </a:solidFill>
            </a:endParaRPr>
          </a:p>
          <a:p>
            <a:pPr lvl="1" algn="just"/>
            <a:endParaRPr lang="en-US" altLang="ko-KR" sz="1400">
              <a:solidFill>
                <a:srgbClr val="000000"/>
              </a:solidFill>
            </a:endParaRPr>
          </a:p>
          <a:p>
            <a:pPr lvl="1" algn="just"/>
            <a:endParaRPr lang="en-US" altLang="ko-KR" sz="1400">
              <a:solidFill>
                <a:srgbClr val="000000"/>
              </a:solidFill>
            </a:endParaRPr>
          </a:p>
          <a:p>
            <a:pPr lvl="1" algn="just"/>
            <a:endParaRPr lang="en-US" altLang="ko-KR" sz="1400">
              <a:solidFill>
                <a:srgbClr val="000000"/>
              </a:solidFill>
            </a:endParaRPr>
          </a:p>
          <a:p>
            <a:pPr lvl="1" algn="just"/>
            <a:r>
              <a:rPr lang="ko-KR" altLang="en-US" sz="1400">
                <a:solidFill>
                  <a:srgbClr val="000000"/>
                </a:solidFill>
              </a:rPr>
              <a:t>해당 데이터 추출 및 출력</a:t>
            </a:r>
            <a:r>
              <a:rPr lang="en-US" altLang="ko-KR" sz="1400">
                <a:solidFill>
                  <a:srgbClr val="000000"/>
                </a:solidFill>
              </a:rPr>
              <a:t>: egrep</a:t>
            </a:r>
            <a:r>
              <a:rPr lang="ko-KR" altLang="en-US" sz="1400">
                <a:solidFill>
                  <a:srgbClr val="000000"/>
                </a:solidFill>
              </a:rPr>
              <a:t>을 통해 원하는 데이터를 추출하고 포맷에 맞게 출력해야 한다</a:t>
            </a:r>
            <a:r>
              <a:rPr lang="en-US" altLang="ko-KR" sz="1400">
                <a:solidFill>
                  <a:srgbClr val="000000"/>
                </a:solidFill>
              </a:rPr>
              <a:t>. </a:t>
            </a:r>
            <a:r>
              <a:rPr lang="ko-KR" altLang="en-US" sz="1400">
                <a:solidFill>
                  <a:srgbClr val="000000"/>
                </a:solidFill>
              </a:rPr>
              <a:t>포맷을 맞추는 것은 </a:t>
            </a:r>
            <a:r>
              <a:rPr lang="en-US" altLang="ko-KR" sz="1400">
                <a:solidFill>
                  <a:srgbClr val="000000"/>
                </a:solidFill>
              </a:rPr>
              <a:t>awk </a:t>
            </a:r>
            <a:r>
              <a:rPr lang="ko-KR" altLang="en-US" sz="1400">
                <a:solidFill>
                  <a:srgbClr val="000000"/>
                </a:solidFill>
              </a:rPr>
              <a:t>프로그램을 이용할 수 있다</a:t>
            </a:r>
            <a:r>
              <a:rPr lang="en-US" altLang="ko-KR" sz="1400">
                <a:solidFill>
                  <a:srgbClr val="000000"/>
                </a:solidFill>
              </a:rPr>
              <a:t>. Field</a:t>
            </a:r>
            <a:r>
              <a:rPr lang="ko-KR" altLang="en-US" sz="1400">
                <a:solidFill>
                  <a:srgbClr val="000000"/>
                </a:solidFill>
              </a:rPr>
              <a:t>의 구분자로 </a:t>
            </a:r>
            <a:r>
              <a:rPr lang="ko-KR" altLang="en-US" sz="14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ko-KR" sz="1400">
                <a:solidFill>
                  <a:srgbClr val="000000"/>
                </a:solidFill>
              </a:rPr>
              <a:t>|</a:t>
            </a:r>
            <a:r>
              <a:rPr lang="en-US" altLang="ko-KR" sz="140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ko-KR" altLang="en-US" sz="1400">
                <a:solidFill>
                  <a:srgbClr val="000000"/>
                </a:solidFill>
              </a:rPr>
              <a:t>를 사용해야 하며 이것은 </a:t>
            </a:r>
            <a:r>
              <a:rPr lang="en-US" altLang="ko-KR" sz="1400">
                <a:solidFill>
                  <a:srgbClr val="000000"/>
                </a:solidFill>
              </a:rPr>
              <a:t>BEGIN {} </a:t>
            </a:r>
            <a:r>
              <a:rPr lang="ko-KR" altLang="en-US" sz="1400">
                <a:solidFill>
                  <a:srgbClr val="000000"/>
                </a:solidFill>
              </a:rPr>
              <a:t>내에 </a:t>
            </a:r>
            <a:r>
              <a:rPr lang="en-US" altLang="ko-KR" sz="1400">
                <a:solidFill>
                  <a:srgbClr val="000000"/>
                </a:solidFill>
              </a:rPr>
              <a:t>FS=</a:t>
            </a:r>
            <a:r>
              <a:rPr lang="en-US" altLang="ko-KR" sz="14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ko-KR" sz="1400">
                <a:solidFill>
                  <a:srgbClr val="000000"/>
                </a:solidFill>
              </a:rPr>
              <a:t>|</a:t>
            </a:r>
            <a:r>
              <a:rPr lang="en-US" altLang="ko-KR" sz="140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en-US" altLang="ko-KR" sz="1400">
                <a:solidFill>
                  <a:srgbClr val="000000"/>
                </a:solidFill>
              </a:rPr>
              <a:t>; </a:t>
            </a:r>
            <a:r>
              <a:rPr lang="ko-KR" altLang="en-US" sz="1400">
                <a:solidFill>
                  <a:srgbClr val="000000"/>
                </a:solidFill>
              </a:rPr>
              <a:t>를 넣어주면 된다</a:t>
            </a:r>
            <a:r>
              <a:rPr lang="en-US" altLang="ko-KR" sz="140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n-US" altLang="ko-KR" sz="1400">
                <a:solidFill>
                  <a:srgbClr val="000000"/>
                </a:solidFill>
              </a:rPr>
              <a:t>Stripping off the head of a pathname: basename (e.g. name=</a:t>
            </a:r>
            <a:r>
              <a:rPr lang="en-US" altLang="ko-KR" sz="14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ko-KR" sz="1400">
                <a:solidFill>
                  <a:srgbClr val="000000"/>
                </a:solidFill>
              </a:rPr>
              <a:t>`basename $0`</a:t>
            </a:r>
            <a:r>
              <a:rPr lang="en-US" altLang="ko-KR" sz="140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en-US" altLang="ko-KR" sz="14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627313" y="2203450"/>
            <a:ext cx="747712" cy="307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solidFill>
                  <a:srgbClr val="000000"/>
                </a:solidFill>
              </a:rPr>
              <a:t>./phone</a:t>
            </a:r>
            <a:endParaRPr lang="en-US" altLang="ko-KR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600325" y="2652713"/>
            <a:ext cx="3879850" cy="630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solidFill>
                  <a:srgbClr val="000000"/>
                </a:solidFill>
              </a:rPr>
              <a:t>Usage: phone searchfor [… searchfor]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</a:rPr>
              <a:t>(You didn’t tell me what you want to search for.)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789113" y="2106613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입력예</a:t>
            </a:r>
            <a:endParaRPr lang="en-US" altLang="ko-KR" sz="1400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808163" y="2727325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출력예</a:t>
            </a:r>
            <a:endParaRPr lang="en-US" altLang="ko-KR" sz="1400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2571750" y="3929063"/>
            <a:ext cx="3603625" cy="12779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solidFill>
                  <a:srgbClr val="000000"/>
                </a:solidFill>
              </a:rPr>
              <a:t>egrep –i “(arg1|arg2|…|argn)</a:t>
            </a:r>
            <a:r>
              <a:rPr lang="en-US" altLang="ko-KR" sz="1400"/>
              <a:t>” datafile </a:t>
            </a:r>
          </a:p>
          <a:p>
            <a:pPr algn="l"/>
            <a:r>
              <a:rPr lang="ko-KR" altLang="en-US" sz="1400"/>
              <a:t>과 같이 사용되어야 하므로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</a:rPr>
              <a:t>./phone arg1 arg2 … argn </a:t>
            </a:r>
          </a:p>
          <a:p>
            <a:pPr algn="l"/>
            <a:r>
              <a:rPr lang="ko-KR" altLang="en-US" sz="1400">
                <a:solidFill>
                  <a:srgbClr val="000000"/>
                </a:solidFill>
              </a:rPr>
              <a:t>에서 </a:t>
            </a:r>
            <a:r>
              <a:rPr lang="en-US" altLang="ko-KR" sz="1400">
                <a:solidFill>
                  <a:srgbClr val="000000"/>
                </a:solidFill>
              </a:rPr>
              <a:t>(arg1|arg2|…|argn) </a:t>
            </a:r>
            <a:r>
              <a:rPr lang="ko-KR" altLang="en-US" sz="1400">
                <a:solidFill>
                  <a:srgbClr val="000000"/>
                </a:solidFill>
              </a:rPr>
              <a:t>으로 고쳐줘야 한다</a:t>
            </a:r>
          </a:p>
        </p:txBody>
      </p:sp>
      <p:sp>
        <p:nvSpPr>
          <p:cNvPr id="57353" name="슬라이드 번호 개체 틀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F74EA988-E880-4DD6-AE60-DC9AC7F93513}" type="slidenum">
              <a:rPr lang="en-US" altLang="ko-KR" smtClean="0"/>
              <a:pPr/>
              <a:t>45</a:t>
            </a:fld>
            <a:endParaRPr lang="en-US" altLang="ko-K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awk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/>
            <a:r>
              <a:rPr lang="en-US" altLang="ko-KR" sz="2000"/>
              <a:t>Programming language designed to make many common information retrieval and text manipulation tasks easy to state and to perform</a:t>
            </a:r>
          </a:p>
          <a:p>
            <a:pPr algn="just"/>
            <a:endParaRPr lang="en-US" altLang="ko-KR" sz="2000"/>
          </a:p>
          <a:p>
            <a:pPr algn="just"/>
            <a:r>
              <a:rPr lang="en-US" altLang="ko-KR" sz="2000"/>
              <a:t>Basic operation: scan a set of input lines in order, searching for lines which match any of a set of patterns which the user has specified</a:t>
            </a:r>
          </a:p>
          <a:p>
            <a:pPr algn="just"/>
            <a:endParaRPr lang="en-US" altLang="ko-KR" sz="2000"/>
          </a:p>
          <a:p>
            <a:pPr algn="just"/>
            <a:endParaRPr lang="en-US" altLang="ko-KR" sz="2000"/>
          </a:p>
          <a:p>
            <a:pPr algn="just"/>
            <a:endParaRPr lang="en-US" altLang="ko-KR" sz="2000"/>
          </a:p>
          <a:p>
            <a:pPr algn="just"/>
            <a:r>
              <a:rPr lang="en-US" altLang="ko-KR" sz="2000"/>
              <a:t>Usage</a:t>
            </a:r>
          </a:p>
          <a:p>
            <a:pPr lvl="1" algn="just"/>
            <a:r>
              <a:rPr lang="en-US" altLang="ko-KR" sz="1800">
                <a:solidFill>
                  <a:srgbClr val="000000"/>
                </a:solidFill>
              </a:rPr>
              <a:t>awk </a:t>
            </a:r>
            <a:r>
              <a:rPr lang="en-US" altLang="ko-KR" sz="1800">
                <a:solidFill>
                  <a:srgbClr val="000000"/>
                </a:solidFill>
                <a:latin typeface="Arial" charset="0"/>
              </a:rPr>
              <a:t>‘</a:t>
            </a:r>
            <a:r>
              <a:rPr lang="en-US" altLang="ko-KR" sz="1800">
                <a:solidFill>
                  <a:srgbClr val="000000"/>
                </a:solidFill>
              </a:rPr>
              <a:t>program</a:t>
            </a:r>
            <a:r>
              <a:rPr lang="en-US" altLang="ko-KR" sz="180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ko-KR" sz="1800">
                <a:solidFill>
                  <a:srgbClr val="000000"/>
                </a:solidFill>
              </a:rPr>
              <a:t> [ datafile ] </a:t>
            </a:r>
          </a:p>
          <a:p>
            <a:pPr lvl="1" algn="just"/>
            <a:r>
              <a:rPr lang="en-US" altLang="ko-KR" sz="1800">
                <a:solidFill>
                  <a:srgbClr val="000000"/>
                </a:solidFill>
              </a:rPr>
              <a:t>awk </a:t>
            </a:r>
            <a:r>
              <a:rPr lang="en-US" altLang="ko-KR" sz="1800">
                <a:solidFill>
                  <a:srgbClr val="000000"/>
                </a:solidFill>
                <a:latin typeface="Arial" charset="0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f program [ datafile ]</a:t>
            </a: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1835150" y="3549650"/>
            <a:ext cx="1662113" cy="3381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solidFill>
                  <a:srgbClr val="000000"/>
                </a:solidFill>
              </a:rPr>
              <a:t>{print $1, $2, $3}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1403350" y="3549650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예</a:t>
            </a:r>
            <a:endParaRPr lang="en-US" altLang="ko-KR" sz="1400"/>
          </a:p>
        </p:txBody>
      </p:sp>
      <p:sp>
        <p:nvSpPr>
          <p:cNvPr id="58374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456D4F6A-A03E-4901-B331-87971C521D9E}" type="slidenum">
              <a:rPr lang="en-US" altLang="ko-KR" smtClean="0"/>
              <a:pPr/>
              <a:t>46</a:t>
            </a:fld>
            <a:endParaRPr lang="en-US" altLang="ko-K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프로그래밍 숙제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/>
            <a:r>
              <a:rPr lang="ko-KR" altLang="en-US" sz="2000"/>
              <a:t>파일명에서 대문자는 소문자로</a:t>
            </a:r>
            <a:r>
              <a:rPr lang="en-US" altLang="ko-KR" sz="2000"/>
              <a:t>, </a:t>
            </a:r>
            <a:r>
              <a:rPr lang="ko-KR" altLang="en-US" sz="2000"/>
              <a:t>소문자는 대문자로 바꾸기</a:t>
            </a:r>
          </a:p>
          <a:p>
            <a:pPr lvl="1" algn="just"/>
            <a:r>
              <a:rPr lang="ko-KR" altLang="en-US" sz="1800">
                <a:solidFill>
                  <a:srgbClr val="000000"/>
                </a:solidFill>
              </a:rPr>
              <a:t>특정 디렉토리 내에 있는 모든 파일들을 대문자 </a:t>
            </a:r>
            <a:r>
              <a:rPr lang="ko-KR" altLang="en-US" sz="1800">
                <a:solidFill>
                  <a:srgbClr val="000000"/>
                </a:solidFill>
                <a:sym typeface="Wingdings" pitchFamily="2" charset="2"/>
              </a:rPr>
              <a:t> 소문자로 </a:t>
            </a:r>
            <a:r>
              <a:rPr lang="ko-KR" altLang="en-US" sz="1800">
                <a:solidFill>
                  <a:srgbClr val="000000"/>
                </a:solidFill>
              </a:rPr>
              <a:t>바꾸는 스크립트를 작성한다</a:t>
            </a:r>
            <a:r>
              <a:rPr lang="en-US" altLang="ko-KR" sz="1800">
                <a:solidFill>
                  <a:srgbClr val="000000"/>
                </a:solidFill>
              </a:rPr>
              <a:t>.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ko-KR" sz="1800">
                <a:solidFill>
                  <a:schemeClr val="folHlink"/>
                </a:solidFill>
              </a:rPr>
              <a:t>	</a:t>
            </a:r>
            <a:endParaRPr lang="en-US" altLang="ko-KR" sz="1800">
              <a:solidFill>
                <a:srgbClr val="000000"/>
              </a:solidFill>
            </a:endParaRPr>
          </a:p>
          <a:p>
            <a:pPr algn="just"/>
            <a:r>
              <a:rPr lang="ko-KR" altLang="en-US" sz="2000"/>
              <a:t>입출력</a:t>
            </a:r>
          </a:p>
          <a:p>
            <a:pPr lvl="1" algn="just"/>
            <a:r>
              <a:rPr lang="ko-KR" altLang="en-US" sz="1800">
                <a:solidFill>
                  <a:srgbClr val="000000"/>
                </a:solidFill>
              </a:rPr>
              <a:t>입력</a:t>
            </a:r>
            <a:r>
              <a:rPr lang="en-US" altLang="ko-KR" sz="1800">
                <a:solidFill>
                  <a:srgbClr val="000000"/>
                </a:solidFill>
              </a:rPr>
              <a:t>: </a:t>
            </a:r>
            <a:r>
              <a:rPr lang="ko-KR" altLang="en-US" sz="1800">
                <a:solidFill>
                  <a:srgbClr val="000000"/>
                </a:solidFill>
              </a:rPr>
              <a:t>스크립트를 수행하면 수행하고자 하는 디렉토리의 위치를 사용자로 부터 받는다</a:t>
            </a:r>
            <a:r>
              <a:rPr lang="en-US" altLang="ko-KR" sz="1800">
                <a:solidFill>
                  <a:srgbClr val="000000"/>
                </a:solidFill>
              </a:rPr>
              <a:t>. </a:t>
            </a:r>
            <a:r>
              <a:rPr lang="ko-KR" altLang="en-US" sz="1800">
                <a:solidFill>
                  <a:srgbClr val="000000"/>
                </a:solidFill>
              </a:rPr>
              <a:t>아무것도 입력하지 않고 </a:t>
            </a:r>
            <a:r>
              <a:rPr lang="en-US" altLang="ko-KR" sz="1800">
                <a:solidFill>
                  <a:srgbClr val="000000"/>
                </a:solidFill>
              </a:rPr>
              <a:t>Enter</a:t>
            </a:r>
            <a:r>
              <a:rPr lang="ko-KR" altLang="en-US" sz="1800">
                <a:solidFill>
                  <a:srgbClr val="000000"/>
                </a:solidFill>
              </a:rPr>
              <a:t>를 누르면 현재 디렉토리 상에서 수행된다</a:t>
            </a:r>
            <a:r>
              <a:rPr lang="en-US" altLang="ko-KR" sz="1800">
                <a:solidFill>
                  <a:srgbClr val="000000"/>
                </a:solidFill>
              </a:rPr>
              <a:t>.</a:t>
            </a:r>
            <a:endParaRPr lang="en-US" altLang="ko-KR" sz="18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lvl="1" algn="just"/>
            <a:r>
              <a:rPr lang="ko-KR" altLang="en-US" sz="1800">
                <a:solidFill>
                  <a:srgbClr val="000000"/>
                </a:solidFill>
              </a:rPr>
              <a:t>출력</a:t>
            </a:r>
            <a:r>
              <a:rPr lang="en-US" altLang="ko-KR" sz="1800">
                <a:solidFill>
                  <a:srgbClr val="000000"/>
                </a:solidFill>
              </a:rPr>
              <a:t>: ls </a:t>
            </a:r>
            <a:r>
              <a:rPr lang="ko-KR" altLang="en-US" sz="1800">
                <a:solidFill>
                  <a:srgbClr val="000000"/>
                </a:solidFill>
              </a:rPr>
              <a:t>명령으로 디렉토리의 파일의 목록을 확인하였을 때 모든 파일명이 대문자 </a:t>
            </a:r>
            <a:r>
              <a:rPr lang="ko-KR" altLang="en-US" sz="1800">
                <a:solidFill>
                  <a:srgbClr val="000000"/>
                </a:solidFill>
                <a:sym typeface="Wingdings" pitchFamily="2" charset="2"/>
              </a:rPr>
              <a:t> 소문자로 바뀌어 있어야 한다</a:t>
            </a:r>
            <a:r>
              <a:rPr lang="en-US" altLang="ko-KR" sz="1800">
                <a:solidFill>
                  <a:srgbClr val="000000"/>
                </a:solidFill>
                <a:sym typeface="Wingdings" pitchFamily="2" charset="2"/>
              </a:rPr>
              <a:t>. </a:t>
            </a:r>
            <a:endParaRPr lang="en-US" altLang="ko-KR" sz="1800">
              <a:solidFill>
                <a:srgbClr val="000000"/>
              </a:solidFill>
            </a:endParaRPr>
          </a:p>
          <a:p>
            <a:pPr lvl="3" algn="just">
              <a:buFontTx/>
              <a:buNone/>
            </a:pPr>
            <a:endParaRPr lang="en-US" altLang="ko-KR" sz="1400">
              <a:latin typeface="Arial" charset="0"/>
            </a:endParaRPr>
          </a:p>
        </p:txBody>
      </p: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1835150" y="3789363"/>
            <a:ext cx="417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예</a:t>
            </a:r>
            <a:r>
              <a:rPr lang="en-US" altLang="ko-KR" sz="1400"/>
              <a:t>;</a:t>
            </a:r>
          </a:p>
        </p:txBody>
      </p:sp>
      <p:sp>
        <p:nvSpPr>
          <p:cNvPr id="59397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A8BA6195-95C6-462F-BD5B-7185BCC33EDE}" type="slidenum">
              <a:rPr lang="en-US" altLang="ko-KR" smtClean="0"/>
              <a:pPr/>
              <a:t>47</a:t>
            </a:fld>
            <a:endParaRPr lang="en-US" altLang="ko-K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프로그래밍 숙제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/>
            <a:r>
              <a:rPr lang="ko-KR" altLang="en-US" sz="2000"/>
              <a:t>입출력 </a:t>
            </a:r>
            <a:r>
              <a:rPr lang="en-US" altLang="ko-KR" sz="2000"/>
              <a:t>(Cont’)</a:t>
            </a:r>
            <a:endParaRPr lang="ko-KR" altLang="en-US" sz="2000"/>
          </a:p>
          <a:p>
            <a:pPr lvl="3" algn="just">
              <a:buFontTx/>
              <a:buNone/>
            </a:pPr>
            <a:endParaRPr lang="en-US" altLang="ko-KR" sz="1400">
              <a:latin typeface="Arial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647825" y="2071688"/>
            <a:ext cx="6680200" cy="32924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solidFill>
                  <a:srgbClr val="000000"/>
                </a:solidFill>
              </a:rPr>
              <a:t>$ls</a:t>
            </a: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Apple.txt BABO LoWerCase Upper utol.sh sweetPotato.Exe </a:t>
            </a:r>
          </a:p>
          <a:p>
            <a:pPr algn="l"/>
            <a:endParaRPr lang="en-US" altLang="ko-KR">
              <a:solidFill>
                <a:srgbClr val="000000"/>
              </a:solidFill>
            </a:endParaRP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$./utol.sh</a:t>
            </a: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working directory:</a:t>
            </a: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 /home/jhyang/ULdata</a:t>
            </a:r>
          </a:p>
          <a:p>
            <a:pPr algn="l"/>
            <a:endParaRPr lang="en-US" altLang="ko-KR">
              <a:solidFill>
                <a:srgbClr val="000000"/>
              </a:solidFill>
            </a:endParaRP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$ls</a:t>
            </a: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aPPLE.TXT babo lOwERcASE uPPER UTOL.SH SWEETpOTATO.eXE 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143000" y="2071688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예</a:t>
            </a:r>
            <a:endParaRPr lang="en-US" altLang="ko-KR" sz="1400"/>
          </a:p>
        </p:txBody>
      </p:sp>
      <p:sp>
        <p:nvSpPr>
          <p:cNvPr id="60422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C31EB936-0342-4DAD-BCFA-25A6FF8A5F72}" type="slidenum">
              <a:rPr lang="en-US" altLang="ko-KR" smtClean="0"/>
              <a:pPr/>
              <a:t>48</a:t>
            </a:fld>
            <a:endParaRPr lang="en-US" altLang="ko-K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프로그래밍 숙제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/>
            <a:r>
              <a:rPr lang="ko-KR" altLang="en-US" sz="2000"/>
              <a:t>힌트</a:t>
            </a:r>
          </a:p>
          <a:p>
            <a:pPr lvl="1" algn="just"/>
            <a:r>
              <a:rPr lang="ko-KR" altLang="en-US" sz="1800"/>
              <a:t>디렉토리 내의 모든 파일 </a:t>
            </a:r>
            <a:r>
              <a:rPr lang="en-US" altLang="ko-KR" sz="1800"/>
              <a:t>access:</a:t>
            </a:r>
          </a:p>
          <a:p>
            <a:pPr lvl="1" algn="just"/>
            <a:endParaRPr lang="en-US" altLang="ko-KR" sz="1800"/>
          </a:p>
          <a:p>
            <a:pPr lvl="1" algn="just"/>
            <a:endParaRPr lang="en-US" altLang="ko-KR" sz="1800"/>
          </a:p>
          <a:p>
            <a:pPr lvl="1" algn="just"/>
            <a:endParaRPr lang="en-US" altLang="ko-KR" sz="1800"/>
          </a:p>
          <a:p>
            <a:pPr lvl="1" algn="just"/>
            <a:endParaRPr lang="en-US" altLang="ko-KR" sz="1800"/>
          </a:p>
          <a:p>
            <a:pPr lvl="1" algn="just"/>
            <a:r>
              <a:rPr lang="ko-KR" altLang="en-US" sz="1800"/>
              <a:t>파일이름 변경</a:t>
            </a:r>
            <a:r>
              <a:rPr lang="en-US" altLang="ko-KR" sz="1800"/>
              <a:t>: tr (translate/delete characters) </a:t>
            </a:r>
            <a:r>
              <a:rPr lang="ko-KR" altLang="en-US" sz="1800"/>
              <a:t>사용</a:t>
            </a:r>
          </a:p>
          <a:p>
            <a:pPr lvl="1" algn="just"/>
            <a:endParaRPr lang="ko-KR" altLang="en-US" sz="1800"/>
          </a:p>
          <a:p>
            <a:pPr lvl="1" algn="just"/>
            <a:endParaRPr lang="ko-KR" altLang="en-US" sz="1800"/>
          </a:p>
          <a:p>
            <a:pPr algn="just"/>
            <a:r>
              <a:rPr lang="ko-KR" altLang="en-US" sz="2000"/>
              <a:t>주의사항</a:t>
            </a:r>
          </a:p>
          <a:p>
            <a:pPr lvl="1" algn="just"/>
            <a:r>
              <a:rPr lang="ko-KR" altLang="en-US" sz="1800"/>
              <a:t>디렉토리 </a:t>
            </a:r>
            <a:r>
              <a:rPr lang="en-US" altLang="ko-KR" sz="1800"/>
              <a:t>input</a:t>
            </a:r>
            <a:r>
              <a:rPr lang="ko-KR" altLang="en-US" sz="1800"/>
              <a:t>이 있는 경우에는 해당 디렉토리가 존재하는지 </a:t>
            </a:r>
            <a:r>
              <a:rPr lang="en-US" altLang="ko-KR" sz="1800"/>
              <a:t>(</a:t>
            </a:r>
            <a:r>
              <a:rPr lang="ko-KR" altLang="en-US" sz="1800"/>
              <a:t>혹은 존재해도 갈 수 있는지</a:t>
            </a:r>
            <a:r>
              <a:rPr lang="en-US" altLang="ko-KR" sz="1800"/>
              <a:t>) </a:t>
            </a:r>
            <a:r>
              <a:rPr lang="ko-KR" altLang="en-US" sz="1800"/>
              <a:t>확인하고 </a:t>
            </a:r>
            <a:r>
              <a:rPr lang="en-US" altLang="ko-KR" sz="1800"/>
              <a:t>change directory</a:t>
            </a:r>
            <a:r>
              <a:rPr lang="ko-KR" altLang="en-US" sz="1800"/>
              <a:t>가 불가능하면 </a:t>
            </a:r>
            <a:r>
              <a:rPr lang="en-US" altLang="ko-KR" sz="1800"/>
              <a:t>error message</a:t>
            </a:r>
            <a:r>
              <a:rPr lang="ko-KR" altLang="en-US" sz="1800"/>
              <a:t>를 주어야 한다</a:t>
            </a:r>
            <a:r>
              <a:rPr lang="en-US" altLang="ko-KR" sz="1800"/>
              <a:t>.</a:t>
            </a:r>
          </a:p>
        </p:txBody>
      </p:sp>
      <p:sp>
        <p:nvSpPr>
          <p:cNvPr id="61444" name="Text Box 13"/>
          <p:cNvSpPr txBox="1">
            <a:spLocks noChangeArrowheads="1"/>
          </p:cNvSpPr>
          <p:nvPr/>
        </p:nvSpPr>
        <p:spPr bwMode="auto">
          <a:xfrm>
            <a:off x="4714875" y="1928813"/>
            <a:ext cx="930275" cy="14462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solidFill>
                  <a:srgbClr val="000000"/>
                </a:solidFill>
              </a:rPr>
              <a:t>for i in *</a:t>
            </a: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do</a:t>
            </a: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    …</a:t>
            </a: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done</a:t>
            </a:r>
          </a:p>
        </p:txBody>
      </p:sp>
      <p:sp>
        <p:nvSpPr>
          <p:cNvPr id="61445" name="Text Box 14"/>
          <p:cNvSpPr txBox="1">
            <a:spLocks noChangeArrowheads="1"/>
          </p:cNvSpPr>
          <p:nvPr/>
        </p:nvSpPr>
        <p:spPr bwMode="auto">
          <a:xfrm>
            <a:off x="4711700" y="3914775"/>
            <a:ext cx="1498600" cy="339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solidFill>
                  <a:srgbClr val="000000"/>
                </a:solidFill>
              </a:rPr>
              <a:t>tr char1 char2 </a:t>
            </a:r>
          </a:p>
        </p:txBody>
      </p:sp>
      <p:sp>
        <p:nvSpPr>
          <p:cNvPr id="61446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4D8C3912-4A64-41B8-AB86-51191616233E}" type="slidenum">
              <a:rPr lang="en-US" altLang="ko-KR" smtClean="0"/>
              <a:pPr/>
              <a:t>49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643063"/>
            <a:ext cx="4786312" cy="46101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35843" name="AutoShape 9"/>
          <p:cNvSpPr>
            <a:spLocks noChangeArrowheads="1"/>
          </p:cNvSpPr>
          <p:nvPr/>
        </p:nvSpPr>
        <p:spPr bwMode="auto">
          <a:xfrm rot="12920047" flipV="1">
            <a:off x="2505075" y="5219700"/>
            <a:ext cx="2651125" cy="184150"/>
          </a:xfrm>
          <a:prstGeom prst="rightArrow">
            <a:avLst>
              <a:gd name="adj1" fmla="val 50000"/>
              <a:gd name="adj2" fmla="val 108041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 rot="9568684">
            <a:off x="3602038" y="2546350"/>
            <a:ext cx="1719262" cy="115888"/>
          </a:xfrm>
          <a:prstGeom prst="rightArrow">
            <a:avLst>
              <a:gd name="adj1" fmla="val 50000"/>
              <a:gd name="adj2" fmla="val 291697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184775" y="1928813"/>
            <a:ext cx="388778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1. </a:t>
            </a:r>
            <a:r>
              <a:rPr lang="ko-KR" altLang="en-US" sz="1400">
                <a:latin typeface="굴림" pitchFamily="50" charset="-127"/>
              </a:rPr>
              <a:t>주소창에 </a:t>
            </a:r>
            <a:r>
              <a:rPr lang="en-US" altLang="ko-KR" sz="1400">
                <a:latin typeface="굴림" pitchFamily="50" charset="-127"/>
              </a:rPr>
              <a:t>cspro.sogang.ac.kr </a:t>
            </a:r>
            <a:r>
              <a:rPr lang="ko-KR" altLang="en-US" sz="1400">
                <a:latin typeface="굴림" pitchFamily="50" charset="-127"/>
              </a:rPr>
              <a:t>을 입력한다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 rot="10800000">
            <a:off x="4643438" y="3211513"/>
            <a:ext cx="1079500" cy="146050"/>
          </a:xfrm>
          <a:prstGeom prst="rightArrow">
            <a:avLst>
              <a:gd name="adj1" fmla="val 50000"/>
              <a:gd name="adj2" fmla="val 108269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715000" y="2995613"/>
            <a:ext cx="24479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2. ssh </a:t>
            </a:r>
            <a:r>
              <a:rPr lang="ko-KR" altLang="en-US" sz="1400">
                <a:latin typeface="굴림" pitchFamily="50" charset="-127"/>
              </a:rPr>
              <a:t>프로토콜을 선택한다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 rot="10800000">
            <a:off x="3995738" y="6100763"/>
            <a:ext cx="862012" cy="114300"/>
          </a:xfrm>
          <a:prstGeom prst="rightArrow">
            <a:avLst>
              <a:gd name="adj1" fmla="val 50000"/>
              <a:gd name="adj2" fmla="val 108272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4716463" y="5884863"/>
            <a:ext cx="3998912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ko-KR" altLang="en-US" sz="1400">
                <a:latin typeface="굴림" pitchFamily="50" charset="-127"/>
              </a:rPr>
              <a:t>접속방법 </a:t>
            </a:r>
            <a:r>
              <a:rPr lang="en-US" altLang="ko-KR" sz="1400">
                <a:latin typeface="굴림" pitchFamily="50" charset="-127"/>
              </a:rPr>
              <a:t>2.</a:t>
            </a:r>
          </a:p>
          <a:p>
            <a:pPr latinLnBrk="1"/>
            <a:r>
              <a:rPr lang="ko-KR" altLang="en-US" sz="1400">
                <a:latin typeface="굴림" pitchFamily="50" charset="-127"/>
              </a:rPr>
              <a:t>저장된 </a:t>
            </a:r>
            <a:r>
              <a:rPr lang="en-US" altLang="ko-KR" sz="1400">
                <a:latin typeface="굴림" pitchFamily="50" charset="-127"/>
              </a:rPr>
              <a:t>Session</a:t>
            </a:r>
            <a:r>
              <a:rPr lang="ko-KR" altLang="en-US" sz="1400">
                <a:latin typeface="굴림" pitchFamily="50" charset="-127"/>
              </a:rPr>
              <a:t>명을 클릭 후 </a:t>
            </a:r>
            <a:r>
              <a:rPr lang="en-US" altLang="ko-KR" sz="1400">
                <a:latin typeface="굴림" pitchFamily="50" charset="-127"/>
              </a:rPr>
              <a:t>open</a:t>
            </a:r>
            <a:r>
              <a:rPr lang="ko-KR" altLang="en-US" sz="1400">
                <a:latin typeface="굴림" pitchFamily="50" charset="-127"/>
              </a:rPr>
              <a:t>을 클릭한다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5851" name="AutoShape 9"/>
          <p:cNvSpPr>
            <a:spLocks noChangeArrowheads="1"/>
          </p:cNvSpPr>
          <p:nvPr/>
        </p:nvSpPr>
        <p:spPr bwMode="auto">
          <a:xfrm rot="10800000">
            <a:off x="4994275" y="4429125"/>
            <a:ext cx="728663" cy="168275"/>
          </a:xfrm>
          <a:prstGeom prst="rightArrow">
            <a:avLst>
              <a:gd name="adj1" fmla="val 50000"/>
              <a:gd name="adj2" fmla="val 108255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2" name="Rectangle 10"/>
          <p:cNvSpPr>
            <a:spLocks noChangeArrowheads="1"/>
          </p:cNvSpPr>
          <p:nvPr/>
        </p:nvSpPr>
        <p:spPr bwMode="auto">
          <a:xfrm>
            <a:off x="5715000" y="4286250"/>
            <a:ext cx="20875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4. Save </a:t>
            </a:r>
            <a:r>
              <a:rPr lang="ko-KR" altLang="en-US" sz="1400">
                <a:latin typeface="굴림" pitchFamily="50" charset="-127"/>
              </a:rPr>
              <a:t>버튼을 누른다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5853" name="AutoShape 9"/>
          <p:cNvSpPr>
            <a:spLocks noChangeArrowheads="1"/>
          </p:cNvSpPr>
          <p:nvPr/>
        </p:nvSpPr>
        <p:spPr bwMode="auto">
          <a:xfrm rot="10800000">
            <a:off x="4214813" y="3857625"/>
            <a:ext cx="1508125" cy="141288"/>
          </a:xfrm>
          <a:prstGeom prst="rightArrow">
            <a:avLst>
              <a:gd name="adj1" fmla="val 50000"/>
              <a:gd name="adj2" fmla="val 108273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4" name="Rectangle 10"/>
          <p:cNvSpPr>
            <a:spLocks noChangeArrowheads="1"/>
          </p:cNvSpPr>
          <p:nvPr/>
        </p:nvSpPr>
        <p:spPr bwMode="auto">
          <a:xfrm>
            <a:off x="5715000" y="3751263"/>
            <a:ext cx="208756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3. Session</a:t>
            </a:r>
            <a:r>
              <a:rPr lang="ko-KR" altLang="en-US" sz="1400">
                <a:latin typeface="굴림" pitchFamily="50" charset="-127"/>
              </a:rPr>
              <a:t> 명을 적는다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5855" name="AutoShape 9"/>
          <p:cNvSpPr>
            <a:spLocks noChangeArrowheads="1"/>
          </p:cNvSpPr>
          <p:nvPr/>
        </p:nvSpPr>
        <p:spPr bwMode="auto">
          <a:xfrm rot="11472327" flipV="1">
            <a:off x="2686050" y="4754563"/>
            <a:ext cx="3359150" cy="134937"/>
          </a:xfrm>
          <a:prstGeom prst="rightArrow">
            <a:avLst>
              <a:gd name="adj1" fmla="val 50000"/>
              <a:gd name="adj2" fmla="val 108336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6" name="Rectangle 10"/>
          <p:cNvSpPr>
            <a:spLocks noChangeArrowheads="1"/>
          </p:cNvSpPr>
          <p:nvPr/>
        </p:nvSpPr>
        <p:spPr bwMode="auto">
          <a:xfrm>
            <a:off x="5715000" y="4929188"/>
            <a:ext cx="32146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ko-KR" altLang="en-US" sz="1400">
                <a:latin typeface="굴림" pitchFamily="50" charset="-127"/>
              </a:rPr>
              <a:t>접속방법 </a:t>
            </a:r>
            <a:r>
              <a:rPr lang="en-US" altLang="ko-KR" sz="1400">
                <a:latin typeface="굴림" pitchFamily="50" charset="-127"/>
              </a:rPr>
              <a:t>1.</a:t>
            </a:r>
          </a:p>
          <a:p>
            <a:pPr latinLnBrk="1"/>
            <a:r>
              <a:rPr lang="ko-KR" altLang="en-US" sz="1400">
                <a:latin typeface="굴림" pitchFamily="50" charset="-127"/>
              </a:rPr>
              <a:t>저장된 </a:t>
            </a:r>
            <a:r>
              <a:rPr lang="en-US" altLang="ko-KR" sz="1400">
                <a:latin typeface="굴림" pitchFamily="50" charset="-127"/>
              </a:rPr>
              <a:t>Session</a:t>
            </a:r>
            <a:r>
              <a:rPr lang="ko-KR" altLang="en-US" sz="1400">
                <a:latin typeface="굴림" pitchFamily="50" charset="-127"/>
              </a:rPr>
              <a:t>명을 더블클릭 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5857" name="슬라이드 번호 개체 틀 3"/>
          <p:cNvSpPr txBox="1">
            <a:spLocks/>
          </p:cNvSpPr>
          <p:nvPr/>
        </p:nvSpPr>
        <p:spPr bwMode="auto">
          <a:xfrm>
            <a:off x="7643813" y="6500813"/>
            <a:ext cx="1276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Arial" charset="0"/>
              </a:rPr>
              <a:t>Page </a:t>
            </a:r>
            <a:fld id="{C4CB4169-AC0B-4CA6-B950-AF7F4202C687}" type="slidenum">
              <a:rPr lang="en-US" altLang="ko-KR">
                <a:latin typeface="Arial" charset="0"/>
              </a:rPr>
              <a:pPr/>
              <a:t>5</a:t>
            </a:fld>
            <a:endParaRPr lang="en-US" altLang="ko-KR">
              <a:latin typeface="Arial" charset="0"/>
            </a:endParaRPr>
          </a:p>
        </p:txBody>
      </p:sp>
      <p:sp>
        <p:nvSpPr>
          <p:cNvPr id="35858" name="내용 개체 틀 11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en-US" altLang="ko-KR"/>
              <a:t>Putty</a:t>
            </a:r>
            <a:r>
              <a:rPr lang="ko-KR" altLang="en-US"/>
              <a:t>의 </a:t>
            </a:r>
            <a:r>
              <a:rPr lang="en-US" altLang="ko-KR"/>
              <a:t>Session Save </a:t>
            </a:r>
            <a:r>
              <a:rPr lang="ko-KR" altLang="en-US"/>
              <a:t>기능 활용하기</a:t>
            </a:r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ko-KR" altLang="en-US" dirty="0">
                <a:latin typeface="굴림" pitchFamily="50" charset="-127"/>
                <a:ea typeface="굴림" pitchFamily="50" charset="-127"/>
              </a:rPr>
              <a:t>로그인하기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ko-KR" altLang="en-US" dirty="0">
                <a:latin typeface="굴림" pitchFamily="50" charset="-127"/>
                <a:ea typeface="굴림" pitchFamily="50" charset="-127"/>
              </a:rPr>
              <a:t>아래와 같이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login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창이 뜨면 자신의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id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password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를 입력한다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36868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357438"/>
            <a:ext cx="6315075" cy="3933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6869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51B16358-D97A-40B9-A400-2AE7FC50E54B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Shell</a:t>
            </a:r>
          </a:p>
          <a:p>
            <a:pPr lvl="1"/>
            <a:r>
              <a:rPr lang="en-US" altLang="ko-KR"/>
              <a:t>Shell</a:t>
            </a:r>
            <a:r>
              <a:rPr lang="ko-KR" altLang="en-US"/>
              <a:t>은 </a:t>
            </a:r>
            <a:r>
              <a:rPr lang="en-US" altLang="ko-KR"/>
              <a:t>unix OS</a:t>
            </a:r>
            <a:r>
              <a:rPr lang="ko-KR" altLang="en-US"/>
              <a:t>와 사용자 간에 대화 소통을 원활하게 해주는 역할을 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000250" y="2857500"/>
          <a:ext cx="5105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비트맵 이미지" r:id="rId3" imgW="5904762" imgH="2038095" progId="Paint.Picture">
                  <p:embed/>
                </p:oleObj>
              </mc:Choice>
              <mc:Fallback>
                <p:oleObj name="비트맵 이미지" r:id="rId3" imgW="5904762" imgH="203809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857500"/>
                        <a:ext cx="5105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3357563" y="4929188"/>
            <a:ext cx="2209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shell</a:t>
            </a:r>
            <a:r>
              <a:rPr lang="ko-KR" altLang="en-US"/>
              <a:t>의 역활</a:t>
            </a:r>
          </a:p>
        </p:txBody>
      </p:sp>
      <p:sp>
        <p:nvSpPr>
          <p:cNvPr id="1030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C360772F-CE67-4277-98E1-8717FC715473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Shell (Cont’)</a:t>
            </a:r>
          </a:p>
          <a:p>
            <a:pPr lvl="1"/>
            <a:r>
              <a:rPr lang="en-US" altLang="ko-KR" i="1"/>
              <a:t>sort </a:t>
            </a:r>
            <a:r>
              <a:rPr lang="en-US" altLang="ko-KR" i="1">
                <a:latin typeface="Arial" charset="0"/>
              </a:rPr>
              <a:t>–</a:t>
            </a:r>
            <a:r>
              <a:rPr lang="en-US" altLang="ko-KR" i="1"/>
              <a:t>n phonelist &gt; phonelist.sorted</a:t>
            </a:r>
          </a:p>
          <a:p>
            <a:pPr lvl="2"/>
            <a:r>
              <a:rPr lang="ko-KR" altLang="en-US" sz="1800"/>
              <a:t>명령행을 </a:t>
            </a:r>
            <a:r>
              <a:rPr lang="en-US" altLang="ko-KR" sz="1800"/>
              <a:t>sort, -n, phonelist, &gt;, phonelist.sorted</a:t>
            </a:r>
            <a:r>
              <a:rPr lang="ko-KR" altLang="en-US" sz="1800"/>
              <a:t>와 같은 조각으로 나눈다</a:t>
            </a:r>
            <a:r>
              <a:rPr lang="en-US" altLang="ko-KR" sz="1800"/>
              <a:t>. </a:t>
            </a:r>
            <a:r>
              <a:rPr lang="ko-KR" altLang="en-US" sz="1800"/>
              <a:t>이러한 조각들을 워드</a:t>
            </a:r>
            <a:r>
              <a:rPr lang="en-US" altLang="ko-KR" sz="1800"/>
              <a:t>(word) </a:t>
            </a:r>
            <a:r>
              <a:rPr lang="ko-KR" altLang="en-US" sz="1800"/>
              <a:t>라 한다</a:t>
            </a:r>
            <a:r>
              <a:rPr lang="en-US" altLang="ko-KR" sz="1800"/>
              <a:t>. </a:t>
            </a:r>
          </a:p>
          <a:p>
            <a:pPr lvl="2"/>
            <a:r>
              <a:rPr lang="ko-KR" altLang="en-US" sz="1800"/>
              <a:t>각 워드가 의미하는 바를 파악한다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&gt; phonelist.sorted</a:t>
            </a:r>
            <a:r>
              <a:rPr lang="ko-KR" altLang="en-US" sz="1800"/>
              <a:t>에 따라 </a:t>
            </a:r>
            <a:r>
              <a:rPr lang="en-US" altLang="ko-KR" sz="1800"/>
              <a:t>I/O</a:t>
            </a:r>
            <a:r>
              <a:rPr lang="ko-KR" altLang="en-US" sz="1800"/>
              <a:t>를 설정한다</a:t>
            </a:r>
            <a:r>
              <a:rPr lang="en-US" altLang="ko-KR" sz="1800"/>
              <a:t>. </a:t>
            </a:r>
          </a:p>
          <a:p>
            <a:pPr lvl="2"/>
            <a:r>
              <a:rPr lang="en-US" altLang="ko-KR" sz="1800"/>
              <a:t>sort </a:t>
            </a:r>
            <a:r>
              <a:rPr lang="ko-KR" altLang="en-US" sz="1800"/>
              <a:t>명령을 </a:t>
            </a:r>
            <a:r>
              <a:rPr lang="en-US" altLang="ko-KR" sz="1800">
                <a:latin typeface="Arial" charset="0"/>
              </a:rPr>
              <a:t>–</a:t>
            </a:r>
            <a:r>
              <a:rPr lang="en-US" altLang="ko-KR" sz="1800"/>
              <a:t>n </a:t>
            </a:r>
            <a:r>
              <a:rPr lang="ko-KR" altLang="en-US" sz="1800"/>
              <a:t>옵션으로 하고 </a:t>
            </a:r>
            <a:r>
              <a:rPr lang="en-US" altLang="ko-KR" sz="1800"/>
              <a:t>phonelist</a:t>
            </a:r>
            <a:r>
              <a:rPr lang="ko-KR" altLang="en-US" sz="1800"/>
              <a:t>를 인자로 하여 실행한다</a:t>
            </a:r>
            <a:r>
              <a:rPr lang="en-US" altLang="ko-KR" sz="1800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종류</a:t>
            </a:r>
          </a:p>
          <a:p>
            <a:pPr lvl="2"/>
            <a:r>
              <a:rPr lang="en-US" altLang="ko-KR" sz="1800"/>
              <a:t>Bourne Shell (sh), C Shell (csh), Korn Shell (ksh), Bourne Again Shell (bash), tcsh</a:t>
            </a:r>
            <a:r>
              <a:rPr lang="ko-KR" altLang="en-US" sz="1800"/>
              <a:t>등</a:t>
            </a:r>
          </a:p>
        </p:txBody>
      </p:sp>
      <p:sp>
        <p:nvSpPr>
          <p:cNvPr id="409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EA51966B-D9F3-4EF3-94AC-4DA6BEF24E15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명령어 실행</a:t>
            </a:r>
          </a:p>
          <a:p>
            <a:pPr lvl="1"/>
            <a:r>
              <a:rPr lang="en-US" altLang="ko-KR"/>
              <a:t>Shell </a:t>
            </a:r>
            <a:r>
              <a:rPr lang="ko-KR" altLang="en-US"/>
              <a:t>은 입력 받은 명령어를 해석</a:t>
            </a:r>
            <a:r>
              <a:rPr lang="en-US" altLang="ko-KR"/>
              <a:t>, </a:t>
            </a:r>
            <a:r>
              <a:rPr lang="ko-KR" altLang="en-US"/>
              <a:t>실행하고 그 결과를 돌려주는 역할을 수행한다</a:t>
            </a:r>
            <a:r>
              <a:rPr lang="en-US" altLang="ko-KR"/>
              <a:t>.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371600" y="2622550"/>
          <a:ext cx="6858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비트맵 이미지" r:id="rId3" imgW="8009524" imgH="1838095" progId="Paint.Picture">
                  <p:embed/>
                </p:oleObj>
              </mc:Choice>
              <mc:Fallback>
                <p:oleObj name="비트맵 이미지" r:id="rId3" imgW="8009524" imgH="183809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22550"/>
                        <a:ext cx="68580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371600" y="4527550"/>
          <a:ext cx="68580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비트맵 이미지" r:id="rId5" imgW="7954485" imgH="1552792" progId="Paint.Picture">
                  <p:embed/>
                </p:oleObj>
              </mc:Choice>
              <mc:Fallback>
                <p:oleObj name="비트맵 이미지" r:id="rId5" imgW="7954485" imgH="155279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27550"/>
                        <a:ext cx="68580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214313" y="2714625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예제</a:t>
            </a:r>
          </a:p>
        </p:txBody>
      </p:sp>
      <p:sp>
        <p:nvSpPr>
          <p:cNvPr id="2055" name="슬라이드 번호 개체 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2805108B-6FD0-4897-A049-DB3C7C0F033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8130</TotalTime>
  <Pages>3</Pages>
  <Words>2588</Words>
  <Application>Microsoft Office PowerPoint</Application>
  <PresentationFormat>화면 슬라이드 쇼(4:3)</PresentationFormat>
  <Paragraphs>443</Paragraphs>
  <Slides>49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9" baseType="lpstr">
      <vt:lpstr>Monotype Sorts</vt:lpstr>
      <vt:lpstr>굴림</vt:lpstr>
      <vt:lpstr>돋움</vt:lpstr>
      <vt:lpstr>바탕</vt:lpstr>
      <vt:lpstr>Arial</vt:lpstr>
      <vt:lpstr>Courier New</vt:lpstr>
      <vt:lpstr>Times New Roman</vt:lpstr>
      <vt:lpstr>Wingdings</vt:lpstr>
      <vt:lpstr>1_기본 디자인</vt:lpstr>
      <vt:lpstr>비트맵 이미지</vt:lpstr>
      <vt:lpstr>Unix(Linux) shell programming</vt:lpstr>
      <vt:lpstr>3-1. UNIX System 소개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기본 명령어</vt:lpstr>
      <vt:lpstr>vi 설정 및 사용법</vt:lpstr>
      <vt:lpstr>vi editor</vt:lpstr>
      <vt:lpstr>vi 명령어 - 입력모드</vt:lpstr>
      <vt:lpstr>vi 명령어 - 콜론모드</vt:lpstr>
      <vt:lpstr>vi 명령어 - 명령모드</vt:lpstr>
      <vt:lpstr>vi 명령어 - 명령모드</vt:lpstr>
      <vt:lpstr>.vimrc 설정법</vt:lpstr>
      <vt:lpstr>3-2. Shell 프로그래밍</vt:lpstr>
      <vt:lpstr>Shell Programming - 문법</vt:lpstr>
      <vt:lpstr>Shell Programming - 문범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프로그래밍 문제</vt:lpstr>
      <vt:lpstr>프로그래밍 문제</vt:lpstr>
      <vt:lpstr>프로그래밍 문제</vt:lpstr>
      <vt:lpstr>awk</vt:lpstr>
      <vt:lpstr>프로그래밍 숙제</vt:lpstr>
      <vt:lpstr>프로그래밍 숙제</vt:lpstr>
      <vt:lpstr>프로그래밍 숙제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subject/>
  <dc:creator>최성환</dc:creator>
  <cp:keywords/>
  <dc:description/>
  <cp:lastModifiedBy>이건영</cp:lastModifiedBy>
  <cp:revision>533</cp:revision>
  <cp:lastPrinted>1997-04-03T01:49:54Z</cp:lastPrinted>
  <dcterms:created xsi:type="dcterms:W3CDTF">1996-06-27T04:55:18Z</dcterms:created>
  <dcterms:modified xsi:type="dcterms:W3CDTF">2019-04-19T17:29:47Z</dcterms:modified>
</cp:coreProperties>
</file>