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1" r:id="rId5"/>
    <p:sldId id="262" r:id="rId6"/>
    <p:sldId id="301" r:id="rId7"/>
    <p:sldId id="260" r:id="rId8"/>
    <p:sldId id="263" r:id="rId9"/>
    <p:sldId id="264" r:id="rId10"/>
    <p:sldId id="294" r:id="rId11"/>
    <p:sldId id="269" r:id="rId12"/>
    <p:sldId id="276" r:id="rId13"/>
    <p:sldId id="275" r:id="rId14"/>
    <p:sldId id="283" r:id="rId15"/>
    <p:sldId id="270" r:id="rId16"/>
    <p:sldId id="271" r:id="rId17"/>
    <p:sldId id="295" r:id="rId18"/>
    <p:sldId id="296" r:id="rId19"/>
    <p:sldId id="273" r:id="rId20"/>
    <p:sldId id="274" r:id="rId21"/>
    <p:sldId id="293" r:id="rId22"/>
    <p:sldId id="268" r:id="rId23"/>
    <p:sldId id="277" r:id="rId24"/>
    <p:sldId id="279" r:id="rId25"/>
    <p:sldId id="290" r:id="rId26"/>
    <p:sldId id="282" r:id="rId27"/>
    <p:sldId id="297" r:id="rId28"/>
    <p:sldId id="298" r:id="rId29"/>
    <p:sldId id="299" r:id="rId30"/>
    <p:sldId id="300" r:id="rId31"/>
    <p:sldId id="285" r:id="rId32"/>
    <p:sldId id="287" r:id="rId33"/>
    <p:sldId id="288" r:id="rId34"/>
    <p:sldId id="291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0C373-0587-4CBA-8703-DD1D749A534D}" type="datetimeFigureOut">
              <a:rPr lang="ko-KR" altLang="en-US" smtClean="0"/>
              <a:pPr/>
              <a:t>2012-02-25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680B-B731-4BC0-9D41-A10482DBEE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71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680B-B731-4BC0-9D41-A10482DBEEA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005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680B-B731-4BC0-9D41-A10482DBEE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433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0085-C1AB-43D0-9981-C56055F563A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916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C9226-D35E-40CD-8E0F-D7B45444425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48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CA644-C0FE-480E-91D9-DDA42F4BA13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785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DEB06389-D7AC-4001-BB78-DBBFC02940D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073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652D2-F1E5-4286-8D26-2EE7C3C04E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79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92710-EB56-45C1-A8EF-1D12D1EFC3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5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94AC3-33DF-4C9D-96B0-A2A17FC0F9F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194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7F106-459F-436D-A2CC-CFF4BFFCF2A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23825-D175-484A-BB55-BB966EA875CD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22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D907A-7F33-47CB-90D6-187C6641D55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0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FA60B-3027-4324-9A63-B1EFFBBBB80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47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2E95B-4CDB-4895-9E04-4F44599FFFB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3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609600" y="1158875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ko-KR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3675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solidFill>
                  <a:srgbClr val="006600"/>
                </a:solidFill>
                <a:latin typeface="Arial Black" pitchFamily="34" charset="0"/>
                <a:ea typeface="HY견고딕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40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BB76B5-457F-437B-8316-60A3EFAF56A1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451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9900" indent="-469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4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472F-9E6F-4BE8-A35F-68DEBB214C01}" type="slidenum">
              <a:rPr lang="en-US" altLang="ko-KR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/>
          <a:p>
            <a:pPr algn="ctr"/>
            <a:r>
              <a:rPr lang="ko-KR" altLang="en-US" dirty="0" smtClean="0"/>
              <a:t>기초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#1</a:t>
            </a:r>
            <a:endParaRPr lang="en-US" altLang="ko-KR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서강대학교 컴퓨터학과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41350" y="1300163"/>
            <a:ext cx="3538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</a:rPr>
              <a:t>&lt;</a:t>
            </a:r>
            <a:r>
              <a:rPr kumimoji="1" lang="ko-KR" altLang="en-US" sz="1600" b="1" dirty="0" err="1">
                <a:solidFill>
                  <a:srgbClr val="000000"/>
                </a:solidFill>
              </a:rPr>
              <a:t>컴퓨터학</a:t>
            </a:r>
            <a:r>
              <a:rPr kumimoji="1" lang="ko-KR" altLang="en-US" sz="1600" b="1" dirty="0">
                <a:solidFill>
                  <a:srgbClr val="000000"/>
                </a:solidFill>
              </a:rPr>
              <a:t> 실험 </a:t>
            </a:r>
            <a:r>
              <a:rPr kumimoji="1" lang="en-US" altLang="ko-KR" sz="1600" b="1" dirty="0">
                <a:solidFill>
                  <a:srgbClr val="000000"/>
                </a:solidFill>
              </a:rPr>
              <a:t>I&gt;</a:t>
            </a:r>
          </a:p>
        </p:txBody>
      </p:sp>
    </p:spTree>
    <p:extLst>
      <p:ext uri="{BB962C8B-B14F-4D97-AF65-F5344CB8AC3E}">
        <p14:creationId xmlns="" xmlns:p14="http://schemas.microsoft.com/office/powerpoint/2010/main" val="11415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기초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프로그래밍의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개념을 공부하고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내용을 바탕으로 유명한 자료구조 중 하나인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자료구조가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어떻게 구현되는지 살펴본다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학습할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 프로그래밍 패러다임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/>
              <a:t>++</a:t>
            </a:r>
            <a:r>
              <a:rPr lang="ko-KR" altLang="en-US" dirty="0"/>
              <a:t>에서의 동적 메모리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</a:t>
            </a:r>
            <a:r>
              <a:rPr lang="ko-KR" altLang="en-US" dirty="0" smtClean="0"/>
              <a:t>참조 연산자</a:t>
            </a:r>
            <a:endParaRPr lang="en-US" altLang="ko-KR" dirty="0" smtClean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에서의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/>
              <a:t>접근 </a:t>
            </a:r>
            <a:r>
              <a:rPr lang="ko-KR" altLang="en-US" dirty="0" smtClean="0"/>
              <a:t>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로 구현한 </a:t>
            </a:r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825-D175-484A-BB55-BB966EA875CD}" type="slidenum">
              <a:rPr lang="en-US" altLang="ko-KR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38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프로그래밍 패러다임</a:t>
            </a:r>
            <a:endParaRPr lang="ko-KR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전역 함수는 </a:t>
            </a:r>
            <a:r>
              <a:rPr lang="en-US" altLang="ko-KR" dirty="0"/>
              <a:t>main() </a:t>
            </a:r>
            <a:r>
              <a:rPr lang="ko-KR" altLang="en-US" dirty="0"/>
              <a:t>함수 하나만 필요함</a:t>
            </a:r>
          </a:p>
          <a:p>
            <a:r>
              <a:rPr lang="ko-KR" altLang="en-US" dirty="0"/>
              <a:t>모든 프로그램의 수행은 클래스에서 생성된 객체들 사이의 메시지 전달로 </a:t>
            </a:r>
            <a:r>
              <a:rPr lang="ko-KR" altLang="en-US" dirty="0" smtClean="0"/>
              <a:t>수행됨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메시지의 세 가지 구성 요소는 </a:t>
            </a:r>
            <a:r>
              <a:rPr lang="en-US" altLang="ko-KR" dirty="0" smtClean="0">
                <a:solidFill>
                  <a:srgbClr val="0000FF"/>
                </a:solidFill>
              </a:rPr>
              <a:t>1) </a:t>
            </a:r>
            <a:r>
              <a:rPr lang="ko-KR" altLang="en-US" dirty="0" smtClean="0">
                <a:solidFill>
                  <a:srgbClr val="0000FF"/>
                </a:solidFill>
              </a:rPr>
              <a:t>메시지가 전달될 객체</a:t>
            </a:r>
            <a:r>
              <a:rPr lang="en-US" altLang="ko-KR" dirty="0" smtClean="0">
                <a:solidFill>
                  <a:srgbClr val="0000FF"/>
                </a:solidFill>
              </a:rPr>
              <a:t>, 2) </a:t>
            </a:r>
            <a:r>
              <a:rPr lang="ko-KR" altLang="en-US" dirty="0" smtClean="0">
                <a:solidFill>
                  <a:srgbClr val="0000FF"/>
                </a:solidFill>
              </a:rPr>
              <a:t>수행하고자 하는 멤버함수의 이름</a:t>
            </a:r>
            <a:r>
              <a:rPr lang="en-US" altLang="ko-KR" dirty="0" smtClean="0">
                <a:solidFill>
                  <a:srgbClr val="0000FF"/>
                </a:solidFill>
              </a:rPr>
              <a:t>, 3) </a:t>
            </a:r>
            <a:r>
              <a:rPr lang="ko-KR" altLang="en-US" dirty="0" smtClean="0">
                <a:solidFill>
                  <a:srgbClr val="0000FF"/>
                </a:solidFill>
              </a:rPr>
              <a:t>그 멤버함수가 수행되는 데 필요한 인자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Ex)</a:t>
            </a:r>
          </a:p>
          <a:p>
            <a:endParaRPr lang="en-US" altLang="ko-KR" b="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35696" y="2617108"/>
            <a:ext cx="288032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dirty="0" smtClean="0"/>
              <a:t>// C++ </a:t>
            </a:r>
            <a:r>
              <a:rPr lang="ko-KR" altLang="en-US" sz="1000" b="1" dirty="0" smtClean="0"/>
              <a:t>표준 헤더는 </a:t>
            </a:r>
            <a:r>
              <a:rPr lang="ko-KR" altLang="en-US" sz="1000" b="1" dirty="0" err="1" smtClean="0"/>
              <a:t>확장자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.h</a:t>
            </a:r>
            <a:r>
              <a:rPr lang="ko-KR" altLang="en-US" sz="1000" b="1" dirty="0" smtClean="0"/>
              <a:t>를 붙이지 않는다</a:t>
            </a:r>
            <a:r>
              <a:rPr lang="en-US" altLang="ko-KR" sz="1000" b="1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#</a:t>
            </a:r>
            <a:r>
              <a:rPr lang="en-US" altLang="ko-KR" sz="1000" b="1" dirty="0"/>
              <a:t>include &lt;</a:t>
            </a:r>
            <a:r>
              <a:rPr lang="en-US" altLang="ko-KR" sz="1000" b="1" dirty="0" err="1"/>
              <a:t>iostream</a:t>
            </a:r>
            <a:r>
              <a:rPr lang="en-US" altLang="ko-KR" sz="1000" b="1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#include &lt;string</a:t>
            </a:r>
            <a:r>
              <a:rPr lang="en-US" altLang="ko-KR" sz="1000" b="1" dirty="0" smtClean="0"/>
              <a:t>&gt;</a:t>
            </a:r>
          </a:p>
          <a:p>
            <a:pPr>
              <a:spcBef>
                <a:spcPct val="50000"/>
              </a:spcBef>
            </a:pP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// sample </a:t>
            </a:r>
            <a:r>
              <a:rPr lang="ko-KR" altLang="en-US" sz="1000" b="1" dirty="0" smtClean="0"/>
              <a:t>클래스 선언</a:t>
            </a: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class sample{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private: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    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value;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public: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    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getValue</a:t>
            </a:r>
            <a:r>
              <a:rPr lang="en-US" altLang="ko-KR" sz="1000" b="1" dirty="0" smtClean="0"/>
              <a:t>(){ return value; };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    void </a:t>
            </a:r>
            <a:r>
              <a:rPr lang="en-US" altLang="ko-KR" sz="1000" b="1" dirty="0" err="1" smtClean="0"/>
              <a:t>setValue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param</a:t>
            </a:r>
            <a:r>
              <a:rPr lang="en-US" altLang="ko-KR" sz="1000" b="1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    { value=</a:t>
            </a:r>
            <a:r>
              <a:rPr lang="en-US" altLang="ko-KR" sz="1000" b="1" dirty="0" err="1" smtClean="0"/>
              <a:t>param</a:t>
            </a:r>
            <a:r>
              <a:rPr lang="en-US" altLang="ko-KR" sz="1000" b="1" dirty="0" smtClean="0"/>
              <a:t>; };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};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716016" y="2642592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788024" y="2564904"/>
            <a:ext cx="3191544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main(){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// sample </a:t>
            </a:r>
            <a:r>
              <a:rPr lang="ko-KR" altLang="en-US" sz="1000" b="1" dirty="0" smtClean="0"/>
              <a:t>클래스의 </a:t>
            </a:r>
            <a:r>
              <a:rPr lang="ko-KR" altLang="en-US" sz="1000" b="1" dirty="0" err="1" smtClean="0"/>
              <a:t>인스턴스</a:t>
            </a:r>
            <a:r>
              <a:rPr lang="ko-KR" altLang="en-US" sz="1000" b="1" dirty="0" smtClean="0"/>
              <a:t> 생성</a:t>
            </a: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sample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;</a:t>
            </a:r>
          </a:p>
          <a:p>
            <a:pPr>
              <a:spcBef>
                <a:spcPct val="50000"/>
              </a:spcBef>
            </a:pP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// C</a:t>
            </a:r>
            <a:r>
              <a:rPr lang="ko-KR" altLang="en-US" sz="1000" b="1" dirty="0" smtClean="0"/>
              <a:t>언어에서는 함수 호출을 통해 작업을 수행함</a:t>
            </a: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</a:t>
            </a:r>
            <a:r>
              <a:rPr lang="en-US" altLang="ko-KR" sz="1000" b="1" dirty="0" err="1" smtClean="0"/>
              <a:t>printf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함수 호출</a:t>
            </a:r>
            <a:r>
              <a:rPr lang="en-US" altLang="ko-KR" sz="1000" b="1" dirty="0" smtClean="0"/>
              <a:t>\n");</a:t>
            </a:r>
          </a:p>
          <a:p>
            <a:pPr>
              <a:spcBef>
                <a:spcPct val="50000"/>
              </a:spcBef>
            </a:pP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// C++</a:t>
            </a:r>
            <a:r>
              <a:rPr lang="ko-KR" altLang="en-US" sz="1000" b="1" dirty="0" smtClean="0"/>
              <a:t>에서는 메시지 전달로 작업을 수행함</a:t>
            </a: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/* </a:t>
            </a:r>
            <a:r>
              <a:rPr lang="ko-KR" altLang="en-US" sz="1000" b="1" dirty="0" smtClean="0"/>
              <a:t>메시지를 통해 객체에게 </a:t>
            </a:r>
            <a:r>
              <a:rPr lang="ko-KR" altLang="en-US" sz="1000" b="1" dirty="0" err="1" smtClean="0"/>
              <a:t>메소드를</a:t>
            </a:r>
            <a:r>
              <a:rPr lang="ko-KR" altLang="en-US" sz="1000" b="1" dirty="0" smtClean="0"/>
              <a:t> 호출하여 줄 것을 요청하며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객체가 알아서 스스로 동작함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내부적인 활동을 외부에서 알 수 없음</a:t>
            </a:r>
            <a:r>
              <a:rPr lang="en-US" altLang="ko-KR" sz="1000" b="1" dirty="0" smtClean="0"/>
              <a:t>, Encapsulation) */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</a:t>
            </a:r>
            <a:r>
              <a:rPr lang="en-US" altLang="ko-KR" sz="1000" b="1" dirty="0" err="1" smtClean="0"/>
              <a:t>obj.setValue</a:t>
            </a:r>
            <a:r>
              <a:rPr lang="en-US" altLang="ko-KR" sz="1000" b="1" dirty="0" smtClean="0"/>
              <a:t>(10);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// </a:t>
            </a:r>
            <a:r>
              <a:rPr lang="ko-KR" altLang="en-US" sz="1000" b="1" dirty="0" smtClean="0"/>
              <a:t>메시지가 전달될 객체</a:t>
            </a:r>
            <a:r>
              <a:rPr lang="en-US" altLang="ko-KR" sz="1000" b="1" dirty="0" smtClean="0"/>
              <a:t>: </a:t>
            </a:r>
            <a:r>
              <a:rPr lang="en-US" altLang="ko-KR" sz="1000" b="1" dirty="0" err="1" smtClean="0"/>
              <a:t>obj</a:t>
            </a:r>
            <a:endParaRPr lang="en-US" altLang="ko-KR" sz="1000" b="1" dirty="0" smtClean="0"/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// </a:t>
            </a:r>
            <a:r>
              <a:rPr lang="ko-KR" altLang="en-US" sz="1000" b="1" dirty="0" smtClean="0"/>
              <a:t>수행하고자 하는 멤버함수</a:t>
            </a:r>
            <a:r>
              <a:rPr lang="en-US" altLang="ko-KR" sz="1000" b="1" dirty="0" smtClean="0"/>
              <a:t>: </a:t>
            </a:r>
            <a:r>
              <a:rPr lang="en-US" altLang="ko-KR" sz="1000" b="1" dirty="0" err="1" smtClean="0"/>
              <a:t>setValue</a:t>
            </a:r>
            <a:r>
              <a:rPr lang="en-US" altLang="ko-KR" sz="1000" b="1" dirty="0" smtClean="0"/>
              <a:t>()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    // </a:t>
            </a:r>
            <a:r>
              <a:rPr lang="ko-KR" altLang="en-US" sz="1000" b="1" dirty="0" smtClean="0"/>
              <a:t>멤버함수가 수행되는 데 필요한 인자</a:t>
            </a:r>
            <a:r>
              <a:rPr lang="en-US" altLang="ko-KR" sz="1000" b="1" dirty="0" smtClean="0"/>
              <a:t>: 10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 smtClean="0"/>
              <a:t>}</a:t>
            </a:r>
          </a:p>
          <a:p>
            <a:pPr>
              <a:spcBef>
                <a:spcPct val="50000"/>
              </a:spcBef>
            </a:pPr>
            <a:endParaRPr lang="en-US" altLang="ko-KR" sz="1000" b="1" dirty="0" smtClean="0"/>
          </a:p>
          <a:p>
            <a:pPr>
              <a:spcBef>
                <a:spcPct val="50000"/>
              </a:spcBef>
            </a:pPr>
            <a:endParaRPr lang="en-US" altLang="ko-KR" sz="1000" b="1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11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2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표준 </a:t>
            </a:r>
            <a:r>
              <a:rPr lang="ko-KR" altLang="en-US" dirty="0" smtClean="0"/>
              <a:t>입출력</a:t>
            </a:r>
            <a:endParaRPr lang="en-US" altLang="ko-K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표준 입출력은 </a:t>
            </a:r>
            <a:r>
              <a:rPr lang="en-US" altLang="ko-KR" dirty="0"/>
              <a:t>I/O stream</a:t>
            </a:r>
            <a:r>
              <a:rPr lang="ko-KR" altLang="en-US" dirty="0"/>
              <a:t>을 이용하여 </a:t>
            </a:r>
            <a:r>
              <a:rPr lang="ko-KR" altLang="en-US" dirty="0" smtClean="0"/>
              <a:t>수행됨</a:t>
            </a:r>
            <a:endParaRPr lang="en-US" altLang="ko-KR" dirty="0"/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이란 데이터의 연속적인 흐름을 </a:t>
            </a:r>
            <a:r>
              <a:rPr lang="ko-KR" altLang="en-US" dirty="0" smtClean="0"/>
              <a:t>의미함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표준 입력은 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 smtClean="0"/>
              <a:t>객체로 수행됨</a:t>
            </a:r>
            <a:endParaRPr lang="en-US" altLang="ko-KR" dirty="0"/>
          </a:p>
          <a:p>
            <a:pPr lvl="1"/>
            <a:r>
              <a:rPr lang="en-US" altLang="ko-KR" dirty="0" smtClean="0"/>
              <a:t>Ex)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row, </a:t>
            </a:r>
            <a:r>
              <a:rPr lang="en-US" altLang="ko-KR" dirty="0" err="1"/>
              <a:t>col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(“%d %d”, &amp;row, &amp;</a:t>
            </a:r>
            <a:r>
              <a:rPr lang="en-US" altLang="ko-KR" dirty="0" err="1" smtClean="0"/>
              <a:t>clo</a:t>
            </a:r>
            <a:r>
              <a:rPr lang="en-US" altLang="ko-KR" dirty="0" smtClean="0"/>
              <a:t>);// C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en-US" altLang="ko-KR" dirty="0"/>
              <a:t>&gt;&gt; row &gt;&gt;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;		// C++</a:t>
            </a:r>
            <a:endParaRPr lang="en-US" altLang="ko-KR" dirty="0"/>
          </a:p>
          <a:p>
            <a:pPr lvl="1"/>
            <a:r>
              <a:rPr lang="ko-KR" altLang="en-US" dirty="0"/>
              <a:t>주소를 넘기지 않아도 </a:t>
            </a:r>
            <a:r>
              <a:rPr lang="ko-KR" altLang="en-US" dirty="0">
                <a:latin typeface="Arial"/>
              </a:rPr>
              <a:t>“</a:t>
            </a:r>
            <a:r>
              <a:rPr lang="en-US" altLang="ko-KR" dirty="0"/>
              <a:t>&gt;&gt;</a:t>
            </a:r>
            <a:r>
              <a:rPr lang="en-US" altLang="ko-KR" dirty="0">
                <a:latin typeface="Arial"/>
              </a:rPr>
              <a:t>”</a:t>
            </a:r>
            <a:r>
              <a:rPr lang="ko-KR" altLang="en-US" dirty="0"/>
              <a:t>가 참조</a:t>
            </a:r>
            <a:r>
              <a:rPr lang="en-US" altLang="ko-KR" dirty="0"/>
              <a:t>(reference type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받도록 재정의</a:t>
            </a:r>
            <a:r>
              <a:rPr lang="en-US" altLang="ko-KR" dirty="0"/>
              <a:t>(overloading)</a:t>
            </a:r>
            <a:r>
              <a:rPr lang="ko-KR" altLang="en-US" dirty="0"/>
              <a:t>되어 있으므로 변수에 값이 </a:t>
            </a:r>
            <a:r>
              <a:rPr lang="ko-KR" altLang="en-US" dirty="0" smtClean="0"/>
              <a:t>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표준 출력은 </a:t>
            </a:r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 smtClean="0"/>
              <a:t>객체로 수행됨</a:t>
            </a:r>
            <a:endParaRPr lang="en-US" altLang="ko-KR" dirty="0"/>
          </a:p>
          <a:p>
            <a:pPr lvl="1"/>
            <a:r>
              <a:rPr lang="en-US" altLang="ko-KR" dirty="0" smtClean="0"/>
              <a:t>Ex)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var1, </a:t>
            </a:r>
            <a:r>
              <a:rPr lang="en-US" altLang="ko-KR" dirty="0" smtClean="0"/>
              <a:t>var2;</a:t>
            </a:r>
            <a:br>
              <a:rPr lang="en-US" altLang="ko-KR" dirty="0" smtClean="0"/>
            </a:br>
            <a:r>
              <a:rPr lang="en-US" altLang="ko-KR" dirty="0" smtClean="0"/>
              <a:t>     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 %d”, var1, var2);	// C</a:t>
            </a:r>
            <a:br>
              <a:rPr lang="en-US" altLang="ko-KR" dirty="0" smtClean="0"/>
            </a:br>
            <a:r>
              <a:rPr lang="en-US" altLang="ko-KR" dirty="0" smtClean="0"/>
              <a:t>     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var1&lt;&lt; </a:t>
            </a:r>
            <a:r>
              <a:rPr lang="en-US" altLang="ko-KR" dirty="0" smtClean="0"/>
              <a:t>var2;	// C++</a:t>
            </a:r>
            <a:endParaRPr lang="en-US" altLang="ko-KR" dirty="0"/>
          </a:p>
          <a:p>
            <a:pPr lvl="1"/>
            <a:r>
              <a:rPr lang="en-US" altLang="ko-KR" dirty="0" err="1" smtClean="0"/>
              <a:t>cout.setf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에서의 </a:t>
            </a:r>
            <a:r>
              <a:rPr lang="en-US" altLang="ko-KR" dirty="0"/>
              <a:t>formatting</a:t>
            </a:r>
            <a:r>
              <a:rPr lang="ko-KR" altLang="en-US" dirty="0"/>
              <a:t>은 </a:t>
            </a:r>
            <a:r>
              <a:rPr lang="en-US" altLang="ko-KR" dirty="0" err="1"/>
              <a:t>cout.setf</a:t>
            </a:r>
            <a:r>
              <a:rPr lang="en-US" altLang="ko-KR" dirty="0"/>
              <a:t>()</a:t>
            </a:r>
            <a:r>
              <a:rPr lang="ko-KR" altLang="en-US" dirty="0"/>
              <a:t>명령어를 이용하여 </a:t>
            </a:r>
            <a:r>
              <a:rPr lang="ko-KR" altLang="en-US" dirty="0" smtClean="0"/>
              <a:t>수행됨</a:t>
            </a:r>
            <a:endParaRPr lang="en-US" altLang="ko-KR" dirty="0"/>
          </a:p>
          <a:p>
            <a:pPr lvl="2"/>
            <a:r>
              <a:rPr lang="ko-KR" altLang="en-US" dirty="0"/>
              <a:t>자세한 내용은 </a:t>
            </a:r>
            <a:r>
              <a:rPr lang="en-US" altLang="ko-KR" dirty="0"/>
              <a:t>reference manual </a:t>
            </a:r>
            <a:r>
              <a:rPr lang="ko-KR" altLang="en-US" dirty="0"/>
              <a:t>참고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3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>
                <a:solidFill>
                  <a:srgbClr val="000000"/>
                </a:solidFill>
                <a:cs typeface="+mn-cs"/>
              </a:rPr>
              <a:t>C++</a:t>
            </a:r>
            <a:r>
              <a:rPr lang="ko-KR" altLang="en-US" dirty="0" smtClean="0">
                <a:solidFill>
                  <a:srgbClr val="000000"/>
                </a:solidFill>
                <a:cs typeface="+mn-cs"/>
              </a:rPr>
              <a:t>에서의 동적 메모리 할당</a:t>
            </a:r>
            <a:endParaRPr lang="en-US" altLang="ko-KR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66738" y="1268413"/>
            <a:ext cx="4005262" cy="475138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1800" dirty="0" smtClean="0"/>
              <a:t>C++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new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delete </a:t>
            </a:r>
            <a:r>
              <a:rPr lang="ko-KR" altLang="en-US" sz="1800" dirty="0" smtClean="0"/>
              <a:t>이용</a:t>
            </a:r>
            <a:endParaRPr lang="en-US" altLang="ko-KR" sz="1600" dirty="0" smtClean="0"/>
          </a:p>
          <a:p>
            <a:pPr lvl="1">
              <a:buNone/>
              <a:defRPr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*var1;</a:t>
            </a:r>
          </a:p>
          <a:p>
            <a:pPr lvl="1">
              <a:buNone/>
              <a:defRPr/>
            </a:pPr>
            <a:r>
              <a:rPr lang="en-US" altLang="ko-KR" sz="1600" dirty="0" smtClean="0"/>
              <a:t>// C++</a:t>
            </a:r>
          </a:p>
          <a:p>
            <a:pPr lvl="1">
              <a:buNone/>
              <a:defRPr/>
            </a:pPr>
            <a:r>
              <a:rPr lang="en-US" altLang="ko-KR" sz="1600" dirty="0" smtClean="0"/>
              <a:t>var1 = 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; // </a:t>
            </a:r>
            <a:r>
              <a:rPr lang="ko-KR" altLang="en-US" sz="1600" dirty="0" smtClean="0"/>
              <a:t>메모리 할당</a:t>
            </a:r>
            <a:endParaRPr lang="en-US" altLang="ko-KR" sz="1600" dirty="0" smtClean="0"/>
          </a:p>
          <a:p>
            <a:pPr lvl="1">
              <a:buNone/>
              <a:defRPr/>
            </a:pPr>
            <a:r>
              <a:rPr lang="en-US" altLang="ko-KR" sz="1600" dirty="0" smtClean="0"/>
              <a:t>delete var1;	  // </a:t>
            </a:r>
            <a:r>
              <a:rPr lang="ko-KR" altLang="en-US" sz="1600" dirty="0" smtClean="0"/>
              <a:t>메모리 해제</a:t>
            </a:r>
            <a:endParaRPr lang="en-US" altLang="ko-KR" sz="1600" dirty="0" smtClean="0"/>
          </a:p>
          <a:p>
            <a:pPr lvl="1">
              <a:buNone/>
              <a:defRPr/>
            </a:pPr>
            <a:r>
              <a:rPr lang="en-US" altLang="ko-KR" sz="1600" dirty="0" smtClean="0"/>
              <a:t>// C</a:t>
            </a:r>
          </a:p>
          <a:p>
            <a:pPr lvl="1">
              <a:buNone/>
              <a:defRPr/>
            </a:pPr>
            <a:r>
              <a:rPr lang="en-US" altLang="ko-KR" sz="1600" dirty="0" smtClean="0"/>
              <a:t>var1 =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*)</a:t>
            </a:r>
            <a:r>
              <a:rPr lang="en-US" altLang="ko-KR" sz="1600" dirty="0" err="1" smtClean="0"/>
              <a:t>malloc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));</a:t>
            </a:r>
          </a:p>
          <a:p>
            <a:pPr lvl="1">
              <a:buNone/>
              <a:defRPr/>
            </a:pPr>
            <a:r>
              <a:rPr lang="en-US" altLang="ko-KR" sz="1600" dirty="0" smtClean="0"/>
              <a:t>free(var1);</a:t>
            </a:r>
          </a:p>
          <a:p>
            <a:pPr lvl="1">
              <a:buNone/>
              <a:defRPr/>
            </a:pPr>
            <a:endParaRPr lang="en-US" altLang="ko-KR" sz="1600" dirty="0" smtClean="0"/>
          </a:p>
          <a:p>
            <a:pPr lvl="0">
              <a:buClr>
                <a:srgbClr val="CC0000"/>
              </a:buClr>
              <a:defRPr/>
            </a:pPr>
            <a:r>
              <a:rPr lang="en-US" altLang="ko-KR" sz="1800" dirty="0" smtClean="0">
                <a:solidFill>
                  <a:srgbClr val="000000"/>
                </a:solidFill>
              </a:rPr>
              <a:t>1</a:t>
            </a:r>
            <a:r>
              <a:rPr lang="ko-KR" altLang="en-US" sz="1800" dirty="0" smtClean="0">
                <a:solidFill>
                  <a:srgbClr val="000000"/>
                </a:solidFill>
              </a:rPr>
              <a:t>차원 배열 동적 메모리 할당</a:t>
            </a:r>
            <a:endParaRPr lang="en-US" altLang="ko-KR" sz="1600" dirty="0" smtClean="0"/>
          </a:p>
          <a:p>
            <a:pPr lvl="1">
              <a:buNone/>
              <a:defRPr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*var1;</a:t>
            </a:r>
          </a:p>
          <a:p>
            <a:pPr lvl="1">
              <a:buNone/>
              <a:defRPr/>
            </a:pPr>
            <a:r>
              <a:rPr lang="en-US" altLang="ko-KR" sz="1600" dirty="0" smtClean="0"/>
              <a:t>// </a:t>
            </a:r>
            <a:r>
              <a:rPr lang="ko-KR" altLang="en-US" sz="1600" dirty="0" smtClean="0"/>
              <a:t>메모리 할당</a:t>
            </a:r>
            <a:endParaRPr lang="en-US" altLang="ko-KR" sz="1600" dirty="0" smtClean="0"/>
          </a:p>
          <a:p>
            <a:pPr lvl="1">
              <a:buNone/>
              <a:defRPr/>
            </a:pPr>
            <a:r>
              <a:rPr lang="en-US" altLang="ko-KR" sz="1600" dirty="0" smtClean="0"/>
              <a:t>var1 = 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[size];</a:t>
            </a:r>
          </a:p>
          <a:p>
            <a:pPr lvl="1">
              <a:buNone/>
              <a:defRPr/>
            </a:pPr>
            <a:r>
              <a:rPr lang="en-US" altLang="ko-KR" sz="1600" dirty="0" smtClean="0"/>
              <a:t>// </a:t>
            </a:r>
            <a:r>
              <a:rPr lang="ko-KR" altLang="en-US" sz="1600" dirty="0" smtClean="0"/>
              <a:t>메모리 해제</a:t>
            </a:r>
            <a:endParaRPr lang="en-US" altLang="ko-KR" sz="1600" dirty="0" smtClean="0"/>
          </a:p>
          <a:p>
            <a:pPr lvl="1">
              <a:buNone/>
              <a:defRPr/>
            </a:pPr>
            <a:r>
              <a:rPr lang="en-US" altLang="ko-KR" sz="1600" dirty="0" smtClean="0"/>
              <a:t>delete [] var1;</a:t>
            </a:r>
            <a:endParaRPr lang="ko-KR" altLang="en-US" sz="1600" dirty="0" smtClean="0"/>
          </a:p>
        </p:txBody>
      </p:sp>
      <p:sp>
        <p:nvSpPr>
          <p:cNvPr id="17" name="내용 개체 틀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배열 동적 메모리 할당</a:t>
            </a:r>
            <a:endParaRPr lang="en-US" altLang="ko-KR" sz="1800" dirty="0" smtClean="0"/>
          </a:p>
          <a:p>
            <a:pPr lvl="1">
              <a:buNone/>
              <a:defRPr/>
            </a:pPr>
            <a:r>
              <a:rPr lang="nn-NO" altLang="ko-KR" sz="1600" dirty="0" smtClean="0"/>
              <a:t>int **var1;</a:t>
            </a:r>
          </a:p>
          <a:p>
            <a:pPr lvl="1">
              <a:buNone/>
              <a:defRPr/>
            </a:pPr>
            <a:r>
              <a:rPr lang="nn-NO" altLang="ko-KR" sz="1600" dirty="0" smtClean="0"/>
              <a:t>// </a:t>
            </a:r>
            <a:r>
              <a:rPr lang="ko-KR" altLang="en-US" sz="1600" dirty="0" smtClean="0"/>
              <a:t>메모리 할당</a:t>
            </a:r>
            <a:endParaRPr lang="nn-NO" altLang="ko-KR" sz="1600" dirty="0" smtClean="0"/>
          </a:p>
          <a:p>
            <a:pPr lvl="1">
              <a:buNone/>
              <a:defRPr/>
            </a:pPr>
            <a:r>
              <a:rPr lang="nn-NO" altLang="ko-KR" sz="1600" dirty="0" smtClean="0"/>
              <a:t>var1 = new int*[row];</a:t>
            </a:r>
          </a:p>
          <a:p>
            <a:pPr lvl="1">
              <a:buNone/>
              <a:defRPr/>
            </a:pPr>
            <a:r>
              <a:rPr lang="nn-NO" altLang="ko-KR" sz="1600" dirty="0" smtClean="0"/>
              <a:t>for( i = 0; i &lt; row; i++)</a:t>
            </a:r>
          </a:p>
          <a:p>
            <a:pPr lvl="1">
              <a:buNone/>
              <a:defRPr/>
            </a:pPr>
            <a:r>
              <a:rPr lang="nn-NO" altLang="ko-KR" sz="1600" dirty="0" smtClean="0"/>
              <a:t>	var1[i] = new int[col];</a:t>
            </a:r>
          </a:p>
          <a:p>
            <a:pPr lvl="1">
              <a:buNone/>
              <a:defRPr/>
            </a:pPr>
            <a:r>
              <a:rPr lang="nn-NO" altLang="ko-KR" sz="1600" dirty="0" smtClean="0"/>
              <a:t>…</a:t>
            </a:r>
          </a:p>
          <a:p>
            <a:pPr lvl="1">
              <a:buNone/>
              <a:defRPr/>
            </a:pPr>
            <a:r>
              <a:rPr lang="nn-NO" altLang="ko-KR" sz="1600" dirty="0" smtClean="0"/>
              <a:t>// </a:t>
            </a:r>
            <a:r>
              <a:rPr lang="ko-KR" altLang="en-US" sz="1600" dirty="0" smtClean="0"/>
              <a:t>메모리 해제</a:t>
            </a:r>
            <a:endParaRPr lang="nn-NO" altLang="ko-KR" sz="1600" dirty="0" smtClean="0"/>
          </a:p>
          <a:p>
            <a:pPr lvl="1">
              <a:buNone/>
              <a:defRPr/>
            </a:pPr>
            <a:r>
              <a:rPr lang="nn-NO" altLang="ko-KR" sz="1600" dirty="0" smtClean="0"/>
              <a:t>for( i = 0; i &lt; row; i++)</a:t>
            </a:r>
          </a:p>
          <a:p>
            <a:pPr lvl="1">
              <a:buNone/>
              <a:defRPr/>
            </a:pPr>
            <a:r>
              <a:rPr lang="nn-NO" altLang="ko-KR" sz="1600" dirty="0" smtClean="0"/>
              <a:t>	delete [] var1[i];</a:t>
            </a:r>
          </a:p>
          <a:p>
            <a:pPr lvl="1">
              <a:buNone/>
              <a:defRPr/>
            </a:pPr>
            <a:r>
              <a:rPr lang="nn-NO" altLang="ko-KR" sz="1600" dirty="0" smtClean="0"/>
              <a:t>delete [] var1;</a:t>
            </a:r>
          </a:p>
          <a:p>
            <a:pPr lvl="1">
              <a:buNone/>
              <a:defRPr/>
            </a:pPr>
            <a:endParaRPr lang="nn-NO" altLang="ko-KR" sz="16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Dept. of Computer Science, </a:t>
            </a:r>
            <a:r>
              <a:rPr lang="en-US" altLang="ko-KR" dirty="0" err="1"/>
              <a:t>Sogang</a:t>
            </a:r>
            <a:r>
              <a:rPr lang="en-US" altLang="ko-KR" dirty="0"/>
              <a:t> Univ.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C3D0-5C62-4535-803A-9A88677A52B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참조 연산자</a:t>
            </a:r>
            <a:r>
              <a:rPr lang="en-US" altLang="ko-KR" dirty="0" smtClean="0"/>
              <a:t>(Reference Operator)</a:t>
            </a:r>
            <a:endParaRPr lang="en-US" altLang="ko-KR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&amp; </a:t>
            </a:r>
            <a:r>
              <a:rPr lang="ko-KR" altLang="en-US" dirty="0"/>
              <a:t>연산자가 </a:t>
            </a:r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ko-KR" altLang="en-US" dirty="0" smtClean="0"/>
              <a:t>확장됨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 연산자는 포인터와 달리 별도의 메모리 공간을 차지하지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객체를 지칭하는 또 다른 이름처럼 사용됨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/>
              <a:t>연산자의 사용으로 함수간 </a:t>
            </a:r>
            <a:r>
              <a:rPr lang="ko-KR" altLang="en-US" dirty="0" smtClean="0"/>
              <a:t>인자 전달에서 </a:t>
            </a:r>
            <a:r>
              <a:rPr lang="ko-KR" altLang="en-US" dirty="0"/>
              <a:t>포인터 연산이 </a:t>
            </a:r>
            <a:r>
              <a:rPr lang="ko-KR" altLang="en-US" dirty="0" smtClean="0"/>
              <a:t>사라짐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리턴 타입도 참조 연산으로 지정 가능</a:t>
            </a:r>
            <a:endParaRPr lang="en-US" altLang="ko-KR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590730" y="2420888"/>
            <a:ext cx="26212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// </a:t>
            </a:r>
            <a:r>
              <a:rPr lang="ko-KR" altLang="en-US" sz="1600" b="1" dirty="0" smtClean="0"/>
              <a:t>포인터 이용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swap(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*a,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*b</a:t>
            </a:r>
            <a:r>
              <a:rPr lang="en-US" altLang="ko-KR" sz="1600" b="1" dirty="0" smtClean="0"/>
              <a:t>){ </a:t>
            </a:r>
            <a:endParaRPr lang="en-US" altLang="ko-KR" sz="1600" b="1" dirty="0"/>
          </a:p>
          <a:p>
            <a:r>
              <a:rPr lang="en-US" altLang="ko-KR" sz="1600" b="1" dirty="0">
                <a:latin typeface="Arial"/>
              </a:rPr>
              <a:t>    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; </a:t>
            </a:r>
          </a:p>
          <a:p>
            <a:r>
              <a:rPr lang="en-US" altLang="ko-KR" sz="1600" b="1" dirty="0">
                <a:latin typeface="Arial"/>
              </a:rPr>
              <a:t>    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 = *a; </a:t>
            </a:r>
          </a:p>
          <a:p>
            <a:r>
              <a:rPr lang="en-US" altLang="ko-KR" sz="1600" b="1" dirty="0">
                <a:latin typeface="Arial"/>
              </a:rPr>
              <a:t>    </a:t>
            </a:r>
            <a:r>
              <a:rPr lang="en-US" altLang="ko-KR" sz="1600" b="1" dirty="0"/>
              <a:t> *a = *b; </a:t>
            </a:r>
          </a:p>
          <a:p>
            <a:r>
              <a:rPr lang="en-US" altLang="ko-KR" sz="1600" b="1" dirty="0">
                <a:latin typeface="Arial"/>
              </a:rPr>
              <a:t>    </a:t>
            </a:r>
            <a:r>
              <a:rPr lang="en-US" altLang="ko-KR" sz="1600" b="1" dirty="0"/>
              <a:t> *b =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; </a:t>
            </a:r>
          </a:p>
          <a:p>
            <a:r>
              <a:rPr lang="en-US" altLang="ko-KR" sz="1600" b="1" dirty="0"/>
              <a:t>}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swap(&amp;a, &amp;b);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788024" y="2420888"/>
            <a:ext cx="26276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// </a:t>
            </a:r>
            <a:r>
              <a:rPr lang="ko-KR" altLang="en-US" sz="1600" b="1" dirty="0" smtClean="0"/>
              <a:t>참조 연산자 이용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void </a:t>
            </a:r>
            <a:r>
              <a:rPr lang="en-US" altLang="ko-KR" sz="1600" b="1" dirty="0"/>
              <a:t>swap(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&amp;a,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&amp;b</a:t>
            </a:r>
            <a:r>
              <a:rPr lang="en-US" altLang="ko-KR" sz="1600" b="1" dirty="0" smtClean="0"/>
              <a:t>){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    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 = a;</a:t>
            </a:r>
          </a:p>
          <a:p>
            <a:r>
              <a:rPr lang="en-US" altLang="ko-KR" sz="1600" b="1" dirty="0"/>
              <a:t>     a = b;</a:t>
            </a:r>
          </a:p>
          <a:p>
            <a:r>
              <a:rPr lang="en-US" altLang="ko-KR" sz="1600" b="1" dirty="0"/>
              <a:t>     b =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swap(a</a:t>
            </a:r>
            <a:r>
              <a:rPr lang="en-US" altLang="ko-KR" sz="1600" b="1" dirty="0" smtClean="0"/>
              <a:t>, b</a:t>
            </a:r>
            <a:r>
              <a:rPr lang="en-US" altLang="ko-KR" sz="1600" b="1" dirty="0"/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27589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클래스 선언과 구현은 분리되어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클래스의 선언</a:t>
            </a:r>
          </a:p>
          <a:p>
            <a:endParaRPr lang="ko-KR" altLang="en-US" dirty="0"/>
          </a:p>
          <a:p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r>
              <a:rPr lang="ko-KR" altLang="en-US" dirty="0"/>
              <a:t>클래스의 구현</a:t>
            </a:r>
          </a:p>
          <a:p>
            <a:pPr lvl="1"/>
            <a:r>
              <a:rPr lang="ko-KR" altLang="en-US" dirty="0"/>
              <a:t>클래스 </a:t>
            </a:r>
            <a:r>
              <a:rPr lang="ko-KR" altLang="en-US" dirty="0" smtClean="0"/>
              <a:t>선언의 멤버 함수들을 </a:t>
            </a:r>
            <a:r>
              <a:rPr lang="ko-KR" altLang="en-US" dirty="0"/>
              <a:t>구현함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일반적으로 </a:t>
            </a:r>
            <a:r>
              <a:rPr lang="en-US" altLang="ko-KR" dirty="0" smtClean="0"/>
              <a:t>&lt;</a:t>
            </a:r>
            <a:r>
              <a:rPr lang="ko-KR" altLang="en-US" dirty="0" err="1"/>
              <a:t>클래스명</a:t>
            </a:r>
            <a:r>
              <a:rPr lang="en-US" altLang="ko-KR" dirty="0"/>
              <a:t>&gt;.</a:t>
            </a:r>
            <a:r>
              <a:rPr lang="en-US" altLang="ko-KR" dirty="0" smtClean="0"/>
              <a:t>h</a:t>
            </a:r>
            <a:r>
              <a:rPr lang="ko-KR" altLang="en-US" dirty="0" smtClean="0"/>
              <a:t>파일에서 클래스 선언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/>
              <a:t>클래스명</a:t>
            </a:r>
            <a:r>
              <a:rPr lang="en-US" altLang="ko-KR" dirty="0"/>
              <a:t>&gt;.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파일에서 클래스 구현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"</a:t>
            </a:r>
            <a:r>
              <a:rPr lang="ko-KR" altLang="en-US" dirty="0" err="1" smtClean="0"/>
              <a:t>클래스명</a:t>
            </a:r>
            <a:r>
              <a:rPr lang="en-US" altLang="ko-KR" dirty="0"/>
              <a:t>.h"</a:t>
            </a:r>
            <a:r>
              <a:rPr lang="ko-KR" altLang="en-US" dirty="0" smtClean="0"/>
              <a:t>으로 헤더를 포함하여 클래스 사용</a:t>
            </a:r>
            <a:endParaRPr lang="en-US" altLang="ko-KR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1916832"/>
            <a:ext cx="7467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200" b="1" dirty="0"/>
              <a:t>class </a:t>
            </a:r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클래스이름</a:t>
            </a:r>
            <a:r>
              <a:rPr lang="en-US" altLang="ko-KR" sz="1200" b="1" dirty="0" smtClean="0"/>
              <a:t>&gt;{</a:t>
            </a:r>
            <a:endParaRPr lang="en-US" altLang="ko-KR" sz="1200" b="1" dirty="0"/>
          </a:p>
          <a:p>
            <a:r>
              <a:rPr lang="ko-KR" altLang="en-US" sz="1200" b="1" dirty="0" smtClean="0"/>
              <a:t>접근 </a:t>
            </a:r>
            <a:r>
              <a:rPr lang="ko-KR" altLang="en-US" sz="1200" b="1" dirty="0"/>
              <a:t>지정자</a:t>
            </a:r>
            <a:r>
              <a:rPr lang="en-US" altLang="ko-KR" sz="1200" b="1" dirty="0"/>
              <a:t>:</a:t>
            </a:r>
          </a:p>
          <a:p>
            <a:r>
              <a:rPr lang="en-US" altLang="ko-KR" sz="1200" b="1" dirty="0"/>
              <a:t>	</a:t>
            </a:r>
            <a:r>
              <a:rPr lang="ko-KR" altLang="en-US" sz="1200" b="1" dirty="0" smtClean="0"/>
              <a:t>멤버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멤버 변수 또는 멤버 함수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 smtClean="0"/>
              <a:t>	…</a:t>
            </a:r>
          </a:p>
          <a:p>
            <a:r>
              <a:rPr lang="en-US" altLang="ko-KR" sz="1200" b="1" dirty="0" smtClean="0"/>
              <a:t>};</a:t>
            </a:r>
            <a:endParaRPr lang="en-US" altLang="ko-KR" sz="1200" b="1" dirty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43000" y="3645024"/>
            <a:ext cx="685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200" b="1" dirty="0"/>
              <a:t>#include "</a:t>
            </a:r>
            <a:r>
              <a:rPr lang="ko-KR" altLang="en-US" sz="1200" b="1" dirty="0" smtClean="0"/>
              <a:t>클래스이름</a:t>
            </a:r>
            <a:r>
              <a:rPr lang="en-US" altLang="ko-KR" sz="1200" b="1" dirty="0"/>
              <a:t>.h"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리턴 타입</a:t>
            </a:r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클래스이름</a:t>
            </a:r>
            <a:r>
              <a:rPr lang="en-US" altLang="ko-KR" sz="1200" b="1" dirty="0" smtClean="0"/>
              <a:t>&gt;::&lt;</a:t>
            </a:r>
            <a:r>
              <a:rPr lang="ko-KR" altLang="en-US" sz="1200" b="1" dirty="0" smtClean="0"/>
              <a:t>멤버 함수 이름</a:t>
            </a:r>
            <a:r>
              <a:rPr lang="en-US" altLang="ko-KR" sz="1200" b="1" dirty="0" smtClean="0"/>
              <a:t>&gt;(</a:t>
            </a:r>
            <a:r>
              <a:rPr lang="ko-KR" altLang="en-US" sz="1200" b="1" dirty="0" err="1" smtClean="0"/>
              <a:t>자료형</a:t>
            </a:r>
            <a:r>
              <a:rPr lang="ko-KR" altLang="en-US" sz="1200" b="1" dirty="0" smtClean="0"/>
              <a:t> 인자</a:t>
            </a:r>
            <a:r>
              <a:rPr lang="en-US" altLang="ko-KR" sz="1200" b="1" dirty="0" smtClean="0"/>
              <a:t>1, </a:t>
            </a:r>
            <a:r>
              <a:rPr lang="ko-KR" altLang="en-US" sz="1200" b="1" dirty="0" err="1" smtClean="0"/>
              <a:t>자료형</a:t>
            </a:r>
            <a:r>
              <a:rPr lang="ko-KR" altLang="en-US" sz="1200" b="1" dirty="0" smtClean="0"/>
              <a:t> 인자</a:t>
            </a:r>
            <a:r>
              <a:rPr lang="en-US" altLang="ko-KR" sz="1200" b="1" dirty="0" smtClean="0"/>
              <a:t>2</a:t>
            </a:r>
            <a:r>
              <a:rPr lang="en-US" altLang="ko-KR" sz="1200" b="1" dirty="0"/>
              <a:t>, </a:t>
            </a:r>
            <a:r>
              <a:rPr lang="en-US" altLang="ko-KR" sz="1200" b="1" dirty="0" smtClean="0">
                <a:latin typeface="Arial"/>
              </a:rPr>
              <a:t>…</a:t>
            </a:r>
            <a:r>
              <a:rPr lang="en-US" altLang="ko-KR" sz="1200" b="1" dirty="0" smtClean="0"/>
              <a:t>){</a:t>
            </a:r>
            <a:endParaRPr lang="en-US" altLang="ko-KR" sz="1200" b="1" dirty="0"/>
          </a:p>
          <a:p>
            <a:r>
              <a:rPr lang="en-US" altLang="ko-KR" sz="1200" b="1" dirty="0"/>
              <a:t>	code;</a:t>
            </a:r>
          </a:p>
          <a:p>
            <a:r>
              <a:rPr lang="en-US" altLang="ko-KR" sz="1200" b="1" dirty="0"/>
              <a:t>}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28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smtClean="0"/>
              <a:t>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접근 </a:t>
            </a:r>
            <a:r>
              <a:rPr lang="ko-KR" altLang="en-US" dirty="0" smtClean="0"/>
              <a:t>지정자는 객체의 멤버를 외부에서 접근</a:t>
            </a:r>
            <a:r>
              <a:rPr lang="en-US" altLang="ko-KR" dirty="0"/>
              <a:t>(</a:t>
            </a:r>
            <a:r>
              <a:rPr lang="ko-KR" altLang="en-US" dirty="0"/>
              <a:t>다른 객체나 </a:t>
            </a:r>
            <a:r>
              <a:rPr lang="en-US" altLang="ko-KR" dirty="0"/>
              <a:t>main()</a:t>
            </a:r>
            <a:r>
              <a:rPr lang="ko-KR" altLang="en-US" dirty="0"/>
              <a:t>함수 등</a:t>
            </a:r>
            <a:r>
              <a:rPr lang="en-US" altLang="ko-KR" dirty="0"/>
              <a:t>)</a:t>
            </a:r>
            <a:r>
              <a:rPr lang="ko-KR" altLang="en-US" dirty="0"/>
              <a:t>할 때 어떤 내용을 외부로 공개할지를 결정한다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일반적으로 멤버 </a:t>
            </a:r>
            <a:r>
              <a:rPr lang="ko-KR" altLang="en-US" dirty="0" smtClean="0"/>
              <a:t>변수는 </a:t>
            </a:r>
            <a:r>
              <a:rPr lang="en-US" altLang="ko-KR" dirty="0"/>
              <a:t>private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멤버 </a:t>
            </a:r>
            <a:r>
              <a:rPr lang="ko-KR" altLang="en-US" dirty="0" smtClean="0"/>
              <a:t>함수는 </a:t>
            </a:r>
            <a:r>
              <a:rPr lang="en-US" altLang="ko-KR" dirty="0"/>
              <a:t>public</a:t>
            </a:r>
            <a:r>
              <a:rPr lang="ko-KR" altLang="en-US" dirty="0"/>
              <a:t>으로 지정한다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지정하지 않았을 경우에는 기본적으로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)</a:t>
            </a:r>
            <a:endParaRPr lang="en-US" altLang="ko-KR" u="sng" dirty="0"/>
          </a:p>
          <a:p>
            <a:pPr>
              <a:lnSpc>
                <a:spcPct val="90000"/>
              </a:lnSpc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클래스로부터 객체가 생성될 때 자동으로 호출되는 함수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일반적으로 객체의 초기화를 수행한다</a:t>
            </a:r>
            <a:r>
              <a:rPr lang="en-US" altLang="ko-KR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/>
              <a:t>생성자는</a:t>
            </a:r>
            <a:r>
              <a:rPr lang="ko-KR" altLang="en-US" dirty="0"/>
              <a:t> 반드시 클래스의 이름과 같아야 하며</a:t>
            </a:r>
            <a:r>
              <a:rPr lang="en-US" altLang="ko-KR" dirty="0"/>
              <a:t>, </a:t>
            </a:r>
            <a:r>
              <a:rPr lang="ko-KR" altLang="en-US" dirty="0"/>
              <a:t>리턴 타입을 갖지 않는다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dirty="0" err="1" smtClean="0"/>
              <a:t>소멸자</a:t>
            </a:r>
            <a:r>
              <a:rPr lang="en-US" altLang="ko-KR" dirty="0" smtClean="0"/>
              <a:t>(destructor)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클래스로부터 생성된 객체가 </a:t>
            </a:r>
            <a:r>
              <a:rPr lang="ko-KR" altLang="en-US" dirty="0" smtClean="0"/>
              <a:t>소멸될 때 </a:t>
            </a:r>
            <a:r>
              <a:rPr lang="ko-KR" altLang="en-US" dirty="0"/>
              <a:t>자동으로 호출되는 함수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일반적으로 메모리의 해제 등에 사용된다</a:t>
            </a:r>
            <a:r>
              <a:rPr lang="en-US" altLang="ko-KR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반드시 하나만 존재하며 </a:t>
            </a:r>
            <a:r>
              <a:rPr lang="en-US" altLang="ko-KR" dirty="0"/>
              <a:t>~&lt;</a:t>
            </a:r>
            <a:r>
              <a:rPr lang="ko-KR" altLang="en-US" dirty="0"/>
              <a:t>클래스이름</a:t>
            </a:r>
            <a:r>
              <a:rPr lang="en-US" altLang="ko-KR" dirty="0"/>
              <a:t>&gt;(); </a:t>
            </a:r>
            <a:r>
              <a:rPr lang="ko-KR" altLang="en-US" dirty="0"/>
              <a:t>의 형태로 선언된다</a:t>
            </a:r>
            <a:r>
              <a:rPr lang="en-US" altLang="ko-KR" dirty="0"/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6491" name="Group 107"/>
          <p:cNvGraphicFramePr>
            <a:graphicFrameLocks noGrp="1"/>
          </p:cNvGraphicFramePr>
          <p:nvPr/>
        </p:nvGraphicFramePr>
        <p:xfrm>
          <a:off x="2209800" y="1905000"/>
          <a:ext cx="4395788" cy="1051560"/>
        </p:xfrm>
        <a:graphic>
          <a:graphicData uri="http://schemas.openxmlformats.org/drawingml/2006/table">
            <a:tbl>
              <a:tblPr/>
              <a:tblGrid>
                <a:gridCol w="785813"/>
                <a:gridCol w="1087437"/>
                <a:gridCol w="1274763"/>
                <a:gridCol w="12477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접근 지정자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객체 내 멤버 함수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상속 받은 클래스의 객체 내 멤버 함수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외부 함수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컴바탕" pitchFamily="18" charset="-127"/>
                        <a:cs typeface="한컴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특히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main()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함수 등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public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private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protected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0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smtClean="0"/>
              <a:t>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소멸자의 예</a:t>
            </a:r>
          </a:p>
        </p:txBody>
      </p:sp>
      <p:sp>
        <p:nvSpPr>
          <p:cNvPr id="2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724" y="1295400"/>
            <a:ext cx="786670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/>
              <a:t>#include &lt;</a:t>
            </a:r>
            <a:r>
              <a:rPr lang="en-US" altLang="ko-KR" sz="1400" b="1" dirty="0" err="1" smtClean="0"/>
              <a:t>iostream</a:t>
            </a:r>
            <a:r>
              <a:rPr lang="en-US" altLang="ko-KR" sz="1400" b="1" dirty="0" smtClean="0"/>
              <a:t>&gt; </a:t>
            </a:r>
            <a:endParaRPr lang="en-US" altLang="ko-KR" sz="1400" b="1" dirty="0"/>
          </a:p>
          <a:p>
            <a:r>
              <a:rPr lang="en-US" altLang="ko-KR" sz="1400" b="1" dirty="0"/>
              <a:t>#include &lt;</a:t>
            </a:r>
            <a:r>
              <a:rPr lang="en-US" altLang="ko-KR" sz="1400" b="1" dirty="0" smtClean="0"/>
              <a:t>string&gt;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using namespace std;</a:t>
            </a:r>
          </a:p>
          <a:p>
            <a:r>
              <a:rPr lang="en-US" altLang="ko-KR" sz="1400" b="1" dirty="0" smtClean="0"/>
              <a:t>/* </a:t>
            </a:r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cout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endl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등과 같은 명령어들은 표준 라이브러리에 속하는데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이들은 </a:t>
            </a:r>
            <a:r>
              <a:rPr lang="en-US" altLang="ko-KR" sz="1400" b="1" dirty="0" smtClean="0"/>
              <a:t>std</a:t>
            </a:r>
            <a:r>
              <a:rPr lang="ko-KR" altLang="en-US" sz="1400" b="1" dirty="0" smtClean="0"/>
              <a:t>라는 </a:t>
            </a:r>
            <a:r>
              <a:rPr lang="en-US" altLang="ko-KR" sz="1400" b="1" dirty="0" smtClean="0"/>
              <a:t>namespace</a:t>
            </a:r>
            <a:r>
              <a:rPr lang="ko-KR" altLang="en-US" sz="1400" b="1" dirty="0" smtClean="0"/>
              <a:t>안에 존재하므로 명령어 사용시 </a:t>
            </a:r>
            <a:r>
              <a:rPr lang="en-US" altLang="ko-KR" sz="1400" b="1" dirty="0" smtClean="0"/>
              <a:t>std</a:t>
            </a:r>
            <a:r>
              <a:rPr lang="ko-KR" altLang="en-US" sz="1400" b="1" dirty="0" smtClean="0"/>
              <a:t>안에 있는 것을 사용할 것임을 명시해 주는 구문이다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이것이 없으면 </a:t>
            </a:r>
            <a:r>
              <a:rPr lang="en-US" altLang="ko-KR" sz="1400" b="1" dirty="0" smtClean="0"/>
              <a:t>“std::</a:t>
            </a:r>
            <a:r>
              <a:rPr lang="en-US" altLang="ko-KR" sz="1400" b="1" dirty="0" err="1" smtClean="0"/>
              <a:t>cout</a:t>
            </a:r>
            <a:r>
              <a:rPr lang="en-US" altLang="ko-KR" sz="1400" b="1" dirty="0" smtClean="0"/>
              <a:t>&lt;&lt;std::</a:t>
            </a:r>
            <a:r>
              <a:rPr lang="en-US" altLang="ko-KR" sz="1400" b="1" dirty="0" err="1" smtClean="0"/>
              <a:t>endl</a:t>
            </a:r>
            <a:r>
              <a:rPr lang="en-US" altLang="ko-KR" sz="1400" b="1" dirty="0" smtClean="0"/>
              <a:t>;” </a:t>
            </a:r>
            <a:r>
              <a:rPr lang="ko-KR" altLang="en-US" sz="1400" b="1" dirty="0" smtClean="0"/>
              <a:t>과 같이 사용 </a:t>
            </a:r>
            <a:r>
              <a:rPr lang="en-US" altLang="ko-KR" sz="1400" b="1" dirty="0" smtClean="0"/>
              <a:t>*/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// student </a:t>
            </a:r>
            <a:r>
              <a:rPr lang="ko-KR" altLang="en-US" sz="1400" b="1" dirty="0" smtClean="0"/>
              <a:t>클래스 선언</a:t>
            </a:r>
            <a:endParaRPr lang="en-US" altLang="ko-KR" sz="1400" b="1" dirty="0"/>
          </a:p>
          <a:p>
            <a:r>
              <a:rPr lang="en-US" altLang="ko-KR" sz="1400" b="1" dirty="0"/>
              <a:t>class </a:t>
            </a:r>
            <a:r>
              <a:rPr lang="en-US" altLang="ko-KR" sz="1400" b="1" dirty="0" smtClean="0"/>
              <a:t>student</a:t>
            </a:r>
          </a:p>
          <a:p>
            <a:r>
              <a:rPr lang="en-US" altLang="ko-KR" sz="1400" b="1" dirty="0" smtClean="0"/>
              <a:t>{ </a:t>
            </a:r>
            <a:endParaRPr lang="en-US" altLang="ko-KR" sz="1400" b="1" dirty="0"/>
          </a:p>
          <a:p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private: </a:t>
            </a:r>
            <a:r>
              <a:rPr lang="en-US" altLang="ko-KR" sz="1400" b="1" dirty="0" smtClean="0"/>
              <a:t>// </a:t>
            </a:r>
            <a:r>
              <a:rPr lang="ko-KR" altLang="en-US" sz="1400" b="1" dirty="0" smtClean="0"/>
              <a:t>객체 외부에서는 접근불가</a:t>
            </a:r>
            <a:endParaRPr lang="en-US" altLang="ko-KR" sz="1400" b="1" dirty="0"/>
          </a:p>
          <a:p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id; </a:t>
            </a:r>
          </a:p>
          <a:p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char *name; </a:t>
            </a:r>
          </a:p>
          <a:p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public: </a:t>
            </a:r>
            <a:r>
              <a:rPr lang="en-US" altLang="ko-KR" sz="1400" b="1" dirty="0" smtClean="0"/>
              <a:t>// </a:t>
            </a:r>
            <a:r>
              <a:rPr lang="ko-KR" altLang="en-US" sz="1400" b="1" dirty="0" smtClean="0"/>
              <a:t>객체 외부에서는 접근가능</a:t>
            </a:r>
            <a:endParaRPr lang="en-US" altLang="ko-KR" sz="1400" b="1" dirty="0"/>
          </a:p>
          <a:p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student(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stId</a:t>
            </a:r>
            <a:r>
              <a:rPr lang="en-US" altLang="ko-KR" sz="1400" b="1" dirty="0"/>
              <a:t>, char *</a:t>
            </a:r>
            <a:r>
              <a:rPr lang="en-US" altLang="ko-KR" sz="1400" b="1" dirty="0" err="1"/>
              <a:t>stName</a:t>
            </a:r>
            <a:r>
              <a:rPr lang="en-US" altLang="ko-KR" sz="1400" b="1" dirty="0" smtClean="0"/>
              <a:t>); // </a:t>
            </a:r>
            <a:r>
              <a:rPr lang="ko-KR" altLang="en-US" sz="1400" b="1" dirty="0" err="1" smtClean="0"/>
              <a:t>생성자</a:t>
            </a:r>
            <a:endParaRPr lang="en-US" altLang="ko-KR" sz="1400" b="1" dirty="0"/>
          </a:p>
          <a:p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~student</a:t>
            </a:r>
            <a:r>
              <a:rPr lang="en-US" altLang="ko-KR" sz="1400" b="1" dirty="0" smtClean="0"/>
              <a:t>(); // </a:t>
            </a:r>
            <a:r>
              <a:rPr lang="ko-KR" altLang="en-US" sz="1400" b="1" dirty="0" err="1" smtClean="0"/>
              <a:t>소멸자</a:t>
            </a:r>
            <a:endParaRPr lang="en-US" altLang="ko-KR" sz="1400" b="1" dirty="0"/>
          </a:p>
          <a:p>
            <a:r>
              <a:rPr lang="en-US" altLang="ko-KR" sz="1400" b="1" dirty="0"/>
              <a:t>}; </a:t>
            </a:r>
            <a:endParaRPr lang="ko-KR" altLang="en-US" sz="1400" b="1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724128" y="2996952"/>
            <a:ext cx="18473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533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smtClean="0"/>
              <a:t>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소멸자의 예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724" y="1295400"/>
            <a:ext cx="793871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// </a:t>
            </a:r>
            <a:r>
              <a:rPr lang="ko-KR" altLang="en-US" sz="1400" b="1" dirty="0" err="1" smtClean="0"/>
              <a:t>생성자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student::student(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stId</a:t>
            </a:r>
            <a:r>
              <a:rPr lang="en-US" altLang="ko-KR" sz="1400" b="1" dirty="0" smtClean="0"/>
              <a:t>, char *</a:t>
            </a:r>
            <a:r>
              <a:rPr lang="en-US" altLang="ko-KR" sz="1400" b="1" dirty="0" err="1" smtClean="0"/>
              <a:t>stName</a:t>
            </a:r>
            <a:r>
              <a:rPr lang="en-US" altLang="ko-KR" sz="1400" b="1" dirty="0" smtClean="0"/>
              <a:t>){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id = </a:t>
            </a:r>
            <a:r>
              <a:rPr lang="en-US" altLang="ko-KR" sz="1400" b="1" dirty="0" err="1" smtClean="0"/>
              <a:t>stId</a:t>
            </a:r>
            <a:r>
              <a:rPr lang="en-US" altLang="ko-KR" sz="1400" b="1" dirty="0" smtClean="0"/>
              <a:t>; 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strlen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stName</a:t>
            </a:r>
            <a:r>
              <a:rPr lang="en-US" altLang="ko-KR" sz="1400" b="1" dirty="0" smtClean="0"/>
              <a:t>); 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name = new char[tmp+1]; /* </a:t>
            </a:r>
            <a:r>
              <a:rPr lang="ko-KR" altLang="en-US" sz="1400" b="1" dirty="0" smtClean="0"/>
              <a:t>메모리 할당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일반적으로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생성자에서는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변수 초기화만 처리하는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</a:rPr>
              <a:t>                                            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것이 좋다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.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인스턴스가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내부적으로 완전한 상태가 아님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. </a:t>
            </a:r>
            <a:r>
              <a:rPr lang="en-US" altLang="ko-KR" sz="1400" b="1" dirty="0" smtClean="0"/>
              <a:t>*/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strcpy</a:t>
            </a:r>
            <a:r>
              <a:rPr lang="en-US" altLang="ko-KR" sz="1400" b="1" dirty="0" smtClean="0"/>
              <a:t>(name, </a:t>
            </a:r>
            <a:r>
              <a:rPr lang="en-US" altLang="ko-KR" sz="1400" b="1" dirty="0" err="1" smtClean="0"/>
              <a:t>stName</a:t>
            </a:r>
            <a:r>
              <a:rPr lang="en-US" altLang="ko-KR" sz="1400" b="1" dirty="0" smtClean="0"/>
              <a:t>); 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cout</a:t>
            </a:r>
            <a:r>
              <a:rPr lang="en-US" altLang="ko-KR" sz="1400" b="1" dirty="0" smtClean="0"/>
              <a:t>&lt;&lt;"Student </a:t>
            </a:r>
            <a:r>
              <a:rPr lang="ko-KR" altLang="en-US" sz="1400" b="1" dirty="0" smtClean="0"/>
              <a:t>생성</a:t>
            </a:r>
            <a:r>
              <a:rPr lang="en-US" altLang="ko-KR" sz="1400" b="1" dirty="0" smtClean="0"/>
              <a:t>"&lt;&lt;</a:t>
            </a:r>
            <a:r>
              <a:rPr lang="en-US" altLang="ko-KR" sz="1400" b="1" dirty="0" err="1" smtClean="0"/>
              <a:t>endl</a:t>
            </a:r>
            <a:r>
              <a:rPr lang="en-US" altLang="ko-KR" sz="1400" b="1" dirty="0" smtClean="0"/>
              <a:t>; </a:t>
            </a:r>
          </a:p>
          <a:p>
            <a:r>
              <a:rPr lang="en-US" altLang="ko-KR" sz="1400" b="1" dirty="0" smtClean="0"/>
              <a:t>} 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// </a:t>
            </a:r>
            <a:r>
              <a:rPr lang="ko-KR" altLang="en-US" sz="1400" b="1" dirty="0" err="1" smtClean="0"/>
              <a:t>소멸자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student::~student(){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delete(name); // </a:t>
            </a:r>
            <a:r>
              <a:rPr lang="ko-KR" altLang="en-US" sz="1400" b="1" dirty="0" smtClean="0"/>
              <a:t>메모리 해제</a:t>
            </a:r>
            <a:endParaRPr lang="en-US" altLang="ko-KR" sz="1400" b="1" dirty="0" smtClean="0"/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cout</a:t>
            </a:r>
            <a:r>
              <a:rPr lang="en-US" altLang="ko-KR" sz="1400" b="1" dirty="0" smtClean="0"/>
              <a:t>&lt;&lt;"Student </a:t>
            </a:r>
            <a:r>
              <a:rPr lang="ko-KR" altLang="en-US" sz="1400" b="1" dirty="0" smtClean="0"/>
              <a:t>소멸</a:t>
            </a:r>
            <a:r>
              <a:rPr lang="en-US" altLang="ko-KR" sz="1400" b="1" dirty="0" smtClean="0"/>
              <a:t>"&lt;&lt;</a:t>
            </a:r>
            <a:r>
              <a:rPr lang="en-US" altLang="ko-KR" sz="1400" b="1" dirty="0" err="1" smtClean="0"/>
              <a:t>endl</a:t>
            </a:r>
            <a:r>
              <a:rPr lang="en-US" altLang="ko-KR" sz="1400" b="1" dirty="0" smtClean="0"/>
              <a:t>; </a:t>
            </a:r>
          </a:p>
          <a:p>
            <a:r>
              <a:rPr lang="en-US" altLang="ko-KR" sz="1400" b="1" dirty="0" smtClean="0"/>
              <a:t>} 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main(){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student *s = new student(10,"</a:t>
            </a:r>
            <a:r>
              <a:rPr lang="ko-KR" altLang="en-US" sz="1400" b="1" dirty="0" smtClean="0"/>
              <a:t>홍길동</a:t>
            </a:r>
            <a:r>
              <a:rPr lang="en-US" altLang="ko-KR" sz="1400" b="1" dirty="0" smtClean="0"/>
              <a:t>"); /* </a:t>
            </a:r>
            <a:r>
              <a:rPr lang="ko-KR" altLang="en-US" sz="1400" b="1" dirty="0" smtClean="0"/>
              <a:t>인자가 </a:t>
            </a:r>
            <a:r>
              <a:rPr lang="en-US" altLang="ko-KR" sz="1400" b="1" dirty="0" err="1" smtClean="0"/>
              <a:t>int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char[]</a:t>
            </a:r>
            <a:r>
              <a:rPr lang="ko-KR" altLang="en-US" sz="1400" b="1" dirty="0" smtClean="0"/>
              <a:t>인 생성자로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객체가 생성 된 후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                                                          </a:t>
            </a:r>
            <a:r>
              <a:rPr lang="ko-KR" altLang="en-US" sz="1400" b="1" dirty="0" smtClean="0"/>
              <a:t>포인터 </a:t>
            </a:r>
            <a:r>
              <a:rPr lang="en-US" altLang="ko-KR" sz="1400" b="1" dirty="0" smtClean="0"/>
              <a:t>s</a:t>
            </a:r>
            <a:r>
              <a:rPr lang="ko-KR" altLang="en-US" sz="1400" b="1" dirty="0" smtClean="0"/>
              <a:t>에 연결 </a:t>
            </a:r>
            <a:r>
              <a:rPr lang="en-US" altLang="ko-KR" sz="1400" b="1" dirty="0" smtClean="0"/>
              <a:t>*/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delete s; // s</a:t>
            </a:r>
            <a:r>
              <a:rPr lang="ko-KR" altLang="en-US" sz="1400" b="1" dirty="0" smtClean="0"/>
              <a:t>에 할당된 객체가 제거되면서 소멸자가 자동으로 호출됨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>
                <a:latin typeface="Arial"/>
              </a:rPr>
              <a:t>    </a:t>
            </a:r>
            <a:r>
              <a:rPr lang="en-US" altLang="ko-KR" sz="1400" b="1" dirty="0" smtClean="0"/>
              <a:t> return 0; </a:t>
            </a:r>
          </a:p>
          <a:p>
            <a:r>
              <a:rPr lang="en-US" altLang="ko-KR" sz="1400" b="1" dirty="0" smtClean="0"/>
              <a:t>} </a:t>
            </a:r>
            <a:endParaRPr lang="en-US" altLang="ko-KR" sz="1400" b="1" dirty="0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33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로 구현한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stack.h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46125" y="1340768"/>
            <a:ext cx="64540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/>
              <a:t>#define MAX_SIZE 100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typedef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Item;		// </a:t>
            </a:r>
            <a:r>
              <a:rPr lang="en-US" altLang="ko-KR" sz="1200" b="1" dirty="0" err="1"/>
              <a:t>int</a:t>
            </a:r>
            <a:r>
              <a:rPr lang="ko-KR" altLang="en-US" sz="1200" b="1" dirty="0"/>
              <a:t>를 </a:t>
            </a:r>
            <a:r>
              <a:rPr lang="ko-KR" altLang="en-US" sz="1200" b="1" dirty="0" err="1"/>
              <a:t>스택의</a:t>
            </a:r>
            <a:r>
              <a:rPr lang="ko-KR" altLang="en-US" sz="1200" b="1" dirty="0"/>
              <a:t> 자료 단위로 지정</a:t>
            </a:r>
          </a:p>
          <a:p>
            <a:endParaRPr lang="ko-KR" altLang="en-US" sz="1200" b="1" dirty="0"/>
          </a:p>
          <a:p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Node{</a:t>
            </a:r>
            <a:endParaRPr lang="en-US" altLang="ko-KR" sz="1200" b="1" dirty="0"/>
          </a:p>
          <a:p>
            <a:r>
              <a:rPr lang="en-US" altLang="ko-KR" sz="1200" b="1" dirty="0"/>
              <a:t>	Item </a:t>
            </a:r>
            <a:r>
              <a:rPr lang="en-US" altLang="ko-KR" sz="1200" b="1" dirty="0" err="1"/>
              <a:t>item</a:t>
            </a:r>
            <a:r>
              <a:rPr lang="en-US" altLang="ko-KR" sz="1200" b="1" dirty="0"/>
              <a:t>;		// </a:t>
            </a:r>
            <a:r>
              <a:rPr lang="ko-KR" altLang="en-US" sz="1200" b="1" dirty="0" err="1"/>
              <a:t>스택의</a:t>
            </a:r>
            <a:r>
              <a:rPr lang="ko-KR" altLang="en-US" sz="1200" b="1" dirty="0"/>
              <a:t> 각 </a:t>
            </a:r>
            <a:r>
              <a:rPr lang="ko-KR" altLang="en-US" sz="1200" b="1" dirty="0" err="1"/>
              <a:t>노드에</a:t>
            </a:r>
            <a:r>
              <a:rPr lang="ko-KR" altLang="en-US" sz="1200" b="1" dirty="0"/>
              <a:t> 들어갈 데이터</a:t>
            </a:r>
          </a:p>
          <a:p>
            <a:r>
              <a:rPr lang="ko-KR" altLang="en-US" sz="1200" b="1" dirty="0"/>
              <a:t>	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Node *next;	// </a:t>
            </a:r>
            <a:r>
              <a:rPr lang="ko-KR" altLang="en-US" sz="1200" b="1" dirty="0"/>
              <a:t>다음 </a:t>
            </a:r>
            <a:r>
              <a:rPr lang="ko-KR" altLang="en-US" sz="1200" b="1" dirty="0" err="1"/>
              <a:t>노드를</a:t>
            </a:r>
            <a:r>
              <a:rPr lang="ko-KR" altLang="en-US" sz="1200" b="1" dirty="0"/>
              <a:t> 가리키는 포인터</a:t>
            </a:r>
          </a:p>
          <a:p>
            <a:r>
              <a:rPr lang="en-US" altLang="ko-KR" sz="1200" b="1" dirty="0"/>
              <a:t>}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class </a:t>
            </a:r>
            <a:r>
              <a:rPr lang="en-US" altLang="ko-KR" sz="1200" b="1" dirty="0" smtClean="0"/>
              <a:t>Stack{</a:t>
            </a:r>
            <a:endParaRPr lang="en-US" altLang="ko-KR" sz="1200" b="1" dirty="0"/>
          </a:p>
          <a:p>
            <a:r>
              <a:rPr lang="en-US" altLang="ko-KR" sz="1200" b="1" dirty="0" smtClean="0"/>
              <a:t>private:  // </a:t>
            </a:r>
            <a:r>
              <a:rPr lang="ko-KR" altLang="en-US" sz="1200" b="1" dirty="0" smtClean="0"/>
              <a:t>외부에서 직접 </a:t>
            </a:r>
            <a:r>
              <a:rPr lang="ko-KR" altLang="en-US" sz="1200" b="1" dirty="0"/>
              <a:t>접근 불가</a:t>
            </a:r>
          </a:p>
          <a:p>
            <a:r>
              <a:rPr lang="ko-KR" altLang="en-US" sz="1200" b="1" dirty="0"/>
              <a:t>	</a:t>
            </a:r>
            <a:r>
              <a:rPr lang="en-US" altLang="ko-KR" sz="1200" b="1" dirty="0"/>
              <a:t>Node *top;	</a:t>
            </a:r>
            <a:r>
              <a:rPr lang="en-US" altLang="ko-KR" sz="1200" b="1" dirty="0" smtClean="0"/>
              <a:t>	// </a:t>
            </a:r>
            <a:r>
              <a:rPr lang="ko-KR" altLang="en-US" sz="1200" b="1" dirty="0" err="1"/>
              <a:t>스택의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top</a:t>
            </a:r>
            <a:r>
              <a:rPr lang="ko-KR" altLang="en-US" sz="1200" b="1" dirty="0"/>
              <a:t>을 지정하는 포인터</a:t>
            </a:r>
          </a:p>
          <a:p>
            <a:r>
              <a:rPr lang="ko-KR" altLang="en-US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;	</a:t>
            </a:r>
            <a:r>
              <a:rPr lang="en-US" altLang="ko-KR" sz="1200" b="1" dirty="0" smtClean="0"/>
              <a:t>	// </a:t>
            </a:r>
            <a:r>
              <a:rPr lang="ko-KR" altLang="en-US" sz="1200" b="1" dirty="0" err="1"/>
              <a:t>스택의</a:t>
            </a:r>
            <a:r>
              <a:rPr lang="ko-KR" altLang="en-US" sz="1200" b="1" dirty="0"/>
              <a:t> 최대 크기</a:t>
            </a:r>
          </a:p>
          <a:p>
            <a:r>
              <a:rPr lang="ko-KR" altLang="en-US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 smtClean="0"/>
              <a:t>;	// </a:t>
            </a:r>
            <a:r>
              <a:rPr lang="ko-KR" altLang="en-US" sz="1200" b="1" dirty="0" err="1"/>
              <a:t>스택의</a:t>
            </a:r>
            <a:r>
              <a:rPr lang="ko-KR" altLang="en-US" sz="1200" b="1" dirty="0"/>
              <a:t> 현재 크기</a:t>
            </a:r>
          </a:p>
          <a:p>
            <a:r>
              <a:rPr lang="en-US" altLang="ko-KR" sz="1200" b="1" dirty="0" smtClean="0"/>
              <a:t>public:  // </a:t>
            </a:r>
            <a:r>
              <a:rPr lang="ko-KR" altLang="en-US" sz="1200" b="1" dirty="0" smtClean="0"/>
              <a:t>외부에서 직접 접근 가능</a:t>
            </a:r>
            <a:endParaRPr lang="en-US" altLang="ko-KR" sz="1200" b="1" dirty="0"/>
          </a:p>
          <a:p>
            <a:r>
              <a:rPr lang="en-US" altLang="ko-KR" sz="1200" b="1" dirty="0"/>
              <a:t>	Stack();	</a:t>
            </a:r>
            <a:r>
              <a:rPr lang="en-US" altLang="ko-KR" sz="1200" b="1" dirty="0" smtClean="0"/>
              <a:t>	// </a:t>
            </a:r>
            <a:r>
              <a:rPr lang="ko-KR" altLang="en-US" sz="1200" b="1" dirty="0" smtClean="0"/>
              <a:t>디폴트 </a:t>
            </a:r>
            <a:r>
              <a:rPr lang="ko-KR" altLang="en-US" sz="1200" b="1" dirty="0" err="1" smtClean="0"/>
              <a:t>생성자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스택의</a:t>
            </a:r>
            <a:r>
              <a:rPr lang="ko-KR" altLang="en-US" sz="1200" b="1" dirty="0" smtClean="0"/>
              <a:t> 크기가 최대 크기로 설정됨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r>
              <a:rPr lang="en-US" altLang="ko-KR" sz="1200" b="1" dirty="0"/>
              <a:t>	Stack(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);	</a:t>
            </a:r>
            <a:r>
              <a:rPr lang="en-US" altLang="ko-KR" sz="1200" b="1" dirty="0" smtClean="0"/>
              <a:t>	// </a:t>
            </a:r>
            <a:r>
              <a:rPr lang="ko-KR" altLang="en-US" sz="1200" b="1" dirty="0" err="1"/>
              <a:t>스택의</a:t>
            </a:r>
            <a:r>
              <a:rPr lang="ko-KR" altLang="en-US" sz="1200" b="1" dirty="0"/>
              <a:t> 최대 크기를 </a:t>
            </a:r>
            <a:r>
              <a:rPr lang="ko-KR" altLang="en-US" sz="1200" b="1" dirty="0" smtClean="0"/>
              <a:t>사용자가 </a:t>
            </a:r>
            <a:r>
              <a:rPr lang="ko-KR" altLang="en-US" sz="1200" b="1" dirty="0"/>
              <a:t>정할 수 있는 </a:t>
            </a:r>
            <a:r>
              <a:rPr lang="ko-KR" altLang="en-US" sz="1200" b="1" dirty="0" err="1"/>
              <a:t>생성자</a:t>
            </a:r>
            <a:endParaRPr lang="ko-KR" altLang="en-US" sz="1200" b="1" dirty="0"/>
          </a:p>
          <a:p>
            <a:r>
              <a:rPr lang="ko-KR" altLang="en-US" sz="1200" b="1" dirty="0"/>
              <a:t>	</a:t>
            </a:r>
            <a:r>
              <a:rPr lang="en-US" altLang="ko-KR" sz="1200" b="1" dirty="0"/>
              <a:t>~Stack();	</a:t>
            </a:r>
            <a:r>
              <a:rPr lang="en-US" altLang="ko-KR" sz="1200" b="1" dirty="0" smtClean="0"/>
              <a:t>	// </a:t>
            </a:r>
            <a:r>
              <a:rPr lang="ko-KR" altLang="en-US" sz="1200" b="1" dirty="0" err="1" smtClean="0"/>
              <a:t>소멸자</a:t>
            </a:r>
            <a:endParaRPr lang="ko-KR" altLang="en-US" sz="1200" b="1" dirty="0"/>
          </a:p>
          <a:p>
            <a:r>
              <a:rPr lang="ko-KR" altLang="en-US" sz="1200" b="1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isEmpty</a:t>
            </a:r>
            <a:r>
              <a:rPr lang="en-US" altLang="ko-KR" sz="1200" b="1" dirty="0"/>
              <a:t>(void) 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;	// </a:t>
            </a:r>
            <a:r>
              <a:rPr lang="ko-KR" altLang="en-US" sz="1200" b="1" dirty="0" err="1"/>
              <a:t>스택이</a:t>
            </a:r>
            <a:r>
              <a:rPr lang="ko-KR" altLang="en-US" sz="1200" b="1" dirty="0"/>
              <a:t> 비었는지를 판단하는 멤버 </a:t>
            </a:r>
            <a:r>
              <a:rPr lang="ko-KR" altLang="en-US" sz="1200" b="1" dirty="0" smtClean="0"/>
              <a:t>함수</a:t>
            </a:r>
            <a:endParaRPr lang="en-US" altLang="ko-KR" sz="1200" b="1" dirty="0"/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isFull</a:t>
            </a:r>
            <a:r>
              <a:rPr lang="en-US" altLang="ko-KR" sz="1200" b="1" dirty="0"/>
              <a:t>(void) const;	// </a:t>
            </a:r>
            <a:r>
              <a:rPr lang="ko-KR" altLang="en-US" sz="1200" b="1" dirty="0" err="1"/>
              <a:t>스택이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가득 찼는지를 </a:t>
            </a:r>
            <a:r>
              <a:rPr lang="ko-KR" altLang="en-US" sz="1200" b="1" dirty="0"/>
              <a:t>판단</a:t>
            </a:r>
          </a:p>
          <a:p>
            <a:r>
              <a:rPr lang="ko-KR" altLang="en-US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stackCount</a:t>
            </a:r>
            <a:r>
              <a:rPr lang="en-US" altLang="ko-KR" sz="1200" b="1" dirty="0"/>
              <a:t>(void) const</a:t>
            </a:r>
            <a:r>
              <a:rPr lang="en-US" altLang="ko-KR" sz="1200" b="1" dirty="0" smtClean="0"/>
              <a:t>;  // </a:t>
            </a:r>
            <a:r>
              <a:rPr lang="ko-KR" altLang="en-US" sz="1200" b="1" dirty="0" err="1"/>
              <a:t>스택에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노드가</a:t>
            </a:r>
            <a:r>
              <a:rPr lang="ko-KR" altLang="en-US" sz="1200" b="1" dirty="0"/>
              <a:t> 몇 개 있는지를 판단</a:t>
            </a:r>
          </a:p>
          <a:p>
            <a:r>
              <a:rPr lang="ko-KR" altLang="en-US" sz="1200" b="1" dirty="0" smtClean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push(const Item &amp;item</a:t>
            </a:r>
            <a:r>
              <a:rPr lang="en-US" altLang="ko-KR" sz="1200" b="1" dirty="0" smtClean="0"/>
              <a:t>);  // </a:t>
            </a:r>
            <a:r>
              <a:rPr lang="ko-KR" altLang="en-US" sz="1200" b="1" dirty="0" err="1"/>
              <a:t>스택에</a:t>
            </a:r>
            <a:r>
              <a:rPr lang="ko-KR" altLang="en-US" sz="1200" b="1" dirty="0"/>
              <a:t> 새로운 </a:t>
            </a:r>
            <a:r>
              <a:rPr lang="ko-KR" altLang="en-US" sz="1200" b="1" dirty="0" err="1"/>
              <a:t>노드를</a:t>
            </a:r>
            <a:r>
              <a:rPr lang="ko-KR" altLang="en-US" sz="1200" b="1" dirty="0"/>
              <a:t> 삽입</a:t>
            </a:r>
          </a:p>
          <a:p>
            <a:r>
              <a:rPr lang="ko-KR" altLang="en-US" sz="1200" b="1" dirty="0" smtClean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pop(Item &amp;item);	// </a:t>
            </a:r>
            <a:r>
              <a:rPr lang="ko-KR" altLang="en-US" sz="1200" b="1" dirty="0" err="1"/>
              <a:t>스택의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top</a:t>
            </a:r>
            <a:r>
              <a:rPr lang="ko-KR" altLang="en-US" sz="1200" b="1" dirty="0"/>
              <a:t>에서 하나의 </a:t>
            </a:r>
            <a:r>
              <a:rPr lang="ko-KR" altLang="en-US" sz="1200" b="1" dirty="0" err="1"/>
              <a:t>노드를</a:t>
            </a:r>
            <a:r>
              <a:rPr lang="ko-KR" altLang="en-US" sz="1200" b="1" dirty="0"/>
              <a:t> 가져옴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};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37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1979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Bjarne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Stroustrup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“C with Classes”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작업으로부터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의 장점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범용성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보급률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Simula</a:t>
            </a:r>
            <a:r>
              <a:rPr lang="ko-KR" altLang="en-US" dirty="0" smtClean="0"/>
              <a:t>의 특성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최초의 객체 지향 프로그래밍 언어로서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/>
              <a:t> </a:t>
            </a:r>
            <a:r>
              <a:rPr lang="ko-KR" altLang="en-US" dirty="0" smtClean="0"/>
              <a:t>등의 요소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en-US" altLang="ko-KR" dirty="0" err="1" smtClean="0"/>
              <a:t>Simula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특성을 통해 확장하고자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1983</a:t>
            </a:r>
            <a:r>
              <a:rPr lang="ko-KR" altLang="en-US" dirty="0" smtClean="0"/>
              <a:t>년</a:t>
            </a:r>
            <a:r>
              <a:rPr lang="en-US" altLang="ko-KR" dirty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개명됨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1998</a:t>
            </a:r>
            <a:r>
              <a:rPr lang="ko-KR" altLang="en-US" dirty="0" smtClean="0"/>
              <a:t>년 국제 표준 제정</a:t>
            </a:r>
            <a:r>
              <a:rPr lang="en-US" altLang="ko-KR" dirty="0" smtClean="0"/>
              <a:t>(ISO/IEC 14882:1998, known as C++98)</a:t>
            </a:r>
          </a:p>
          <a:p>
            <a:endParaRPr lang="en-US" altLang="ko-KR" dirty="0"/>
          </a:p>
          <a:p>
            <a:r>
              <a:rPr lang="en-US" altLang="ko-KR" dirty="0" smtClean="0"/>
              <a:t>2011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8</a:t>
            </a:r>
            <a:r>
              <a:rPr lang="ko-KR" altLang="en-US" dirty="0" smtClean="0"/>
              <a:t>월 최신 국제 표준 개정</a:t>
            </a:r>
            <a:r>
              <a:rPr lang="en-US" altLang="ko-KR" dirty="0" smtClean="0"/>
              <a:t>(ISO/IEC 14882:2011, known as C++11, or C++0x)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로 구현한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(stack.cpp</a:t>
            </a:r>
            <a:r>
              <a:rPr lang="en-US" altLang="ko-KR" dirty="0"/>
              <a:t>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552" y="1295400"/>
            <a:ext cx="28087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/>
              <a:t>#include "</a:t>
            </a:r>
            <a:r>
              <a:rPr lang="en-US" altLang="ko-KR" sz="1200" b="1" dirty="0" err="1"/>
              <a:t>stack.h</a:t>
            </a:r>
            <a:r>
              <a:rPr lang="en-US" altLang="ko-KR" sz="1200" b="1" dirty="0"/>
              <a:t>"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Stack::Stack</a:t>
            </a:r>
            <a:r>
              <a:rPr lang="en-US" altLang="ko-KR" sz="1200" b="1" dirty="0" smtClean="0"/>
              <a:t>(){</a:t>
            </a:r>
            <a:endParaRPr lang="en-US" altLang="ko-KR" sz="1200" b="1" dirty="0"/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=0;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=MAX_SIZE;</a:t>
            </a:r>
          </a:p>
          <a:p>
            <a:r>
              <a:rPr lang="en-US" altLang="ko-KR" sz="1200" b="1" dirty="0"/>
              <a:t>	top = NULL;</a:t>
            </a:r>
          </a:p>
          <a:p>
            <a:r>
              <a:rPr lang="en-US" altLang="ko-KR" sz="1200" b="1" dirty="0"/>
              <a:t>}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Stack::Stack(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maxStackSize</a:t>
            </a:r>
            <a:r>
              <a:rPr lang="en-US" altLang="ko-KR" sz="1200" b="1" dirty="0" smtClean="0"/>
              <a:t>){</a:t>
            </a:r>
            <a:endParaRPr lang="en-US" altLang="ko-KR" sz="1200" b="1" dirty="0"/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 = 0;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maxStackSize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/>
              <a:t>	top = NULL;</a:t>
            </a:r>
          </a:p>
          <a:p>
            <a:r>
              <a:rPr lang="en-US" altLang="ko-KR" sz="1200" b="1" dirty="0" smtClean="0"/>
              <a:t>}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Stack::~Stack</a:t>
            </a:r>
            <a:r>
              <a:rPr lang="en-US" altLang="ko-KR" sz="1200" b="1" dirty="0" smtClean="0"/>
              <a:t>(){</a:t>
            </a:r>
            <a:endParaRPr lang="en-US" altLang="ko-KR" sz="1200" b="1" dirty="0"/>
          </a:p>
          <a:p>
            <a:r>
              <a:rPr lang="en-US" altLang="ko-KR" sz="1200" b="1" dirty="0"/>
              <a:t>	Item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/>
              <a:t>	while(</a:t>
            </a:r>
            <a:r>
              <a:rPr lang="en-US" altLang="ko-KR" sz="1200" b="1" dirty="0" err="1"/>
              <a:t>isEmpty</a:t>
            </a:r>
            <a:r>
              <a:rPr lang="en-US" altLang="ko-KR" sz="1200" b="1" dirty="0" smtClean="0"/>
              <a:t>()){</a:t>
            </a:r>
            <a:endParaRPr lang="en-US" altLang="ko-KR" sz="1200" b="1" dirty="0"/>
          </a:p>
          <a:p>
            <a:r>
              <a:rPr lang="en-US" altLang="ko-KR" sz="1200" b="1" dirty="0"/>
              <a:t>		pop(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b="1" dirty="0"/>
              <a:t>	}</a:t>
            </a:r>
          </a:p>
          <a:p>
            <a:r>
              <a:rPr lang="en-US" altLang="ko-KR" sz="1200" b="1" dirty="0"/>
              <a:t>}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02255" y="1295400"/>
            <a:ext cx="299793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 err="1"/>
              <a:t>bool</a:t>
            </a:r>
            <a:r>
              <a:rPr lang="en-US" altLang="ko-KR" sz="1200" b="1" dirty="0"/>
              <a:t> Stack::push(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Item &amp;item</a:t>
            </a:r>
            <a:r>
              <a:rPr lang="en-US" altLang="ko-KR" sz="1200" b="1" dirty="0" smtClean="0"/>
              <a:t>){</a:t>
            </a: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</a:t>
            </a:r>
            <a:r>
              <a:rPr lang="en-US" altLang="ko-KR" sz="1200" b="1" dirty="0" err="1"/>
              <a:t>isFull</a:t>
            </a:r>
            <a:r>
              <a:rPr lang="en-US" altLang="ko-KR" sz="1200" b="1" dirty="0"/>
              <a:t>())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false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Node *add = new Node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if(!add)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false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add-&gt;item = item; </a:t>
            </a:r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add-&gt;next = NULL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 smtClean="0"/>
              <a:t>++;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if(!top) </a:t>
            </a:r>
            <a:r>
              <a:rPr lang="en-US" altLang="ko-KR" sz="1200" b="1" dirty="0" smtClean="0"/>
              <a:t>top </a:t>
            </a:r>
            <a:r>
              <a:rPr lang="en-US" altLang="ko-KR" sz="1200" b="1" dirty="0"/>
              <a:t>= add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else</a:t>
            </a:r>
            <a:r>
              <a:rPr lang="en-US" altLang="ko-KR" sz="1200" b="1" dirty="0" smtClean="0"/>
              <a:t>{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     </a:t>
            </a:r>
            <a:r>
              <a:rPr lang="en-US" altLang="ko-KR" sz="1200" b="1" dirty="0"/>
              <a:t> add-&gt;next = top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     </a:t>
            </a:r>
            <a:r>
              <a:rPr lang="en-US" altLang="ko-KR" sz="1200" b="1" dirty="0"/>
              <a:t> top = add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true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 err="1"/>
              <a:t>bool</a:t>
            </a:r>
            <a:r>
              <a:rPr lang="en-US" altLang="ko-KR" sz="1200" b="1" dirty="0"/>
              <a:t> Stack::pop(Item &amp;item</a:t>
            </a:r>
            <a:r>
              <a:rPr lang="en-US" altLang="ko-KR" sz="1200" b="1" dirty="0" smtClean="0"/>
              <a:t>){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</a:t>
            </a:r>
            <a:r>
              <a:rPr lang="en-US" altLang="ko-KR" sz="1200" b="1" dirty="0" err="1"/>
              <a:t>isEmpty</a:t>
            </a:r>
            <a:r>
              <a:rPr lang="en-US" altLang="ko-KR" sz="1200" b="1" dirty="0" smtClean="0"/>
              <a:t>()) return </a:t>
            </a:r>
            <a:r>
              <a:rPr lang="en-US" altLang="ko-KR" sz="1200" b="1" dirty="0"/>
              <a:t>false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Node *</a:t>
            </a:r>
            <a:r>
              <a:rPr lang="en-US" altLang="ko-KR" sz="1200" b="1" dirty="0" err="1"/>
              <a:t>tmp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-</a:t>
            </a:r>
            <a:r>
              <a:rPr lang="en-US" altLang="ko-KR" sz="1200" b="1" dirty="0" smtClean="0"/>
              <a:t>-;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item = top-&gt;item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top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top = top-&gt;next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-&gt;next = NULL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delete(</a:t>
            </a:r>
            <a:r>
              <a:rPr lang="en-US" altLang="ko-KR" sz="1200" b="1" dirty="0" err="1"/>
              <a:t>tmp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true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97339" y="1295400"/>
            <a:ext cx="2651125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 err="1"/>
              <a:t>bool</a:t>
            </a:r>
            <a:r>
              <a:rPr lang="en-US" altLang="ko-KR" sz="1200" b="1" dirty="0"/>
              <a:t> Stack::</a:t>
            </a:r>
            <a:r>
              <a:rPr lang="en-US" altLang="ko-KR" sz="1200" b="1" dirty="0" err="1"/>
              <a:t>isEmpty</a:t>
            </a:r>
            <a:r>
              <a:rPr lang="en-US" altLang="ko-KR" sz="1200" b="1" dirty="0"/>
              <a:t>(void) 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{ </a:t>
            </a:r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==0; </a:t>
            </a:r>
          </a:p>
          <a:p>
            <a:r>
              <a:rPr lang="en-US" altLang="ko-KR" sz="1200" b="1" dirty="0"/>
              <a:t>} </a:t>
            </a:r>
          </a:p>
          <a:p>
            <a:r>
              <a:rPr lang="en-US" altLang="ko-KR" sz="1200" b="1" dirty="0" err="1"/>
              <a:t>bool</a:t>
            </a:r>
            <a:r>
              <a:rPr lang="en-US" altLang="ko-KR" sz="1200" b="1" dirty="0"/>
              <a:t> Stack::</a:t>
            </a:r>
            <a:r>
              <a:rPr lang="en-US" altLang="ko-KR" sz="1200" b="1" dirty="0" err="1"/>
              <a:t>isFull</a:t>
            </a:r>
            <a:r>
              <a:rPr lang="en-US" altLang="ko-KR" sz="1200" b="1" dirty="0"/>
              <a:t>(void) 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{ </a:t>
            </a:r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==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; </a:t>
            </a:r>
          </a:p>
          <a:p>
            <a:r>
              <a:rPr lang="en-US" altLang="ko-KR" sz="1200" b="1" dirty="0"/>
              <a:t>} </a:t>
            </a:r>
          </a:p>
          <a:p>
            <a:r>
              <a:rPr lang="en-US" altLang="ko-KR" sz="1200" b="1" dirty="0" err="1"/>
              <a:t>int</a:t>
            </a:r>
            <a:r>
              <a:rPr lang="en-US" altLang="ko-KR" sz="1200" b="1" dirty="0"/>
              <a:t> Stack::</a:t>
            </a:r>
            <a:r>
              <a:rPr lang="en-US" altLang="ko-KR" sz="1200" b="1" dirty="0" err="1"/>
              <a:t>stackCount</a:t>
            </a:r>
            <a:r>
              <a:rPr lang="en-US" altLang="ko-KR" sz="1200" b="1" dirty="0"/>
              <a:t>(void) 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{ </a:t>
            </a:r>
          </a:p>
          <a:p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; </a:t>
            </a:r>
          </a:p>
          <a:p>
            <a:r>
              <a:rPr lang="en-US" altLang="ko-KR" sz="1200" b="1" dirty="0"/>
              <a:t>}</a:t>
            </a:r>
            <a:r>
              <a:rPr lang="en-US" altLang="ko-KR" sz="1200" dirty="0"/>
              <a:t> 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20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44185" y="2487597"/>
            <a:ext cx="2185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0000FF"/>
                </a:solidFill>
              </a:rPr>
              <a:t>생성자에서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변수 초기화 수행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295449" y="1988840"/>
            <a:ext cx="68191" cy="63725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238300" y="2626097"/>
            <a:ext cx="125340" cy="11880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379657" y="4124025"/>
            <a:ext cx="34095" cy="1105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17041" y="5229200"/>
            <a:ext cx="21483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0000FF"/>
                </a:solidFill>
              </a:rPr>
              <a:t>소멸자에서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객체가 소멸될 때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 smtClean="0">
                <a:solidFill>
                  <a:srgbClr val="0000FF"/>
                </a:solidFill>
              </a:rPr>
              <a:t>처리할 작업을 수행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메모리에 할당된 아이템들을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</a:rPr>
            </a:br>
            <a:r>
              <a:rPr lang="ko-KR" altLang="en-US" sz="1200" b="1" dirty="0" smtClean="0">
                <a:solidFill>
                  <a:srgbClr val="0000FF"/>
                </a:solidFill>
              </a:rPr>
              <a:t>모두 없애는 작업을 수행함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499992" y="1553937"/>
            <a:ext cx="1080120" cy="163428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012473" y="3198890"/>
            <a:ext cx="2744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새로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노드를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할당한 후에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 smtClean="0">
                <a:solidFill>
                  <a:srgbClr val="0000FF"/>
                </a:solidFill>
              </a:rPr>
              <a:t>현재의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top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변수가 가리키는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노드를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 smtClean="0">
                <a:solidFill>
                  <a:srgbClr val="0000FF"/>
                </a:solidFill>
              </a:rPr>
              <a:t>그 뒤에 연결하고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새로 할당한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노드를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top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변수가 가리키게 함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448425" y="4263907"/>
            <a:ext cx="1080120" cy="41270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580112" y="4581128"/>
            <a:ext cx="2853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top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의 바로 다음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노드를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새로운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top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으로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 smtClean="0">
                <a:solidFill>
                  <a:srgbClr val="0000FF"/>
                </a:solidFill>
              </a:rPr>
              <a:t>변경하고 이전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top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의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노드를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할당 해제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708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객체 지향적 특성 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페이지의</a:t>
            </a:r>
            <a:r>
              <a:rPr lang="en-US" altLang="ko-KR" dirty="0" smtClean="0"/>
              <a:t> OOP </a:t>
            </a:r>
            <a:r>
              <a:rPr lang="ko-KR" altLang="en-US" dirty="0" smtClean="0"/>
              <a:t>설명으로 돌아가서</a:t>
            </a:r>
            <a:r>
              <a:rPr lang="en-US" altLang="ko-KR" dirty="0" smtClean="0"/>
              <a:t>,) </a:t>
            </a:r>
            <a:r>
              <a:rPr lang="ko-KR" altLang="en-US" dirty="0" smtClean="0"/>
              <a:t>연구자들은 </a:t>
            </a:r>
            <a:r>
              <a:rPr lang="ko-KR" altLang="en-US" dirty="0"/>
              <a:t>대부분의 </a:t>
            </a:r>
            <a:r>
              <a:rPr lang="ko-KR" altLang="en-US" dirty="0" smtClean="0"/>
              <a:t>객체 지향</a:t>
            </a:r>
            <a:r>
              <a:rPr lang="en-US" altLang="ko-KR" dirty="0" smtClean="0"/>
              <a:t> </a:t>
            </a:r>
            <a:r>
              <a:rPr lang="ko-KR" altLang="en-US" dirty="0"/>
              <a:t>언어에서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OOP </a:t>
            </a:r>
            <a:r>
              <a:rPr lang="ko-KR" altLang="en-US" dirty="0"/>
              <a:t>프로그래밍 스타일을 뒷받침하는 근본적인 특성들을 다음과 같이 확인함</a:t>
            </a:r>
            <a:endParaRPr lang="en-US" altLang="ko-KR" dirty="0"/>
          </a:p>
          <a:p>
            <a:pPr lvl="1"/>
            <a:r>
              <a:rPr lang="ko-KR" altLang="en-US" dirty="0" smtClean="0"/>
              <a:t>동적 결합</a:t>
            </a:r>
            <a:r>
              <a:rPr lang="en-US" altLang="ko-KR" dirty="0" smtClean="0"/>
              <a:t>(Dynamic </a:t>
            </a:r>
            <a:r>
              <a:rPr lang="en-US" altLang="ko-KR" dirty="0"/>
              <a:t>binding)</a:t>
            </a:r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/>
            <a:r>
              <a:rPr lang="ko-KR" altLang="en-US" dirty="0"/>
              <a:t>서브타입 </a:t>
            </a:r>
            <a:r>
              <a:rPr lang="ko-KR" altLang="en-US" dirty="0" err="1"/>
              <a:t>다형성</a:t>
            </a:r>
            <a:r>
              <a:rPr lang="en-US" altLang="ko-KR" dirty="0"/>
              <a:t>(Subtype polymorphism)</a:t>
            </a:r>
          </a:p>
          <a:p>
            <a:pPr lvl="1"/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주차에서는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객체 지향의 중요한 특성 중 하나인 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에 대해서 공부하고 실습을 통해 개념을 이해함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캡슐화 및 서브타입 다형성은 다음 시간에 공부함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825-D175-484A-BB55-BB966EA875CD}" type="slidenum">
              <a:rPr lang="en-US" altLang="ko-KR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6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상속은 객체 지향에서 가장 혁신적인 발명이라고 일컬어지는 개념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클래스가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클래스의 속성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오퍼레이션을 빌려와서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자신이 갖고 있는 것과 합친 후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것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45024"/>
            <a:ext cx="3584448" cy="1013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80" y="2636912"/>
            <a:ext cx="3604260" cy="3380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6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상속은</a:t>
            </a:r>
            <a:r>
              <a:rPr lang="en-US" altLang="ko-KR" dirty="0" smtClean="0"/>
              <a:t> “is-a” </a:t>
            </a:r>
            <a:r>
              <a:rPr lang="ko-KR" altLang="en-US" dirty="0" smtClean="0"/>
              <a:t>관계를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구현하는 경우에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Ex&gt; “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is a </a:t>
            </a:r>
            <a:r>
              <a:rPr lang="ko-KR" altLang="en-US" dirty="0" smtClean="0"/>
              <a:t>인물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인물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기반 클래스</a:t>
            </a:r>
            <a:r>
              <a:rPr lang="en-US" altLang="ko-KR" dirty="0" smtClean="0"/>
              <a:t>(Base Class),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파생 클래스</a:t>
            </a:r>
            <a:r>
              <a:rPr lang="en-US" altLang="ko-KR" dirty="0" smtClean="0"/>
              <a:t>(Derived Class)</a:t>
            </a:r>
          </a:p>
          <a:p>
            <a:pPr lvl="1"/>
            <a:r>
              <a:rPr lang="ko-KR" altLang="en-US" dirty="0"/>
              <a:t>기반 </a:t>
            </a:r>
            <a:r>
              <a:rPr lang="ko-KR" altLang="en-US" dirty="0" smtClean="0"/>
              <a:t>클래스는 파생 클래스로부터 독립됨</a:t>
            </a:r>
            <a:endParaRPr lang="en-US" altLang="ko-KR" dirty="0"/>
          </a:p>
          <a:p>
            <a:pPr lvl="2"/>
            <a:r>
              <a:rPr lang="ko-KR" altLang="en-US" dirty="0" smtClean="0"/>
              <a:t>파생 클래스들에 대한 공통 기반 클래스를 미리 만들어 두면 파생 클래스의 공통된 부분에 대한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유지관리의 필요성이 사라짐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아무리 클래스를 파생시키더라도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인물의 파생 클래스 교사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 클래스에는 영향이 없음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99" y="1916832"/>
            <a:ext cx="3594202" cy="2599334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725" y="1773238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/>
              <a:t>class </a:t>
            </a:r>
            <a:r>
              <a:rPr lang="en-US" altLang="ko-KR" sz="1600" b="1" dirty="0" smtClean="0"/>
              <a:t>Person { 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 };</a:t>
            </a:r>
          </a:p>
          <a:p>
            <a:r>
              <a:rPr lang="en-US" altLang="ko-KR" sz="1600" b="1" dirty="0"/>
              <a:t>class </a:t>
            </a:r>
            <a:r>
              <a:rPr lang="en-US" altLang="ko-KR" sz="1600" b="1" dirty="0" smtClean="0"/>
              <a:t>Student </a:t>
            </a:r>
            <a:r>
              <a:rPr lang="en-US" altLang="ko-KR" sz="1600" b="1" dirty="0"/>
              <a:t>: </a:t>
            </a:r>
            <a:r>
              <a:rPr lang="en-US" altLang="ko-KR" sz="1600" b="1" dirty="0">
                <a:solidFill>
                  <a:srgbClr val="FF3300"/>
                </a:solidFill>
              </a:rPr>
              <a:t>public 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Person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{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};</a:t>
            </a:r>
          </a:p>
          <a:p>
            <a:r>
              <a:rPr lang="en-US" altLang="ko-KR" sz="1600" b="1" dirty="0"/>
              <a:t>class </a:t>
            </a:r>
            <a:r>
              <a:rPr lang="en-US" altLang="ko-KR" sz="1600" b="1" dirty="0" smtClean="0"/>
              <a:t>Teacher : </a:t>
            </a:r>
            <a:r>
              <a:rPr lang="en-US" altLang="ko-KR" sz="1600" b="1" dirty="0">
                <a:solidFill>
                  <a:srgbClr val="FF3300"/>
                </a:solidFill>
              </a:rPr>
              <a:t>public </a:t>
            </a:r>
            <a:r>
              <a:rPr lang="en-US" altLang="ko-KR" sz="1600" b="1" dirty="0" smtClean="0">
                <a:solidFill>
                  <a:srgbClr val="FF3300"/>
                </a:solidFill>
              </a:rPr>
              <a:t>Person</a:t>
            </a:r>
            <a:r>
              <a:rPr lang="en-US" altLang="ko-KR" sz="1600" b="1" dirty="0" smtClean="0"/>
              <a:t> {</a:t>
            </a:r>
            <a:r>
              <a:rPr lang="en-US" altLang="ko-KR" sz="1600" b="1" dirty="0" smtClean="0">
                <a:latin typeface="Arial"/>
              </a:rPr>
              <a:t>…</a:t>
            </a:r>
            <a:r>
              <a:rPr lang="en-US" altLang="ko-KR" sz="1600" b="1" dirty="0" smtClean="0"/>
              <a:t>};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="" xmlns:p14="http://schemas.microsoft.com/office/powerpoint/2010/main" val="33442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0157-BE33-4019-A399-EC0C7A6D9D7A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상속이 되었을때 생성자</a:t>
            </a:r>
            <a:r>
              <a:rPr lang="en-US" altLang="ko-KR"/>
              <a:t>, </a:t>
            </a:r>
            <a:r>
              <a:rPr lang="ko-KR" altLang="en-US"/>
              <a:t>소멸자 호출 순서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파생 클래스로부터 </a:t>
            </a:r>
            <a:r>
              <a:rPr lang="ko-KR" altLang="en-US" dirty="0"/>
              <a:t>객체가 생성될 때는 상속 계층 구조 상의 모든 생성자가 </a:t>
            </a:r>
            <a:r>
              <a:rPr lang="ko-KR" altLang="en-US" dirty="0" smtClean="0"/>
              <a:t>호출되고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소멸될 때는 </a:t>
            </a:r>
            <a:r>
              <a:rPr lang="ko-KR" altLang="en-US" dirty="0"/>
              <a:t>모든 소멸자가 호출됨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D class</a:t>
            </a:r>
            <a:r>
              <a:rPr lang="ko-KR" altLang="en-US" dirty="0"/>
              <a:t>로 객체를 생성한다면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962400" y="2667000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A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3962400" y="3505200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B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3962400" y="4343400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C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3962400" y="5181600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D</a:t>
            </a:r>
          </a:p>
        </p:txBody>
      </p:sp>
      <p:cxnSp>
        <p:nvCxnSpPr>
          <p:cNvPr id="227336" name="AutoShape 8"/>
          <p:cNvCxnSpPr>
            <a:cxnSpLocks noChangeShapeType="1"/>
            <a:stCxn id="227335" idx="0"/>
            <a:endCxn id="227334" idx="2"/>
          </p:cNvCxnSpPr>
          <p:nvPr/>
        </p:nvCxnSpPr>
        <p:spPr bwMode="auto">
          <a:xfrm flipV="1">
            <a:off x="4610100" y="4876800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7" name="AutoShape 9"/>
          <p:cNvCxnSpPr>
            <a:cxnSpLocks noChangeShapeType="1"/>
            <a:stCxn id="227334" idx="0"/>
            <a:endCxn id="227333" idx="2"/>
          </p:cNvCxnSpPr>
          <p:nvPr/>
        </p:nvCxnSpPr>
        <p:spPr bwMode="auto">
          <a:xfrm flipV="1">
            <a:off x="4610100" y="4038600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8" name="AutoShape 10"/>
          <p:cNvCxnSpPr>
            <a:cxnSpLocks noChangeShapeType="1"/>
            <a:stCxn id="227333" idx="0"/>
            <a:endCxn id="227332" idx="2"/>
          </p:cNvCxnSpPr>
          <p:nvPr/>
        </p:nvCxnSpPr>
        <p:spPr bwMode="auto">
          <a:xfrm flipV="1">
            <a:off x="4610100" y="3200400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39" name="Line 11"/>
          <p:cNvSpPr>
            <a:spLocks noChangeShapeType="1"/>
          </p:cNvSpPr>
          <p:nvPr/>
        </p:nvSpPr>
        <p:spPr bwMode="auto">
          <a:xfrm>
            <a:off x="3581400" y="2743200"/>
            <a:ext cx="0" cy="2819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7340" name="Line 12"/>
          <p:cNvSpPr>
            <a:spLocks noChangeShapeType="1"/>
          </p:cNvSpPr>
          <p:nvPr/>
        </p:nvSpPr>
        <p:spPr bwMode="auto">
          <a:xfrm flipV="1">
            <a:off x="5638800" y="2667000"/>
            <a:ext cx="0" cy="2895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2262188" y="3124200"/>
            <a:ext cx="930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A::A();</a:t>
            </a:r>
          </a:p>
          <a:p>
            <a:pPr algn="ctr"/>
            <a:r>
              <a:rPr lang="en-US" altLang="ko-KR" b="1"/>
              <a:t>B::B();</a:t>
            </a:r>
          </a:p>
          <a:p>
            <a:pPr algn="ctr"/>
            <a:r>
              <a:rPr lang="en-US" altLang="ko-KR" b="1"/>
              <a:t>C::C();</a:t>
            </a:r>
          </a:p>
          <a:p>
            <a:pPr algn="ctr"/>
            <a:r>
              <a:rPr lang="en-US" altLang="ko-KR" b="1"/>
              <a:t>D::D();</a:t>
            </a:r>
          </a:p>
          <a:p>
            <a:pPr algn="ctr"/>
            <a:r>
              <a:rPr lang="ko-KR" altLang="en-US" b="1"/>
              <a:t>순으로</a:t>
            </a:r>
          </a:p>
          <a:p>
            <a:pPr algn="ctr"/>
            <a:r>
              <a:rPr lang="ko-KR" altLang="en-US" b="1"/>
              <a:t>호출됨</a:t>
            </a:r>
            <a:r>
              <a:rPr lang="en-US" altLang="ko-KR" b="1"/>
              <a:t>.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5997575" y="3124200"/>
            <a:ext cx="10779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D::~D();</a:t>
            </a:r>
          </a:p>
          <a:p>
            <a:pPr algn="ctr"/>
            <a:r>
              <a:rPr lang="en-US" altLang="ko-KR" b="1"/>
              <a:t>C::~C();</a:t>
            </a:r>
          </a:p>
          <a:p>
            <a:pPr algn="ctr"/>
            <a:r>
              <a:rPr lang="en-US" altLang="ko-KR" b="1"/>
              <a:t>B::~B();</a:t>
            </a:r>
          </a:p>
          <a:p>
            <a:pPr algn="ctr"/>
            <a:r>
              <a:rPr lang="en-US" altLang="ko-KR" b="1"/>
              <a:t>A::~A();</a:t>
            </a:r>
          </a:p>
          <a:p>
            <a:pPr algn="ctr"/>
            <a:r>
              <a:rPr lang="ko-KR" altLang="en-US" b="1"/>
              <a:t>순으로</a:t>
            </a:r>
          </a:p>
          <a:p>
            <a:pPr algn="ctr"/>
            <a:r>
              <a:rPr lang="ko-KR" altLang="en-US" b="1"/>
              <a:t>호출됨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978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AE5A-6826-4BF8-9761-D934D2BB613E}" type="slidenum">
              <a:rPr lang="en-US" altLang="ko-KR"/>
              <a:pPr/>
              <a:t>25</a:t>
            </a:fld>
            <a:endParaRPr lang="en-US" altLang="ko-KR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 </a:t>
            </a:r>
            <a:r>
              <a:rPr lang="ko-KR" altLang="en-US" dirty="0" err="1"/>
              <a:t>되었을때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자동적으로 기반 클래스의 디폴트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(default constructor, </a:t>
            </a:r>
            <a:r>
              <a:rPr lang="ko-KR" altLang="en-US" dirty="0" smtClean="0"/>
              <a:t>인자가 없는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인자가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따로 정의하면 디폴트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없어진다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만약 기반 클래스에서 디폴트 생성자가 없는 체로 파생 클래스에서 생성자를 호출하면 존재하지도 않는 디폴트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호출하게 되어 에러가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이를 해결하기 위해 기반 클래스에 디폴트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추가해 주거나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기반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호출해 주어야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아래는 </a:t>
            </a:r>
            <a:r>
              <a:rPr lang="en-US" altLang="ko-KR" dirty="0" smtClean="0"/>
              <a:t>CPP-1</a:t>
            </a:r>
            <a:r>
              <a:rPr lang="ko-KR" altLang="en-US" dirty="0" smtClean="0"/>
              <a:t>에서의 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416374" y="4024084"/>
            <a:ext cx="4972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 err="1"/>
              <a:t>RangeArray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h) : Array(h-l+1)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 smtClean="0">
                <a:latin typeface="Arial"/>
              </a:rPr>
              <a:t>	…</a:t>
            </a:r>
            <a:endParaRPr lang="en-US" altLang="ko-KR" sz="1600" b="1" dirty="0"/>
          </a:p>
          <a:p>
            <a:r>
              <a:rPr lang="en-US" altLang="ko-KR" sz="1600" b="1" dirty="0"/>
              <a:t>}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2414" y="4077072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Array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052414" y="5296272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RangeArray</a:t>
            </a:r>
          </a:p>
        </p:txBody>
      </p:sp>
      <p:cxnSp>
        <p:nvCxnSpPr>
          <p:cNvPr id="228359" name="AutoShape 7"/>
          <p:cNvCxnSpPr>
            <a:cxnSpLocks noChangeShapeType="1"/>
            <a:stCxn id="228358" idx="0"/>
            <a:endCxn id="228357" idx="2"/>
          </p:cNvCxnSpPr>
          <p:nvPr/>
        </p:nvCxnSpPr>
        <p:spPr bwMode="auto">
          <a:xfrm flipV="1">
            <a:off x="2700114" y="4610472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532558" y="5301208"/>
            <a:ext cx="4830168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기반 클래스의 </a:t>
            </a:r>
            <a:r>
              <a:rPr lang="ko-KR" altLang="en-US" sz="1600" b="1" dirty="0" err="1" smtClean="0"/>
              <a:t>생성자를</a:t>
            </a:r>
            <a:r>
              <a:rPr lang="ko-KR" altLang="en-US" sz="1600" b="1" dirty="0" smtClean="0"/>
              <a:t> 명시적으로 지정하는 방법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577780" y="4325226"/>
            <a:ext cx="45365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28360" idx="0"/>
          </p:cNvCxnSpPr>
          <p:nvPr/>
        </p:nvCxnSpPr>
        <p:spPr>
          <a:xfrm flipH="1" flipV="1">
            <a:off x="5940102" y="4365104"/>
            <a:ext cx="7540" cy="936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7906" y="41490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기반 클</a:t>
            </a:r>
            <a:r>
              <a:rPr lang="ko-KR" altLang="en-US" b="1" dirty="0" smtClean="0"/>
              <a:t>래</a:t>
            </a:r>
            <a:r>
              <a:rPr lang="ko-KR" altLang="en-US" dirty="0" smtClean="0"/>
              <a:t>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06" y="53732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파생 클래스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654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CPP-1: </a:t>
            </a:r>
            <a:r>
              <a:rPr lang="en-US" altLang="ko-KR" dirty="0" err="1" smtClean="0"/>
              <a:t>RangeArray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RangeArray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배열이 인덱스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시작하는 것이 아닌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전달된 임의의 범위를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EX&gt; </a:t>
            </a:r>
            <a:r>
              <a:rPr lang="en-US" altLang="ko-KR" dirty="0" err="1" smtClean="0"/>
              <a:t>RangeArray</a:t>
            </a:r>
            <a:r>
              <a:rPr lang="en-US" altLang="ko-KR" dirty="0" smtClean="0"/>
              <a:t> A(-10, 10); //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-10~10</a:t>
            </a:r>
            <a:r>
              <a:rPr lang="ko-KR" altLang="en-US" dirty="0" smtClean="0"/>
              <a:t>을 가지고 </a:t>
            </a:r>
            <a:r>
              <a:rPr lang="en-US" altLang="ko-KR" dirty="0" smtClean="0"/>
              <a:t>, 21</a:t>
            </a:r>
            <a:r>
              <a:rPr lang="ko-KR" altLang="en-US" dirty="0" smtClean="0"/>
              <a:t>개 원소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에서 제공하는 다른 기본 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double…)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마찬가지로</a:t>
            </a:r>
            <a:r>
              <a:rPr lang="en-US" altLang="ko-KR" dirty="0" smtClean="0"/>
              <a:t>, “[]”</a:t>
            </a:r>
            <a:r>
              <a:rPr lang="ko-KR" altLang="en-US" dirty="0" smtClean="0"/>
              <a:t>연산자를 사용하여 배열의 값을 얻거나 또는 배열에 값을 저장할 수 있도록 설계한다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[] </a:t>
            </a:r>
            <a:r>
              <a:rPr lang="ko-KR" altLang="en-US" dirty="0" smtClean="0"/>
              <a:t>연산자에 대한 연산자 다중정의가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배열에 원소를 삽입하는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등호의 왼쪽에 연산자를 사용</a:t>
            </a:r>
            <a:r>
              <a:rPr lang="en-US" altLang="ko-KR" dirty="0" smtClean="0"/>
              <a:t>, left value), </a:t>
            </a:r>
            <a:r>
              <a:rPr lang="ko-KR" altLang="en-US" dirty="0" smtClean="0"/>
              <a:t>원소가 저장되는 메모리 영역의 참조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반환하도록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값을 반환하는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등호의 오른쪽에 연산자를 사용</a:t>
            </a:r>
            <a:r>
              <a:rPr lang="en-US" altLang="ko-KR" dirty="0" smtClean="0"/>
              <a:t>, right value), </a:t>
            </a:r>
            <a:r>
              <a:rPr lang="ko-KR" altLang="en-US" dirty="0" smtClean="0"/>
              <a:t>내부 저장소에서 원소의 값을 찾아서 반환하도록 하여야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임의의 인덱스를 처리하게 하는 것이 어려우므로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시작하는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클래스를 완벽하게 작성한 후 이를 상속하는 </a:t>
            </a:r>
            <a:r>
              <a:rPr lang="en-US" altLang="ko-KR" dirty="0" err="1" smtClean="0"/>
              <a:t>RangeArray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작성함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50AA-90DF-445A-93A6-8ACA1A46803E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다중정의</a:t>
            </a:r>
            <a:r>
              <a:rPr lang="en-US" altLang="ko-KR" dirty="0" smtClean="0"/>
              <a:t>(Overloading)</a:t>
            </a:r>
            <a:endParaRPr lang="en-US" altLang="ko-KR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 smtClean="0"/>
              <a:t>본 실습에 필요한 연산자 다중정의를 위해 다중정의에 대해 알아보자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다중정의는 </a:t>
            </a:r>
            <a:r>
              <a:rPr lang="ko-KR" altLang="en-US" sz="1600" dirty="0"/>
              <a:t>크게 </a:t>
            </a:r>
            <a:r>
              <a:rPr lang="ko-KR" altLang="en-US" sz="1600" dirty="0" smtClean="0"/>
              <a:t>함수 다중정의</a:t>
            </a:r>
            <a:r>
              <a:rPr lang="en-US" altLang="ko-KR" sz="1600" dirty="0" smtClean="0"/>
              <a:t>(function overloading)</a:t>
            </a:r>
            <a:r>
              <a:rPr lang="ko-KR" altLang="en-US" sz="1600" dirty="0" smtClean="0"/>
              <a:t>와 연산자 다중정의</a:t>
            </a:r>
            <a:r>
              <a:rPr lang="en-US" altLang="ko-KR" sz="1600" dirty="0" smtClean="0"/>
              <a:t>(operator overloading)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구분된다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함수 다중정의는 함수의 이름은 같고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인자의 개수나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다른 함수들을 프로그램이 자동으로 구분하는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400" dirty="0" smtClean="0"/>
              <a:t>Ex</a:t>
            </a:r>
            <a:r>
              <a:rPr lang="en-US" altLang="ko-KR" sz="1400" dirty="0"/>
              <a:t>)</a:t>
            </a:r>
          </a:p>
          <a:p>
            <a:pPr lvl="2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(float a, float b</a:t>
            </a:r>
            <a:r>
              <a:rPr lang="en-US" altLang="ko-KR" sz="1200" dirty="0" smtClean="0"/>
              <a:t>);</a:t>
            </a:r>
            <a:br>
              <a:rPr lang="en-US" altLang="ko-KR" sz="1200" dirty="0" smtClean="0"/>
            </a:br>
            <a:r>
              <a:rPr lang="ko-KR" altLang="en-US" sz="1200" dirty="0" smtClean="0"/>
              <a:t>위의 </a:t>
            </a:r>
            <a:r>
              <a:rPr lang="ko-KR" altLang="en-US" sz="1200" dirty="0"/>
              <a:t>함수는 이름은 같지만 서로 다른 함수다</a:t>
            </a:r>
            <a:r>
              <a:rPr lang="en-US" altLang="ko-KR" sz="1200" dirty="0"/>
              <a:t>. </a:t>
            </a:r>
            <a:r>
              <a:rPr lang="ko-KR" altLang="en-US" sz="1200" dirty="0"/>
              <a:t>사용자가 입력하는 인자의 </a:t>
            </a:r>
            <a:r>
              <a:rPr lang="ko-KR" altLang="en-US" sz="1200" dirty="0" err="1" smtClean="0"/>
              <a:t>자료형에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따라 다른 함수가 호출된다</a:t>
            </a:r>
            <a:r>
              <a:rPr lang="en-US" altLang="ko-KR" sz="1200" dirty="0"/>
              <a:t>.</a:t>
            </a:r>
          </a:p>
          <a:p>
            <a:pPr lvl="2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	 float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</a:t>
            </a:r>
            <a:r>
              <a:rPr lang="en-US" altLang="ko-KR" sz="1200" dirty="0" smtClean="0"/>
              <a:t>);</a:t>
            </a:r>
            <a:br>
              <a:rPr lang="en-US" altLang="ko-KR" sz="1200" dirty="0" smtClean="0"/>
            </a:br>
            <a:r>
              <a:rPr lang="ko-KR" altLang="en-US" sz="1200" dirty="0" smtClean="0"/>
              <a:t>위의 </a:t>
            </a:r>
            <a:r>
              <a:rPr lang="ko-KR" altLang="en-US" sz="1200" dirty="0"/>
              <a:t>경우는 컴파일 에러를 유발한다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함수 다중정의는 리턴 </a:t>
            </a:r>
            <a:r>
              <a:rPr lang="ko-KR" altLang="en-US" sz="1200" dirty="0" err="1" smtClean="0"/>
              <a:t>자료형만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다른 것으로는 구현 </a:t>
            </a:r>
            <a:r>
              <a:rPr lang="ko-KR" altLang="en-US" sz="1200" dirty="0" smtClean="0"/>
              <a:t>불가능</a:t>
            </a:r>
            <a:endParaRPr lang="ko-KR" altLang="en-US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연산자 다중정의는 </a:t>
            </a:r>
            <a:r>
              <a:rPr lang="en-US" altLang="ko-KR" sz="1600" dirty="0"/>
              <a:t>C++</a:t>
            </a:r>
            <a:r>
              <a:rPr lang="ko-KR" altLang="en-US" sz="1600" dirty="0"/>
              <a:t>에서 사용되는 </a:t>
            </a:r>
            <a:r>
              <a:rPr lang="ko-KR" altLang="en-US" sz="1600" dirty="0" smtClean="0"/>
              <a:t>특정 </a:t>
            </a:r>
            <a:r>
              <a:rPr lang="ko-KR" altLang="en-US" sz="1600" dirty="0"/>
              <a:t>객체에 </a:t>
            </a:r>
            <a:r>
              <a:rPr lang="ko-KR" altLang="en-US" sz="1600" dirty="0" smtClean="0"/>
              <a:t>적절한 연산을 수행하도록 연산자에 또 다른 의미를 부여하는 </a:t>
            </a:r>
            <a:r>
              <a:rPr lang="ko-KR" altLang="en-US" sz="1600" dirty="0"/>
              <a:t>것이다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Ex)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cout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cin</a:t>
            </a:r>
            <a:r>
              <a:rPr lang="en-US" altLang="ko-KR" sz="1200" dirty="0"/>
              <a:t>&gt;&gt;a; </a:t>
            </a:r>
            <a:r>
              <a:rPr lang="ko-KR" altLang="en-US" sz="1200" dirty="0"/>
              <a:t>처럼 </a:t>
            </a:r>
            <a:r>
              <a:rPr lang="en-US" altLang="ko-KR" sz="1200" dirty="0" err="1"/>
              <a:t>cin</a:t>
            </a:r>
            <a:r>
              <a:rPr lang="ko-KR" altLang="en-US" sz="1200" dirty="0"/>
              <a:t>객체를 위해 </a:t>
            </a:r>
            <a:r>
              <a:rPr lang="ko-KR" altLang="en-US" sz="1200" dirty="0">
                <a:latin typeface="Arial"/>
              </a:rPr>
              <a:t>‘</a:t>
            </a:r>
            <a:r>
              <a:rPr lang="en-US" altLang="ko-KR" sz="1200" dirty="0"/>
              <a:t>&gt;&gt;</a:t>
            </a:r>
            <a:r>
              <a:rPr lang="en-US" altLang="ko-KR" sz="1200" dirty="0">
                <a:latin typeface="Arial"/>
              </a:rPr>
              <a:t>’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연산자를 추가로 구현하고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2"/>
            <a:r>
              <a:rPr lang="ko-KR" altLang="en-US" sz="1200" dirty="0"/>
              <a:t>이를 위해서는 다음과 같이 정의해야 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&lt;</a:t>
            </a:r>
            <a:r>
              <a:rPr lang="ko-KR" altLang="en-US" sz="1200" dirty="0" smtClean="0"/>
              <a:t>리턴 </a:t>
            </a:r>
            <a:r>
              <a:rPr lang="ko-KR" altLang="en-US" sz="1200" dirty="0" err="1" smtClean="0"/>
              <a:t>자료형</a:t>
            </a:r>
            <a:r>
              <a:rPr lang="en-US" altLang="ko-KR" sz="1200" dirty="0" smtClean="0"/>
              <a:t>&gt; </a:t>
            </a:r>
            <a:r>
              <a:rPr lang="en-US" altLang="ko-KR" sz="1200" dirty="0"/>
              <a:t>&lt;</a:t>
            </a:r>
            <a:r>
              <a:rPr lang="ko-KR" altLang="en-US" sz="1200" dirty="0"/>
              <a:t>클래스이름</a:t>
            </a:r>
            <a:r>
              <a:rPr lang="en-US" altLang="ko-KR" sz="1200" dirty="0"/>
              <a:t>&gt;::operator &lt;</a:t>
            </a:r>
            <a:r>
              <a:rPr lang="ko-KR" altLang="en-US" sz="1200" dirty="0"/>
              <a:t>연산자</a:t>
            </a:r>
            <a:r>
              <a:rPr lang="en-US" altLang="ko-KR" sz="1200" dirty="0" smtClean="0"/>
              <a:t>&gt;(</a:t>
            </a:r>
            <a:r>
              <a:rPr lang="ko-KR" altLang="en-US" sz="1200" dirty="0" smtClean="0"/>
              <a:t>인자</a:t>
            </a:r>
            <a:r>
              <a:rPr lang="en-US" altLang="ko-KR" sz="1200" dirty="0" smtClean="0"/>
              <a:t>1, </a:t>
            </a:r>
            <a:r>
              <a:rPr lang="ko-KR" altLang="en-US" sz="1200" dirty="0" smtClean="0"/>
              <a:t>인자</a:t>
            </a:r>
            <a:r>
              <a:rPr lang="en-US" altLang="ko-KR" sz="1200" dirty="0" smtClean="0"/>
              <a:t>2</a:t>
            </a:r>
            <a:r>
              <a:rPr lang="en-US" altLang="ko-KR" sz="1200" dirty="0" smtClean="0">
                <a:latin typeface="Arial"/>
              </a:rPr>
              <a:t>…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 </a:t>
            </a:r>
            <a:r>
              <a:rPr lang="en-US" altLang="ko-KR" sz="1200" dirty="0">
                <a:latin typeface="Arial"/>
              </a:rPr>
              <a:t>…</a:t>
            </a:r>
            <a:r>
              <a:rPr lang="en-US" altLang="ko-KR" sz="1200" dirty="0"/>
              <a:t> }</a:t>
            </a:r>
          </a:p>
        </p:txBody>
      </p:sp>
    </p:spTree>
    <p:extLst>
      <p:ext uri="{BB962C8B-B14F-4D97-AF65-F5344CB8AC3E}">
        <p14:creationId xmlns="" xmlns:p14="http://schemas.microsoft.com/office/powerpoint/2010/main" val="40017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다중정의의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double add(double, double);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main(void) {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/>
              <a:t>&lt;&lt;"Result 1 : "&lt;&lt;add(5,10)&lt;&lt;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/>
              <a:t>&lt;&lt;"Result 2 : "&lt;&lt;add(5.2,10.3)&lt;&lt;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return </a:t>
            </a:r>
            <a:r>
              <a:rPr lang="en-US" altLang="ko-KR" sz="1400" dirty="0"/>
              <a:t>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b){</a:t>
            </a:r>
          </a:p>
          <a:p>
            <a:pPr marL="0" indent="0">
              <a:buNone/>
            </a:pPr>
            <a:r>
              <a:rPr lang="en-US" altLang="ko-KR" sz="1400" dirty="0" smtClean="0"/>
              <a:t>    return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double </a:t>
            </a:r>
            <a:r>
              <a:rPr lang="en-US" altLang="ko-KR" sz="1400" dirty="0"/>
              <a:t>add(double a, double b){</a:t>
            </a:r>
          </a:p>
          <a:p>
            <a:pPr marL="0" indent="0">
              <a:buNone/>
            </a:pPr>
            <a:r>
              <a:rPr lang="en-US" altLang="ko-KR" sz="1400" dirty="0" smtClean="0"/>
              <a:t>    return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28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3131840" y="2011378"/>
            <a:ext cx="1152128" cy="27471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09063" y="1701315"/>
            <a:ext cx="42233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FF"/>
                </a:solidFill>
              </a:rPr>
              <a:t>두 함수의 이름은 같지만 인자의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자료형이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다르다</a:t>
            </a:r>
            <a:r>
              <a:rPr lang="en-US" altLang="ko-KR" sz="16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139952" y="3199656"/>
            <a:ext cx="136815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499992" y="3501008"/>
            <a:ext cx="100811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52121" y="3030379"/>
            <a:ext cx="25202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add(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가 호출됨</a:t>
            </a:r>
            <a:endParaRPr lang="en-US" altLang="ko-KR" sz="1600" b="1" dirty="0" smtClean="0">
              <a:solidFill>
                <a:srgbClr val="0000FF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652121" y="3331731"/>
            <a:ext cx="28083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</a:rPr>
              <a:t>double add(double, double)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가 호출됨</a:t>
            </a:r>
            <a:endParaRPr lang="en-US" altLang="ko-KR" sz="1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2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92D-705B-413C-8B7F-F79182F922C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연산자 다중정의의 예</a:t>
            </a:r>
            <a:endParaRPr lang="ko-KR" alt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char string::operator[](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 	return 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</a:t>
            </a:r>
            <a:r>
              <a:rPr lang="en-US" altLang="ko-KR" dirty="0"/>
              <a:t>&amp; string::operator=(string&amp;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  </a:t>
            </a:r>
            <a:r>
              <a:rPr lang="en-US" altLang="ko-KR" dirty="0" err="1"/>
              <a:t>strcpy</a:t>
            </a:r>
            <a:r>
              <a:rPr lang="en-US" altLang="ko-KR" dirty="0"/>
              <a:t>(</a:t>
            </a:r>
            <a:r>
              <a:rPr lang="en-US" altLang="ko-KR" dirty="0" err="1"/>
              <a:t>s,str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  </a:t>
            </a:r>
            <a:r>
              <a:rPr lang="en-US" altLang="ko-KR" dirty="0"/>
              <a:t>return *this;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this: </a:t>
            </a:r>
            <a:r>
              <a:rPr lang="ko-KR" altLang="en-US" dirty="0" smtClean="0"/>
              <a:t>멤버 함수를 호출한 객체에 대한 포인터</a:t>
            </a:r>
            <a:endParaRPr lang="en-US" altLang="ko-K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           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자기 자신에 대한 포인터</a:t>
            </a:r>
            <a:endParaRPr lang="en-US" altLang="ko-K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		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7984" y="1628800"/>
            <a:ext cx="422337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string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클래스의 멤버로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[]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연산자를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다중정의함으로써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, ‘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인스턴스명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[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int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형값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]’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의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형태로 사용할 때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s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의 인덱스의 값을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char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형으로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리턴한다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FF"/>
                </a:solidFill>
              </a:rPr>
              <a:t>Ex&gt; string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ss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("hello");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    char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ichar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=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ss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[1];    // 'e'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가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ichar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에 저장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8955" y="3789040"/>
            <a:ext cx="42233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string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클래스의 멤버로 </a:t>
            </a:r>
            <a:r>
              <a:rPr lang="en-US" altLang="ko-KR" sz="1400" b="1" dirty="0">
                <a:solidFill>
                  <a:srgbClr val="0000FF"/>
                </a:solidFill>
              </a:rPr>
              <a:t>=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연산자를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다중정의함으로써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, ‘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인스턴스명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=string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레퍼런스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’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의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형태로 사용할 때 그 값을 내부 데이터로 복사하고 객체 자신의 포인터를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리턴한다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FF"/>
                </a:solidFill>
              </a:rPr>
              <a:t>Ex</a:t>
            </a:r>
            <a:r>
              <a:rPr lang="en-US" altLang="ko-KR" sz="1400" b="1" dirty="0">
                <a:solidFill>
                  <a:srgbClr val="0000FF"/>
                </a:solidFill>
              </a:rPr>
              <a:t>&gt; string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("hello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");    string ss2("bye");</a:t>
            </a:r>
            <a:endParaRPr lang="en-US" altLang="ko-KR" sz="1400" b="1" dirty="0">
              <a:solidFill>
                <a:srgbClr val="0000FF"/>
              </a:solidFill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</a:rPr>
              <a:t>     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= ss2;    // "bye"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가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ss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에 복사됨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475656" y="4653136"/>
            <a:ext cx="864096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046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Object-Oriented Programming(OOP)</a:t>
            </a:r>
          </a:p>
          <a:p>
            <a:endParaRPr lang="en-US" altLang="ko-KR" dirty="0"/>
          </a:p>
          <a:p>
            <a:r>
              <a:rPr lang="en-US" altLang="ko-KR" dirty="0" smtClean="0"/>
              <a:t>OOP</a:t>
            </a:r>
            <a:r>
              <a:rPr lang="ko-KR" altLang="en-US" dirty="0" smtClean="0"/>
              <a:t>는 컴퓨터 프로그램을 디자인하기 위해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en-US" altLang="ko-KR" dirty="0" smtClean="0">
                <a:solidFill>
                  <a:srgbClr val="FF0000"/>
                </a:solidFill>
              </a:rPr>
              <a:t>(objects)</a:t>
            </a:r>
            <a:r>
              <a:rPr lang="en-US" altLang="ko-KR" dirty="0" smtClean="0"/>
              <a:t> – </a:t>
            </a:r>
            <a:r>
              <a:rPr lang="ko-KR" altLang="en-US" dirty="0" smtClean="0">
                <a:solidFill>
                  <a:srgbClr val="0000FF"/>
                </a:solidFill>
              </a:rPr>
              <a:t>데이터 필드</a:t>
            </a:r>
            <a:r>
              <a:rPr lang="en-US" altLang="ko-KR" dirty="0" smtClean="0">
                <a:solidFill>
                  <a:srgbClr val="0000FF"/>
                </a:solidFill>
              </a:rPr>
              <a:t>(data fields)</a:t>
            </a:r>
            <a:r>
              <a:rPr lang="ko-KR" altLang="en-US" dirty="0" smtClean="0"/>
              <a:t>와 </a:t>
            </a:r>
            <a:r>
              <a:rPr lang="ko-KR" altLang="en-US" dirty="0" err="1" smtClean="0">
                <a:solidFill>
                  <a:srgbClr val="0000FF"/>
                </a:solidFill>
              </a:rPr>
              <a:t>메소드</a:t>
            </a:r>
            <a:r>
              <a:rPr lang="en-US" altLang="ko-KR" dirty="0" smtClean="0">
                <a:solidFill>
                  <a:srgbClr val="0000FF"/>
                </a:solidFill>
              </a:rPr>
              <a:t>(methods)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이들 간의 상호 작용으로 구성되는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를 사용하는 프로그래밍 패러다임이다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OOP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객체는 클래스</a:t>
            </a:r>
            <a:r>
              <a:rPr lang="en-US" altLang="ko-KR" dirty="0" smtClean="0">
                <a:solidFill>
                  <a:srgbClr val="FF0000"/>
                </a:solidFill>
              </a:rPr>
              <a:t>(class)</a:t>
            </a:r>
            <a:r>
              <a:rPr lang="ko-KR" altLang="en-US" dirty="0" smtClean="0">
                <a:solidFill>
                  <a:srgbClr val="FF0000"/>
                </a:solidFill>
              </a:rPr>
              <a:t>의 특정한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en-US" altLang="ko-KR" dirty="0" smtClean="0">
                <a:solidFill>
                  <a:srgbClr val="FF0000"/>
                </a:solidFill>
              </a:rPr>
              <a:t>(instance)</a:t>
            </a:r>
          </a:p>
          <a:p>
            <a:endParaRPr lang="en-US" altLang="ko-KR" dirty="0"/>
          </a:p>
          <a:p>
            <a:r>
              <a:rPr lang="ko-KR" altLang="en-US" dirty="0" smtClean="0"/>
              <a:t>연구자들은 대부분의 객체 지향 언어에서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OOP </a:t>
            </a:r>
            <a:r>
              <a:rPr lang="ko-KR" altLang="en-US" dirty="0" smtClean="0"/>
              <a:t>프로그래밍 스타일을 뒷받침하는 근본적인 특성들을 다음과 같이 확인함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결합</a:t>
            </a:r>
            <a:r>
              <a:rPr lang="en-US" altLang="ko-KR" dirty="0" smtClean="0"/>
              <a:t>(Dynamic Binding)</a:t>
            </a:r>
          </a:p>
          <a:p>
            <a:pPr lvl="1"/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</a:p>
          <a:p>
            <a:pPr lvl="1"/>
            <a:r>
              <a:rPr lang="ko-KR" altLang="en-US" dirty="0" smtClean="0"/>
              <a:t>서브타입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(Subtype polymorphism)</a:t>
            </a:r>
          </a:p>
          <a:p>
            <a:pPr lvl="1"/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44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FAB-1893-42B8-813A-F05874446FF7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를 이용한 </a:t>
            </a:r>
            <a:r>
              <a:rPr lang="en-US" altLang="ko-KR"/>
              <a:t>RangeArray</a:t>
            </a:r>
            <a:r>
              <a:rPr lang="ko-KR" altLang="en-US"/>
              <a:t>의 구현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를 구현한 후 </a:t>
            </a:r>
            <a:r>
              <a:rPr lang="en-US" altLang="ko-KR" dirty="0" err="1"/>
              <a:t>RangeArray</a:t>
            </a:r>
            <a:r>
              <a:rPr lang="ko-KR" altLang="en-US" dirty="0"/>
              <a:t>는 </a:t>
            </a:r>
            <a:r>
              <a:rPr lang="en-US" altLang="ko-KR" dirty="0"/>
              <a:t>Array</a:t>
            </a:r>
            <a:r>
              <a:rPr lang="ko-KR" altLang="en-US" dirty="0"/>
              <a:t>를 상속하여 필요한 부분만 코딩하고 나머지는 </a:t>
            </a:r>
            <a:r>
              <a:rPr lang="en-US" altLang="ko-KR" dirty="0"/>
              <a:t>Array</a:t>
            </a:r>
            <a:r>
              <a:rPr lang="ko-KR" altLang="en-US" dirty="0"/>
              <a:t>의 멤버 </a:t>
            </a:r>
            <a:r>
              <a:rPr lang="ko-KR" altLang="en-US" dirty="0" smtClean="0"/>
              <a:t>변수와 </a:t>
            </a:r>
            <a:r>
              <a:rPr lang="ko-KR" altLang="en-US" dirty="0"/>
              <a:t>멤버 </a:t>
            </a:r>
            <a:r>
              <a:rPr lang="ko-KR" altLang="en-US" dirty="0" smtClean="0"/>
              <a:t>함수를 </a:t>
            </a:r>
            <a:r>
              <a:rPr lang="ko-KR" altLang="en-US" dirty="0"/>
              <a:t>그대로 이용한다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RangeArray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인덱스 </a:t>
            </a:r>
            <a:r>
              <a:rPr lang="en-US" altLang="ko-KR" dirty="0" smtClean="0"/>
              <a:t>-10~10</a:t>
            </a:r>
            <a:r>
              <a:rPr lang="ko-KR" altLang="en-US" dirty="0" smtClean="0"/>
              <a:t>으로 생성하였다면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변수에 인덱스 </a:t>
            </a:r>
            <a:r>
              <a:rPr lang="en-US" altLang="ko-KR" dirty="0" smtClean="0"/>
              <a:t>0~20</a:t>
            </a:r>
            <a:r>
              <a:rPr lang="ko-KR" altLang="en-US" dirty="0" smtClean="0"/>
              <a:t>으로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값을 저장하거나 얻는 경우에 </a:t>
            </a:r>
            <a:r>
              <a:rPr lang="en-US" altLang="ko-KR" dirty="0" err="1" smtClean="0"/>
              <a:t>RangeArray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인덱스 값을 </a:t>
            </a:r>
            <a:r>
              <a:rPr lang="ko-KR" altLang="en-US" dirty="0"/>
              <a:t>이</a:t>
            </a:r>
            <a:r>
              <a:rPr lang="ko-KR" altLang="en-US" dirty="0" smtClean="0"/>
              <a:t>용하여 참조하면 된다</a:t>
            </a:r>
            <a:r>
              <a:rPr lang="en-US" altLang="ko-KR" dirty="0" smtClean="0"/>
              <a:t>. (-7 </a:t>
            </a:r>
            <a:r>
              <a:rPr lang="ko-KR" altLang="en-US" dirty="0" smtClean="0"/>
              <a:t>인덱스의 값을 얻고자 할 경우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변수 데이터에서 인덱스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의 값을 사용하도록 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Arial"/>
              </a:rPr>
              <a:t>‘</a:t>
            </a:r>
            <a:r>
              <a:rPr lang="en-US" altLang="ko-KR" dirty="0"/>
              <a:t>[]</a:t>
            </a:r>
            <a:r>
              <a:rPr lang="en-US" altLang="ko-KR" dirty="0">
                <a:latin typeface="Arial"/>
              </a:rPr>
              <a:t>’</a:t>
            </a:r>
            <a:r>
              <a:rPr lang="ko-KR" altLang="en-US" dirty="0"/>
              <a:t>의 경우 </a:t>
            </a:r>
            <a:r>
              <a:rPr lang="ko-KR" altLang="en-US" dirty="0" smtClean="0"/>
              <a:t>연산자 다중정의를 사용해야 </a:t>
            </a:r>
            <a:r>
              <a:rPr lang="ko-KR" altLang="en-US" dirty="0"/>
              <a:t>한다</a:t>
            </a:r>
            <a:r>
              <a:rPr lang="en-US" altLang="ko-KR" dirty="0" smtClean="0"/>
              <a:t>. (29, 31</a:t>
            </a:r>
            <a:r>
              <a:rPr lang="ko-KR" altLang="en-US" dirty="0" smtClean="0"/>
              <a:t>쪽 참조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생성자의 연결구조를 반드시 고려해야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파생 클래스에서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수 있도록 명시적으로 지정해 주어야 한다</a:t>
            </a:r>
            <a:r>
              <a:rPr lang="en-US" altLang="ko-KR" dirty="0" smtClean="0"/>
              <a:t>. (26</a:t>
            </a:r>
            <a:r>
              <a:rPr lang="ko-KR" altLang="en-US" dirty="0" smtClean="0"/>
              <a:t>쪽 참조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두 슬라이드에 있는 선언을 기초로 작성한다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7414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9FA6-C77D-401B-B585-CCBD8FAAE50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를 이용한 </a:t>
            </a:r>
            <a:r>
              <a:rPr lang="en-US" altLang="ko-KR" dirty="0" err="1"/>
              <a:t>RangeArray</a:t>
            </a:r>
            <a:r>
              <a:rPr lang="ko-KR" altLang="en-US" dirty="0"/>
              <a:t>의 구현 </a:t>
            </a:r>
            <a:br>
              <a:rPr lang="ko-KR" altLang="en-US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샘플 프로그램과 출력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827088" y="1206500"/>
            <a:ext cx="5597525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main</a:t>
            </a:r>
            <a:r>
              <a:rPr lang="en-US" altLang="ko-KR" sz="1600" b="1" dirty="0" smtClean="0"/>
              <a:t>(){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i,x,y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    Array a(10), b(5);</a:t>
            </a:r>
          </a:p>
          <a:p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a.length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a[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+ 1;</a:t>
            </a:r>
          </a:p>
          <a:p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b.length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b[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2;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a(10)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a.print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b(5)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b.print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a[-1]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a[-1] = 7;</a:t>
            </a:r>
          </a:p>
          <a:p>
            <a:r>
              <a:rPr lang="en-US" altLang="ko-KR" sz="1600" b="1" dirty="0"/>
              <a:t>    x = a[0]; y = b[0];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a[0]=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x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b[0]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y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    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 c(-1,3), d(3,7);</a:t>
            </a:r>
          </a:p>
          <a:p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c.baseValue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&lt;=</a:t>
            </a:r>
            <a:r>
              <a:rPr lang="en-US" altLang="ko-KR" sz="1600" b="1" dirty="0" err="1"/>
              <a:t>c.endValue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c[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3;</a:t>
            </a:r>
          </a:p>
          <a:p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d.baseValue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&lt;=</a:t>
            </a:r>
            <a:r>
              <a:rPr lang="en-US" altLang="ko-KR" sz="1600" b="1" dirty="0" err="1"/>
              <a:t>d.endValue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d[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4;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c(-1,3)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c.print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d(3,7)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d.print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c[-2]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c[-2] = 3;</a:t>
            </a:r>
          </a:p>
          <a:p>
            <a:r>
              <a:rPr lang="en-US" altLang="ko-KR" sz="1600" b="1" dirty="0"/>
              <a:t>    x = c[-1]; y = d[3];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c[-1]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x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d[3]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y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6156325" y="1268760"/>
            <a:ext cx="2824812" cy="27392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600" b="1" dirty="0" smtClean="0"/>
              <a:t>출력</a:t>
            </a:r>
            <a:r>
              <a:rPr lang="en-US" altLang="ko-KR" sz="1600" b="1" dirty="0" smtClean="0"/>
              <a:t>:</a:t>
            </a:r>
          </a:p>
          <a:p>
            <a:r>
              <a:rPr lang="en-US" altLang="ko-KR" sz="1600" b="1" dirty="0" smtClean="0"/>
              <a:t>a(10</a:t>
            </a:r>
            <a:r>
              <a:rPr lang="en-US" altLang="ko-KR" sz="1600" b="1" dirty="0"/>
              <a:t>) [1 2 3 4 5 6 7 8 9 10]</a:t>
            </a:r>
          </a:p>
          <a:p>
            <a:r>
              <a:rPr lang="en-US" altLang="ko-KR" sz="1600" b="1" dirty="0"/>
              <a:t>b(5) [0 2 4 6 8]</a:t>
            </a:r>
          </a:p>
          <a:p>
            <a:r>
              <a:rPr lang="en-US" altLang="ko-KR" sz="1600" b="1" dirty="0"/>
              <a:t>a[-1] Array bound error!</a:t>
            </a:r>
          </a:p>
          <a:p>
            <a:r>
              <a:rPr lang="en-US" altLang="ko-KR" sz="1600" b="1" dirty="0"/>
              <a:t>a[0] = 1  b[0] = 0</a:t>
            </a:r>
          </a:p>
          <a:p>
            <a:r>
              <a:rPr lang="en-US" altLang="ko-KR" sz="1600" b="1" dirty="0"/>
              <a:t>c(-1,3) [-3 0 3 6 9]</a:t>
            </a:r>
          </a:p>
          <a:p>
            <a:r>
              <a:rPr lang="en-US" altLang="ko-KR" sz="1600" b="1" dirty="0"/>
              <a:t>d(3,7) [12 16 20 24 28]</a:t>
            </a:r>
          </a:p>
          <a:p>
            <a:r>
              <a:rPr lang="en-US" altLang="ko-KR" sz="1600" b="1" dirty="0"/>
              <a:t>c[-2] Array bound error!</a:t>
            </a:r>
          </a:p>
          <a:p>
            <a:r>
              <a:rPr lang="en-US" altLang="ko-KR" sz="1600" b="1" dirty="0"/>
              <a:t>c[-1] = -3  d[3] = 12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42240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109-A9B2-431F-AEB9-884EA14D461C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Array.h</a:t>
            </a:r>
            <a:endParaRPr lang="en-US" altLang="ko-KR" dirty="0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411413" y="1220554"/>
            <a:ext cx="447590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/>
              <a:t>#</a:t>
            </a:r>
            <a:r>
              <a:rPr lang="en-US" altLang="ko-KR" sz="1600" b="1" dirty="0" err="1"/>
              <a:t>ifndef</a:t>
            </a:r>
            <a:r>
              <a:rPr lang="en-US" altLang="ko-KR" sz="1600" b="1" dirty="0"/>
              <a:t> __ARRAY__</a:t>
            </a:r>
          </a:p>
          <a:p>
            <a:r>
              <a:rPr lang="en-US" altLang="ko-KR" sz="1600" b="1" dirty="0"/>
              <a:t>#define __ARRAY__</a:t>
            </a:r>
          </a:p>
          <a:p>
            <a:r>
              <a:rPr lang="en-US" altLang="ko-KR" sz="1600" b="1" dirty="0"/>
              <a:t>class </a:t>
            </a:r>
            <a:r>
              <a:rPr lang="en-US" altLang="ko-KR" sz="1600" b="1" dirty="0" smtClean="0"/>
              <a:t>Array{</a:t>
            </a:r>
            <a:endParaRPr lang="en-US" altLang="ko-KR" sz="1600" b="1" dirty="0"/>
          </a:p>
          <a:p>
            <a:r>
              <a:rPr lang="en-US" altLang="ko-KR" sz="1600" b="1" dirty="0"/>
              <a:t>	protected: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*data;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public:</a:t>
            </a:r>
          </a:p>
          <a:p>
            <a:r>
              <a:rPr lang="en-US" altLang="ko-KR" sz="1600" b="1" dirty="0"/>
              <a:t>		Array(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size);</a:t>
            </a:r>
          </a:p>
          <a:p>
            <a:r>
              <a:rPr lang="en-US" altLang="ko-KR" sz="1600" b="1" dirty="0"/>
              <a:t>		~Array();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length</a:t>
            </a:r>
            <a:r>
              <a:rPr lang="en-US" altLang="ko-KR" sz="1600" b="1" dirty="0" smtClean="0"/>
              <a:t>();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&amp;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const</a:t>
            </a:r>
            <a:r>
              <a:rPr lang="en-US" altLang="ko-KR" sz="1600" b="1" dirty="0" smtClean="0"/>
              <a:t>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	void print();</a:t>
            </a:r>
          </a:p>
          <a:p>
            <a:r>
              <a:rPr lang="en-US" altLang="ko-KR" sz="1600" b="1" dirty="0"/>
              <a:t>};</a:t>
            </a:r>
          </a:p>
          <a:p>
            <a:r>
              <a:rPr lang="en-US" altLang="ko-KR" sz="1600" b="1" dirty="0"/>
              <a:t>#</a:t>
            </a:r>
            <a:r>
              <a:rPr lang="en-US" altLang="ko-KR" sz="1600" b="1" dirty="0" err="1" smtClean="0"/>
              <a:t>endif</a:t>
            </a:r>
            <a:endParaRPr lang="en-US" altLang="ko-KR" sz="1600" b="1" dirty="0"/>
          </a:p>
        </p:txBody>
      </p:sp>
    </p:spTree>
    <p:extLst>
      <p:ext uri="{BB962C8B-B14F-4D97-AF65-F5344CB8AC3E}">
        <p14:creationId xmlns="" xmlns:p14="http://schemas.microsoft.com/office/powerpoint/2010/main" val="17453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1C6-97F1-4670-BFCB-CEF262DF415D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RangeArray.h</a:t>
            </a:r>
            <a:endParaRPr lang="en-US" altLang="ko-KR" dirty="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771775" y="1341438"/>
            <a:ext cx="43604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/>
              <a:t>#include </a:t>
            </a:r>
            <a:r>
              <a:rPr lang="en-US" altLang="ko-KR" sz="1600" b="1" dirty="0" smtClean="0"/>
              <a:t>“</a:t>
            </a:r>
            <a:r>
              <a:rPr lang="en-US" altLang="ko-KR" sz="1600" b="1" dirty="0" err="1" smtClean="0"/>
              <a:t>Array.h</a:t>
            </a:r>
            <a:r>
              <a:rPr lang="en-US" altLang="ko-KR" sz="1600" b="1" dirty="0" smtClean="0"/>
              <a:t>"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class 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 : public </a:t>
            </a:r>
            <a:r>
              <a:rPr lang="en-US" altLang="ko-KR" sz="1600" b="1" dirty="0" smtClean="0"/>
              <a:t>Array{</a:t>
            </a:r>
            <a:endParaRPr lang="en-US" altLang="ko-KR" sz="1600" b="1" dirty="0"/>
          </a:p>
          <a:p>
            <a:r>
              <a:rPr lang="en-US" altLang="ko-KR" sz="1600" b="1" dirty="0"/>
              <a:t>	protected: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low;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high;</a:t>
            </a:r>
          </a:p>
          <a:p>
            <a:r>
              <a:rPr lang="en-US" altLang="ko-KR" sz="1600" b="1" dirty="0"/>
              <a:t>		</a:t>
            </a:r>
          </a:p>
          <a:p>
            <a:r>
              <a:rPr lang="en-US" altLang="ko-KR" sz="1600" b="1" dirty="0"/>
              <a:t>	public: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~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baseValue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endValue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/>
              <a:t>	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&amp;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;</a:t>
            </a:r>
          </a:p>
          <a:p>
            <a:r>
              <a:rPr lang="en-US" altLang="ko-KR" sz="1600" b="1" dirty="0"/>
              <a:t>};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="" xmlns:p14="http://schemas.microsoft.com/office/powerpoint/2010/main" val="9571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예비보고서에 추가되어야 할 내용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다음을 명확하게 </a:t>
            </a:r>
            <a:r>
              <a:rPr lang="ko-KR" altLang="en-US" dirty="0" smtClean="0"/>
              <a:t>설명하라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OOP</a:t>
            </a:r>
          </a:p>
          <a:p>
            <a:pPr lvl="1"/>
            <a:r>
              <a:rPr lang="ko-KR" altLang="en-US" dirty="0" smtClean="0"/>
              <a:t>객</a:t>
            </a:r>
            <a:r>
              <a:rPr lang="ko-KR" altLang="en-US" dirty="0" smtClean="0"/>
              <a:t>체</a:t>
            </a:r>
            <a:endParaRPr lang="en-US" altLang="ko-KR" dirty="0"/>
          </a:p>
          <a:p>
            <a:pPr lvl="1"/>
            <a:r>
              <a:rPr lang="ko-KR" altLang="en-US" dirty="0" smtClean="0"/>
              <a:t>클래스</a:t>
            </a:r>
            <a:endParaRPr lang="en-US" altLang="ko-KR" dirty="0"/>
          </a:p>
          <a:p>
            <a:pPr lvl="1"/>
            <a:r>
              <a:rPr lang="ko-KR" altLang="en-US" dirty="0" err="1" smtClean="0"/>
              <a:t>인스턴스</a:t>
            </a:r>
            <a:endParaRPr lang="en-US" altLang="ko-KR" dirty="0"/>
          </a:p>
          <a:p>
            <a:pPr lvl="1"/>
            <a:r>
              <a:rPr lang="en-US" altLang="ko-KR" dirty="0"/>
              <a:t>OOP</a:t>
            </a:r>
            <a:r>
              <a:rPr lang="ko-KR" altLang="en-US" dirty="0"/>
              <a:t>를 </a:t>
            </a:r>
            <a:r>
              <a:rPr lang="ko-KR" altLang="en-US" dirty="0" smtClean="0"/>
              <a:t>쓰는 </a:t>
            </a:r>
            <a:r>
              <a:rPr lang="ko-KR" altLang="en-US" dirty="0"/>
              <a:t>이유</a:t>
            </a:r>
          </a:p>
          <a:p>
            <a:pPr lvl="1"/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17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절차적 프로그래밍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전통적인 절차적 프로그래밍</a:t>
            </a:r>
            <a:r>
              <a:rPr lang="en-US" altLang="ko-KR" dirty="0" smtClean="0"/>
              <a:t>(traditional </a:t>
            </a:r>
            <a:r>
              <a:rPr lang="en-US" altLang="ko-KR" dirty="0"/>
              <a:t>p</a:t>
            </a:r>
            <a:r>
              <a:rPr lang="en-US" altLang="ko-KR" dirty="0" smtClean="0"/>
              <a:t>rocedural </a:t>
            </a:r>
            <a:r>
              <a:rPr lang="en-US" altLang="ko-KR" dirty="0"/>
              <a:t>p</a:t>
            </a:r>
            <a:r>
              <a:rPr lang="en-US" altLang="ko-KR" dirty="0" smtClean="0"/>
              <a:t>rogramming)</a:t>
            </a:r>
          </a:p>
          <a:p>
            <a:pPr lvl="1"/>
            <a:r>
              <a:rPr lang="ko-KR" altLang="en-US" dirty="0" smtClean="0"/>
              <a:t>알고리즘이 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자료구조는 나중에 고려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(object-oriented </a:t>
            </a:r>
            <a:r>
              <a:rPr lang="en-US" altLang="ko-KR" dirty="0"/>
              <a:t>p</a:t>
            </a:r>
            <a:r>
              <a:rPr lang="en-US" altLang="ko-KR" dirty="0" smtClean="0"/>
              <a:t>rogramming )</a:t>
            </a:r>
            <a:endParaRPr lang="en-US" altLang="ko-KR" dirty="0"/>
          </a:p>
          <a:p>
            <a:pPr lvl="1"/>
            <a:r>
              <a:rPr lang="ko-KR" altLang="en-US" dirty="0" smtClean="0"/>
              <a:t>자료구조가 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후 데이터를 활용하는 알고리즘에 대해 생각함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객체가 일련의 연관된 작업들의 수행을 전담하도록 함</a:t>
            </a:r>
            <a:endParaRPr lang="en-US" altLang="ko-KR" dirty="0"/>
          </a:p>
          <a:p>
            <a:pPr lvl="1"/>
            <a:r>
              <a:rPr lang="ko-KR" altLang="en-US" dirty="0" err="1" smtClean="0"/>
              <a:t>재사용성을</a:t>
            </a:r>
            <a:r>
              <a:rPr lang="ko-KR" altLang="en-US" dirty="0" smtClean="0"/>
              <a:t> 최대화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의존성을 축소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 시간을 최소화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Dept. of Computer Science, </a:t>
            </a:r>
            <a:r>
              <a:rPr lang="en-US" altLang="ko-KR" dirty="0" err="1" smtClean="0"/>
              <a:t>Sogang</a:t>
            </a:r>
            <a:r>
              <a:rPr lang="en-US" altLang="ko-KR" dirty="0" smtClean="0"/>
              <a:t> Univ.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8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절차적 프로그래밍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6375" y="4112988"/>
            <a:ext cx="2286000" cy="54014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dirty="0" smtClean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전역 데이터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127250" y="23127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 smtClean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270250" y="27699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 smtClean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46250" y="3074764"/>
            <a:ext cx="3048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650" y="2922364"/>
            <a:ext cx="762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270250" y="3379564"/>
            <a:ext cx="5334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148263" y="1592039"/>
            <a:ext cx="1828800" cy="1295400"/>
          </a:xfrm>
          <a:prstGeom prst="hexagon">
            <a:avLst>
              <a:gd name="adj" fmla="val 35294"/>
              <a:gd name="vf" fmla="val 11547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24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640388" y="1592039"/>
            <a:ext cx="8445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5589588" y="1592039"/>
            <a:ext cx="92710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35487" y="2628677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35487" y="1572989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5148263" y="224608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5500688" y="1865089"/>
            <a:ext cx="1125537" cy="749300"/>
          </a:xfrm>
          <a:prstGeom prst="hexagon">
            <a:avLst>
              <a:gd name="adj" fmla="val 3755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 smtClean="0">
                <a:solidFill>
                  <a:srgbClr val="020306"/>
                </a:solidFill>
                <a:latin typeface="Tahoma" pitchFamily="34" charset="0"/>
              </a:rPr>
              <a:t>데이터</a:t>
            </a:r>
            <a:endParaRPr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219700" y="3824064"/>
            <a:ext cx="1828800" cy="1295400"/>
          </a:xfrm>
          <a:prstGeom prst="hexagon">
            <a:avLst>
              <a:gd name="adj" fmla="val 35294"/>
              <a:gd name="vf" fmla="val 11547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24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711825" y="3824064"/>
            <a:ext cx="8445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5661025" y="3824064"/>
            <a:ext cx="9271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807495" y="4846414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07495" y="3809777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5219700" y="446858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5572125" y="4097114"/>
            <a:ext cx="1125538" cy="749300"/>
          </a:xfrm>
          <a:prstGeom prst="hexagon">
            <a:avLst>
              <a:gd name="adj" fmla="val 3755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 smtClean="0">
                <a:solidFill>
                  <a:srgbClr val="020306"/>
                </a:solidFill>
                <a:latin typeface="Tahoma" pitchFamily="34" charset="0"/>
              </a:rPr>
              <a:t>데이터</a:t>
            </a:r>
            <a:endParaRPr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084888" y="2887439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092950" y="2095277"/>
            <a:ext cx="1223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 smtClean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164388" y="4328889"/>
            <a:ext cx="1223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 smtClean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156325" y="3176364"/>
            <a:ext cx="129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 smtClean="0">
                <a:solidFill>
                  <a:srgbClr val="CC0000"/>
                </a:solidFill>
                <a:latin typeface="Tahoma" pitchFamily="34" charset="0"/>
              </a:rPr>
              <a:t>메시지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043608" y="5408389"/>
            <a:ext cx="309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2000" dirty="0" smtClean="0">
                <a:solidFill>
                  <a:srgbClr val="020306"/>
                </a:solidFill>
                <a:latin typeface="Tahoma" pitchFamily="34" charset="0"/>
              </a:rPr>
              <a:t>절차적 프로그래밍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283968" y="5408389"/>
            <a:ext cx="374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2000" dirty="0" smtClean="0">
                <a:solidFill>
                  <a:srgbClr val="020306"/>
                </a:solidFill>
                <a:latin typeface="Tahoma" pitchFamily="34" charset="0"/>
              </a:rPr>
              <a:t>객체 지향 프로그래밍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755650" y="25413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 smtClean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3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Dept. of Computer Science, Sogang Univ.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프로그래밍의 </a:t>
            </a:r>
            <a:r>
              <a:rPr lang="ko-KR" altLang="en-US" dirty="0"/>
              <a:t>예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954213"/>
            <a:ext cx="3924300" cy="4065587"/>
          </a:xfrm>
        </p:spPr>
        <p:txBody>
          <a:bodyPr/>
          <a:lstStyle/>
          <a:p>
            <a:r>
              <a:rPr lang="ko-KR" altLang="en-US" sz="1400"/>
              <a:t>절차지향 프로그래밍</a:t>
            </a:r>
          </a:p>
          <a:p>
            <a:pPr lvl="1"/>
            <a:r>
              <a:rPr lang="ko-KR" altLang="en-US" sz="1200"/>
              <a:t>테트리스의 블록의 집합을 정의</a:t>
            </a:r>
          </a:p>
          <a:p>
            <a:pPr lvl="1"/>
            <a:r>
              <a:rPr lang="ko-KR" altLang="en-US" sz="1200"/>
              <a:t>게임 데이터로 점수가 필요함</a:t>
            </a:r>
          </a:p>
          <a:p>
            <a:pPr lvl="1"/>
            <a:r>
              <a:rPr lang="ko-KR" altLang="en-US" sz="1200"/>
              <a:t>블록이 쌓인 것을 표현하는 </a:t>
            </a:r>
            <a:r>
              <a:rPr lang="en-US" altLang="ko-KR" sz="1200"/>
              <a:t>2</a:t>
            </a:r>
            <a:r>
              <a:rPr lang="ko-KR" altLang="en-US" sz="1200"/>
              <a:t>차원 배열이 필요함</a:t>
            </a:r>
          </a:p>
          <a:p>
            <a:pPr lvl="1"/>
            <a:r>
              <a:rPr lang="ko-KR" altLang="en-US" sz="1200"/>
              <a:t>테트리스 블록을 랜덤하게 생성하는 함수</a:t>
            </a:r>
          </a:p>
          <a:p>
            <a:pPr lvl="1"/>
            <a:r>
              <a:rPr lang="ko-KR" altLang="en-US" sz="1200"/>
              <a:t>블록이 떨어지는 것을 계산하는 함수</a:t>
            </a:r>
          </a:p>
          <a:p>
            <a:pPr lvl="1"/>
            <a:r>
              <a:rPr lang="ko-KR" altLang="en-US" sz="1200"/>
              <a:t>블록의 이동을 화면에 표현할 함수</a:t>
            </a:r>
          </a:p>
          <a:p>
            <a:pPr lvl="1"/>
            <a:r>
              <a:rPr lang="ko-KR" altLang="en-US" sz="1200"/>
              <a:t>블록이 바닥에 도착했는지를 판단하는 함수</a:t>
            </a:r>
          </a:p>
          <a:p>
            <a:pPr lvl="1"/>
            <a:r>
              <a:rPr lang="ko-KR" altLang="en-US" sz="1200"/>
              <a:t>특정 라인이 블록으로 가득 찼는지를 판단하여 지우는 함수</a:t>
            </a:r>
          </a:p>
          <a:p>
            <a:pPr lvl="1"/>
            <a:r>
              <a:rPr lang="ko-KR" altLang="en-US" sz="1200"/>
              <a:t>특정 라인이 지워진 후 위의 내용을 한칸 내리는 함수</a:t>
            </a:r>
          </a:p>
          <a:p>
            <a:pPr lvl="1"/>
            <a:r>
              <a:rPr lang="ko-KR" altLang="en-US" sz="1200"/>
              <a:t>사용자의 키보드 입력을 받아 블록을 움직이는 함수</a:t>
            </a:r>
          </a:p>
          <a:p>
            <a:r>
              <a:rPr lang="ko-KR" altLang="en-US" sz="1400"/>
              <a:t>프로그램 </a:t>
            </a:r>
            <a:r>
              <a:rPr lang="en-US" altLang="ko-KR" sz="1400"/>
              <a:t>= </a:t>
            </a:r>
            <a:r>
              <a:rPr lang="ko-KR" altLang="en-US" sz="1400"/>
              <a:t>데이터 </a:t>
            </a:r>
            <a:r>
              <a:rPr lang="en-US" altLang="ko-KR" sz="1400"/>
              <a:t>+ </a:t>
            </a:r>
            <a:r>
              <a:rPr lang="ko-KR" altLang="en-US" sz="1400"/>
              <a:t>함수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954213"/>
            <a:ext cx="3924300" cy="4141787"/>
          </a:xfrm>
        </p:spPr>
        <p:txBody>
          <a:bodyPr/>
          <a:lstStyle/>
          <a:p>
            <a:r>
              <a:rPr lang="ko-KR" altLang="en-US" sz="1400"/>
              <a:t>객체지향 프로그래밍</a:t>
            </a:r>
          </a:p>
          <a:p>
            <a:pPr lvl="1"/>
            <a:r>
              <a:rPr lang="ko-KR" altLang="en-US" sz="1200"/>
              <a:t>크게 블록 생성기와 게임 엔진</a:t>
            </a:r>
            <a:r>
              <a:rPr lang="en-US" altLang="ko-KR" sz="1200"/>
              <a:t>, UI</a:t>
            </a:r>
            <a:r>
              <a:rPr lang="ko-KR" altLang="en-US" sz="1200"/>
              <a:t>로 프로그램을 분해</a:t>
            </a:r>
          </a:p>
          <a:p>
            <a:pPr lvl="1"/>
            <a:r>
              <a:rPr lang="ko-KR" altLang="en-US" sz="1200"/>
              <a:t>블록 생성기의 속성으로서 현재 블족의 종류를 정의</a:t>
            </a:r>
          </a:p>
          <a:p>
            <a:pPr lvl="1"/>
            <a:r>
              <a:rPr lang="ko-KR" altLang="en-US" sz="1200"/>
              <a:t>블록 생성기의 행위로서 블록을 랜덤하게 생성하는 함수 정의</a:t>
            </a:r>
          </a:p>
          <a:p>
            <a:pPr lvl="1"/>
            <a:r>
              <a:rPr lang="ko-KR" altLang="en-US" sz="1200"/>
              <a:t>게임 엔진의 속성으로서 점수</a:t>
            </a:r>
            <a:r>
              <a:rPr lang="en-US" altLang="ko-KR" sz="1200"/>
              <a:t>, </a:t>
            </a:r>
            <a:r>
              <a:rPr lang="ko-KR" altLang="en-US" sz="1200"/>
              <a:t>블록의 상태를 정의</a:t>
            </a:r>
          </a:p>
          <a:p>
            <a:pPr lvl="1"/>
            <a:r>
              <a:rPr lang="ko-KR" altLang="en-US" sz="1200"/>
              <a:t>게임 엔진의 행위로서 블록 생성기에 새로운 블록 요청</a:t>
            </a:r>
            <a:r>
              <a:rPr lang="en-US" altLang="ko-KR" sz="1200"/>
              <a:t>, </a:t>
            </a:r>
            <a:r>
              <a:rPr lang="ko-KR" altLang="en-US" sz="1200"/>
              <a:t>블록의 떨어짐</a:t>
            </a:r>
            <a:r>
              <a:rPr lang="en-US" altLang="ko-KR" sz="1200"/>
              <a:t>, </a:t>
            </a:r>
            <a:r>
              <a:rPr lang="ko-KR" altLang="en-US" sz="1200"/>
              <a:t>바닥에 도달</a:t>
            </a:r>
            <a:r>
              <a:rPr lang="en-US" altLang="ko-KR" sz="1200"/>
              <a:t>, </a:t>
            </a:r>
            <a:r>
              <a:rPr lang="ko-KR" altLang="en-US" sz="1200"/>
              <a:t>라인의 꽉참</a:t>
            </a:r>
            <a:r>
              <a:rPr lang="en-US" altLang="ko-KR" sz="1200"/>
              <a:t>, </a:t>
            </a:r>
            <a:r>
              <a:rPr lang="ko-KR" altLang="en-US" sz="1200"/>
              <a:t>지워진 칸 위를 내리는 등의 기능을 정의</a:t>
            </a:r>
          </a:p>
          <a:p>
            <a:pPr lvl="1"/>
            <a:r>
              <a:rPr lang="en-US" altLang="ko-KR" sz="1200"/>
              <a:t>UI</a:t>
            </a:r>
            <a:r>
              <a:rPr lang="ko-KR" altLang="en-US" sz="1200"/>
              <a:t>의 속성으로서 현재 화면의 픽셀정도를 정의</a:t>
            </a:r>
          </a:p>
          <a:p>
            <a:pPr lvl="1"/>
            <a:r>
              <a:rPr lang="en-US" altLang="ko-KR" sz="1200"/>
              <a:t>UI</a:t>
            </a:r>
            <a:r>
              <a:rPr lang="ko-KR" altLang="en-US" sz="1200"/>
              <a:t>의 행위로서 게임엔진에 현재 상태 요청</a:t>
            </a:r>
            <a:r>
              <a:rPr lang="en-US" altLang="ko-KR" sz="1200"/>
              <a:t>, </a:t>
            </a:r>
            <a:r>
              <a:rPr lang="ko-KR" altLang="en-US" sz="1200"/>
              <a:t>화면에 새로 그리기 등의 기능을 정의</a:t>
            </a:r>
          </a:p>
          <a:p>
            <a:r>
              <a:rPr lang="ko-KR" altLang="en-US" sz="1400"/>
              <a:t>프로그램 </a:t>
            </a:r>
            <a:r>
              <a:rPr lang="en-US" altLang="ko-KR" sz="1400"/>
              <a:t>= </a:t>
            </a:r>
            <a:r>
              <a:rPr lang="ko-KR" altLang="en-US" sz="1400"/>
              <a:t>객체 </a:t>
            </a:r>
            <a:r>
              <a:rPr lang="en-US" altLang="ko-KR" sz="1400"/>
              <a:t>+ </a:t>
            </a:r>
            <a:r>
              <a:rPr lang="ko-KR" altLang="en-US" sz="1400"/>
              <a:t>객체 </a:t>
            </a:r>
            <a:r>
              <a:rPr lang="en-US" altLang="ko-KR" sz="1400"/>
              <a:t>+ </a:t>
            </a:r>
            <a:r>
              <a:rPr lang="en-US" altLang="ko-KR" sz="1400">
                <a:latin typeface="Arial"/>
              </a:rPr>
              <a:t>…</a:t>
            </a:r>
            <a:endParaRPr lang="en-US" altLang="ko-KR" sz="14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ko-KR" altLang="en-US" dirty="0" err="1"/>
              <a:t>테트리스</a:t>
            </a:r>
            <a:r>
              <a:rPr lang="ko-KR" altLang="en-US" dirty="0"/>
              <a:t> 게임을 만들어야 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객체는 두 가지 구성요소를 지님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</a:t>
            </a:r>
            <a:r>
              <a:rPr lang="en-US" altLang="ko-KR" dirty="0" smtClean="0"/>
              <a:t>(State): </a:t>
            </a:r>
            <a:r>
              <a:rPr lang="ko-KR" altLang="en-US" dirty="0" smtClean="0"/>
              <a:t>객체가 가지고 있는 속성 또는 특성</a:t>
            </a:r>
            <a:r>
              <a:rPr lang="en-US" altLang="ko-KR" dirty="0" smtClean="0"/>
              <a:t>;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행동</a:t>
            </a:r>
            <a:r>
              <a:rPr lang="en-US" altLang="ko-KR" dirty="0" smtClean="0"/>
              <a:t>(Behavior): </a:t>
            </a:r>
            <a:r>
              <a:rPr lang="ko-KR" altLang="en-US" dirty="0" smtClean="0"/>
              <a:t>객체가 가지고 있는 행동 또는 할 수 있는 반응 양식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                   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오퍼레이션</a:t>
            </a:r>
            <a:endParaRPr lang="en-US" altLang="ko-KR" dirty="0" smtClean="0"/>
          </a:p>
          <a:p>
            <a:r>
              <a:rPr lang="en-US" altLang="ko-KR" dirty="0" smtClean="0"/>
              <a:t>OOP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클래스는 그 자신의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인스턴스를</a:t>
            </a:r>
            <a:r>
              <a:rPr lang="ko-KR" altLang="en-US" dirty="0" smtClean="0">
                <a:solidFill>
                  <a:srgbClr val="FF0000"/>
                </a:solidFill>
              </a:rPr>
              <a:t> 만들기 위하여 청사진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또는 형틀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으로 사용되는 구조물이라 할 수 있음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7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950" y="5661248"/>
            <a:ext cx="403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Example: The Car </a:t>
            </a:r>
            <a:r>
              <a:rPr lang="en-US" altLang="ko-KR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Class</a:t>
            </a:r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Car </a:t>
            </a:r>
            <a:r>
              <a:rPr lang="en-US" altLang="ko-KR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endParaRPr lang="ko-KR" altLang="en-US" sz="1600" i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 descr="C:\Users\Byonghwa Oh\AppData\Local\Microsoft\Windows\Temporary Internet Files\Content.IE5\12M2YU6B\MC900156095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71" y="3643834"/>
            <a:ext cx="1649578" cy="841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yonghwa Oh\AppData\Local\Microsoft\Windows\Temporary Internet Files\Content.IE5\12WFY4JF\MC90044034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97" y="4029481"/>
            <a:ext cx="2002332" cy="9733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yonghwa Oh\AppData\Local\Microsoft\Windows\Temporary Internet Files\Content.IE5\VR14NU9W\MC90044173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63" y="4029481"/>
            <a:ext cx="1558735" cy="15587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yonghwa Oh\AppData\Local\Microsoft\Windows\Temporary Internet Files\Content.IE5\12M2YU6B\MC90043709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24" y="2492896"/>
            <a:ext cx="1735088" cy="1735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8248" y="4554334"/>
            <a:ext cx="108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Car Class</a:t>
            </a:r>
          </a:p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(Abstract)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6807" y="4846722"/>
            <a:ext cx="905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Red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65" y="3733304"/>
            <a:ext cx="1101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Blue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517867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Yellow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3334748" y="3568759"/>
            <a:ext cx="1223275" cy="3338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34748" y="3902581"/>
            <a:ext cx="2134672" cy="5154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3334748" y="3902581"/>
            <a:ext cx="330815" cy="6135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73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187344" y="3480127"/>
            <a:ext cx="2187783" cy="519351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kumimoji="0" lang="ko-KR" altLang="en-US" dirty="0" smtClean="0">
                <a:solidFill>
                  <a:srgbClr val="020306"/>
                </a:solidFill>
                <a:latin typeface="Tahoma" pitchFamily="34" charset="0"/>
              </a:rPr>
              <a:t>은행</a:t>
            </a:r>
            <a:r>
              <a:rPr lang="en-US" altLang="ko-KR" dirty="0" smtClean="0">
                <a:solidFill>
                  <a:srgbClr val="020306"/>
                </a:solidFill>
                <a:latin typeface="Tahoma" pitchFamily="34" charset="0"/>
              </a:rPr>
              <a:t> </a:t>
            </a:r>
            <a:r>
              <a:rPr lang="ko-KR" altLang="en-US" dirty="0" smtClean="0">
                <a:solidFill>
                  <a:srgbClr val="020306"/>
                </a:solidFill>
                <a:latin typeface="Tahoma" pitchFamily="34" charset="0"/>
              </a:rPr>
              <a:t>계좌</a:t>
            </a:r>
            <a:endParaRPr kumimoji="0" lang="en-US" altLang="ko-KR" dirty="0" smtClean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80164" y="1556792"/>
            <a:ext cx="9541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latinLnBrk="0" hangingPunct="0"/>
            <a:r>
              <a:rPr lang="ko-KR" altLang="en-US" sz="2000" dirty="0" smtClean="0">
                <a:solidFill>
                  <a:srgbClr val="CC0000"/>
                </a:solidFill>
                <a:latin typeface="Tahoma" pitchFamily="34" charset="0"/>
              </a:rPr>
              <a:t>클래스</a:t>
            </a:r>
            <a:endParaRPr kumimoji="0" lang="en-US" altLang="ko-KR" sz="2000" dirty="0">
              <a:solidFill>
                <a:srgbClr val="CC0000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en-US" altLang="ko-KR" sz="2000" dirty="0" smtClean="0">
                <a:solidFill>
                  <a:srgbClr val="CC0000"/>
                </a:solidFill>
                <a:latin typeface="Tahoma" pitchFamily="34" charset="0"/>
              </a:rPr>
              <a:t>(</a:t>
            </a:r>
            <a:r>
              <a:rPr kumimoji="0" lang="ko-KR" altLang="en-US" sz="2000" dirty="0" smtClean="0">
                <a:solidFill>
                  <a:srgbClr val="CC0000"/>
                </a:solidFill>
                <a:latin typeface="Tahoma" pitchFamily="34" charset="0"/>
              </a:rPr>
              <a:t>개념</a:t>
            </a:r>
            <a:r>
              <a:rPr kumimoji="0" lang="en-US" altLang="ko-KR" sz="2000" dirty="0" smtClean="0">
                <a:solidFill>
                  <a:srgbClr val="CC0000"/>
                </a:solidFill>
                <a:latin typeface="Tahoma" pitchFamily="34" charset="0"/>
              </a:rPr>
              <a:t>)</a:t>
            </a:r>
            <a:endParaRPr kumimoji="0" lang="en-US" altLang="ko-KR" sz="20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59595" y="2477731"/>
            <a:ext cx="2559050" cy="64633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kumimoji="0" lang="en-US" altLang="ko-KR" dirty="0" smtClean="0">
                <a:solidFill>
                  <a:srgbClr val="020306"/>
                </a:solidFill>
                <a:latin typeface="Tahoma" pitchFamily="34" charset="0"/>
              </a:rPr>
              <a:t>John</a:t>
            </a:r>
            <a:r>
              <a:rPr kumimoji="0" lang="ko-KR" altLang="en-US" dirty="0" smtClean="0">
                <a:solidFill>
                  <a:srgbClr val="020306"/>
                </a:solidFill>
                <a:latin typeface="Tahoma" pitchFamily="34" charset="0"/>
              </a:rPr>
              <a:t>의 은행 계좌</a:t>
            </a:r>
            <a:endParaRPr kumimoji="0" lang="en-US" altLang="ko-KR" dirty="0" smtClean="0">
              <a:solidFill>
                <a:srgbClr val="020306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ko-KR" altLang="en-US" dirty="0" smtClean="0">
                <a:solidFill>
                  <a:srgbClr val="020306"/>
                </a:solidFill>
                <a:latin typeface="Tahoma" pitchFamily="34" charset="0"/>
              </a:rPr>
              <a:t>잔액</a:t>
            </a:r>
            <a:r>
              <a:rPr kumimoji="0" lang="en-US" altLang="ko-KR" dirty="0" smtClean="0">
                <a:solidFill>
                  <a:srgbClr val="020306"/>
                </a:solidFill>
                <a:latin typeface="Tahoma" pitchFamily="34" charset="0"/>
              </a:rPr>
              <a:t>: </a:t>
            </a:r>
            <a:r>
              <a:rPr kumimoji="0" lang="en-US" altLang="ko-KR" dirty="0">
                <a:solidFill>
                  <a:srgbClr val="020306"/>
                </a:solidFill>
                <a:latin typeface="Tahoma" pitchFamily="34" charset="0"/>
              </a:rPr>
              <a:t>$5,257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42430" y="1556792"/>
            <a:ext cx="1149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latinLnBrk="0" hangingPunct="0"/>
            <a:r>
              <a:rPr kumimoji="0" lang="ko-KR" altLang="en-US" sz="2000" dirty="0" smtClean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kumimoji="0" lang="en-US" altLang="ko-KR" sz="2000" dirty="0" smtClean="0">
              <a:solidFill>
                <a:srgbClr val="CC0000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en-US" altLang="ko-KR" sz="2000" dirty="0" smtClean="0">
                <a:solidFill>
                  <a:srgbClr val="CC0000"/>
                </a:solidFill>
                <a:latin typeface="Tahoma" pitchFamily="34" charset="0"/>
              </a:rPr>
              <a:t>(</a:t>
            </a:r>
            <a:r>
              <a:rPr kumimoji="0" lang="ko-KR" altLang="en-US" sz="2000" dirty="0" smtClean="0">
                <a:solidFill>
                  <a:srgbClr val="CC0000"/>
                </a:solidFill>
                <a:latin typeface="Tahoma" pitchFamily="34" charset="0"/>
              </a:rPr>
              <a:t>구체화</a:t>
            </a:r>
            <a:r>
              <a:rPr kumimoji="0" lang="en-US" altLang="ko-KR" sz="2000" dirty="0" smtClean="0">
                <a:solidFill>
                  <a:srgbClr val="CC0000"/>
                </a:solidFill>
                <a:latin typeface="Tahoma" pitchFamily="34" charset="0"/>
              </a:rPr>
              <a:t>)</a:t>
            </a:r>
            <a:endParaRPr kumimoji="0" lang="en-US" altLang="ko-KR" sz="2000" dirty="0">
              <a:solidFill>
                <a:srgbClr val="CC0000"/>
              </a:solidFill>
              <a:latin typeface="Tahoma" pitchFamily="34" charset="0"/>
            </a:endParaRP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5086378" y="3405733"/>
            <a:ext cx="2653974" cy="2584451"/>
            <a:chOff x="3023" y="2327"/>
            <a:chExt cx="1823" cy="1628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72" y="2327"/>
              <a:ext cx="1758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latinLnBrk="0" hangingPunct="0"/>
              <a:r>
                <a:rPr kumimoji="0" lang="en-US" altLang="ko-KR" dirty="0" smtClean="0">
                  <a:solidFill>
                    <a:srgbClr val="020306"/>
                  </a:solidFill>
                  <a:latin typeface="Tahoma" pitchFamily="34" charset="0"/>
                </a:rPr>
                <a:t>Bill</a:t>
              </a:r>
              <a:r>
                <a:rPr kumimoji="0" lang="ko-KR" altLang="en-US" dirty="0" smtClean="0">
                  <a:solidFill>
                    <a:srgbClr val="020306"/>
                  </a:solidFill>
                  <a:latin typeface="Tahoma" pitchFamily="34" charset="0"/>
                </a:rPr>
                <a:t>의 은행 계좌</a:t>
              </a:r>
              <a:endParaRPr kumimoji="0" lang="en-US" altLang="ko-KR" dirty="0" smtClean="0">
                <a:solidFill>
                  <a:srgbClr val="020306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dirty="0" smtClean="0">
                  <a:solidFill>
                    <a:srgbClr val="020306"/>
                  </a:solidFill>
                  <a:latin typeface="Tahoma" pitchFamily="34" charset="0"/>
                </a:rPr>
                <a:t>잔액</a:t>
              </a:r>
              <a:r>
                <a:rPr kumimoji="0" lang="en-US" altLang="ko-KR" dirty="0" smtClean="0">
                  <a:solidFill>
                    <a:srgbClr val="020306"/>
                  </a:solidFill>
                  <a:latin typeface="Tahoma" pitchFamily="34" charset="0"/>
                </a:rPr>
                <a:t>: </a:t>
              </a:r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$1,245,069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72" y="2978"/>
              <a:ext cx="1758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latinLnBrk="0" hangingPunct="0"/>
              <a:r>
                <a:rPr kumimoji="0" lang="en-US" altLang="ko-KR" dirty="0" smtClean="0">
                  <a:solidFill>
                    <a:srgbClr val="020306"/>
                  </a:solidFill>
                  <a:latin typeface="Tahoma" pitchFamily="34" charset="0"/>
                </a:rPr>
                <a:t>Mary</a:t>
              </a:r>
              <a:r>
                <a:rPr kumimoji="0" lang="ko-KR" altLang="en-US" dirty="0" smtClean="0">
                  <a:solidFill>
                    <a:srgbClr val="020306"/>
                  </a:solidFill>
                  <a:latin typeface="Tahoma" pitchFamily="34" charset="0"/>
                </a:rPr>
                <a:t>의 은행 계좌</a:t>
              </a:r>
              <a:endParaRPr kumimoji="0" lang="en-US" altLang="ko-KR" dirty="0" smtClean="0">
                <a:solidFill>
                  <a:srgbClr val="020306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dirty="0" smtClean="0">
                  <a:solidFill>
                    <a:srgbClr val="020306"/>
                  </a:solidFill>
                  <a:latin typeface="Tahoma" pitchFamily="34" charset="0"/>
                </a:rPr>
                <a:t>잔액</a:t>
              </a:r>
              <a:r>
                <a:rPr kumimoji="0" lang="en-US" altLang="ko-KR" dirty="0" smtClean="0">
                  <a:solidFill>
                    <a:srgbClr val="020306"/>
                  </a:solidFill>
                  <a:latin typeface="Tahoma" pitchFamily="34" charset="0"/>
                </a:rPr>
                <a:t>: </a:t>
              </a:r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$16,833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023" y="3509"/>
              <a:ext cx="182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 eaLnBrk="0" latinLnBrk="0" hangingPunct="0"/>
              <a:r>
                <a:rPr kumimoji="0" lang="ko-KR" altLang="en-US" sz="2000" dirty="0" smtClean="0">
                  <a:solidFill>
                    <a:srgbClr val="CC0000"/>
                  </a:solidFill>
                  <a:latin typeface="Tahoma" pitchFamily="34" charset="0"/>
                </a:rPr>
                <a:t>동일한 클래스로부터</a:t>
              </a:r>
              <a:endParaRPr kumimoji="0" lang="en-US" altLang="ko-KR" sz="2000" dirty="0" smtClean="0">
                <a:solidFill>
                  <a:srgbClr val="CC0000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sz="2000" dirty="0" smtClean="0">
                  <a:solidFill>
                    <a:srgbClr val="CC0000"/>
                  </a:solidFill>
                  <a:latin typeface="Tahoma" pitchFamily="34" charset="0"/>
                </a:rPr>
                <a:t>생성된 다수의 객체들</a:t>
              </a:r>
              <a:endParaRPr kumimoji="0" lang="en-US" altLang="ko-KR" sz="2000" dirty="0" smtClean="0">
                <a:solidFill>
                  <a:srgbClr val="CC0000"/>
                </a:solidFill>
                <a:latin typeface="Tahoma" pitchFamily="34" charset="0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850725" y="3770635"/>
            <a:ext cx="792163" cy="0"/>
          </a:xfrm>
          <a:prstGeom prst="line">
            <a:avLst/>
          </a:prstGeom>
          <a:noFill/>
          <a:ln w="38100">
            <a:solidFill>
              <a:srgbClr val="0203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211088" y="2330773"/>
            <a:ext cx="0" cy="1439862"/>
          </a:xfrm>
          <a:prstGeom prst="line">
            <a:avLst/>
          </a:prstGeom>
          <a:noFill/>
          <a:ln w="9525">
            <a:solidFill>
              <a:srgbClr val="0203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347864" y="1866310"/>
            <a:ext cx="16557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 err="1" smtClean="0">
                <a:solidFill>
                  <a:srgbClr val="CC0000"/>
                </a:solidFill>
                <a:latin typeface="Tahoma" pitchFamily="34" charset="0"/>
              </a:rPr>
              <a:t>인스턴스</a:t>
            </a:r>
            <a:r>
              <a:rPr lang="ko-KR" altLang="en-US" sz="1600" dirty="0" smtClean="0">
                <a:solidFill>
                  <a:srgbClr val="CC0000"/>
                </a:solidFill>
                <a:latin typeface="Tahoma" pitchFamily="34" charset="0"/>
              </a:rPr>
              <a:t> 생성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8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Dept. of Computer Science, Sogang Univ.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6775" y="2133600"/>
            <a:ext cx="3810000" cy="3979863"/>
          </a:xfrm>
          <a:prstGeom prst="rect">
            <a:avLst/>
          </a:prstGeom>
        </p:spPr>
        <p:txBody>
          <a:bodyPr/>
          <a:lstStyle>
            <a:lvl1pPr marL="469900" indent="-469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ko-KR" altLang="en-US" sz="1600" dirty="0" smtClean="0">
                <a:solidFill>
                  <a:srgbClr val="CC0000"/>
                </a:solidFill>
              </a:rPr>
              <a:t>데이터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제조사명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모델명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제조 날짜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색상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문의 개수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엔진 크기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etc.</a:t>
            </a:r>
          </a:p>
          <a:p>
            <a:pPr>
              <a:buFont typeface="Wingdings" pitchFamily="2" charset="2"/>
              <a:buNone/>
            </a:pPr>
            <a:endParaRPr lang="en-US" altLang="ko-KR" sz="1600" dirty="0" smtClean="0"/>
          </a:p>
          <a:p>
            <a:pPr lvl="1">
              <a:buFont typeface="Wingdings" pitchFamily="2" charset="2"/>
              <a:buNone/>
            </a:pPr>
            <a:endParaRPr lang="en-US" altLang="ko-KR" sz="1400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67225" y="2133600"/>
            <a:ext cx="3810000" cy="4114800"/>
          </a:xfrm>
          <a:prstGeom prst="rect">
            <a:avLst/>
          </a:prstGeom>
        </p:spPr>
        <p:txBody>
          <a:bodyPr/>
          <a:lstStyle>
            <a:lvl1pPr marL="469900" indent="-469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ko-KR" altLang="en-US" sz="1600" dirty="0" err="1" smtClean="0">
                <a:solidFill>
                  <a:srgbClr val="CC0000"/>
                </a:solidFill>
              </a:rPr>
              <a:t>메소드</a:t>
            </a:r>
            <a:r>
              <a:rPr lang="en-US" altLang="ko-KR" sz="1600" dirty="0" smtClean="0"/>
              <a:t>:</a:t>
            </a:r>
          </a:p>
          <a:p>
            <a:pPr lvl="1"/>
            <a:r>
              <a:rPr lang="ko-KR" altLang="en-US" sz="1400" dirty="0" smtClean="0"/>
              <a:t>데이터 항목 정의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제자사명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모델명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제조 날짜 등등 명세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데이터 항목 변경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엔진 등등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데이터 항목 출력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비용 계산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etc.</a:t>
            </a:r>
            <a:endParaRPr lang="en-US" altLang="ko-KR" sz="14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0800" y="13716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lang="ko-KR" altLang="en-US" sz="3200" dirty="0" smtClean="0">
                <a:solidFill>
                  <a:srgbClr val="020306"/>
                </a:solidFill>
                <a:latin typeface="Tahoma" pitchFamily="34" charset="0"/>
              </a:rPr>
              <a:t>클래스</a:t>
            </a:r>
            <a:r>
              <a:rPr kumimoji="0" lang="en-US" altLang="ko-KR" sz="3200" dirty="0" smtClean="0">
                <a:solidFill>
                  <a:srgbClr val="020306"/>
                </a:solidFill>
                <a:latin typeface="Tahoma" pitchFamily="34" charset="0"/>
              </a:rPr>
              <a:t>: </a:t>
            </a:r>
            <a:r>
              <a:rPr kumimoji="0" lang="ko-KR" altLang="en-US" sz="3200" dirty="0" smtClean="0">
                <a:solidFill>
                  <a:srgbClr val="020306"/>
                </a:solidFill>
                <a:latin typeface="Tahoma" pitchFamily="34" charset="0"/>
              </a:rPr>
              <a:t>자동차</a:t>
            </a:r>
            <a:endParaRPr kumimoji="0" lang="en-US" altLang="ko-KR" sz="3200" dirty="0">
              <a:solidFill>
                <a:srgbClr val="020306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73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">
  <a:themeElements>
    <a:clrScheme name="비즈니스 1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0000FF"/>
      </a:hlink>
      <a:folHlink>
        <a:srgbClr val="0000FF"/>
      </a:folHlink>
    </a:clrScheme>
    <a:fontScheme name="비즈니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0000FF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</TotalTime>
  <Words>3078</Words>
  <Application>Microsoft Office PowerPoint</Application>
  <PresentationFormat>화면 슬라이드 쇼(4:3)</PresentationFormat>
  <Paragraphs>714</Paragraphs>
  <Slides>34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비즈니스</vt:lpstr>
      <vt:lpstr>기초 C++ 프로그래밍 #1</vt:lpstr>
      <vt:lpstr>C++ 프로그래밍 언어</vt:lpstr>
      <vt:lpstr>객체 지향 프로그래밍</vt:lpstr>
      <vt:lpstr>절차적 프로그래밍 vs. 객체 지향 프로그래밍</vt:lpstr>
      <vt:lpstr>절차적 프로그래밍 vs. 객체 지향 프로그래밍</vt:lpstr>
      <vt:lpstr>객체지향 프로그래밍의 예</vt:lpstr>
      <vt:lpstr>클래스와 객체</vt:lpstr>
      <vt:lpstr>클래스와 객체</vt:lpstr>
      <vt:lpstr>클래스의 예</vt:lpstr>
      <vt:lpstr>C++의 기초</vt:lpstr>
      <vt:lpstr>C++의 프로그래밍 패러다임</vt:lpstr>
      <vt:lpstr>C++에서의 표준 입출력</vt:lpstr>
      <vt:lpstr>C++에서의 동적 메모리 할당</vt:lpstr>
      <vt:lpstr>C++의 참조 연산자(Reference Operator)</vt:lpstr>
      <vt:lpstr>C++에서의 클래스</vt:lpstr>
      <vt:lpstr>접근 지정자, 생성자, 소멸자</vt:lpstr>
      <vt:lpstr>접근 지정자, 생성자, 소멸자의 예</vt:lpstr>
      <vt:lpstr>접근 지정자, 생성자, 소멸자의 예</vt:lpstr>
      <vt:lpstr>C++로 구현한 스택(stack.h)</vt:lpstr>
      <vt:lpstr>C++로 구현한 스택(stack.cpp)</vt:lpstr>
      <vt:lpstr>C++의 객체 지향적 특성 </vt:lpstr>
      <vt:lpstr>상속</vt:lpstr>
      <vt:lpstr>상속</vt:lpstr>
      <vt:lpstr>상속이 되었을때 생성자, 소멸자 호출 순서</vt:lpstr>
      <vt:lpstr>상속이 되었을때 생성자, 소멸자 호출</vt:lpstr>
      <vt:lpstr>CPP-1: RangeArray</vt:lpstr>
      <vt:lpstr>다중정의(Overloading)</vt:lpstr>
      <vt:lpstr>함수 다중정의의 예</vt:lpstr>
      <vt:lpstr> 연산자 다중정의의 예</vt:lpstr>
      <vt:lpstr>Array를 이용한 RangeArray의 구현</vt:lpstr>
      <vt:lpstr>Array를 이용한 RangeArray의 구현  (샘플 프로그램과 출력)</vt:lpstr>
      <vt:lpstr>Array.h</vt:lpstr>
      <vt:lpstr>RangeArray.h</vt:lpstr>
      <vt:lpstr>예비보고서에 추가되어야 할 내용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 C++ 프로그래밍 #1</dc:title>
  <dc:creator>Byonghwa Oh</dc:creator>
  <cp:lastModifiedBy>rage0112</cp:lastModifiedBy>
  <cp:revision>109</cp:revision>
  <dcterms:created xsi:type="dcterms:W3CDTF">2012-01-17T07:04:41Z</dcterms:created>
  <dcterms:modified xsi:type="dcterms:W3CDTF">2012-02-25T05:53:29Z</dcterms:modified>
</cp:coreProperties>
</file>