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31" r:id="rId27"/>
    <p:sldMasterId id="2147483832" r:id="rId29"/>
  </p:sldMasterIdLst>
  <p:notesMasterIdLst>
    <p:notesMasterId r:id="rId31"/>
  </p:notesMasterIdLst>
  <p:sldIdLst>
    <p:sldId id="257" r:id="rId33"/>
    <p:sldId id="305" r:id="rId35"/>
    <p:sldId id="306" r:id="rId37"/>
    <p:sldId id="309" r:id="rId39"/>
    <p:sldId id="307" r:id="rId41"/>
    <p:sldId id="329" r:id="rId43"/>
    <p:sldId id="315" r:id="rId45"/>
    <p:sldId id="328" r:id="rId47"/>
    <p:sldId id="311" r:id="rId49"/>
    <p:sldId id="312" r:id="rId51"/>
    <p:sldId id="313" r:id="rId53"/>
    <p:sldId id="314" r:id="rId55"/>
    <p:sldId id="316" r:id="rId57"/>
    <p:sldId id="317" r:id="rId59"/>
    <p:sldId id="318" r:id="rId61"/>
    <p:sldId id="319" r:id="rId63"/>
    <p:sldId id="320" r:id="rId65"/>
    <p:sldId id="321" r:id="rId67"/>
    <p:sldId id="322" r:id="rId69"/>
    <p:sldId id="326" r:id="rId70"/>
    <p:sldId id="327" r:id="rId72"/>
    <p:sldId id="323" r:id="rId7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B69A2A-3BEA-4864-8371-D8F043C103AD}" v="531" dt="2022-03-18T08:28:55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90" autoAdjust="0"/>
  </p:normalViewPr>
  <p:slideViewPr>
    <p:cSldViewPr snapToGrid="0" snapToObjects="1">
      <p:cViewPr varScale="1">
        <p:scale>
          <a:sx n="103" d="100"/>
          <a:sy n="103" d="100"/>
        </p:scale>
        <p:origin x="144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microsoft.com/office/2015/10/relationships/revisionInfo" Target="revisionInfo.xml"></Relationship><Relationship Id="rId2" Type="http://schemas.openxmlformats.org/officeDocument/2006/relationships/tableStyles" Target="tableStyles.xml"></Relationship><Relationship Id="rId27" Type="http://schemas.openxmlformats.org/officeDocument/2006/relationships/slideMaster" Target="slideMasters/slideMaster1.xml"></Relationship><Relationship Id="rId28" Type="http://schemas.openxmlformats.org/officeDocument/2006/relationships/theme" Target="theme/theme1.xml"></Relationship><Relationship Id="rId29" Type="http://schemas.openxmlformats.org/officeDocument/2006/relationships/slideMaster" Target="slideMasters/slideMaster2.xml"></Relationship><Relationship Id="rId31" Type="http://schemas.openxmlformats.org/officeDocument/2006/relationships/notesMaster" Target="notesMasters/notesMaster1.xml"></Relationship><Relationship Id="rId33" Type="http://schemas.openxmlformats.org/officeDocument/2006/relationships/slide" Target="slides/slide1.xml"></Relationship><Relationship Id="rId35" Type="http://schemas.openxmlformats.org/officeDocument/2006/relationships/slide" Target="slides/slide2.xml"></Relationship><Relationship Id="rId37" Type="http://schemas.openxmlformats.org/officeDocument/2006/relationships/slide" Target="slides/slide3.xml"></Relationship><Relationship Id="rId39" Type="http://schemas.openxmlformats.org/officeDocument/2006/relationships/slide" Target="slides/slide4.xml"></Relationship><Relationship Id="rId41" Type="http://schemas.openxmlformats.org/officeDocument/2006/relationships/slide" Target="slides/slide5.xml"></Relationship><Relationship Id="rId43" Type="http://schemas.openxmlformats.org/officeDocument/2006/relationships/slide" Target="slides/slide6.xml"></Relationship><Relationship Id="rId45" Type="http://schemas.openxmlformats.org/officeDocument/2006/relationships/slide" Target="slides/slide7.xml"></Relationship><Relationship Id="rId47" Type="http://schemas.openxmlformats.org/officeDocument/2006/relationships/slide" Target="slides/slide8.xml"></Relationship><Relationship Id="rId49" Type="http://schemas.openxmlformats.org/officeDocument/2006/relationships/slide" Target="slides/slide9.xml"></Relationship><Relationship Id="rId51" Type="http://schemas.openxmlformats.org/officeDocument/2006/relationships/slide" Target="slides/slide10.xml"></Relationship><Relationship Id="rId53" Type="http://schemas.openxmlformats.org/officeDocument/2006/relationships/slide" Target="slides/slide11.xml"></Relationship><Relationship Id="rId55" Type="http://schemas.openxmlformats.org/officeDocument/2006/relationships/slide" Target="slides/slide12.xml"></Relationship><Relationship Id="rId57" Type="http://schemas.openxmlformats.org/officeDocument/2006/relationships/slide" Target="slides/slide13.xml"></Relationship><Relationship Id="rId59" Type="http://schemas.openxmlformats.org/officeDocument/2006/relationships/slide" Target="slides/slide14.xml"></Relationship><Relationship Id="rId61" Type="http://schemas.openxmlformats.org/officeDocument/2006/relationships/slide" Target="slides/slide15.xml"></Relationship><Relationship Id="rId63" Type="http://schemas.openxmlformats.org/officeDocument/2006/relationships/slide" Target="slides/slide16.xml"></Relationship><Relationship Id="rId65" Type="http://schemas.openxmlformats.org/officeDocument/2006/relationships/slide" Target="slides/slide17.xml"></Relationship><Relationship Id="rId67" Type="http://schemas.openxmlformats.org/officeDocument/2006/relationships/slide" Target="slides/slide18.xml"></Relationship><Relationship Id="rId69" Type="http://schemas.openxmlformats.org/officeDocument/2006/relationships/slide" Target="slides/slide19.xml"></Relationship><Relationship Id="rId70" Type="http://schemas.openxmlformats.org/officeDocument/2006/relationships/slide" Target="slides/slide20.xml"></Relationship><Relationship Id="rId72" Type="http://schemas.openxmlformats.org/officeDocument/2006/relationships/slide" Target="slides/slide21.xml"></Relationship><Relationship Id="rId74" Type="http://schemas.openxmlformats.org/officeDocument/2006/relationships/slide" Target="slides/slide22.xml"></Relationship><Relationship Id="rId77" Type="http://schemas.openxmlformats.org/officeDocument/2006/relationships/viewProps" Target="viewProps.xml"></Relationship><Relationship Id="rId7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6669B-97A9-4B46-89EC-CD5A079D3158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523B0-649E-4BCC-BAB9-C797E5D00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9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89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 noTextEdit="1"/>
          </p:cNvSpPr>
          <p:nvPr>
            <p:ph type="sldImg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8305" cy="30880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8305" cy="36023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370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774E7-377B-4684-ABD2-FF18547CF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505C45-075B-4ABD-8830-4A2C410DB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6CF88-FBD6-40BA-AA65-3BF14479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07BE1-053A-493A-A82F-FA13A9D5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D918B-FE23-4C25-8BB4-885E7725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4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1B4-50AC-4A4E-842F-4326FA2B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0136CE-76CD-456C-9AE2-91FFA24C0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0C09D-9A22-4D88-9AC8-1DAA0FFF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71110-0023-4745-AA93-EE045342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DFBC9-99B9-4516-9269-0674F20F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53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6B95C6-23CB-4E21-906E-46CFC8957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D7E8F4-AB06-4F3E-854F-570A16820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19F86-F45B-4696-8E80-92F828A9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80D07-87CB-4CE3-BFDD-F4585515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2DAF6-FE90-4406-8FC1-56E1B7D2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31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2022-03-18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01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 rot="0">
            <a:off x="1524000" y="1122680"/>
            <a:ext cx="91452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 rot="0">
            <a:off x="1524000" y="360235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2022-03-18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2022-03-18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2022-03-18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obj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obj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2022-03-18</a:t>
            </a:fld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obj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obj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2022-03-18</a:t>
            </a:fld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2022-03-18</a:t>
            </a:fld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2022-03-18</a:t>
            </a:fld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B4188-9255-43BE-80C1-2C75ED1C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B1FCB-9342-4DCD-AD29-6882C2A4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6A791-C59E-4277-9779-9F355985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26ED2-44AB-4D45-AB73-99E4EB6E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8C3FF-A82F-4889-A5B9-8B1EBCD6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69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obj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2022-03-18</a:t>
            </a:fld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2022-03-18</a:t>
            </a:fld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2022-03-18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2022-03-18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obj"/>
          </p:nvPr>
        </p:nvSpPr>
        <p:spPr>
          <a:xfrm rot="0">
            <a:off x="838200" y="1825625"/>
            <a:ext cx="10517505" cy="43535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2022-03-18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67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3657A-9E46-4765-9F36-AB788384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35B003-1D2E-431B-BB3B-277AD7D4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098D2-3E3C-4DFD-8BED-98D0808A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E8ACE-09CE-405C-8B4B-596459B2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FB5A6-11B7-405E-962B-0DA23DB6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8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31C60-C722-4798-AAC4-3D419F18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77236-5BB9-43F8-B65F-5BFDF7CA8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952598-AEFB-4C75-A66C-6EB670A1F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EBF6B-D5A9-4A5E-BA30-B7967245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9EA337-F895-4649-A2EF-3B345F5A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DA978C-BAEC-46F8-B84B-111024E1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4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4B0A4-DC72-4C20-AFC2-CD47E575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DDFA8-2759-4A24-A56B-B55811FE5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1112F2-46E1-4B88-95A0-A1E90678F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09226B-D1D7-4FD8-83AA-866E152D9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A9F56B-BB65-4A98-834B-8F296E869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743901-114C-4572-BA12-2FD114B1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9CEC6F-5DC3-4851-9647-1D17372D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EEE2F8-963D-4772-9FC5-6CE38CFB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74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9FC1F-DE60-462F-9CBF-A1638E31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1C87B3-9F7C-434A-8675-FA46A4BF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662E5C-D237-4D42-9E62-1D52B75F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878B8-EE02-409E-B746-824FC74F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07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CF4172-419C-4EDB-A00B-D3E4A6ED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DEC190-7DFF-423A-99D5-89534BCB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79826C-4835-4824-8FC5-A3D89455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21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6B5F8-BD7C-4042-B192-FC8AD4BB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E39B6-D53A-4CC1-86BD-DD6A7DB9F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289D8-1CC5-450E-B91C-571EB092C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3C92C-E1B1-4D3B-8435-B92CE963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18964-36DA-4808-ABBF-A19409BE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657FA3-B017-436A-9276-A76E1829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7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35213-D618-44E9-972F-69CDFE30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D1BDF3-EDC0-472D-82E3-24DB62B3F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866D22-3421-4315-B627-D231DE4FF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9A537-559A-42C9-BE00-57952C7F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10122-1C3E-4AE6-A9A2-800805EE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D91D8-D632-4479-A24A-EA7C8C31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74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slideLayout" Target="../slideLayouts/slideLayout14.xml"></Relationship><Relationship Id="rId3" Type="http://schemas.openxmlformats.org/officeDocument/2006/relationships/slideLayout" Target="../slideLayouts/slideLayout15.xml"></Relationship><Relationship Id="rId4" Type="http://schemas.openxmlformats.org/officeDocument/2006/relationships/slideLayout" Target="../slideLayouts/slideLayout16.xml"></Relationship><Relationship Id="rId5" Type="http://schemas.openxmlformats.org/officeDocument/2006/relationships/slideLayout" Target="../slideLayouts/slideLayout17.xml"></Relationship><Relationship Id="rId6" Type="http://schemas.openxmlformats.org/officeDocument/2006/relationships/slideLayout" Target="../slideLayouts/slideLayout18.xml"></Relationship><Relationship Id="rId7" Type="http://schemas.openxmlformats.org/officeDocument/2006/relationships/slideLayout" Target="../slideLayouts/slideLayout19.xml"></Relationship><Relationship Id="rId8" Type="http://schemas.openxmlformats.org/officeDocument/2006/relationships/slideLayout" Target="../slideLayouts/slideLayout20.xml"></Relationship><Relationship Id="rId9" Type="http://schemas.openxmlformats.org/officeDocument/2006/relationships/slideLayout" Target="../slideLayouts/slideLayout21.xml"></Relationship><Relationship Id="rId10" Type="http://schemas.openxmlformats.org/officeDocument/2006/relationships/slideLayout" Target="../slideLayouts/slideLayout22.xml"></Relationship><Relationship Id="rId11" Type="http://schemas.openxmlformats.org/officeDocument/2006/relationships/slideLayout" Target="../slideLayouts/slideLayout23.xml"></Relationship><Relationship Id="rId12" Type="http://schemas.openxmlformats.org/officeDocument/2006/relationships/slideLayout" Target="../slideLayouts/slideLayout24.xml"></Relationship><Relationship Id="rId13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F77704-4182-4A60-91B5-164971ED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65546-44DB-41D9-907B-40B7F14E8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7A9B2-0845-4823-8DB4-55F8D956F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671E4-8F96-4428-B3BC-46A42220F4A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555E0-A0E1-4F94-8065-7AFD9E4ED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A7E02-EB6C-4E29-AEEF-7CB63DD8F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23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2022-03-18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13735755741.png"></Relationship><Relationship Id="rId4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6149747845705.png"></Relationship><Relationship Id="rId3" Type="http://schemas.openxmlformats.org/officeDocument/2006/relationships/image" Target="../media/fImage46447858145.png"></Relationship><Relationship Id="rId4" Type="http://schemas.openxmlformats.org/officeDocument/2006/relationships/notesSlide" Target="../notesSlides/notesSlide10.xml"></Relationship><Relationship Id="rId5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notesSlide" Target="../notesSlides/notesSlide11.xml"></Relationship><Relationship Id="rId4" Type="http://schemas.openxmlformats.org/officeDocument/2006/relationships/image" Target="../media/fImage205178256827.png"></Relationship><Relationship Id="rId5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205178256827.png"></Relationship><Relationship Id="rId3" Type="http://schemas.openxmlformats.org/officeDocument/2006/relationships/notesSlide" Target="../notesSlides/notesSlide12.xml"></Relationship><Relationship Id="rId4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468048319961.png"></Relationship><Relationship Id="rId3" Type="http://schemas.openxmlformats.org/officeDocument/2006/relationships/notesSlide" Target="../notesSlides/notesSlide13.xml"></Relationship><Relationship Id="rId4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notesSlide" Target="../notesSlides/notesSlide14.xml"></Relationship><Relationship Id="rId3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31048853491.png"></Relationship><Relationship Id="rId3" Type="http://schemas.openxmlformats.org/officeDocument/2006/relationships/notesSlide" Target="../notesSlides/notesSlide15.xml"></Relationship><Relationship Id="rId4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272738622995.png"></Relationship><Relationship Id="rId3" Type="http://schemas.openxmlformats.org/officeDocument/2006/relationships/notesSlide" Target="../notesSlides/notesSlide16.xml"></Relationship><Relationship Id="rId4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632698731942.png"></Relationship><Relationship Id="rId3" Type="http://schemas.openxmlformats.org/officeDocument/2006/relationships/notesSlide" Target="../notesSlides/notesSlide17.xml"></Relationship><Relationship Id="rId4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5085641341.png"></Relationship><Relationship Id="rId3" Type="http://schemas.openxmlformats.org/officeDocument/2006/relationships/image" Target="../media/fImage224134148467.png"></Relationship><Relationship Id="rId4" Type="http://schemas.openxmlformats.org/officeDocument/2006/relationships/notesSlide" Target="../notesSlides/notesSlide18.xml"></Relationship><Relationship Id="rId5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638894516334.png"></Relationship><Relationship Id="rId3" Type="http://schemas.openxmlformats.org/officeDocument/2006/relationships/notesSlide" Target="../notesSlides/notesSlide19.xml"></Relationship><Relationship Id="rId4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061264141.png"></Relationship><Relationship Id="rId3" Type="http://schemas.openxmlformats.org/officeDocument/2006/relationships/image" Target="../media/fImage247246428467.png"></Relationship><Relationship Id="rId4" Type="http://schemas.openxmlformats.org/officeDocument/2006/relationships/notesSlide" Target="../notesSlides/notesSlide2.xml"></Relationship><Relationship Id="rId5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notesSlide" Target="../notesSlides/notesSlide20.xml"></Relationship><Relationship Id="rId3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notesSlide" Target="../notesSlides/notesSlide21.xml"></Relationship><Relationship Id="rId3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notesSlide" Target="../notesSlides/notesSlide22.xml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3886746334.png"></Relationship><Relationship Id="rId3" Type="http://schemas.openxmlformats.org/officeDocument/2006/relationships/image" Target="../media/fImage153886756500.png"></Relationship><Relationship Id="rId4" Type="http://schemas.openxmlformats.org/officeDocument/2006/relationships/notesSlide" Target="../notesSlides/notesSlide3.xml"></Relationship><Relationship Id="rId5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609717039169.png"></Relationship><Relationship Id="rId3" Type="http://schemas.openxmlformats.org/officeDocument/2006/relationships/notesSlide" Target="../notesSlides/notesSlide4.xml"></Relationship><Relationship Id="rId4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491937095724.png"></Relationship><Relationship Id="rId3" Type="http://schemas.openxmlformats.org/officeDocument/2006/relationships/notesSlide" Target="../notesSlides/notesSlide5.xml"></Relationship><Relationship Id="rId4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.xml"></Relationship><Relationship Id="rId2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91937409358.png"></Relationship><Relationship Id="rId3" Type="http://schemas.openxmlformats.org/officeDocument/2006/relationships/notesSlide" Target="../notesSlides/notesSlide7.xml"></Relationship><Relationship Id="rId4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438497794464.png"></Relationship><Relationship Id="rId3" Type="http://schemas.openxmlformats.org/officeDocument/2006/relationships/notesSlide" Target="../notesSlides/notesSlide9.xml"></Relationship><Relationship Id="rId4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/>
          <p:cNvGraphicFramePr>
            <a:graphicFrameLocks noGrp="1"/>
          </p:cNvGraphicFramePr>
          <p:nvPr/>
        </p:nvGraphicFramePr>
        <p:xfrm>
          <a:off x="92075" y="89535"/>
          <a:ext cx="11993245" cy="6642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/>
                <a:gridCol w="3329940"/>
                <a:gridCol w="747395"/>
                <a:gridCol w="3657600"/>
                <a:gridCol w="852805"/>
                <a:gridCol w="1174115"/>
                <a:gridCol w="673735"/>
                <a:gridCol w="741680"/>
              </a:tblGrid>
              <a:tr h="24511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D_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AIN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_0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01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kern="1200" i="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관리자페이지 메인화면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1F1F1F"/>
                          </a:solidFill>
                          <a:latin typeface="Google Sans" charset="0"/>
                          <a:ea typeface="Google Sans" charset="0"/>
                        </a:rPr>
                        <a:t>FUR016</a:t>
                      </a:r>
                      <a:endParaRPr lang="ko-KR" altLang="en-US" sz="900" kern="1200" i="0" b="0">
                        <a:solidFill>
                          <a:srgbClr val="1F1F1F"/>
                        </a:solidFill>
                        <a:latin typeface="Google Sans" charset="0"/>
                        <a:ea typeface="Google Sans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543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관리자 메인화면 구성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관리자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김도겸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131560"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사이드바 레이아웃.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ko-KR" altLang="en-US" sz="1000" kern="12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1-1 회원관리(드롭다운 메뉴바) 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   </a:t>
                      </a:r>
                      <a:r>
                        <a:rPr lang="ko-KR" sz="1100" kern="1200">
                          <a:solidFill>
                            <a:srgbClr val="000000"/>
                          </a:solidFill>
                        </a:rPr>
                        <a:t>       </a:t>
                      </a:r>
                      <a:r>
                        <a:rPr lang="ko-KR" sz="1000" kern="1200">
                          <a:solidFill>
                            <a:srgbClr val="000000"/>
                          </a:solidFill>
                        </a:rPr>
                        <a:t>하위메뉴 - 회원정보 조회, 상품Q&amp;A, 1:1문의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r>
                        <a:rPr lang="ko-KR" sz="1000" kern="1200">
                          <a:solidFill>
                            <a:srgbClr val="000000"/>
                          </a:solidFill>
                        </a:rPr>
                        <a:t>     1-2 상품관리(드롭다운 메뉴바)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r>
                        <a:rPr lang="ko-KR" sz="1000" kern="1200">
                          <a:solidFill>
                            <a:srgbClr val="000000"/>
                          </a:solidFill>
                        </a:rPr>
                        <a:t>           하위메뉴 - 상품목록, 상품등록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r>
                        <a:rPr lang="ko-KR" sz="1000" kern="1200">
                          <a:solidFill>
                            <a:srgbClr val="000000"/>
                          </a:solidFill>
                        </a:rPr>
                        <a:t>     1-3 주문관리(드롭다운 메뉴바)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r>
                        <a:rPr lang="ko-KR" sz="1000" kern="1200">
                          <a:solidFill>
                            <a:srgbClr val="000000"/>
                          </a:solidFill>
                        </a:rPr>
                        <a:t>           하위메뉴 - 주문/배송현황, 취소현황, 반품현황</a:t>
                      </a:r>
                      <a:r>
                        <a:rPr lang="ko-KR" sz="1000" kern="1200">
                          <a:solidFill>
                            <a:srgbClr val="000000"/>
                          </a:solidFill>
                        </a:rPr>
                        <a:t/>
                      </a:r>
                      <a:br>
                        <a:rPr lang="ko-KR" sz="1000" kern="1200">
                          <a:solidFill>
                            <a:srgbClr val="000000"/>
                          </a:solidFill>
                        </a:rPr>
                      </a:br>
                      <a:r>
                        <a:rPr lang="ko-KR" sz="1000" kern="1200">
                          <a:solidFill>
                            <a:srgbClr val="000000"/>
                          </a:solidFill>
                        </a:rPr>
                        <a:t>1-4 매출차트</a:t>
                      </a:r>
                      <a:r>
                        <a:rPr lang="ko-KR" sz="1000" kern="1200">
                          <a:solidFill>
                            <a:srgbClr val="000000"/>
                          </a:solidFill>
                        </a:rPr>
                        <a:t/>
                      </a:r>
                      <a:br>
                        <a:rPr lang="ko-KR" sz="1000" kern="1200">
                          <a:solidFill>
                            <a:srgbClr val="000000"/>
                          </a:solidFill>
                        </a:rPr>
                      </a:br>
                      <a:r>
                        <a:rPr lang="ko-KR" sz="1000" kern="1200">
                          <a:solidFill>
                            <a:srgbClr val="000000"/>
                          </a:solidFill>
                        </a:rPr>
                        <a:t>1-5 공지사항 등록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endParaRPr lang="ko-KR" altLang="en-US" sz="5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2.   네비바 우측 드롭다운 버튼 클릭 시 로그아웃 메뉴 생성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3.   처리해야 할 주문/배송에 대한 목록을 주문 번호,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     운송장 번호, 주문자ID, 주소, 상세주소, 일자, 주문상태를 표시. 클릭 시 주문/배송현황 페이지로 이동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ko-KR" altLang="en-US" sz="1000" kern="12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3-1 주문번호, 운송장번호, 주문상품(내용은 상품명(외0개)로 표기), 주문자ID, 주소, 상세주소, 주문일자, 주문상태로 구성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     3-2 검색과 페이징, 컬럼별 정렬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4.   총 회원 수 확인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      4-1 일일 매출 확인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      4-2 주간 매출 확인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pic>
        <p:nvPicPr>
          <p:cNvPr id="35" name="그림 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10820" y="976630"/>
            <a:ext cx="8248650" cy="5413375"/>
          </a:xfrm>
          <a:prstGeom prst="rect"/>
          <a:noFill/>
        </p:spPr>
      </p:pic>
      <p:sp>
        <p:nvSpPr>
          <p:cNvPr id="36" name="도형 3"/>
          <p:cNvSpPr>
            <a:spLocks/>
          </p:cNvSpPr>
          <p:nvPr/>
        </p:nvSpPr>
        <p:spPr>
          <a:xfrm rot="0">
            <a:off x="214630" y="985520"/>
            <a:ext cx="1344930" cy="5403850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직사각형 27"/>
          <p:cNvSpPr>
            <a:spLocks/>
          </p:cNvSpPr>
          <p:nvPr/>
        </p:nvSpPr>
        <p:spPr>
          <a:xfrm rot="0">
            <a:off x="139065" y="828675"/>
            <a:ext cx="179705" cy="198120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>
            <a:off x="1552575" y="973455"/>
            <a:ext cx="6868160" cy="33210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8268970" y="881380"/>
            <a:ext cx="179705" cy="198120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2</a:t>
            </a:r>
            <a:endParaRPr lang="ko-KR" altLang="en-US" sz="1000"/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2181860" y="2390775"/>
            <a:ext cx="5681980" cy="2689860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2092325" y="2296160"/>
            <a:ext cx="179705" cy="198120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3</a:t>
            </a:r>
            <a:endParaRPr lang="ko-KR" altLang="en-US" sz="1000"/>
          </a:p>
        </p:txBody>
      </p:sp>
      <p:sp>
        <p:nvSpPr>
          <p:cNvPr id="41" name="도형 2"/>
          <p:cNvSpPr>
            <a:spLocks/>
          </p:cNvSpPr>
          <p:nvPr/>
        </p:nvSpPr>
        <p:spPr>
          <a:xfrm rot="0">
            <a:off x="2271395" y="1485900"/>
            <a:ext cx="1465580" cy="68262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3"/>
          <p:cNvSpPr>
            <a:spLocks/>
          </p:cNvSpPr>
          <p:nvPr/>
        </p:nvSpPr>
        <p:spPr>
          <a:xfrm rot="0">
            <a:off x="2181860" y="1400175"/>
            <a:ext cx="180340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4</a:t>
            </a:r>
            <a:endParaRPr lang="ko-KR" altLang="en-US" sz="1000"/>
          </a:p>
        </p:txBody>
      </p:sp>
      <p:sp>
        <p:nvSpPr>
          <p:cNvPr id="43" name="도형 4"/>
          <p:cNvSpPr>
            <a:spLocks/>
          </p:cNvSpPr>
          <p:nvPr/>
        </p:nvSpPr>
        <p:spPr>
          <a:xfrm rot="0">
            <a:off x="4098925" y="1372870"/>
            <a:ext cx="462280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4-</a:t>
            </a:r>
            <a:r>
              <a:rPr lang="ko-KR" altLang="ko-KR" sz="1000"/>
              <a:t>1</a:t>
            </a:r>
            <a:endParaRPr lang="ko-KR" altLang="en-US" sz="1000"/>
          </a:p>
        </p:txBody>
      </p:sp>
      <p:sp>
        <p:nvSpPr>
          <p:cNvPr id="44" name="도형 5"/>
          <p:cNvSpPr>
            <a:spLocks/>
          </p:cNvSpPr>
          <p:nvPr/>
        </p:nvSpPr>
        <p:spPr>
          <a:xfrm rot="0">
            <a:off x="6089015" y="1391285"/>
            <a:ext cx="443865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4-</a:t>
            </a:r>
            <a:r>
              <a:rPr lang="ko-KR" altLang="ko-KR" sz="1000"/>
              <a:t>2</a:t>
            </a:r>
            <a:endParaRPr lang="ko-KR" altLang="en-US" sz="1000"/>
          </a:p>
        </p:txBody>
      </p:sp>
      <p:sp>
        <p:nvSpPr>
          <p:cNvPr id="45" name="도형 6"/>
          <p:cNvSpPr>
            <a:spLocks/>
          </p:cNvSpPr>
          <p:nvPr/>
        </p:nvSpPr>
        <p:spPr>
          <a:xfrm rot="0">
            <a:off x="201930" y="2406015"/>
            <a:ext cx="443865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en-US" altLang="ko-KR" sz="1000"/>
              <a:t>1</a:t>
            </a:r>
            <a:r>
              <a:rPr lang="ko-KR" altLang="ko-KR" sz="1000"/>
              <a:t>-</a:t>
            </a:r>
            <a:r>
              <a:rPr lang="ko-KR" altLang="ko-KR" sz="1000"/>
              <a:t>1</a:t>
            </a:r>
            <a:endParaRPr lang="ko-KR" altLang="en-US" sz="1000"/>
          </a:p>
        </p:txBody>
      </p:sp>
      <p:sp>
        <p:nvSpPr>
          <p:cNvPr id="46" name="도형 7"/>
          <p:cNvSpPr>
            <a:spLocks/>
          </p:cNvSpPr>
          <p:nvPr/>
        </p:nvSpPr>
        <p:spPr>
          <a:xfrm rot="0">
            <a:off x="201930" y="2800350"/>
            <a:ext cx="443865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en-US" altLang="ko-KR" sz="1000"/>
              <a:t>1</a:t>
            </a:r>
            <a:r>
              <a:rPr lang="ko-KR" altLang="ko-KR" sz="1000"/>
              <a:t>-2</a:t>
            </a:r>
            <a:endParaRPr lang="ko-KR" altLang="en-US" sz="1000"/>
          </a:p>
        </p:txBody>
      </p:sp>
      <p:sp>
        <p:nvSpPr>
          <p:cNvPr id="47" name="도형 8"/>
          <p:cNvSpPr>
            <a:spLocks/>
          </p:cNvSpPr>
          <p:nvPr/>
        </p:nvSpPr>
        <p:spPr>
          <a:xfrm rot="0">
            <a:off x="201930" y="3535045"/>
            <a:ext cx="443865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en-US" altLang="ko-KR" sz="1000"/>
              <a:t>1</a:t>
            </a:r>
            <a:r>
              <a:rPr lang="ko-KR" altLang="ko-KR" sz="1000"/>
              <a:t>-3</a:t>
            </a:r>
            <a:endParaRPr lang="ko-KR" altLang="en-US" sz="1000"/>
          </a:p>
        </p:txBody>
      </p:sp>
      <p:sp>
        <p:nvSpPr>
          <p:cNvPr id="48" name="도형 9"/>
          <p:cNvSpPr>
            <a:spLocks/>
          </p:cNvSpPr>
          <p:nvPr/>
        </p:nvSpPr>
        <p:spPr>
          <a:xfrm rot="0">
            <a:off x="201930" y="3866515"/>
            <a:ext cx="443865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en-US" altLang="ko-KR" sz="1000"/>
              <a:t>1</a:t>
            </a:r>
            <a:r>
              <a:rPr lang="ko-KR" altLang="ko-KR" sz="1000"/>
              <a:t>-4</a:t>
            </a:r>
            <a:endParaRPr lang="ko-KR" altLang="en-US" sz="1000"/>
          </a:p>
        </p:txBody>
      </p:sp>
      <p:sp>
        <p:nvSpPr>
          <p:cNvPr id="49" name="도형 18"/>
          <p:cNvSpPr>
            <a:spLocks/>
          </p:cNvSpPr>
          <p:nvPr/>
        </p:nvSpPr>
        <p:spPr>
          <a:xfrm rot="0">
            <a:off x="2221865" y="2893695"/>
            <a:ext cx="5475605" cy="16192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도형 19"/>
          <p:cNvSpPr>
            <a:spLocks/>
          </p:cNvSpPr>
          <p:nvPr/>
        </p:nvSpPr>
        <p:spPr>
          <a:xfrm rot="0">
            <a:off x="2181860" y="2690495"/>
            <a:ext cx="443865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3</a:t>
            </a:r>
            <a:r>
              <a:rPr lang="ko-KR" altLang="ko-KR" sz="1000"/>
              <a:t>-</a:t>
            </a:r>
            <a:r>
              <a:rPr lang="ko-KR" altLang="ko-KR" sz="1000"/>
              <a:t>1</a:t>
            </a:r>
            <a:endParaRPr lang="ko-KR" altLang="en-US" sz="1000"/>
          </a:p>
        </p:txBody>
      </p:sp>
      <p:sp>
        <p:nvSpPr>
          <p:cNvPr id="51" name="도형 20"/>
          <p:cNvSpPr>
            <a:spLocks/>
          </p:cNvSpPr>
          <p:nvPr/>
        </p:nvSpPr>
        <p:spPr>
          <a:xfrm rot="0">
            <a:off x="6971030" y="2651760"/>
            <a:ext cx="789305" cy="171450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도형 21"/>
          <p:cNvSpPr>
            <a:spLocks/>
          </p:cNvSpPr>
          <p:nvPr/>
        </p:nvSpPr>
        <p:spPr>
          <a:xfrm rot="0">
            <a:off x="6644005" y="2493645"/>
            <a:ext cx="443865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3</a:t>
            </a:r>
            <a:r>
              <a:rPr lang="ko-KR" altLang="ko-KR" sz="1000"/>
              <a:t>-2</a:t>
            </a:r>
            <a:endParaRPr lang="ko-KR" altLang="en-US" sz="1000"/>
          </a:p>
        </p:txBody>
      </p:sp>
      <p:sp>
        <p:nvSpPr>
          <p:cNvPr id="53" name="도형 22"/>
          <p:cNvSpPr>
            <a:spLocks/>
          </p:cNvSpPr>
          <p:nvPr/>
        </p:nvSpPr>
        <p:spPr>
          <a:xfrm rot="0">
            <a:off x="7078345" y="4829175"/>
            <a:ext cx="789305" cy="171450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도형 23"/>
          <p:cNvSpPr>
            <a:spLocks/>
          </p:cNvSpPr>
          <p:nvPr/>
        </p:nvSpPr>
        <p:spPr>
          <a:xfrm rot="0">
            <a:off x="6751320" y="4707255"/>
            <a:ext cx="443865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3</a:t>
            </a:r>
            <a:r>
              <a:rPr lang="ko-KR" altLang="ko-KR" sz="1000"/>
              <a:t>-2</a:t>
            </a:r>
            <a:endParaRPr lang="ko-KR" altLang="en-US" sz="1000"/>
          </a:p>
        </p:txBody>
      </p:sp>
      <p:sp>
        <p:nvSpPr>
          <p:cNvPr id="55" name="도형 42"/>
          <p:cNvSpPr>
            <a:spLocks/>
          </p:cNvSpPr>
          <p:nvPr/>
        </p:nvSpPr>
        <p:spPr>
          <a:xfrm>
            <a:off x="201930" y="4287520"/>
            <a:ext cx="444500" cy="199390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en-US" altLang="ko-KR" sz="1000"/>
              <a:t>1</a:t>
            </a:r>
            <a:r>
              <a:rPr lang="ko-KR" altLang="ko-KR" sz="1000"/>
              <a:t>-</a:t>
            </a:r>
            <a:r>
              <a:rPr lang="ko-KR" altLang="ko-KR" sz="1000"/>
              <a:t>5</a:t>
            </a:r>
            <a:endParaRPr lang="ko-KR" altLang="en-US" sz="1000"/>
          </a:p>
        </p:txBody>
      </p:sp>
      <p:sp>
        <p:nvSpPr>
          <p:cNvPr id="56" name="도형 21"/>
          <p:cNvSpPr>
            <a:spLocks/>
          </p:cNvSpPr>
          <p:nvPr/>
        </p:nvSpPr>
        <p:spPr>
          <a:xfrm rot="0">
            <a:off x="259715" y="4498340"/>
            <a:ext cx="807085" cy="242570"/>
          </a:xfrm>
          <a:prstGeom prst="rect"/>
          <a:solidFill>
            <a:srgbClr val="212529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800">
                <a:latin typeface="맑은 고딕" charset="0"/>
                <a:ea typeface="맑은 고딕" charset="0"/>
              </a:rPr>
              <a:t>공지사항등</a:t>
            </a:r>
            <a:r>
              <a:rPr lang="ko-KR" sz="800">
                <a:latin typeface="맑은 고딕" charset="0"/>
                <a:ea typeface="맑은 고딕" charset="0"/>
              </a:rPr>
              <a:t>록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213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116205"/>
          <a:ext cx="11993245" cy="6633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/>
                <a:gridCol w="3329940"/>
                <a:gridCol w="747395"/>
                <a:gridCol w="3657600"/>
                <a:gridCol w="852805"/>
                <a:gridCol w="1174115"/>
                <a:gridCol w="673735"/>
                <a:gridCol w="741680"/>
              </a:tblGrid>
              <a:tr h="24511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D_PRO_00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kern="1200" i="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관리자페이지 상품관리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1F1F1F"/>
                          </a:solidFill>
                          <a:latin typeface="Google Sans" charset="0"/>
                          <a:ea typeface="Google Sans" charset="0"/>
                        </a:rPr>
                        <a:t>FUR020</a:t>
                      </a:r>
                      <a:endParaRPr lang="ko-KR" altLang="en-US" sz="900" kern="1200" i="0" b="0">
                        <a:solidFill>
                          <a:srgbClr val="1F1F1F"/>
                        </a:solidFill>
                        <a:latin typeface="Google Sans" charset="0"/>
                        <a:ea typeface="Google Sans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543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상품목록 상세화면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관리자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김도겸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122670"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해당 상품의 이미지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해당 상품의 상품코드, 상품명, 가격, 별점, 카테고리형, 판매수, 등록일을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수정 클릭 시 수정화면으로 이동, 상품삭제 기능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클릭 시 상품의 정보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클릭 시 리뷰 리스트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클릭 시 상품문의 리스트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일반회원이 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이용하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는 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품상세 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페이지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와 폼 동일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pic>
        <p:nvPicPr>
          <p:cNvPr id="6" name="그림 7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725" y="701675"/>
            <a:ext cx="8481060" cy="4137660"/>
          </a:xfrm>
          <a:prstGeom prst="rect"/>
          <a:noFill/>
        </p:spPr>
      </p:pic>
      <p:pic>
        <p:nvPicPr>
          <p:cNvPr id="7" name="그림 7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8125" y="4846320"/>
            <a:ext cx="5694045" cy="449580"/>
          </a:xfrm>
          <a:prstGeom prst="rect"/>
          <a:noFill/>
        </p:spPr>
      </p:pic>
      <p:sp>
        <p:nvSpPr>
          <p:cNvPr id="8" name="도형 79"/>
          <p:cNvSpPr>
            <a:spLocks/>
          </p:cNvSpPr>
          <p:nvPr/>
        </p:nvSpPr>
        <p:spPr>
          <a:xfrm rot="0">
            <a:off x="4328160" y="1406525"/>
            <a:ext cx="3853180" cy="2286000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80"/>
          <p:cNvSpPr>
            <a:spLocks/>
          </p:cNvSpPr>
          <p:nvPr/>
        </p:nvSpPr>
        <p:spPr>
          <a:xfrm rot="0">
            <a:off x="6818630" y="3771900"/>
            <a:ext cx="1640205" cy="28765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82"/>
          <p:cNvSpPr>
            <a:spLocks/>
          </p:cNvSpPr>
          <p:nvPr/>
        </p:nvSpPr>
        <p:spPr>
          <a:xfrm rot="0">
            <a:off x="654050" y="4918710"/>
            <a:ext cx="932180" cy="31432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84"/>
          <p:cNvSpPr>
            <a:spLocks/>
          </p:cNvSpPr>
          <p:nvPr/>
        </p:nvSpPr>
        <p:spPr>
          <a:xfrm rot="0">
            <a:off x="2051685" y="4918710"/>
            <a:ext cx="932180" cy="31432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85"/>
          <p:cNvSpPr>
            <a:spLocks/>
          </p:cNvSpPr>
          <p:nvPr/>
        </p:nvSpPr>
        <p:spPr>
          <a:xfrm rot="0">
            <a:off x="4856480" y="4918710"/>
            <a:ext cx="932180" cy="31432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87"/>
          <p:cNvSpPr>
            <a:spLocks/>
          </p:cNvSpPr>
          <p:nvPr/>
        </p:nvSpPr>
        <p:spPr>
          <a:xfrm rot="0">
            <a:off x="241935" y="788035"/>
            <a:ext cx="3933825" cy="3943350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86"/>
          <p:cNvSpPr>
            <a:spLocks/>
          </p:cNvSpPr>
          <p:nvPr/>
        </p:nvSpPr>
        <p:spPr>
          <a:xfrm rot="0">
            <a:off x="193675" y="694690"/>
            <a:ext cx="180340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5" name="도형 88"/>
          <p:cNvSpPr>
            <a:spLocks/>
          </p:cNvSpPr>
          <p:nvPr/>
        </p:nvSpPr>
        <p:spPr>
          <a:xfrm rot="0">
            <a:off x="4279900" y="1205230"/>
            <a:ext cx="180340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2</a:t>
            </a:r>
            <a:endParaRPr lang="ko-KR" altLang="en-US" sz="1000"/>
          </a:p>
        </p:txBody>
      </p:sp>
      <p:sp>
        <p:nvSpPr>
          <p:cNvPr id="16" name="도형 89"/>
          <p:cNvSpPr>
            <a:spLocks/>
          </p:cNvSpPr>
          <p:nvPr/>
        </p:nvSpPr>
        <p:spPr>
          <a:xfrm rot="0">
            <a:off x="6636385" y="3956685"/>
            <a:ext cx="180340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3</a:t>
            </a:r>
            <a:endParaRPr lang="ko-KR" altLang="en-US" sz="1000"/>
          </a:p>
        </p:txBody>
      </p:sp>
      <p:sp>
        <p:nvSpPr>
          <p:cNvPr id="17" name="도형 90"/>
          <p:cNvSpPr>
            <a:spLocks/>
          </p:cNvSpPr>
          <p:nvPr/>
        </p:nvSpPr>
        <p:spPr>
          <a:xfrm rot="0">
            <a:off x="534035" y="4834255"/>
            <a:ext cx="180340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4</a:t>
            </a:r>
            <a:endParaRPr lang="ko-KR" altLang="en-US" sz="1000"/>
          </a:p>
        </p:txBody>
      </p:sp>
      <p:sp>
        <p:nvSpPr>
          <p:cNvPr id="18" name="도형 91"/>
          <p:cNvSpPr>
            <a:spLocks/>
          </p:cNvSpPr>
          <p:nvPr/>
        </p:nvSpPr>
        <p:spPr>
          <a:xfrm rot="0">
            <a:off x="1896110" y="4834255"/>
            <a:ext cx="138430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5</a:t>
            </a:r>
            <a:endParaRPr lang="ko-KR" altLang="en-US" sz="1000"/>
          </a:p>
        </p:txBody>
      </p:sp>
      <p:sp>
        <p:nvSpPr>
          <p:cNvPr id="19" name="도형 92"/>
          <p:cNvSpPr>
            <a:spLocks/>
          </p:cNvSpPr>
          <p:nvPr/>
        </p:nvSpPr>
        <p:spPr>
          <a:xfrm rot="0">
            <a:off x="4683125" y="4834255"/>
            <a:ext cx="180340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6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116205"/>
          <a:ext cx="11993245" cy="6633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/>
                <a:gridCol w="3329940"/>
                <a:gridCol w="747395"/>
                <a:gridCol w="3657600"/>
                <a:gridCol w="852805"/>
                <a:gridCol w="1174115"/>
                <a:gridCol w="673735"/>
                <a:gridCol w="741680"/>
              </a:tblGrid>
              <a:tr h="24511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D_PRO_00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kern="1200" i="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관리자페이지 상품관리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1F1F1F"/>
                          </a:solidFill>
                          <a:latin typeface="Google Sans" charset="0"/>
                          <a:ea typeface="Google Sans" charset="0"/>
                        </a:rPr>
                        <a:t>FUR020</a:t>
                      </a:r>
                      <a:endParaRPr lang="ko-KR" altLang="en-US" sz="900" kern="1200" i="0" b="0">
                        <a:solidFill>
                          <a:srgbClr val="1F1F1F"/>
                        </a:solidFill>
                        <a:latin typeface="Google Sans" charset="0"/>
                        <a:ea typeface="Google Sans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543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상품수정 화면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관리자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김도겸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122670"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해당 상품의 기본 정보들이 표시,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ko-KR" altLang="en-US" sz="1000" kern="12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대분류,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 소분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류,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 상품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명,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 판매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가,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상품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내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용,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 메인이미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지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내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용이미지를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수정 후 수정버튼 클릭 시 수정이 완료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/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pic>
        <p:nvPicPr>
          <p:cNvPr id="6" name="그림 2" descr="C:/Users/admin/AppData/Roaming/PolarisOffice/ETemp/608_16042200/fImage20517825682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3510" y="1164590"/>
            <a:ext cx="8460105" cy="4337685"/>
          </a:xfrm>
          <a:prstGeom prst="rect"/>
          <a:noFill/>
        </p:spPr>
      </p:pic>
      <p:sp>
        <p:nvSpPr>
          <p:cNvPr id="7" name="도형 3"/>
          <p:cNvSpPr>
            <a:spLocks/>
          </p:cNvSpPr>
          <p:nvPr/>
        </p:nvSpPr>
        <p:spPr>
          <a:xfrm rot="0">
            <a:off x="179070" y="1119505"/>
            <a:ext cx="8379460" cy="3890010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5"/>
          <p:cNvSpPr>
            <a:spLocks/>
          </p:cNvSpPr>
          <p:nvPr/>
        </p:nvSpPr>
        <p:spPr>
          <a:xfrm rot="0">
            <a:off x="139700" y="918845"/>
            <a:ext cx="180975" cy="199390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1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116205"/>
          <a:ext cx="11993245" cy="6633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/>
                <a:gridCol w="3329940"/>
                <a:gridCol w="747395"/>
                <a:gridCol w="3657600"/>
                <a:gridCol w="852805"/>
                <a:gridCol w="1174115"/>
                <a:gridCol w="673735"/>
                <a:gridCol w="741680"/>
              </a:tblGrid>
              <a:tr h="24511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D_PRO_00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kern="1200" i="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관리자페이지 상품관리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1F1F1F"/>
                          </a:solidFill>
                          <a:latin typeface="Google Sans" charset="0"/>
                          <a:ea typeface="Google Sans" charset="0"/>
                        </a:rPr>
                        <a:t>FUR020</a:t>
                      </a:r>
                      <a:endParaRPr lang="ko-KR" altLang="en-US" sz="900" kern="1200" i="0" b="0">
                        <a:solidFill>
                          <a:srgbClr val="1F1F1F"/>
                        </a:solidFill>
                        <a:latin typeface="Google Sans" charset="0"/>
                        <a:ea typeface="Google Sans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543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관리자페이지 상품등록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관리자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김도겸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122670"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대분류를 선택하면 해당하는 소분류 리스트가 옵션으로 표시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ko-KR" altLang="en-US" sz="1000" kern="12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1-1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상품명, 판매가, 상품내용, 상품의 이미지, 상품 설명 이미지를 추가 후 등록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endParaRPr lang="ko-KR" altLang="en-US" sz="1000" kern="120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pic>
        <p:nvPicPr>
          <p:cNvPr id="6" name="그림 9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510" y="1164590"/>
            <a:ext cx="8459470" cy="4337050"/>
          </a:xfrm>
          <a:prstGeom prst="rect"/>
          <a:noFill/>
        </p:spPr>
      </p:pic>
      <p:sp>
        <p:nvSpPr>
          <p:cNvPr id="7" name="도형 99"/>
          <p:cNvSpPr>
            <a:spLocks/>
          </p:cNvSpPr>
          <p:nvPr/>
        </p:nvSpPr>
        <p:spPr>
          <a:xfrm rot="0">
            <a:off x="179070" y="1119505"/>
            <a:ext cx="8379460" cy="388048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102"/>
          <p:cNvSpPr>
            <a:spLocks/>
          </p:cNvSpPr>
          <p:nvPr/>
        </p:nvSpPr>
        <p:spPr>
          <a:xfrm rot="0">
            <a:off x="139700" y="918845"/>
            <a:ext cx="180340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1</a:t>
            </a:r>
            <a:endParaRPr lang="ko-KR" altLang="en-US" sz="1000"/>
          </a:p>
        </p:txBody>
      </p:sp>
      <p:sp>
        <p:nvSpPr>
          <p:cNvPr id="10" name="도형 7"/>
          <p:cNvSpPr>
            <a:spLocks/>
          </p:cNvSpPr>
          <p:nvPr/>
        </p:nvSpPr>
        <p:spPr>
          <a:xfrm rot="0">
            <a:off x="739775" y="2200275"/>
            <a:ext cx="461010" cy="199390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1</a:t>
            </a:r>
            <a:r>
              <a:rPr lang="ko-KR" altLang="ko-KR" sz="1000"/>
              <a:t>-</a:t>
            </a:r>
            <a:r>
              <a:rPr lang="ko-KR" altLang="ko-KR" sz="1000"/>
              <a:t>1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116205"/>
          <a:ext cx="11993245" cy="6633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/>
                <a:gridCol w="3329940"/>
                <a:gridCol w="747395"/>
                <a:gridCol w="3657600"/>
                <a:gridCol w="852805"/>
                <a:gridCol w="1174115"/>
                <a:gridCol w="673735"/>
                <a:gridCol w="741680"/>
              </a:tblGrid>
              <a:tr h="24511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D_O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R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D_001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kern="1200" i="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관리자페이지 주문관리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1F1F1F"/>
                          </a:solidFill>
                          <a:latin typeface="Google Sans" charset="0"/>
                          <a:ea typeface="Google Sans" charset="0"/>
                        </a:rPr>
                        <a:t>FUR021</a:t>
                      </a:r>
                      <a:endParaRPr lang="ko-KR" altLang="en-US" sz="900" kern="1200" i="0" b="0">
                        <a:solidFill>
                          <a:srgbClr val="1F1F1F"/>
                        </a:solidFill>
                        <a:latin typeface="Google Sans" charset="0"/>
                        <a:ea typeface="Google Sans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543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상품준비중, 배송중, 배송완료 현황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관리자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김도겸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122670"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상품준비중, 배송중, 배송완료 현황 리스트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주문번호, 운송장번호, 주문상품(내용은 상품명(외0개)로 표기), 주문자ID, 주소, 상세주소, 주문일자, 주문상태로 구성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상품준비중 클릭 시 운송장번호 등록 모달창 생성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ko-KR" altLang="en-US" sz="1000" kern="12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운송장번호 등록 시 배송중으로 변경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ko-KR" altLang="en-US" sz="1000" kern="12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3-1배송중 -&gt; 수동으로 배송완료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ko-KR" altLang="en-US" sz="1000" kern="12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3-2 일정 시간이 지나면 배송중 -&gt; 배송완료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4. 주문번호 클릭 시 주문 상세 페이지로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pic>
        <p:nvPicPr>
          <p:cNvPr id="6" name="그림 10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535" y="1081405"/>
            <a:ext cx="8513445" cy="3121025"/>
          </a:xfrm>
          <a:prstGeom prst="rect"/>
          <a:noFill/>
        </p:spPr>
      </p:pic>
      <p:sp>
        <p:nvSpPr>
          <p:cNvPr id="7" name="도형 106"/>
          <p:cNvSpPr>
            <a:spLocks/>
          </p:cNvSpPr>
          <p:nvPr/>
        </p:nvSpPr>
        <p:spPr>
          <a:xfrm rot="0">
            <a:off x="125095" y="1110615"/>
            <a:ext cx="8415020" cy="302069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107"/>
          <p:cNvSpPr>
            <a:spLocks/>
          </p:cNvSpPr>
          <p:nvPr/>
        </p:nvSpPr>
        <p:spPr>
          <a:xfrm rot="0">
            <a:off x="200025" y="1478280"/>
            <a:ext cx="8295005" cy="18859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108"/>
          <p:cNvSpPr>
            <a:spLocks/>
          </p:cNvSpPr>
          <p:nvPr/>
        </p:nvSpPr>
        <p:spPr>
          <a:xfrm rot="0">
            <a:off x="85725" y="918845"/>
            <a:ext cx="180340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1</a:t>
            </a:r>
            <a:endParaRPr lang="ko-KR" altLang="en-US" sz="1000"/>
          </a:p>
        </p:txBody>
      </p:sp>
      <p:sp>
        <p:nvSpPr>
          <p:cNvPr id="10" name="도형 109"/>
          <p:cNvSpPr>
            <a:spLocks/>
          </p:cNvSpPr>
          <p:nvPr/>
        </p:nvSpPr>
        <p:spPr>
          <a:xfrm rot="0">
            <a:off x="7556500" y="1684020"/>
            <a:ext cx="607060" cy="208851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110"/>
          <p:cNvSpPr>
            <a:spLocks/>
          </p:cNvSpPr>
          <p:nvPr/>
        </p:nvSpPr>
        <p:spPr>
          <a:xfrm rot="0">
            <a:off x="157480" y="1295400"/>
            <a:ext cx="180340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2</a:t>
            </a:r>
            <a:endParaRPr lang="ko-KR" altLang="en-US" sz="1000"/>
          </a:p>
        </p:txBody>
      </p:sp>
      <p:sp>
        <p:nvSpPr>
          <p:cNvPr id="12" name="도형 111"/>
          <p:cNvSpPr>
            <a:spLocks/>
          </p:cNvSpPr>
          <p:nvPr/>
        </p:nvSpPr>
        <p:spPr>
          <a:xfrm rot="0">
            <a:off x="7388225" y="1662430"/>
            <a:ext cx="180340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3</a:t>
            </a:r>
            <a:endParaRPr lang="ko-KR" altLang="en-US" sz="1000"/>
          </a:p>
        </p:txBody>
      </p:sp>
      <p:sp>
        <p:nvSpPr>
          <p:cNvPr id="13" name="도형 112"/>
          <p:cNvSpPr>
            <a:spLocks/>
          </p:cNvSpPr>
          <p:nvPr/>
        </p:nvSpPr>
        <p:spPr>
          <a:xfrm rot="0">
            <a:off x="200025" y="1710690"/>
            <a:ext cx="607060" cy="208851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13"/>
          <p:cNvSpPr>
            <a:spLocks/>
          </p:cNvSpPr>
          <p:nvPr/>
        </p:nvSpPr>
        <p:spPr>
          <a:xfrm rot="0">
            <a:off x="85725" y="1653540"/>
            <a:ext cx="180340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4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116205"/>
          <a:ext cx="11993245" cy="6633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/>
                <a:gridCol w="3329940"/>
                <a:gridCol w="747395"/>
                <a:gridCol w="3657600"/>
                <a:gridCol w="852805"/>
                <a:gridCol w="1174115"/>
                <a:gridCol w="673735"/>
                <a:gridCol w="741680"/>
              </a:tblGrid>
              <a:tr h="24511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D_O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R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D_00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kern="1200" i="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관리자페이지 주문관리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1F1F1F"/>
                          </a:solidFill>
                          <a:latin typeface="Google Sans" charset="0"/>
                          <a:ea typeface="Google Sans" charset="0"/>
                        </a:rPr>
                        <a:t>FUR021</a:t>
                      </a:r>
                      <a:endParaRPr lang="ko-KR" altLang="en-US" sz="900" kern="1200" i="0" b="0">
                        <a:solidFill>
                          <a:srgbClr val="1F1F1F"/>
                        </a:solidFill>
                        <a:latin typeface="Google Sans" charset="0"/>
                        <a:ea typeface="Google Sans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543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운송장번호 등록 모달창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관리자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김도겸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122670"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운송장 번호를 직적 입력이 가능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랜덤한 13자리의 중복되지 않은 숫자가 생성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6" name="도형 114"/>
          <p:cNvSpPr>
            <a:spLocks/>
          </p:cNvSpPr>
          <p:nvPr/>
        </p:nvSpPr>
        <p:spPr>
          <a:xfrm rot="0">
            <a:off x="2177415" y="1370330"/>
            <a:ext cx="4319270" cy="4104640"/>
          </a:xfrm>
          <a:prstGeom prst="roundRect"/>
          <a:solidFill>
            <a:schemeClr val="bg1"/>
          </a:solidFill>
          <a:ln w="381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117"/>
          <p:cNvSpPr>
            <a:spLocks/>
          </p:cNvSpPr>
          <p:nvPr/>
        </p:nvSpPr>
        <p:spPr>
          <a:xfrm rot="0">
            <a:off x="2687955" y="2687955"/>
            <a:ext cx="3307080" cy="74422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bg1">
                    <a:lumMod val="8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운송</a:t>
            </a:r>
            <a:r>
              <a:rPr lang="ko-KR" sz="1800">
                <a:solidFill>
                  <a:schemeClr val="bg1">
                    <a:lumMod val="8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장 </a:t>
            </a:r>
            <a:r>
              <a:rPr lang="ko-KR" sz="1800">
                <a:solidFill>
                  <a:schemeClr val="bg1">
                    <a:lumMod val="8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번</a:t>
            </a:r>
            <a:r>
              <a:rPr lang="ko-KR" sz="1800">
                <a:solidFill>
                  <a:schemeClr val="bg1">
                    <a:lumMod val="85000"/>
                    <a:lumOff val="0"/>
                  </a:schemeClr>
                </a:solidFill>
                <a:latin typeface="맑은 고딕" charset="0"/>
                <a:ea typeface="맑은 고딕" charset="0"/>
              </a:rPr>
              <a:t>호를 </a:t>
            </a:r>
            <a:r>
              <a:rPr lang="ko-KR" sz="1800">
                <a:solidFill>
                  <a:schemeClr val="bg1">
                    <a:lumMod val="8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등록하세</a:t>
            </a:r>
            <a:r>
              <a:rPr lang="ko-KR" sz="1800">
                <a:solidFill>
                  <a:schemeClr val="bg1">
                    <a:lumMod val="8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요</a:t>
            </a:r>
            <a:endParaRPr lang="ko-KR" altLang="en-US" sz="1800">
              <a:solidFill>
                <a:schemeClr val="bg1">
                  <a:lumMod val="8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122"/>
          <p:cNvSpPr>
            <a:spLocks/>
          </p:cNvSpPr>
          <p:nvPr/>
        </p:nvSpPr>
        <p:spPr>
          <a:xfrm rot="0">
            <a:off x="2858135" y="4121785"/>
            <a:ext cx="1120775" cy="484505"/>
          </a:xfrm>
          <a:prstGeom prst="roundRect"/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생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성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123"/>
          <p:cNvSpPr>
            <a:spLocks/>
          </p:cNvSpPr>
          <p:nvPr/>
        </p:nvSpPr>
        <p:spPr>
          <a:xfrm rot="0">
            <a:off x="4676775" y="4121785"/>
            <a:ext cx="1120775" cy="484505"/>
          </a:xfrm>
          <a:prstGeom prst="round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등록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130"/>
          <p:cNvSpPr>
            <a:spLocks/>
          </p:cNvSpPr>
          <p:nvPr/>
        </p:nvSpPr>
        <p:spPr>
          <a:xfrm rot="0">
            <a:off x="2861310" y="4121150"/>
            <a:ext cx="1126490" cy="494030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132"/>
          <p:cNvSpPr>
            <a:spLocks/>
          </p:cNvSpPr>
          <p:nvPr/>
        </p:nvSpPr>
        <p:spPr>
          <a:xfrm rot="0">
            <a:off x="2809875" y="3920490"/>
            <a:ext cx="180340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2</a:t>
            </a:r>
            <a:endParaRPr lang="ko-KR" altLang="en-US" sz="1000"/>
          </a:p>
        </p:txBody>
      </p:sp>
      <p:sp>
        <p:nvSpPr>
          <p:cNvPr id="14" name="도형 134"/>
          <p:cNvSpPr>
            <a:spLocks/>
          </p:cNvSpPr>
          <p:nvPr/>
        </p:nvSpPr>
        <p:spPr>
          <a:xfrm rot="0">
            <a:off x="2691130" y="2687320"/>
            <a:ext cx="3295015" cy="72707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135"/>
          <p:cNvSpPr>
            <a:spLocks/>
          </p:cNvSpPr>
          <p:nvPr/>
        </p:nvSpPr>
        <p:spPr>
          <a:xfrm rot="0">
            <a:off x="2684780" y="2486660"/>
            <a:ext cx="180340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1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116205"/>
          <a:ext cx="11993245" cy="6633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/>
                <a:gridCol w="3329940"/>
                <a:gridCol w="747395"/>
                <a:gridCol w="3657600"/>
                <a:gridCol w="852805"/>
                <a:gridCol w="1174115"/>
                <a:gridCol w="673735"/>
                <a:gridCol w="741680"/>
              </a:tblGrid>
              <a:tr h="24511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D_O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R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D_00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kern="1200" i="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관리자페이지 주문관리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1F1F1F"/>
                          </a:solidFill>
                          <a:latin typeface="Google Sans" charset="0"/>
                          <a:ea typeface="Google Sans" charset="0"/>
                        </a:rPr>
                        <a:t>FUR021</a:t>
                      </a:r>
                      <a:endParaRPr lang="ko-KR" altLang="en-US" sz="900" kern="1200" i="0" b="0">
                        <a:solidFill>
                          <a:srgbClr val="1F1F1F"/>
                        </a:solidFill>
                        <a:latin typeface="Google Sans" charset="0"/>
                        <a:ea typeface="Google Sans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543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취소 현황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관리자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김도겸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122670"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상품 취소요청, 취소완료 현황 리스트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주문번호, 주문상품(내용은 상품명(외0개)로 표기), 주문자ID, 주소, 상세주소, 취소일자, 주문상태(취소요청)로 구성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클릭 시 주문 상세 정보로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취소요청 클릭 시 취소완료로 변경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pic>
        <p:nvPicPr>
          <p:cNvPr id="6" name="그림 1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0180" y="1565910"/>
            <a:ext cx="8387715" cy="2887980"/>
          </a:xfrm>
          <a:prstGeom prst="rect"/>
          <a:noFill/>
        </p:spPr>
      </p:pic>
      <p:sp>
        <p:nvSpPr>
          <p:cNvPr id="7" name="도형 138"/>
          <p:cNvSpPr>
            <a:spLocks/>
          </p:cNvSpPr>
          <p:nvPr/>
        </p:nvSpPr>
        <p:spPr>
          <a:xfrm rot="0">
            <a:off x="142875" y="1541145"/>
            <a:ext cx="8415020" cy="2867660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139"/>
          <p:cNvSpPr>
            <a:spLocks/>
          </p:cNvSpPr>
          <p:nvPr/>
        </p:nvSpPr>
        <p:spPr>
          <a:xfrm rot="0">
            <a:off x="214630" y="1944370"/>
            <a:ext cx="8244205" cy="18859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140"/>
          <p:cNvSpPr>
            <a:spLocks/>
          </p:cNvSpPr>
          <p:nvPr/>
        </p:nvSpPr>
        <p:spPr>
          <a:xfrm rot="0">
            <a:off x="217805" y="2131695"/>
            <a:ext cx="481330" cy="1963420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141"/>
          <p:cNvSpPr>
            <a:spLocks/>
          </p:cNvSpPr>
          <p:nvPr/>
        </p:nvSpPr>
        <p:spPr>
          <a:xfrm rot="0">
            <a:off x="6696075" y="2131695"/>
            <a:ext cx="481330" cy="1963420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142"/>
          <p:cNvSpPr>
            <a:spLocks/>
          </p:cNvSpPr>
          <p:nvPr/>
        </p:nvSpPr>
        <p:spPr>
          <a:xfrm rot="0">
            <a:off x="167005" y="1322070"/>
            <a:ext cx="180340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1</a:t>
            </a:r>
            <a:endParaRPr lang="ko-KR" altLang="en-US" sz="1000"/>
          </a:p>
        </p:txBody>
      </p:sp>
      <p:sp>
        <p:nvSpPr>
          <p:cNvPr id="12" name="도형 143"/>
          <p:cNvSpPr>
            <a:spLocks/>
          </p:cNvSpPr>
          <p:nvPr/>
        </p:nvSpPr>
        <p:spPr>
          <a:xfrm rot="0">
            <a:off x="212090" y="1743075"/>
            <a:ext cx="180340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2</a:t>
            </a:r>
            <a:endParaRPr lang="ko-KR" altLang="en-US" sz="1000"/>
          </a:p>
        </p:txBody>
      </p:sp>
      <p:sp>
        <p:nvSpPr>
          <p:cNvPr id="13" name="도형 144"/>
          <p:cNvSpPr>
            <a:spLocks/>
          </p:cNvSpPr>
          <p:nvPr/>
        </p:nvSpPr>
        <p:spPr>
          <a:xfrm rot="0">
            <a:off x="167005" y="2110740"/>
            <a:ext cx="180340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3</a:t>
            </a:r>
            <a:endParaRPr lang="ko-KR" altLang="en-US" sz="1000"/>
          </a:p>
        </p:txBody>
      </p:sp>
      <p:sp>
        <p:nvSpPr>
          <p:cNvPr id="14" name="도형 145"/>
          <p:cNvSpPr>
            <a:spLocks/>
          </p:cNvSpPr>
          <p:nvPr/>
        </p:nvSpPr>
        <p:spPr>
          <a:xfrm rot="0">
            <a:off x="6537960" y="2128520"/>
            <a:ext cx="180340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4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116205"/>
          <a:ext cx="11993245" cy="6633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/>
                <a:gridCol w="3329940"/>
                <a:gridCol w="747395"/>
                <a:gridCol w="3657600"/>
                <a:gridCol w="852805"/>
                <a:gridCol w="1174115"/>
                <a:gridCol w="673735"/>
                <a:gridCol w="741680"/>
              </a:tblGrid>
              <a:tr h="24511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D_O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R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D_00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kern="1200" i="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관리자페이지 주문관리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1F1F1F"/>
                          </a:solidFill>
                          <a:latin typeface="Google Sans" charset="0"/>
                          <a:ea typeface="Google Sans" charset="0"/>
                        </a:rPr>
                        <a:t>FUR021</a:t>
                      </a:r>
                      <a:endParaRPr lang="ko-KR" altLang="en-US" sz="900" kern="1200" i="0" b="0">
                        <a:solidFill>
                          <a:srgbClr val="1F1F1F"/>
                        </a:solidFill>
                        <a:latin typeface="Google Sans" charset="0"/>
                        <a:ea typeface="Google Sans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543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반품 현황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관리자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김도겸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122670"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반품요청, 반품완료 현황 리스트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2.   주문번호, 주문상품, 주문자ID, 주소, 상세주소, 반품요청일자, 주문상태를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3.   클릭 시 주문 상세 페이지로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4.   클릭 시 운송장 번호 등록 모달창 생성, 등록 시 반품완료 -&gt; 배송중으로 변경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pic>
        <p:nvPicPr>
          <p:cNvPr id="6" name="그림 1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510" y="1811655"/>
            <a:ext cx="8432165" cy="2874645"/>
          </a:xfrm>
          <a:prstGeom prst="rect"/>
          <a:noFill/>
        </p:spPr>
      </p:pic>
      <p:sp>
        <p:nvSpPr>
          <p:cNvPr id="7" name="도형 147"/>
          <p:cNvSpPr>
            <a:spLocks/>
          </p:cNvSpPr>
          <p:nvPr/>
        </p:nvSpPr>
        <p:spPr>
          <a:xfrm rot="0">
            <a:off x="142875" y="1809750"/>
            <a:ext cx="8415020" cy="2867660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149"/>
          <p:cNvSpPr>
            <a:spLocks/>
          </p:cNvSpPr>
          <p:nvPr/>
        </p:nvSpPr>
        <p:spPr>
          <a:xfrm rot="0">
            <a:off x="223520" y="2177415"/>
            <a:ext cx="8244205" cy="18859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151"/>
          <p:cNvSpPr>
            <a:spLocks/>
          </p:cNvSpPr>
          <p:nvPr/>
        </p:nvSpPr>
        <p:spPr>
          <a:xfrm rot="0">
            <a:off x="217805" y="2364740"/>
            <a:ext cx="481330" cy="1963420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152"/>
          <p:cNvSpPr>
            <a:spLocks/>
          </p:cNvSpPr>
          <p:nvPr/>
        </p:nvSpPr>
        <p:spPr>
          <a:xfrm rot="0">
            <a:off x="6400800" y="2364740"/>
            <a:ext cx="481330" cy="1963420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153"/>
          <p:cNvSpPr>
            <a:spLocks/>
          </p:cNvSpPr>
          <p:nvPr/>
        </p:nvSpPr>
        <p:spPr>
          <a:xfrm rot="0">
            <a:off x="131445" y="1609090"/>
            <a:ext cx="180340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1</a:t>
            </a:r>
            <a:endParaRPr lang="ko-KR" altLang="en-US" sz="1000"/>
          </a:p>
        </p:txBody>
      </p:sp>
      <p:sp>
        <p:nvSpPr>
          <p:cNvPr id="12" name="도형 154"/>
          <p:cNvSpPr>
            <a:spLocks/>
          </p:cNvSpPr>
          <p:nvPr/>
        </p:nvSpPr>
        <p:spPr>
          <a:xfrm rot="0">
            <a:off x="184785" y="1976120"/>
            <a:ext cx="180340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2</a:t>
            </a:r>
            <a:endParaRPr lang="ko-KR" altLang="en-US" sz="1000"/>
          </a:p>
        </p:txBody>
      </p:sp>
      <p:sp>
        <p:nvSpPr>
          <p:cNvPr id="13" name="도형 155"/>
          <p:cNvSpPr>
            <a:spLocks/>
          </p:cNvSpPr>
          <p:nvPr/>
        </p:nvSpPr>
        <p:spPr>
          <a:xfrm rot="0">
            <a:off x="140335" y="2361565"/>
            <a:ext cx="137795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3</a:t>
            </a:r>
            <a:endParaRPr lang="ko-KR" altLang="en-US" sz="1000"/>
          </a:p>
        </p:txBody>
      </p:sp>
      <p:sp>
        <p:nvSpPr>
          <p:cNvPr id="14" name="도형 156"/>
          <p:cNvSpPr>
            <a:spLocks/>
          </p:cNvSpPr>
          <p:nvPr/>
        </p:nvSpPr>
        <p:spPr>
          <a:xfrm rot="0">
            <a:off x="6233160" y="2361565"/>
            <a:ext cx="180340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4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116205"/>
          <a:ext cx="11993245" cy="6633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/>
                <a:gridCol w="3329940"/>
                <a:gridCol w="747395"/>
                <a:gridCol w="3657600"/>
                <a:gridCol w="852805"/>
                <a:gridCol w="1174115"/>
                <a:gridCol w="673735"/>
                <a:gridCol w="741680"/>
              </a:tblGrid>
              <a:tr h="24511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D_O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R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D_00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kern="1200" i="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관리자페이지 주문관리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1F1F1F"/>
                          </a:solidFill>
                          <a:latin typeface="Google Sans" charset="0"/>
                          <a:ea typeface="Google Sans" charset="0"/>
                        </a:rPr>
                        <a:t>FUR021</a:t>
                      </a:r>
                      <a:endParaRPr lang="ko-KR" altLang="en-US" sz="900" kern="1200" i="0" b="0">
                        <a:solidFill>
                          <a:srgbClr val="1F1F1F"/>
                        </a:solidFill>
                        <a:latin typeface="Google Sans" charset="0"/>
                        <a:ea typeface="Google Sans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543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주문현황,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취소현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황,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반품현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황 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공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통 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주문상세페이지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관리자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김도겸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122670"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해당 주문의 상품 리스트들과 현재 배송상태를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받는 사람의 정보, 총 결제 금액을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accent1"/>
                          </a:solidFill>
                        </a:rPr>
                        <a:t>-주</a:t>
                      </a:r>
                      <a:r>
                        <a:rPr lang="ko-KR" altLang="en-US" sz="1000" kern="1200">
                          <a:solidFill>
                            <a:schemeClr val="accent1"/>
                          </a:solidFill>
                        </a:rPr>
                        <a:t>문상세,</a:t>
                      </a:r>
                      <a:r>
                        <a:rPr lang="ko-KR" altLang="en-US" sz="1000" kern="1200">
                          <a:solidFill>
                            <a:schemeClr val="accent1"/>
                          </a:solidFill>
                        </a:rPr>
                        <a:t> 취소상</a:t>
                      </a:r>
                      <a:r>
                        <a:rPr lang="ko-KR" altLang="en-US" sz="1000" kern="1200">
                          <a:solidFill>
                            <a:schemeClr val="accent1"/>
                          </a:solidFill>
                        </a:rPr>
                        <a:t>세,</a:t>
                      </a:r>
                      <a:r>
                        <a:rPr lang="ko-KR" altLang="en-US" sz="1000" kern="1200">
                          <a:solidFill>
                            <a:schemeClr val="accent1"/>
                          </a:solidFill>
                        </a:rPr>
                        <a:t> 반품상</a:t>
                      </a:r>
                      <a:r>
                        <a:rPr lang="ko-KR" altLang="en-US" sz="1000" kern="1200">
                          <a:solidFill>
                            <a:schemeClr val="accent1"/>
                          </a:solidFill>
                        </a:rPr>
                        <a:t>세 </a:t>
                      </a:r>
                      <a:r>
                        <a:rPr lang="ko-KR" altLang="en-US" sz="1000" kern="1200">
                          <a:solidFill>
                            <a:schemeClr val="accent1"/>
                          </a:solidFill>
                        </a:rPr>
                        <a:t>동</a:t>
                      </a:r>
                      <a:r>
                        <a:rPr lang="ko-KR" altLang="en-US" sz="1000" kern="1200">
                          <a:solidFill>
                            <a:schemeClr val="accent1"/>
                          </a:solidFill>
                        </a:rPr>
                        <a:t>일</a:t>
                      </a:r>
                      <a:endParaRPr lang="ko-KR" altLang="en-US" sz="1000" kern="1200">
                        <a:solidFill>
                          <a:schemeClr val="accent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accent1"/>
                          </a:solidFill>
                        </a:rPr>
                        <a:t>-취소상</a:t>
                      </a:r>
                      <a:r>
                        <a:rPr lang="ko-KR" altLang="en-US" sz="1000" kern="1200">
                          <a:solidFill>
                            <a:schemeClr val="accent1"/>
                          </a:solidFill>
                        </a:rPr>
                        <a:t>세 </a:t>
                      </a:r>
                      <a:r>
                        <a:rPr lang="ko-KR" altLang="en-US" sz="1000" kern="1200">
                          <a:solidFill>
                            <a:schemeClr val="accent1"/>
                          </a:solidFill>
                        </a:rPr>
                        <a:t>내역에서</a:t>
                      </a:r>
                      <a:r>
                        <a:rPr lang="ko-KR" altLang="en-US" sz="1000" kern="1200">
                          <a:solidFill>
                            <a:schemeClr val="accent1"/>
                          </a:solidFill>
                        </a:rPr>
                        <a:t>는 </a:t>
                      </a:r>
                      <a:r>
                        <a:rPr lang="ko-KR" altLang="en-US" sz="1000" kern="1200">
                          <a:solidFill>
                            <a:schemeClr val="accent1"/>
                          </a:solidFill>
                        </a:rPr>
                        <a:t>운송장번호</a:t>
                      </a:r>
                      <a:r>
                        <a:rPr lang="ko-KR" altLang="en-US" sz="1000" kern="1200">
                          <a:solidFill>
                            <a:schemeClr val="accent1"/>
                          </a:solidFill>
                        </a:rPr>
                        <a:t> 미출력</a:t>
                      </a:r>
                      <a:endParaRPr lang="ko-KR" altLang="en-US" sz="1000" kern="1200">
                        <a:solidFill>
                          <a:schemeClr val="accent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accent1"/>
                          </a:solidFill>
                        </a:rPr>
                        <a:t>-</a:t>
                      </a:r>
                      <a:r>
                        <a:rPr lang="ko-KR" altLang="en-US" sz="1000" kern="1200">
                          <a:solidFill>
                            <a:schemeClr val="accent1"/>
                          </a:solidFill>
                        </a:rPr>
                        <a:t>조</a:t>
                      </a:r>
                      <a:r>
                        <a:rPr lang="ko-KR" altLang="en-US" sz="1000" kern="1200">
                          <a:solidFill>
                            <a:schemeClr val="accent1"/>
                          </a:solidFill>
                        </a:rPr>
                        <a:t>회한 </a:t>
                      </a:r>
                      <a:r>
                        <a:rPr lang="ko-KR" altLang="en-US" sz="1000" kern="1200">
                          <a:solidFill>
                            <a:schemeClr val="accent1"/>
                          </a:solidFill>
                        </a:rPr>
                        <a:t>주문번</a:t>
                      </a:r>
                      <a:r>
                        <a:rPr lang="ko-KR" altLang="en-US" sz="1000" kern="1200">
                          <a:solidFill>
                            <a:schemeClr val="accent1"/>
                          </a:solidFill>
                        </a:rPr>
                        <a:t>호에 </a:t>
                      </a:r>
                      <a:r>
                        <a:rPr lang="ko-KR" altLang="en-US" sz="1000" kern="1200">
                          <a:solidFill>
                            <a:schemeClr val="accent1"/>
                          </a:solidFill>
                        </a:rPr>
                        <a:t>대</a:t>
                      </a:r>
                      <a:r>
                        <a:rPr lang="ko-KR" altLang="en-US" sz="1000" kern="1200">
                          <a:solidFill>
                            <a:schemeClr val="accent1"/>
                          </a:solidFill>
                        </a:rPr>
                        <a:t>한 </a:t>
                      </a:r>
                      <a:r>
                        <a:rPr lang="ko-KR" altLang="en-US" sz="1000" kern="1200">
                          <a:solidFill>
                            <a:schemeClr val="accent1"/>
                          </a:solidFill>
                        </a:rPr>
                        <a:t>상</a:t>
                      </a:r>
                      <a:r>
                        <a:rPr lang="ko-KR" altLang="en-US" sz="1000" kern="1200">
                          <a:solidFill>
                            <a:schemeClr val="accent1"/>
                          </a:solidFill>
                        </a:rPr>
                        <a:t>품 </a:t>
                      </a:r>
                      <a:r>
                        <a:rPr lang="ko-KR" altLang="en-US" sz="1000" kern="1200">
                          <a:solidFill>
                            <a:schemeClr val="accent1"/>
                          </a:solidFill>
                        </a:rPr>
                        <a:t>리스</a:t>
                      </a:r>
                      <a:r>
                        <a:rPr lang="ko-KR" altLang="en-US" sz="1000" kern="1200">
                          <a:solidFill>
                            <a:schemeClr val="accent1"/>
                          </a:solidFill>
                        </a:rPr>
                        <a:t>트</a:t>
                      </a:r>
                      <a:endParaRPr lang="ko-KR" altLang="en-US" sz="1000" kern="1200">
                        <a:solidFill>
                          <a:schemeClr val="accent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accent1"/>
                          </a:solidFill>
                        </a:rPr>
                        <a:t>-마이페이지</a:t>
                      </a:r>
                      <a:r>
                        <a:rPr lang="ko-KR" altLang="en-US" sz="1000" kern="1200">
                          <a:solidFill>
                            <a:schemeClr val="accent1"/>
                          </a:solidFill>
                        </a:rPr>
                        <a:t>의 </a:t>
                      </a:r>
                      <a:r>
                        <a:rPr lang="ko-KR" altLang="en-US" sz="1000" kern="1200">
                          <a:solidFill>
                            <a:schemeClr val="accent1"/>
                          </a:solidFill>
                        </a:rPr>
                        <a:t>주문상세페이지</a:t>
                      </a:r>
                      <a:r>
                        <a:rPr lang="ko-KR" altLang="en-US" sz="1000" kern="1200">
                          <a:solidFill>
                            <a:schemeClr val="accent1"/>
                          </a:solidFill>
                        </a:rPr>
                        <a:t>와 </a:t>
                      </a:r>
                      <a:r>
                        <a:rPr lang="ko-KR" altLang="en-US" sz="1000" kern="1200">
                          <a:solidFill>
                            <a:schemeClr val="accent1"/>
                          </a:solidFill>
                        </a:rPr>
                        <a:t>동</a:t>
                      </a:r>
                      <a:r>
                        <a:rPr lang="ko-KR" altLang="en-US" sz="1000" kern="1200">
                          <a:solidFill>
                            <a:schemeClr val="accent1"/>
                          </a:solidFill>
                        </a:rPr>
                        <a:t>일</a:t>
                      </a:r>
                      <a:endParaRPr lang="ko-KR" altLang="en-US" sz="1000" kern="1200">
                        <a:solidFill>
                          <a:schemeClr val="accent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/>
                        </a:solidFill>
                      </a:endParaRPr>
                    </a:p>
                  </a:txBody>
                  <a:tcPr marL="91440" marR="91440" marT="45720" marB="45720" anchor="t"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pic>
        <p:nvPicPr>
          <p:cNvPr id="6" name="그림 157" descr="C:/Users/admin/AppData/Roaming/PolarisOffice/ETemp/608_16042200/fImage63269873194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126615" y="716915"/>
            <a:ext cx="4487545" cy="5852795"/>
          </a:xfrm>
          <a:prstGeom prst="rect"/>
          <a:noFill/>
        </p:spPr>
      </p:pic>
      <p:sp>
        <p:nvSpPr>
          <p:cNvPr id="8" name="도형 4"/>
          <p:cNvSpPr>
            <a:spLocks/>
          </p:cNvSpPr>
          <p:nvPr/>
        </p:nvSpPr>
        <p:spPr>
          <a:xfrm rot="0">
            <a:off x="3395980" y="716915"/>
            <a:ext cx="3145790" cy="314960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주문번호, 운송장번호</a:t>
            </a: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 배송상</a:t>
            </a: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태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7"/>
          <p:cNvSpPr>
            <a:spLocks/>
          </p:cNvSpPr>
          <p:nvPr/>
        </p:nvSpPr>
        <p:spPr>
          <a:xfrm rot="0">
            <a:off x="2195195" y="1164590"/>
            <a:ext cx="4418330" cy="158686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9"/>
          <p:cNvSpPr>
            <a:spLocks/>
          </p:cNvSpPr>
          <p:nvPr/>
        </p:nvSpPr>
        <p:spPr>
          <a:xfrm rot="0">
            <a:off x="4130675" y="2248535"/>
            <a:ext cx="2357755" cy="28829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4130675" y="4030980"/>
            <a:ext cx="2357120" cy="28765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2030730" y="981710"/>
            <a:ext cx="180975" cy="199390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1</a:t>
            </a:r>
            <a:endParaRPr lang="ko-KR" altLang="en-US" sz="1000"/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2070100" y="4569460"/>
            <a:ext cx="4417695" cy="1998980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1941195" y="4575175"/>
            <a:ext cx="180975" cy="199390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2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116205"/>
          <a:ext cx="11993245" cy="6633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/>
                <a:gridCol w="3329940"/>
                <a:gridCol w="747395"/>
                <a:gridCol w="3657600"/>
                <a:gridCol w="852805"/>
                <a:gridCol w="1174115"/>
                <a:gridCol w="673735"/>
                <a:gridCol w="741680"/>
              </a:tblGrid>
              <a:tr h="24511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D_CHA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R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T_001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kern="1200" i="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관리자페이지 매출현황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1F1F1F"/>
                          </a:solidFill>
                          <a:latin typeface="Google Sans" charset="0"/>
                          <a:ea typeface="Google Sans" charset="0"/>
                        </a:rPr>
                        <a:t>FUR022</a:t>
                      </a:r>
                      <a:endParaRPr lang="ko-KR" altLang="en-US" sz="900" kern="1200" i="0" b="0">
                        <a:solidFill>
                          <a:srgbClr val="1F1F1F"/>
                        </a:solidFill>
                        <a:latin typeface="Google Sans" charset="0"/>
                        <a:ea typeface="Google Sans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543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매출현황 차트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관리자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김도겸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122670"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주간 매출을 그래프형 차트로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카테고리별 매출을 원형 차트로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12" name="Rect 0"/>
          <p:cNvSpPr>
            <a:spLocks/>
          </p:cNvSpPr>
          <p:nvPr/>
        </p:nvSpPr>
        <p:spPr>
          <a:xfrm rot="0">
            <a:off x="4130675" y="2239645"/>
            <a:ext cx="2357120" cy="28765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4130675" y="4030980"/>
            <a:ext cx="2357120" cy="28765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2200" y="648970"/>
            <a:ext cx="6774815" cy="3240405"/>
          </a:xfrm>
          <a:prstGeom prst="rect"/>
          <a:noFill/>
        </p:spPr>
      </p:pic>
      <p:pic>
        <p:nvPicPr>
          <p:cNvPr id="15" name="그림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43125" y="3699510"/>
            <a:ext cx="4792345" cy="3002915"/>
          </a:xfrm>
          <a:prstGeom prst="rect"/>
          <a:noFill/>
        </p:spPr>
      </p:pic>
      <p:sp>
        <p:nvSpPr>
          <p:cNvPr id="16" name="도형 19"/>
          <p:cNvSpPr>
            <a:spLocks/>
          </p:cNvSpPr>
          <p:nvPr/>
        </p:nvSpPr>
        <p:spPr>
          <a:xfrm rot="0">
            <a:off x="1218565" y="680720"/>
            <a:ext cx="6433820" cy="2984500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20"/>
          <p:cNvSpPr>
            <a:spLocks/>
          </p:cNvSpPr>
          <p:nvPr/>
        </p:nvSpPr>
        <p:spPr>
          <a:xfrm rot="0">
            <a:off x="2195195" y="3700780"/>
            <a:ext cx="4678045" cy="2984500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28"/>
          <p:cNvSpPr>
            <a:spLocks/>
          </p:cNvSpPr>
          <p:nvPr/>
        </p:nvSpPr>
        <p:spPr>
          <a:xfrm rot="0">
            <a:off x="1062990" y="641350"/>
            <a:ext cx="180975" cy="199390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1</a:t>
            </a:r>
            <a:endParaRPr lang="ko-KR" altLang="en-US" sz="1000"/>
          </a:p>
        </p:txBody>
      </p:sp>
      <p:sp>
        <p:nvSpPr>
          <p:cNvPr id="19" name="도형 29"/>
          <p:cNvSpPr>
            <a:spLocks/>
          </p:cNvSpPr>
          <p:nvPr/>
        </p:nvSpPr>
        <p:spPr>
          <a:xfrm rot="0">
            <a:off x="2039620" y="3634740"/>
            <a:ext cx="180975" cy="199390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2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116205"/>
          <a:ext cx="11993245" cy="6633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/>
                <a:gridCol w="3329940"/>
                <a:gridCol w="747395"/>
                <a:gridCol w="3657600"/>
                <a:gridCol w="852805"/>
                <a:gridCol w="1174115"/>
                <a:gridCol w="673735"/>
                <a:gridCol w="741680"/>
              </a:tblGrid>
              <a:tr h="24511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D_NOT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I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_001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kern="1200" i="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관리자페이지 공지사항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1F1F1F"/>
                          </a:solidFill>
                          <a:latin typeface="Google Sans" charset="0"/>
                          <a:ea typeface="Google Sans" charset="0"/>
                        </a:rPr>
                        <a:t>FUR02</a:t>
                      </a:r>
                      <a:r>
                        <a:rPr lang="ko-KR" sz="900" kern="1200" i="0" b="0">
                          <a:solidFill>
                            <a:srgbClr val="1F1F1F"/>
                          </a:solidFill>
                          <a:latin typeface="Google Sans" charset="0"/>
                          <a:ea typeface="Google Sans" charset="0"/>
                        </a:rPr>
                        <a:t>3</a:t>
                      </a:r>
                      <a:endParaRPr lang="ko-KR" altLang="en-US" sz="900" kern="1200" i="0" b="0">
                        <a:solidFill>
                          <a:srgbClr val="1F1F1F"/>
                        </a:solidFill>
                        <a:latin typeface="Google Sans" charset="0"/>
                        <a:ea typeface="Google Sans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543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공지사항 리스트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관리자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김도겸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122670"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공지사항 리스트 번호 제목 날짜를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페이징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키워드로 공지사항 게시글 검색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12" name="Rect 0"/>
          <p:cNvSpPr>
            <a:spLocks/>
          </p:cNvSpPr>
          <p:nvPr/>
        </p:nvSpPr>
        <p:spPr>
          <a:xfrm rot="0">
            <a:off x="4130675" y="2239645"/>
            <a:ext cx="2357120" cy="28765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4130675" y="4030980"/>
            <a:ext cx="2357120" cy="28765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" name="그림 25" descr="C:/Users/admin/AppData/Roaming/PolarisOffice/ETemp/7376_17094128/fImage63889451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58875" y="655320"/>
            <a:ext cx="6772275" cy="6092825"/>
          </a:xfrm>
          <a:prstGeom prst="rect"/>
          <a:noFill/>
        </p:spPr>
      </p:pic>
      <p:sp>
        <p:nvSpPr>
          <p:cNvPr id="15" name="도형 26"/>
          <p:cNvSpPr>
            <a:spLocks/>
          </p:cNvSpPr>
          <p:nvPr/>
        </p:nvSpPr>
        <p:spPr>
          <a:xfrm rot="0">
            <a:off x="1218565" y="1406525"/>
            <a:ext cx="6685280" cy="481266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27"/>
          <p:cNvSpPr>
            <a:spLocks/>
          </p:cNvSpPr>
          <p:nvPr/>
        </p:nvSpPr>
        <p:spPr>
          <a:xfrm rot="0">
            <a:off x="2983865" y="6254115"/>
            <a:ext cx="3109595" cy="332740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30"/>
          <p:cNvSpPr>
            <a:spLocks/>
          </p:cNvSpPr>
          <p:nvPr/>
        </p:nvSpPr>
        <p:spPr>
          <a:xfrm rot="0">
            <a:off x="1089660" y="1367155"/>
            <a:ext cx="180975" cy="199390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1</a:t>
            </a:r>
            <a:endParaRPr lang="ko-KR" altLang="en-US" sz="1000"/>
          </a:p>
        </p:txBody>
      </p:sp>
      <p:sp>
        <p:nvSpPr>
          <p:cNvPr id="18" name="도형 31"/>
          <p:cNvSpPr>
            <a:spLocks/>
          </p:cNvSpPr>
          <p:nvPr/>
        </p:nvSpPr>
        <p:spPr>
          <a:xfrm rot="0">
            <a:off x="2837180" y="6214745"/>
            <a:ext cx="180975" cy="199390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2</a:t>
            </a:r>
            <a:endParaRPr lang="ko-KR" altLang="en-US" sz="1000"/>
          </a:p>
        </p:txBody>
      </p:sp>
      <p:sp>
        <p:nvSpPr>
          <p:cNvPr id="19" name="도형 32"/>
          <p:cNvSpPr>
            <a:spLocks/>
          </p:cNvSpPr>
          <p:nvPr/>
        </p:nvSpPr>
        <p:spPr>
          <a:xfrm rot="0">
            <a:off x="6442075" y="1021080"/>
            <a:ext cx="1362710" cy="28765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S</a:t>
            </a:r>
            <a:r>
              <a:rPr lang="ko-KR"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earch</a:t>
            </a:r>
            <a:endParaRPr lang="ko-KR" altLang="en-US" sz="1200">
              <a:solidFill>
                <a:schemeClr val="bg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33"/>
          <p:cNvSpPr>
            <a:spLocks/>
          </p:cNvSpPr>
          <p:nvPr/>
        </p:nvSpPr>
        <p:spPr>
          <a:xfrm rot="0">
            <a:off x="7849235" y="967105"/>
            <a:ext cx="528955" cy="34099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검색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1" name="도형 35"/>
          <p:cNvSpPr>
            <a:spLocks/>
          </p:cNvSpPr>
          <p:nvPr/>
        </p:nvSpPr>
        <p:spPr>
          <a:xfrm rot="0">
            <a:off x="6370955" y="958850"/>
            <a:ext cx="2106295" cy="332740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116205"/>
          <a:ext cx="11993245" cy="6641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/>
                <a:gridCol w="3329940"/>
                <a:gridCol w="747395"/>
                <a:gridCol w="3657600"/>
                <a:gridCol w="852805"/>
                <a:gridCol w="1174115"/>
                <a:gridCol w="673735"/>
                <a:gridCol w="741680"/>
              </a:tblGrid>
              <a:tr h="253365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D_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AIN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_0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kern="1200" i="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관리자페이지 메인화면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1F1F1F"/>
                          </a:solidFill>
                          <a:latin typeface="Google Sans" charset="0"/>
                          <a:ea typeface="Google Sans" charset="0"/>
                        </a:rPr>
                        <a:t>FUR016</a:t>
                      </a:r>
                      <a:endParaRPr lang="ko-KR" altLang="en-US" sz="900" kern="1200" i="0" b="0">
                        <a:solidFill>
                          <a:srgbClr val="1F1F1F"/>
                        </a:solidFill>
                        <a:latin typeface="Google Sans" charset="0"/>
                        <a:ea typeface="Google Sans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543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관리자 메인화면 구성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관리자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김도겸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122670"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처리해야 할 취소요청에 대한 목록을 주문 번호,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     주문상품, 주문자ID, 주소, 상세주소, 취소일자, 주문상태를 표시.  클릭 시 취소현황 페이지로 이동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ko-KR" altLang="en-US" sz="1000" kern="12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1-1 주문번호, 주문상품(내용은 상품명(외0개)로 표기), 주문자ID, 주소, 상세주소, 취소일자, 주문상태(취소요청)로 구성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     1-2 검색과 페이징, 컬럼별 정렬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처리해야 할 반품요청에 대한 목록을 주문번호, 주문상품, 주문자ID, 주소, 상세주소, 반품요청일자, 주문상태를 표시. 클릭 시 반품현항 페이지로 이동</a:t>
                      </a:r>
                      <a:r>
                        <a:rPr lang="ko-KR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위의 테이블과 기능은 동일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pic>
        <p:nvPicPr>
          <p:cNvPr id="6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6850" y="839470"/>
            <a:ext cx="8351520" cy="2592705"/>
          </a:xfrm>
          <a:prstGeom prst="rect"/>
          <a:noFill/>
        </p:spPr>
      </p:pic>
      <p:pic>
        <p:nvPicPr>
          <p:cNvPr id="7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4630" y="3788410"/>
            <a:ext cx="8333740" cy="2502535"/>
          </a:xfrm>
          <a:prstGeom prst="rect"/>
          <a:noFill/>
        </p:spPr>
      </p:pic>
      <p:sp>
        <p:nvSpPr>
          <p:cNvPr id="9" name="도형 15"/>
          <p:cNvSpPr>
            <a:spLocks/>
          </p:cNvSpPr>
          <p:nvPr/>
        </p:nvSpPr>
        <p:spPr>
          <a:xfrm rot="0">
            <a:off x="255270" y="840740"/>
            <a:ext cx="8248650" cy="256476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14"/>
          <p:cNvSpPr>
            <a:spLocks/>
          </p:cNvSpPr>
          <p:nvPr/>
        </p:nvSpPr>
        <p:spPr>
          <a:xfrm rot="0">
            <a:off x="193040" y="739140"/>
            <a:ext cx="180340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0" name="도형 16"/>
          <p:cNvSpPr>
            <a:spLocks/>
          </p:cNvSpPr>
          <p:nvPr/>
        </p:nvSpPr>
        <p:spPr>
          <a:xfrm rot="0">
            <a:off x="210820" y="3633470"/>
            <a:ext cx="479425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2</a:t>
            </a:r>
            <a:endParaRPr lang="ko-KR" altLang="en-US" sz="1000"/>
          </a:p>
        </p:txBody>
      </p:sp>
      <p:sp>
        <p:nvSpPr>
          <p:cNvPr id="11" name="도형 24"/>
          <p:cNvSpPr>
            <a:spLocks/>
          </p:cNvSpPr>
          <p:nvPr/>
        </p:nvSpPr>
        <p:spPr>
          <a:xfrm rot="0">
            <a:off x="327025" y="1496060"/>
            <a:ext cx="8078470" cy="18859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25"/>
          <p:cNvSpPr>
            <a:spLocks/>
          </p:cNvSpPr>
          <p:nvPr/>
        </p:nvSpPr>
        <p:spPr>
          <a:xfrm rot="0">
            <a:off x="282575" y="1321435"/>
            <a:ext cx="479425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1</a:t>
            </a:r>
            <a:r>
              <a:rPr lang="ko-KR" altLang="ko-KR" sz="1000"/>
              <a:t>-1</a:t>
            </a:r>
            <a:endParaRPr lang="ko-KR" altLang="en-US" sz="1000"/>
          </a:p>
        </p:txBody>
      </p:sp>
      <p:sp>
        <p:nvSpPr>
          <p:cNvPr id="15" name="도형 28"/>
          <p:cNvSpPr>
            <a:spLocks/>
          </p:cNvSpPr>
          <p:nvPr/>
        </p:nvSpPr>
        <p:spPr>
          <a:xfrm rot="0">
            <a:off x="7266940" y="1164590"/>
            <a:ext cx="1138555" cy="251460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26"/>
          <p:cNvSpPr>
            <a:spLocks/>
          </p:cNvSpPr>
          <p:nvPr/>
        </p:nvSpPr>
        <p:spPr>
          <a:xfrm rot="0">
            <a:off x="6868795" y="1026160"/>
            <a:ext cx="479425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1</a:t>
            </a:r>
            <a:r>
              <a:rPr lang="ko-KR" altLang="ko-KR" sz="1000"/>
              <a:t>-2</a:t>
            </a:r>
            <a:endParaRPr lang="ko-KR" altLang="en-US" sz="1000"/>
          </a:p>
        </p:txBody>
      </p:sp>
      <p:sp>
        <p:nvSpPr>
          <p:cNvPr id="16" name="도형 29"/>
          <p:cNvSpPr>
            <a:spLocks/>
          </p:cNvSpPr>
          <p:nvPr/>
        </p:nvSpPr>
        <p:spPr>
          <a:xfrm rot="0">
            <a:off x="7670165" y="3091180"/>
            <a:ext cx="762000" cy="224790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27"/>
          <p:cNvSpPr>
            <a:spLocks/>
          </p:cNvSpPr>
          <p:nvPr/>
        </p:nvSpPr>
        <p:spPr>
          <a:xfrm rot="0">
            <a:off x="7218680" y="3024505"/>
            <a:ext cx="479425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1</a:t>
            </a:r>
            <a:r>
              <a:rPr lang="ko-KR" altLang="ko-KR" sz="1000"/>
              <a:t>-2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116205"/>
          <a:ext cx="11993245" cy="6633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/>
                <a:gridCol w="3329940"/>
                <a:gridCol w="747395"/>
                <a:gridCol w="3657600"/>
                <a:gridCol w="852805"/>
                <a:gridCol w="1174115"/>
                <a:gridCol w="673735"/>
                <a:gridCol w="741680"/>
              </a:tblGrid>
              <a:tr h="24511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D_NOT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I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_00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kern="1200" i="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관리자페이지 공지사항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1F1F1F"/>
                          </a:solidFill>
                          <a:latin typeface="Google Sans" charset="0"/>
                          <a:ea typeface="Google Sans" charset="0"/>
                        </a:rPr>
                        <a:t>FUR02</a:t>
                      </a:r>
                      <a:r>
                        <a:rPr lang="ko-KR" sz="900" kern="1200" i="0" b="0">
                          <a:solidFill>
                            <a:srgbClr val="1F1F1F"/>
                          </a:solidFill>
                          <a:latin typeface="Google Sans" charset="0"/>
                          <a:ea typeface="Google Sans" charset="0"/>
                        </a:rPr>
                        <a:t>3</a:t>
                      </a:r>
                      <a:endParaRPr lang="ko-KR" altLang="en-US" sz="900" kern="1200" i="0" b="0">
                        <a:solidFill>
                          <a:srgbClr val="1F1F1F"/>
                        </a:solidFill>
                        <a:latin typeface="Google Sans" charset="0"/>
                        <a:ea typeface="Google Sans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543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공지사항 상세보기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관리자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김도겸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122670"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공지사항의 제목 작성일 이미지, 내용을 확인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첨부파일 다운로드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12" name="Rect 0"/>
          <p:cNvSpPr>
            <a:spLocks/>
          </p:cNvSpPr>
          <p:nvPr/>
        </p:nvSpPr>
        <p:spPr>
          <a:xfrm rot="0">
            <a:off x="4130675" y="2239645"/>
            <a:ext cx="2357120" cy="28765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4130675" y="4030980"/>
            <a:ext cx="2357120" cy="28765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2437130" y="984885"/>
            <a:ext cx="2868295" cy="22479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제목</a:t>
            </a:r>
            <a:endParaRPr lang="ko-KR" altLang="en-US" sz="1200">
              <a:solidFill>
                <a:schemeClr val="bg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1827530" y="985520"/>
            <a:ext cx="502920" cy="20637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제</a:t>
            </a:r>
            <a:r>
              <a:rPr lang="ko-KR" sz="1000">
                <a:latin typeface="맑은 고딕" charset="0"/>
                <a:ea typeface="맑은 고딕" charset="0"/>
              </a:rPr>
              <a:t>목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859790" y="1326515"/>
            <a:ext cx="6953885" cy="43186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859790" y="5720080"/>
            <a:ext cx="1013460" cy="20637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첨부파일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1953895" y="5719445"/>
            <a:ext cx="1694180" cy="19748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첨부파일 명</a:t>
            </a:r>
            <a:endParaRPr lang="ko-KR" altLang="en-US" sz="1200">
              <a:solidFill>
                <a:schemeClr val="bg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51"/>
          <p:cNvSpPr>
            <a:spLocks/>
          </p:cNvSpPr>
          <p:nvPr/>
        </p:nvSpPr>
        <p:spPr>
          <a:xfrm rot="0">
            <a:off x="5429885" y="994410"/>
            <a:ext cx="744220" cy="20637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일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52"/>
          <p:cNvSpPr>
            <a:spLocks/>
          </p:cNvSpPr>
          <p:nvPr/>
        </p:nvSpPr>
        <p:spPr>
          <a:xfrm rot="0">
            <a:off x="6271895" y="993775"/>
            <a:ext cx="1488440" cy="22479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024-06-21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53"/>
          <p:cNvSpPr>
            <a:spLocks/>
          </p:cNvSpPr>
          <p:nvPr/>
        </p:nvSpPr>
        <p:spPr>
          <a:xfrm rot="0">
            <a:off x="1110615" y="1410335"/>
            <a:ext cx="6541770" cy="186944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이미</a:t>
            </a:r>
            <a:r>
              <a:rPr lang="ko-KR" sz="10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지</a:t>
            </a:r>
            <a:endParaRPr lang="ko-KR" altLang="en-US" sz="1000">
              <a:solidFill>
                <a:schemeClr val="bg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54"/>
          <p:cNvSpPr>
            <a:spLocks/>
          </p:cNvSpPr>
          <p:nvPr/>
        </p:nvSpPr>
        <p:spPr>
          <a:xfrm rot="0">
            <a:off x="1110615" y="3524885"/>
            <a:ext cx="6541770" cy="186944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내</a:t>
            </a:r>
            <a:r>
              <a:rPr lang="ko-KR" sz="10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용</a:t>
            </a:r>
            <a:endParaRPr lang="ko-KR" altLang="en-US" sz="1000">
              <a:solidFill>
                <a:schemeClr val="bg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55"/>
          <p:cNvSpPr>
            <a:spLocks/>
          </p:cNvSpPr>
          <p:nvPr/>
        </p:nvSpPr>
        <p:spPr>
          <a:xfrm rot="0">
            <a:off x="850900" y="985520"/>
            <a:ext cx="861060" cy="20637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번호 </a:t>
            </a:r>
            <a:r>
              <a:rPr lang="ko-KR" sz="1000">
                <a:latin typeface="맑은 고딕" charset="0"/>
                <a:ea typeface="맑은 고딕" charset="0"/>
              </a:rPr>
              <a:t>: 0</a:t>
            </a:r>
            <a:r>
              <a:rPr lang="ko-KR" sz="1000">
                <a:latin typeface="맑은 고딕" charset="0"/>
                <a:ea typeface="맑은 고딕" charset="0"/>
              </a:rPr>
              <a:t>번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56"/>
          <p:cNvSpPr>
            <a:spLocks/>
          </p:cNvSpPr>
          <p:nvPr/>
        </p:nvSpPr>
        <p:spPr>
          <a:xfrm rot="0">
            <a:off x="6720205" y="6056630"/>
            <a:ext cx="600710" cy="26987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수정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1" name="도형 57"/>
          <p:cNvSpPr>
            <a:spLocks/>
          </p:cNvSpPr>
          <p:nvPr/>
        </p:nvSpPr>
        <p:spPr>
          <a:xfrm rot="0">
            <a:off x="7410450" y="6056630"/>
            <a:ext cx="600710" cy="26987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latin typeface="맑은 고딕" charset="0"/>
                <a:ea typeface="맑은 고딕" charset="0"/>
              </a:rPr>
              <a:t>삭</a:t>
            </a:r>
            <a:r>
              <a:rPr lang="ko-KR" sz="1200">
                <a:latin typeface="맑은 고딕" charset="0"/>
                <a:ea typeface="맑은 고딕" charset="0"/>
              </a:rPr>
              <a:t>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2" name="도형 58"/>
          <p:cNvSpPr>
            <a:spLocks/>
          </p:cNvSpPr>
          <p:nvPr/>
        </p:nvSpPr>
        <p:spPr>
          <a:xfrm rot="0">
            <a:off x="815340" y="948690"/>
            <a:ext cx="6962775" cy="5010150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도형 59"/>
          <p:cNvSpPr>
            <a:spLocks/>
          </p:cNvSpPr>
          <p:nvPr/>
        </p:nvSpPr>
        <p:spPr>
          <a:xfrm rot="0">
            <a:off x="3755390" y="5719445"/>
            <a:ext cx="1694180" cy="19748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첨부파일 명</a:t>
            </a:r>
            <a:endParaRPr lang="ko-KR" altLang="en-US" sz="1200">
              <a:solidFill>
                <a:schemeClr val="bg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60"/>
          <p:cNvSpPr>
            <a:spLocks/>
          </p:cNvSpPr>
          <p:nvPr/>
        </p:nvSpPr>
        <p:spPr>
          <a:xfrm rot="0">
            <a:off x="815340" y="5671820"/>
            <a:ext cx="4669155" cy="260350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61"/>
          <p:cNvSpPr>
            <a:spLocks/>
          </p:cNvSpPr>
          <p:nvPr/>
        </p:nvSpPr>
        <p:spPr>
          <a:xfrm rot="0">
            <a:off x="641350" y="892175"/>
            <a:ext cx="180975" cy="199390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1</a:t>
            </a:r>
            <a:endParaRPr lang="ko-KR" altLang="en-US" sz="1000"/>
          </a:p>
        </p:txBody>
      </p:sp>
      <p:sp>
        <p:nvSpPr>
          <p:cNvPr id="36" name="도형 62"/>
          <p:cNvSpPr>
            <a:spLocks/>
          </p:cNvSpPr>
          <p:nvPr/>
        </p:nvSpPr>
        <p:spPr>
          <a:xfrm rot="0">
            <a:off x="677545" y="5596255"/>
            <a:ext cx="180975" cy="199390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2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116205"/>
          <a:ext cx="11993245" cy="6633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/>
                <a:gridCol w="3329940"/>
                <a:gridCol w="747395"/>
                <a:gridCol w="3657600"/>
                <a:gridCol w="852805"/>
                <a:gridCol w="1174115"/>
                <a:gridCol w="673735"/>
                <a:gridCol w="741680"/>
              </a:tblGrid>
              <a:tr h="24511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D_NOT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I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_00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kern="1200" i="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관리자페이지 공지사항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1F1F1F"/>
                          </a:solidFill>
                          <a:latin typeface="Google Sans" charset="0"/>
                          <a:ea typeface="Google Sans" charset="0"/>
                        </a:rPr>
                        <a:t>FUR02</a:t>
                      </a:r>
                      <a:r>
                        <a:rPr lang="ko-KR" sz="900" kern="1200" i="0" b="0">
                          <a:solidFill>
                            <a:srgbClr val="1F1F1F"/>
                          </a:solidFill>
                          <a:latin typeface="Google Sans" charset="0"/>
                          <a:ea typeface="Google Sans" charset="0"/>
                        </a:rPr>
                        <a:t>3</a:t>
                      </a:r>
                      <a:endParaRPr lang="ko-KR" altLang="en-US" sz="900" kern="1200" i="0" b="0">
                        <a:solidFill>
                          <a:srgbClr val="1F1F1F"/>
                        </a:solidFill>
                        <a:latin typeface="Google Sans" charset="0"/>
                        <a:ea typeface="Google Sans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543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공지사항 수정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관리자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김도겸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122670"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제목, 내용 수정, 수정날짜로 작성일이 변경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등록한 이미지 수정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첨부파일 수정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12" name="Rect 0"/>
          <p:cNvSpPr>
            <a:spLocks/>
          </p:cNvSpPr>
          <p:nvPr/>
        </p:nvSpPr>
        <p:spPr>
          <a:xfrm rot="0">
            <a:off x="4130675" y="2239645"/>
            <a:ext cx="2357120" cy="28765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4130675" y="4030980"/>
            <a:ext cx="2357120" cy="28765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1406525" y="958215"/>
            <a:ext cx="6398260" cy="22479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제목</a:t>
            </a:r>
            <a:endParaRPr lang="ko-KR" altLang="en-US" sz="1200">
              <a:solidFill>
                <a:schemeClr val="bg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859790" y="967740"/>
            <a:ext cx="502920" cy="20637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제</a:t>
            </a:r>
            <a:r>
              <a:rPr lang="ko-KR" sz="1000">
                <a:latin typeface="맑은 고딕" charset="0"/>
                <a:ea typeface="맑은 고딕" charset="0"/>
              </a:rPr>
              <a:t>목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859790" y="1326515"/>
            <a:ext cx="6953885" cy="43186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내용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859790" y="5761990"/>
            <a:ext cx="896620" cy="20637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이미지 </a:t>
            </a:r>
            <a:r>
              <a:rPr lang="ko-KR" sz="1000">
                <a:latin typeface="맑은 고딕" charset="0"/>
                <a:ea typeface="맑은 고딕" charset="0"/>
              </a:rPr>
              <a:t>등</a:t>
            </a:r>
            <a:r>
              <a:rPr lang="ko-KR" sz="1000">
                <a:latin typeface="맑은 고딕" charset="0"/>
                <a:ea typeface="맑은 고딕" charset="0"/>
              </a:rPr>
              <a:t>록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1863725" y="5761355"/>
            <a:ext cx="1694180" cy="19748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이미지</a:t>
            </a:r>
            <a:r>
              <a:rPr lang="ko-KR"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명</a:t>
            </a:r>
            <a:endParaRPr lang="ko-KR" altLang="en-US" sz="1200">
              <a:solidFill>
                <a:schemeClr val="bg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859790" y="6093460"/>
            <a:ext cx="1013460" cy="20637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첨부파일 </a:t>
            </a:r>
            <a:r>
              <a:rPr lang="ko-KR" sz="1000">
                <a:latin typeface="맑은 고딕" charset="0"/>
                <a:ea typeface="맑은 고딕" charset="0"/>
              </a:rPr>
              <a:t>등</a:t>
            </a:r>
            <a:r>
              <a:rPr lang="ko-KR" sz="1000">
                <a:latin typeface="맑은 고딕" charset="0"/>
                <a:ea typeface="맑은 고딕" charset="0"/>
              </a:rPr>
              <a:t>록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1989455" y="6092825"/>
            <a:ext cx="1694180" cy="19748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첨부파일 명</a:t>
            </a:r>
            <a:endParaRPr lang="ko-KR" altLang="en-US" sz="1200">
              <a:solidFill>
                <a:schemeClr val="bg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3835400" y="6092825"/>
            <a:ext cx="1694180" cy="19748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첨부파일 명</a:t>
            </a:r>
            <a:endParaRPr lang="ko-KR" altLang="en-US" sz="1200">
              <a:solidFill>
                <a:schemeClr val="bg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5690235" y="6092825"/>
            <a:ext cx="1694180" cy="19748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첨부파일 명</a:t>
            </a:r>
            <a:endParaRPr lang="ko-KR" altLang="en-US" sz="1200">
              <a:solidFill>
                <a:schemeClr val="bg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7383145" y="6433185"/>
            <a:ext cx="815975" cy="26987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latin typeface="맑은 고딕" charset="0"/>
                <a:ea typeface="맑은 고딕" charset="0"/>
              </a:rPr>
              <a:t>수</a:t>
            </a:r>
            <a:r>
              <a:rPr lang="ko-KR" sz="1200">
                <a:latin typeface="맑은 고딕" charset="0"/>
                <a:ea typeface="맑은 고딕" charset="0"/>
              </a:rPr>
              <a:t>정완료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5" name="도형 63"/>
          <p:cNvSpPr>
            <a:spLocks/>
          </p:cNvSpPr>
          <p:nvPr/>
        </p:nvSpPr>
        <p:spPr>
          <a:xfrm rot="0">
            <a:off x="815340" y="904875"/>
            <a:ext cx="7007225" cy="474027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64"/>
          <p:cNvSpPr>
            <a:spLocks/>
          </p:cNvSpPr>
          <p:nvPr/>
        </p:nvSpPr>
        <p:spPr>
          <a:xfrm rot="0">
            <a:off x="815340" y="5716270"/>
            <a:ext cx="2858770" cy="28765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도형 65"/>
          <p:cNvSpPr>
            <a:spLocks/>
          </p:cNvSpPr>
          <p:nvPr/>
        </p:nvSpPr>
        <p:spPr>
          <a:xfrm rot="0">
            <a:off x="815975" y="6036945"/>
            <a:ext cx="6594475" cy="28765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도형 69"/>
          <p:cNvSpPr>
            <a:spLocks/>
          </p:cNvSpPr>
          <p:nvPr/>
        </p:nvSpPr>
        <p:spPr>
          <a:xfrm rot="0">
            <a:off x="641350" y="892175"/>
            <a:ext cx="180975" cy="199390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1</a:t>
            </a:r>
            <a:endParaRPr lang="ko-KR" altLang="en-US" sz="1000"/>
          </a:p>
        </p:txBody>
      </p:sp>
      <p:sp>
        <p:nvSpPr>
          <p:cNvPr id="29" name="도형 71"/>
          <p:cNvSpPr>
            <a:spLocks/>
          </p:cNvSpPr>
          <p:nvPr/>
        </p:nvSpPr>
        <p:spPr>
          <a:xfrm rot="0">
            <a:off x="677545" y="5596255"/>
            <a:ext cx="180975" cy="199390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2</a:t>
            </a:r>
            <a:endParaRPr lang="ko-KR" altLang="en-US" sz="1000"/>
          </a:p>
        </p:txBody>
      </p:sp>
      <p:sp>
        <p:nvSpPr>
          <p:cNvPr id="30" name="도형 72"/>
          <p:cNvSpPr>
            <a:spLocks/>
          </p:cNvSpPr>
          <p:nvPr/>
        </p:nvSpPr>
        <p:spPr>
          <a:xfrm rot="0">
            <a:off x="677545" y="5955030"/>
            <a:ext cx="180975" cy="199390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3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116205"/>
          <a:ext cx="11993245" cy="6633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/>
                <a:gridCol w="3329940"/>
                <a:gridCol w="747395"/>
                <a:gridCol w="3657600"/>
                <a:gridCol w="852805"/>
                <a:gridCol w="1174115"/>
                <a:gridCol w="673735"/>
                <a:gridCol w="741680"/>
              </a:tblGrid>
              <a:tr h="24511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D_NOT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I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_00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kern="1200" i="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관리자페이지 공지사항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1F1F1F"/>
                          </a:solidFill>
                          <a:latin typeface="Google Sans" charset="0"/>
                          <a:ea typeface="Google Sans" charset="0"/>
                        </a:rPr>
                        <a:t>FUR02</a:t>
                      </a:r>
                      <a:r>
                        <a:rPr lang="ko-KR" sz="900" kern="1200" i="0" b="0">
                          <a:solidFill>
                            <a:srgbClr val="1F1F1F"/>
                          </a:solidFill>
                          <a:latin typeface="Google Sans" charset="0"/>
                          <a:ea typeface="Google Sans" charset="0"/>
                        </a:rPr>
                        <a:t>3</a:t>
                      </a:r>
                      <a:endParaRPr lang="ko-KR" altLang="en-US" sz="900" kern="1200" i="0" b="0">
                        <a:solidFill>
                          <a:srgbClr val="1F1F1F"/>
                        </a:solidFill>
                        <a:latin typeface="Google Sans" charset="0"/>
                        <a:ea typeface="Google Sans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543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공지사항 등록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관리자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김도겸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122670"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제목, 내용 기입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이미지 등록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다중 첨부파일 등록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12" name="Rect 0"/>
          <p:cNvSpPr>
            <a:spLocks/>
          </p:cNvSpPr>
          <p:nvPr/>
        </p:nvSpPr>
        <p:spPr>
          <a:xfrm rot="0">
            <a:off x="4130675" y="2239645"/>
            <a:ext cx="2357120" cy="28765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4130675" y="4030980"/>
            <a:ext cx="2357120" cy="28765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36"/>
          <p:cNvSpPr>
            <a:spLocks/>
          </p:cNvSpPr>
          <p:nvPr/>
        </p:nvSpPr>
        <p:spPr>
          <a:xfrm rot="0">
            <a:off x="1406525" y="958215"/>
            <a:ext cx="6398260" cy="22479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제목을 입력하세요</a:t>
            </a:r>
            <a:endParaRPr lang="ko-KR" altLang="en-US" sz="1200">
              <a:solidFill>
                <a:schemeClr val="bg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38"/>
          <p:cNvSpPr>
            <a:spLocks/>
          </p:cNvSpPr>
          <p:nvPr/>
        </p:nvSpPr>
        <p:spPr>
          <a:xfrm rot="0">
            <a:off x="859790" y="967740"/>
            <a:ext cx="502920" cy="20637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제</a:t>
            </a:r>
            <a:r>
              <a:rPr lang="ko-KR" sz="1000">
                <a:latin typeface="맑은 고딕" charset="0"/>
                <a:ea typeface="맑은 고딕" charset="0"/>
              </a:rPr>
              <a:t>목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39"/>
          <p:cNvSpPr>
            <a:spLocks/>
          </p:cNvSpPr>
          <p:nvPr/>
        </p:nvSpPr>
        <p:spPr>
          <a:xfrm rot="0">
            <a:off x="859790" y="1326515"/>
            <a:ext cx="6953885" cy="43186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내용</a:t>
            </a:r>
            <a:r>
              <a:rPr lang="ko-KR"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을 입력하세요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43"/>
          <p:cNvSpPr>
            <a:spLocks/>
          </p:cNvSpPr>
          <p:nvPr/>
        </p:nvSpPr>
        <p:spPr>
          <a:xfrm rot="0">
            <a:off x="859790" y="5761990"/>
            <a:ext cx="896620" cy="20637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이미지 </a:t>
            </a:r>
            <a:r>
              <a:rPr lang="ko-KR" sz="1000">
                <a:latin typeface="맑은 고딕" charset="0"/>
                <a:ea typeface="맑은 고딕" charset="0"/>
              </a:rPr>
              <a:t>등</a:t>
            </a:r>
            <a:r>
              <a:rPr lang="ko-KR" sz="1000">
                <a:latin typeface="맑은 고딕" charset="0"/>
                <a:ea typeface="맑은 고딕" charset="0"/>
              </a:rPr>
              <a:t>록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44"/>
          <p:cNvSpPr>
            <a:spLocks/>
          </p:cNvSpPr>
          <p:nvPr/>
        </p:nvSpPr>
        <p:spPr>
          <a:xfrm rot="0">
            <a:off x="1863725" y="5761355"/>
            <a:ext cx="1694180" cy="19748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이미지</a:t>
            </a:r>
            <a:r>
              <a:rPr lang="ko-KR"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명</a:t>
            </a:r>
            <a:endParaRPr lang="ko-KR" altLang="en-US" sz="1200">
              <a:solidFill>
                <a:schemeClr val="bg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45"/>
          <p:cNvSpPr>
            <a:spLocks/>
          </p:cNvSpPr>
          <p:nvPr/>
        </p:nvSpPr>
        <p:spPr>
          <a:xfrm rot="0">
            <a:off x="859790" y="6093460"/>
            <a:ext cx="1013460" cy="20637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첨부파일 </a:t>
            </a:r>
            <a:r>
              <a:rPr lang="ko-KR" sz="1000">
                <a:latin typeface="맑은 고딕" charset="0"/>
                <a:ea typeface="맑은 고딕" charset="0"/>
              </a:rPr>
              <a:t>등</a:t>
            </a:r>
            <a:r>
              <a:rPr lang="ko-KR" sz="1000">
                <a:latin typeface="맑은 고딕" charset="0"/>
                <a:ea typeface="맑은 고딕" charset="0"/>
              </a:rPr>
              <a:t>록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47"/>
          <p:cNvSpPr>
            <a:spLocks/>
          </p:cNvSpPr>
          <p:nvPr/>
        </p:nvSpPr>
        <p:spPr>
          <a:xfrm rot="0">
            <a:off x="1989455" y="6092825"/>
            <a:ext cx="1694180" cy="19748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첨부파일 명</a:t>
            </a:r>
            <a:endParaRPr lang="ko-KR" altLang="en-US" sz="1200">
              <a:solidFill>
                <a:schemeClr val="bg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48"/>
          <p:cNvSpPr>
            <a:spLocks/>
          </p:cNvSpPr>
          <p:nvPr/>
        </p:nvSpPr>
        <p:spPr>
          <a:xfrm rot="0">
            <a:off x="3835400" y="6092825"/>
            <a:ext cx="1694180" cy="19748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첨부파일 명</a:t>
            </a:r>
            <a:endParaRPr lang="ko-KR" altLang="en-US" sz="1200">
              <a:solidFill>
                <a:schemeClr val="bg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49"/>
          <p:cNvSpPr>
            <a:spLocks/>
          </p:cNvSpPr>
          <p:nvPr/>
        </p:nvSpPr>
        <p:spPr>
          <a:xfrm rot="0">
            <a:off x="5690235" y="6092825"/>
            <a:ext cx="1694180" cy="19748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첨부파일 명</a:t>
            </a:r>
            <a:endParaRPr lang="ko-KR" altLang="en-US" sz="1200">
              <a:solidFill>
                <a:schemeClr val="bg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50"/>
          <p:cNvSpPr>
            <a:spLocks/>
          </p:cNvSpPr>
          <p:nvPr/>
        </p:nvSpPr>
        <p:spPr>
          <a:xfrm rot="0">
            <a:off x="7383145" y="6433185"/>
            <a:ext cx="600710" cy="26987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latin typeface="맑은 고딕" charset="0"/>
                <a:ea typeface="맑은 고딕" charset="0"/>
              </a:rPr>
              <a:t>등</a:t>
            </a:r>
            <a:r>
              <a:rPr lang="ko-KR" sz="1200">
                <a:latin typeface="맑은 고딕" charset="0"/>
                <a:ea typeface="맑은 고딕" charset="0"/>
              </a:rPr>
              <a:t>록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5" name="도형 66"/>
          <p:cNvSpPr>
            <a:spLocks/>
          </p:cNvSpPr>
          <p:nvPr/>
        </p:nvSpPr>
        <p:spPr>
          <a:xfrm rot="0">
            <a:off x="815340" y="904875"/>
            <a:ext cx="7007225" cy="474027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67"/>
          <p:cNvSpPr>
            <a:spLocks/>
          </p:cNvSpPr>
          <p:nvPr/>
        </p:nvSpPr>
        <p:spPr>
          <a:xfrm rot="0">
            <a:off x="815340" y="5716270"/>
            <a:ext cx="2858770" cy="28765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도형 68"/>
          <p:cNvSpPr>
            <a:spLocks/>
          </p:cNvSpPr>
          <p:nvPr/>
        </p:nvSpPr>
        <p:spPr>
          <a:xfrm rot="0">
            <a:off x="815975" y="6036945"/>
            <a:ext cx="6594475" cy="28765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도형 70"/>
          <p:cNvSpPr>
            <a:spLocks/>
          </p:cNvSpPr>
          <p:nvPr/>
        </p:nvSpPr>
        <p:spPr>
          <a:xfrm rot="0">
            <a:off x="641350" y="892175"/>
            <a:ext cx="180975" cy="199390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1</a:t>
            </a:r>
            <a:endParaRPr lang="ko-KR" altLang="en-US" sz="1000"/>
          </a:p>
        </p:txBody>
      </p:sp>
      <p:sp>
        <p:nvSpPr>
          <p:cNvPr id="29" name="도형 73"/>
          <p:cNvSpPr>
            <a:spLocks/>
          </p:cNvSpPr>
          <p:nvPr/>
        </p:nvSpPr>
        <p:spPr>
          <a:xfrm rot="0">
            <a:off x="677545" y="5596255"/>
            <a:ext cx="180975" cy="199390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2</a:t>
            </a:r>
            <a:endParaRPr lang="ko-KR" altLang="en-US" sz="1000"/>
          </a:p>
        </p:txBody>
      </p:sp>
      <p:sp>
        <p:nvSpPr>
          <p:cNvPr id="30" name="도형 74"/>
          <p:cNvSpPr>
            <a:spLocks/>
          </p:cNvSpPr>
          <p:nvPr/>
        </p:nvSpPr>
        <p:spPr>
          <a:xfrm rot="0">
            <a:off x="677545" y="5955030"/>
            <a:ext cx="180975" cy="199390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3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116205"/>
          <a:ext cx="11993245" cy="6633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/>
                <a:gridCol w="3329940"/>
                <a:gridCol w="747395"/>
                <a:gridCol w="3657600"/>
                <a:gridCol w="852805"/>
                <a:gridCol w="1174115"/>
                <a:gridCol w="673735"/>
                <a:gridCol w="741680"/>
              </a:tblGrid>
              <a:tr h="24511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D_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AIN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_0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kern="1200" i="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관리자페이지 메인화면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1F1F1F"/>
                          </a:solidFill>
                          <a:latin typeface="Google Sans" charset="0"/>
                          <a:ea typeface="Google Sans" charset="0"/>
                        </a:rPr>
                        <a:t>FUR016</a:t>
                      </a:r>
                      <a:endParaRPr lang="ko-KR" altLang="en-US" sz="900" kern="1200" i="0" b="0">
                        <a:solidFill>
                          <a:srgbClr val="1F1F1F"/>
                        </a:solidFill>
                        <a:latin typeface="Google Sans" charset="0"/>
                        <a:ea typeface="Google Sans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543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관리자 메인화면 구성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관리자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김도겸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122670"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미답변 상품Q&amp;A 목록, 검색과 페이징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미답변 1:1 문의 목록, 검색과 페이징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pic>
        <p:nvPicPr>
          <p:cNvPr id="6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6375" y="1285240"/>
            <a:ext cx="8288655" cy="1412875"/>
          </a:xfrm>
          <a:prstGeom prst="rect"/>
          <a:noFill/>
        </p:spPr>
      </p:pic>
      <p:pic>
        <p:nvPicPr>
          <p:cNvPr id="7" name="그림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6375" y="3319145"/>
            <a:ext cx="8288655" cy="1412875"/>
          </a:xfrm>
          <a:prstGeom prst="rect"/>
          <a:noFill/>
        </p:spPr>
      </p:pic>
      <p:sp>
        <p:nvSpPr>
          <p:cNvPr id="8" name="도형 32"/>
          <p:cNvSpPr>
            <a:spLocks/>
          </p:cNvSpPr>
          <p:nvPr/>
        </p:nvSpPr>
        <p:spPr>
          <a:xfrm rot="0">
            <a:off x="255270" y="1316990"/>
            <a:ext cx="8176895" cy="129095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33"/>
          <p:cNvSpPr>
            <a:spLocks/>
          </p:cNvSpPr>
          <p:nvPr/>
        </p:nvSpPr>
        <p:spPr>
          <a:xfrm rot="0">
            <a:off x="201930" y="1124585"/>
            <a:ext cx="180340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0" name="도형 34"/>
          <p:cNvSpPr>
            <a:spLocks/>
          </p:cNvSpPr>
          <p:nvPr/>
        </p:nvSpPr>
        <p:spPr>
          <a:xfrm rot="0">
            <a:off x="255270" y="3422650"/>
            <a:ext cx="8176895" cy="129095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35"/>
          <p:cNvSpPr>
            <a:spLocks/>
          </p:cNvSpPr>
          <p:nvPr/>
        </p:nvSpPr>
        <p:spPr>
          <a:xfrm rot="0">
            <a:off x="228600" y="3230245"/>
            <a:ext cx="180340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2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116205"/>
          <a:ext cx="11993245" cy="6633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/>
                <a:gridCol w="3329940"/>
                <a:gridCol w="747395"/>
                <a:gridCol w="3657600"/>
                <a:gridCol w="852805"/>
                <a:gridCol w="1174115"/>
                <a:gridCol w="673735"/>
                <a:gridCol w="741680"/>
              </a:tblGrid>
              <a:tr h="24511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D_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EM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_0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kern="1200" i="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관리자페이지 회원조회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1F1F1F"/>
                          </a:solidFill>
                          <a:latin typeface="Google Sans" charset="0"/>
                          <a:ea typeface="Google Sans" charset="0"/>
                        </a:rPr>
                        <a:t>FUR017</a:t>
                      </a:r>
                      <a:endParaRPr lang="ko-KR" altLang="en-US" sz="900" kern="1200" i="0" b="0">
                        <a:solidFill>
                          <a:srgbClr val="1F1F1F"/>
                        </a:solidFill>
                        <a:latin typeface="Google Sans" charset="0"/>
                        <a:ea typeface="Google Sans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543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회원정보 조회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관리자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김도겸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122670"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회원정보 조회 테이블 (검색 , 페이징)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ko-KR" altLang="en-US" sz="1000" kern="12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1-1 회원ID, 회원명, 연락처, 주소, 상세주소, 구매건수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 장시간 미 접속 회원 휴먼 계정으로 전환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pic>
        <p:nvPicPr>
          <p:cNvPr id="6" name="그림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2400" y="1476375"/>
            <a:ext cx="8423275" cy="2771140"/>
          </a:xfrm>
          <a:prstGeom prst="rect"/>
          <a:noFill/>
        </p:spPr>
      </p:pic>
      <p:sp>
        <p:nvSpPr>
          <p:cNvPr id="7" name="도형 38"/>
          <p:cNvSpPr>
            <a:spLocks/>
          </p:cNvSpPr>
          <p:nvPr/>
        </p:nvSpPr>
        <p:spPr>
          <a:xfrm rot="0">
            <a:off x="187960" y="1460500"/>
            <a:ext cx="8361045" cy="274256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39"/>
          <p:cNvSpPr>
            <a:spLocks/>
          </p:cNvSpPr>
          <p:nvPr/>
        </p:nvSpPr>
        <p:spPr>
          <a:xfrm rot="0">
            <a:off x="193040" y="1276985"/>
            <a:ext cx="180340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9" name="도형 40"/>
          <p:cNvSpPr>
            <a:spLocks/>
          </p:cNvSpPr>
          <p:nvPr/>
        </p:nvSpPr>
        <p:spPr>
          <a:xfrm rot="0">
            <a:off x="259715" y="2087245"/>
            <a:ext cx="8190230" cy="224790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41"/>
          <p:cNvSpPr>
            <a:spLocks/>
          </p:cNvSpPr>
          <p:nvPr/>
        </p:nvSpPr>
        <p:spPr>
          <a:xfrm rot="0">
            <a:off x="184150" y="1904365"/>
            <a:ext cx="497205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en-US" altLang="ko-KR" sz="1000"/>
              <a:t>1</a:t>
            </a:r>
            <a:r>
              <a:rPr lang="ko-KR" altLang="ko-KR" sz="1000"/>
              <a:t>-</a:t>
            </a:r>
            <a:r>
              <a:rPr lang="ko-KR" altLang="ko-KR" sz="1000"/>
              <a:t>1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116205"/>
          <a:ext cx="11993245" cy="6633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/>
                <a:gridCol w="3329940"/>
                <a:gridCol w="747395"/>
                <a:gridCol w="3657600"/>
                <a:gridCol w="852805"/>
                <a:gridCol w="1174115"/>
                <a:gridCol w="673735"/>
                <a:gridCol w="741680"/>
              </a:tblGrid>
              <a:tr h="24511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D_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I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NQUIRY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_0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01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kern="1200" i="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관리자페이지 1:1 문의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1F1F1F"/>
                          </a:solidFill>
                          <a:latin typeface="Google Sans" charset="0"/>
                          <a:ea typeface="Google Sans" charset="0"/>
                        </a:rPr>
                        <a:t>FUR018</a:t>
                      </a:r>
                      <a:endParaRPr lang="ko-KR" altLang="en-US" sz="900" kern="1200" i="0" b="0">
                        <a:solidFill>
                          <a:srgbClr val="1F1F1F"/>
                        </a:solidFill>
                        <a:latin typeface="Google Sans" charset="0"/>
                        <a:ea typeface="Google Sans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543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1:1 문의 리스트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관리자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김도겸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122670"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1:1문의 리스트 (검색, 페이징), 클릭 시 문의 상세페이지로 이동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ko-KR" altLang="en-US" sz="1000" kern="12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1-1 문의제목, 회원ID, 등록일, 답변상태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pic>
        <p:nvPicPr>
          <p:cNvPr id="6" name="그림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2400" y="1401445"/>
            <a:ext cx="8449945" cy="3240405"/>
          </a:xfrm>
          <a:prstGeom prst="rect"/>
          <a:noFill/>
        </p:spPr>
      </p:pic>
      <p:sp>
        <p:nvSpPr>
          <p:cNvPr id="7" name="도형 44"/>
          <p:cNvSpPr>
            <a:spLocks/>
          </p:cNvSpPr>
          <p:nvPr/>
        </p:nvSpPr>
        <p:spPr>
          <a:xfrm rot="0">
            <a:off x="187960" y="1424305"/>
            <a:ext cx="8378825" cy="3163570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45"/>
          <p:cNvSpPr>
            <a:spLocks/>
          </p:cNvSpPr>
          <p:nvPr/>
        </p:nvSpPr>
        <p:spPr>
          <a:xfrm rot="0">
            <a:off x="147955" y="1250315"/>
            <a:ext cx="180340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9" name="도형 46"/>
          <p:cNvSpPr>
            <a:spLocks/>
          </p:cNvSpPr>
          <p:nvPr/>
        </p:nvSpPr>
        <p:spPr>
          <a:xfrm rot="0">
            <a:off x="259715" y="1827530"/>
            <a:ext cx="8163560" cy="198120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47"/>
          <p:cNvSpPr>
            <a:spLocks/>
          </p:cNvSpPr>
          <p:nvPr/>
        </p:nvSpPr>
        <p:spPr>
          <a:xfrm rot="0">
            <a:off x="183515" y="1644650"/>
            <a:ext cx="524510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en-US" altLang="ko-KR" sz="1000"/>
              <a:t>1</a:t>
            </a:r>
            <a:r>
              <a:rPr lang="ko-KR" altLang="ko-KR" sz="1000"/>
              <a:t>-</a:t>
            </a:r>
            <a:r>
              <a:rPr lang="ko-KR" altLang="ko-KR" sz="1000"/>
              <a:t>1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89535"/>
          <a:ext cx="11993245" cy="6603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/>
                <a:gridCol w="3329940"/>
                <a:gridCol w="747395"/>
                <a:gridCol w="3657600"/>
                <a:gridCol w="852805"/>
                <a:gridCol w="1174115"/>
                <a:gridCol w="673735"/>
                <a:gridCol w="741680"/>
              </a:tblGrid>
              <a:tr h="25654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10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10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D_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I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NQUIRY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_0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ko-KR" altLang="en-US" sz="975" kern="1200" i="0" b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10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10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관리자페이지 1:1 문의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10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요구사항ID</a:t>
                      </a:r>
                      <a:endParaRPr lang="ko-KR" altLang="en-US" sz="10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1F1F1F"/>
                          </a:solidFill>
                          <a:latin typeface="Google Sans" charset="0"/>
                          <a:ea typeface="Google Sans" charset="0"/>
                        </a:rPr>
                        <a:t>FUR018</a:t>
                      </a:r>
                      <a:endParaRPr lang="ko-KR" altLang="en-US" sz="975" kern="1200" i="0" b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543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10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개요</a:t>
                      </a:r>
                      <a:endParaRPr lang="ko-KR" altLang="en-US" sz="10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1:1 문의 리스트 상세</a:t>
                      </a:r>
                      <a:endParaRPr lang="ko-KR" altLang="en-US" sz="10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10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사용자</a:t>
                      </a:r>
                      <a:endParaRPr lang="ko-KR" altLang="en-US" sz="10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10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관</a:t>
                      </a:r>
                      <a:r>
                        <a:rPr lang="ko-KR" sz="10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리자</a:t>
                      </a:r>
                      <a:endParaRPr lang="ko-KR" altLang="en-US" sz="10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10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개발자</a:t>
                      </a:r>
                      <a:endParaRPr lang="ko-KR" altLang="en-US" sz="10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10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김</a:t>
                      </a:r>
                      <a:r>
                        <a:rPr lang="ko-KR" sz="10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도겸</a:t>
                      </a:r>
                      <a:endParaRPr lang="ko-KR" altLang="en-US" sz="10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081395"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*화면설명</a:t>
                      </a:r>
                      <a:endParaRPr lang="ko-KR" altLang="en-US" sz="1000" kern="1200" i="0" b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문의번호, 제목, 작성일시,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답변상태,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내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용(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이미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지)di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sable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2.  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답변 내용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력 후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되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 내용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칸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은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disable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답변완료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은 수정으로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표시되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며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튼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릭 시 이미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된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답변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정,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수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은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수정완료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변경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되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고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끝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난 후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수정완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료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릭 시 다시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수정버튼으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 변경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*특이사항</a:t>
                      </a:r>
                      <a:endParaRPr lang="ko-KR" altLang="en-US" sz="1000" kern="1200" i="0" b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38" name="Rect 0"/>
          <p:cNvSpPr>
            <a:spLocks/>
          </p:cNvSpPr>
          <p:nvPr/>
        </p:nvSpPr>
        <p:spPr>
          <a:xfrm rot="0">
            <a:off x="7186295" y="1693545"/>
            <a:ext cx="342900" cy="190500"/>
          </a:xfrm>
          <a:prstGeom prst="rect"/>
          <a:solidFill>
            <a:schemeClr val="bg1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 rot="0">
            <a:off x="7186295" y="2858770"/>
            <a:ext cx="342900" cy="190500"/>
          </a:xfrm>
          <a:prstGeom prst="rect"/>
          <a:solidFill>
            <a:schemeClr val="bg1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7186295" y="4121785"/>
            <a:ext cx="342900" cy="190500"/>
          </a:xfrm>
          <a:prstGeom prst="rect"/>
          <a:solidFill>
            <a:schemeClr val="bg1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>
            <a:spLocks/>
          </p:cNvSpPr>
          <p:nvPr/>
        </p:nvSpPr>
        <p:spPr>
          <a:xfrm rot="0">
            <a:off x="7186295" y="5367655"/>
            <a:ext cx="342900" cy="190500"/>
          </a:xfrm>
          <a:prstGeom prst="rect"/>
          <a:solidFill>
            <a:schemeClr val="bg1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Rect 0"/>
          <p:cNvSpPr txBox="1">
            <a:spLocks/>
          </p:cNvSpPr>
          <p:nvPr/>
        </p:nvSpPr>
        <p:spPr>
          <a:xfrm rot="0">
            <a:off x="849630" y="1689735"/>
            <a:ext cx="4621530" cy="37147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제목</a:t>
            </a:r>
            <a:r>
              <a:rPr sz="1800">
                <a:latin typeface="맑은 고딕" charset="0"/>
                <a:ea typeface="맑은 고딕" charset="0"/>
              </a:rPr>
              <a:t>              </a:t>
            </a: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문의 남깁니다2</a:t>
            </a: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Rect 0"/>
          <p:cNvSpPr txBox="1">
            <a:spLocks/>
          </p:cNvSpPr>
          <p:nvPr/>
        </p:nvSpPr>
        <p:spPr>
          <a:xfrm rot="0">
            <a:off x="851535" y="1301115"/>
            <a:ext cx="2549525" cy="37147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문의번호 </a:t>
            </a:r>
            <a:r>
              <a:rPr sz="1800">
                <a:latin typeface="맑은 고딕" charset="0"/>
                <a:ea typeface="맑은 고딕" charset="0"/>
              </a:rPr>
              <a:t>         </a:t>
            </a:r>
            <a:r>
              <a:rPr sz="1200">
                <a:latin typeface="맑은 고딕" charset="0"/>
                <a:ea typeface="맑은 고딕" charset="0"/>
              </a:rPr>
              <a:t>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851535" y="2059305"/>
            <a:ext cx="4230370" cy="37211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작성일시 </a:t>
            </a:r>
            <a:r>
              <a:rPr sz="1800">
                <a:latin typeface="맑은 고딕" charset="0"/>
                <a:ea typeface="맑은 고딕" charset="0"/>
              </a:rPr>
              <a:t>         </a:t>
            </a: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2024-06-20</a:t>
            </a: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853440" y="2463165"/>
            <a:ext cx="4438015" cy="37147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답변상태 </a:t>
            </a:r>
            <a:r>
              <a:rPr sz="1800">
                <a:latin typeface="맑은 고딕" charset="0"/>
                <a:ea typeface="맑은 고딕" charset="0"/>
              </a:rPr>
              <a:t>         </a:t>
            </a: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답변완료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Rect 0"/>
          <p:cNvSpPr>
            <a:spLocks/>
          </p:cNvSpPr>
          <p:nvPr/>
        </p:nvSpPr>
        <p:spPr>
          <a:xfrm rot="0">
            <a:off x="929640" y="2969260"/>
            <a:ext cx="6601460" cy="162179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t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오리가 다른 사람에게 동의할 때 하는 말은 무엇인가요? 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Rect 0"/>
          <p:cNvSpPr>
            <a:spLocks/>
          </p:cNvSpPr>
          <p:nvPr/>
        </p:nvSpPr>
        <p:spPr>
          <a:xfrm rot="0">
            <a:off x="931545" y="4677410"/>
            <a:ext cx="6601460" cy="162179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t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덕수궁입니다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>
            <a:spLocks/>
          </p:cNvSpPr>
          <p:nvPr/>
        </p:nvSpPr>
        <p:spPr>
          <a:xfrm rot="0">
            <a:off x="847090" y="1240790"/>
            <a:ext cx="6734175" cy="3418840"/>
          </a:xfrm>
          <a:prstGeom prst="rect"/>
          <a:noFill/>
          <a:ln w="412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756920" y="1142365"/>
            <a:ext cx="181610" cy="20002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000">
                <a:latin typeface="맑은 고딕" charset="0"/>
                <a:ea typeface="맑은 고딕" charset="0"/>
              </a:rPr>
              <a:t>1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50" name="도형 12"/>
          <p:cNvSpPr>
            <a:spLocks/>
          </p:cNvSpPr>
          <p:nvPr/>
        </p:nvSpPr>
        <p:spPr>
          <a:xfrm rot="0">
            <a:off x="7400925" y="6352540"/>
            <a:ext cx="816610" cy="27051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등</a:t>
            </a:r>
            <a:r>
              <a:rPr lang="ko-KR" sz="1200">
                <a:latin typeface="맑은 고딕" charset="0"/>
                <a:ea typeface="맑은 고딕" charset="0"/>
              </a:rPr>
              <a:t>록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1" name="도형 13"/>
          <p:cNvSpPr>
            <a:spLocks/>
          </p:cNvSpPr>
          <p:nvPr/>
        </p:nvSpPr>
        <p:spPr>
          <a:xfrm rot="0">
            <a:off x="7265035" y="6319520"/>
            <a:ext cx="181610" cy="20002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3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52" name="도형 21"/>
          <p:cNvSpPr>
            <a:spLocks/>
          </p:cNvSpPr>
          <p:nvPr/>
        </p:nvSpPr>
        <p:spPr>
          <a:xfrm rot="0">
            <a:off x="940435" y="4676775"/>
            <a:ext cx="6604635" cy="1595755"/>
          </a:xfrm>
          <a:prstGeom prst="rect"/>
          <a:noFill/>
          <a:ln w="412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Rect 0"/>
          <p:cNvSpPr>
            <a:spLocks/>
          </p:cNvSpPr>
          <p:nvPr/>
        </p:nvSpPr>
        <p:spPr>
          <a:xfrm rot="0">
            <a:off x="813435" y="4589780"/>
            <a:ext cx="181610" cy="20002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000">
                <a:latin typeface="맑은 고딕" charset="0"/>
                <a:ea typeface="맑은 고딕" charset="0"/>
              </a:rPr>
              <a:t>2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116205"/>
          <a:ext cx="11993245" cy="6633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/>
                <a:gridCol w="3329940"/>
                <a:gridCol w="747395"/>
                <a:gridCol w="3657600"/>
                <a:gridCol w="852805"/>
                <a:gridCol w="1174115"/>
                <a:gridCol w="673735"/>
                <a:gridCol w="741680"/>
              </a:tblGrid>
              <a:tr h="24511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D_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Q&amp;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_0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01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kern="1200" i="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관리자페이지 상품Q&amp;A관리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1F1F1F"/>
                          </a:solidFill>
                          <a:latin typeface="Google Sans" charset="0"/>
                          <a:ea typeface="Google Sans" charset="0"/>
                        </a:rPr>
                        <a:t>FUR01</a:t>
                      </a:r>
                      <a:r>
                        <a:rPr lang="ko-KR" sz="900" kern="1200" i="0" b="0">
                          <a:solidFill>
                            <a:srgbClr val="1F1F1F"/>
                          </a:solidFill>
                          <a:latin typeface="Google Sans" charset="0"/>
                          <a:ea typeface="Google Sans" charset="0"/>
                        </a:rPr>
                        <a:t>9</a:t>
                      </a:r>
                      <a:endParaRPr lang="ko-KR" altLang="en-US" sz="900" kern="1200" i="0" b="0">
                        <a:solidFill>
                          <a:srgbClr val="1F1F1F"/>
                        </a:solidFill>
                        <a:latin typeface="Google Sans" charset="0"/>
                        <a:ea typeface="Google Sans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543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상품Q&amp;A 리스트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관리자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김도겸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122670"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상품Q&amp;A 리스트 (검색, 페이징), 클릭 시 상품 상세페이지로 이동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ko-KR" altLang="en-US" sz="1000" kern="12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1-1 상품명, Q&amp;A제목, 회원ID, 등록일, 답변상태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pic>
        <p:nvPicPr>
          <p:cNvPr id="6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2400" y="1401445"/>
            <a:ext cx="8449945" cy="3240405"/>
          </a:xfrm>
          <a:prstGeom prst="rect"/>
          <a:noFill/>
        </p:spPr>
      </p:pic>
      <p:sp>
        <p:nvSpPr>
          <p:cNvPr id="7" name="Rect 0"/>
          <p:cNvSpPr>
            <a:spLocks/>
          </p:cNvSpPr>
          <p:nvPr/>
        </p:nvSpPr>
        <p:spPr>
          <a:xfrm rot="0">
            <a:off x="187960" y="1424305"/>
            <a:ext cx="8378825" cy="3163570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147955" y="1250315"/>
            <a:ext cx="180340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259715" y="1827530"/>
            <a:ext cx="8163560" cy="198120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183515" y="1644650"/>
            <a:ext cx="524510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en-US" altLang="ko-KR" sz="1000"/>
              <a:t>1</a:t>
            </a:r>
            <a:r>
              <a:rPr lang="ko-KR" altLang="ko-KR" sz="1000"/>
              <a:t>-</a:t>
            </a:r>
            <a:r>
              <a:rPr lang="ko-KR" altLang="ko-KR" sz="1000"/>
              <a:t>1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116205"/>
          <a:ext cx="11993245" cy="6633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/>
                <a:gridCol w="3329940"/>
                <a:gridCol w="747395"/>
                <a:gridCol w="3657600"/>
                <a:gridCol w="852805"/>
                <a:gridCol w="1174115"/>
                <a:gridCol w="673735"/>
                <a:gridCol w="741680"/>
              </a:tblGrid>
              <a:tr h="24511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D_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Q&amp;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_0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kern="1200" i="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관리자페이지 상품Q&amp;A관리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1F1F1F"/>
                          </a:solidFill>
                          <a:latin typeface="Google Sans" charset="0"/>
                          <a:ea typeface="Google Sans" charset="0"/>
                        </a:rPr>
                        <a:t>FUR01</a:t>
                      </a:r>
                      <a:r>
                        <a:rPr lang="ko-KR" sz="900" kern="1200" i="0" b="0">
                          <a:solidFill>
                            <a:srgbClr val="1F1F1F"/>
                          </a:solidFill>
                          <a:latin typeface="Google Sans" charset="0"/>
                          <a:ea typeface="Google Sans" charset="0"/>
                        </a:rPr>
                        <a:t>9</a:t>
                      </a:r>
                      <a:endParaRPr lang="ko-KR" altLang="en-US" sz="900" kern="1200" i="0" b="0">
                        <a:solidFill>
                          <a:srgbClr val="1F1F1F"/>
                        </a:solidFill>
                        <a:latin typeface="Google Sans" charset="0"/>
                        <a:ea typeface="Google Sans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543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상품Q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&amp;A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상세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관리자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김도겸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122670"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상품명,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 제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목,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 작성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자I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D,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작성일이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표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시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답변 내용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력 후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되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 내용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칸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은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disable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답변완료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은 수정으로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표시되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며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튼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릭 시 이미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된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답변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정,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수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은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수정완료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변경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되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고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끝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난 후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수정완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료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릭 시 다시 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수정버튼으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 변경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-이미지는 내용 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부분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에 표시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12" name="Rect 0"/>
          <p:cNvSpPr>
            <a:spLocks/>
          </p:cNvSpPr>
          <p:nvPr/>
        </p:nvSpPr>
        <p:spPr>
          <a:xfrm rot="0">
            <a:off x="4130675" y="2239645"/>
            <a:ext cx="2357755" cy="28829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4130675" y="4030980"/>
            <a:ext cx="2357755" cy="28829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1433195" y="1217930"/>
            <a:ext cx="2374900" cy="22542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Q</a:t>
            </a:r>
            <a:r>
              <a:rPr lang="ko-KR"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&amp;A</a:t>
            </a:r>
            <a:r>
              <a:rPr lang="ko-KR"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제목</a:t>
            </a:r>
            <a:endParaRPr lang="ko-KR" altLang="en-US" sz="1200">
              <a:solidFill>
                <a:schemeClr val="bg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859790" y="1236345"/>
            <a:ext cx="466725" cy="20701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제</a:t>
            </a:r>
            <a:r>
              <a:rPr lang="ko-KR" sz="1000">
                <a:latin typeface="맑은 고딕" charset="0"/>
                <a:ea typeface="맑은 고딕" charset="0"/>
              </a:rPr>
              <a:t>목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859790" y="1593850"/>
            <a:ext cx="6954520" cy="254635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Q</a:t>
            </a:r>
            <a:r>
              <a:rPr lang="ko-KR"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&amp;A</a:t>
            </a:r>
            <a:r>
              <a:rPr lang="ko-KR"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내용</a:t>
            </a:r>
            <a:endParaRPr lang="ko-KR" altLang="en-US" sz="1200">
              <a:solidFill>
                <a:schemeClr val="bg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7383145" y="6433185"/>
            <a:ext cx="833755" cy="27051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등</a:t>
            </a:r>
            <a:r>
              <a:rPr lang="ko-KR" sz="1200">
                <a:latin typeface="맑은 고딕" charset="0"/>
                <a:ea typeface="맑은 고딕" charset="0"/>
              </a:rPr>
              <a:t>록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5" name="도형 8"/>
          <p:cNvSpPr>
            <a:spLocks/>
          </p:cNvSpPr>
          <p:nvPr/>
        </p:nvSpPr>
        <p:spPr>
          <a:xfrm rot="0">
            <a:off x="3906520" y="1218565"/>
            <a:ext cx="584200" cy="20701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작성</a:t>
            </a:r>
            <a:r>
              <a:rPr lang="ko-KR" sz="1000">
                <a:latin typeface="맑은 고딕" charset="0"/>
                <a:ea typeface="맑은 고딕" charset="0"/>
              </a:rPr>
              <a:t>자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9"/>
          <p:cNvSpPr>
            <a:spLocks/>
          </p:cNvSpPr>
          <p:nvPr/>
        </p:nvSpPr>
        <p:spPr>
          <a:xfrm rot="0">
            <a:off x="4596765" y="1217930"/>
            <a:ext cx="2374900" cy="22542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회원 I</a:t>
            </a:r>
            <a:r>
              <a:rPr lang="ko-KR"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D</a:t>
            </a:r>
            <a:endParaRPr lang="ko-KR" altLang="en-US" sz="1200">
              <a:solidFill>
                <a:schemeClr val="bg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10"/>
          <p:cNvSpPr>
            <a:spLocks/>
          </p:cNvSpPr>
          <p:nvPr/>
        </p:nvSpPr>
        <p:spPr>
          <a:xfrm rot="0">
            <a:off x="7060565" y="1218565"/>
            <a:ext cx="753110" cy="20701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작성</a:t>
            </a:r>
            <a:r>
              <a:rPr lang="ko-KR" sz="1000">
                <a:latin typeface="맑은 고딕" charset="0"/>
                <a:ea typeface="맑은 고딕" charset="0"/>
              </a:rPr>
              <a:t>일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11"/>
          <p:cNvSpPr>
            <a:spLocks/>
          </p:cNvSpPr>
          <p:nvPr/>
        </p:nvSpPr>
        <p:spPr>
          <a:xfrm rot="0">
            <a:off x="842010" y="4211320"/>
            <a:ext cx="6954520" cy="206121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답변 </a:t>
            </a:r>
            <a:r>
              <a:rPr lang="ko-KR"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내용</a:t>
            </a:r>
            <a:endParaRPr lang="ko-KR" altLang="en-US" sz="1200">
              <a:solidFill>
                <a:schemeClr val="bg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16"/>
          <p:cNvSpPr>
            <a:spLocks/>
          </p:cNvSpPr>
          <p:nvPr/>
        </p:nvSpPr>
        <p:spPr>
          <a:xfrm rot="0">
            <a:off x="859790" y="904875"/>
            <a:ext cx="1282065" cy="20701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상품명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17"/>
          <p:cNvSpPr>
            <a:spLocks/>
          </p:cNvSpPr>
          <p:nvPr/>
        </p:nvSpPr>
        <p:spPr>
          <a:xfrm rot="0">
            <a:off x="2284730" y="886460"/>
            <a:ext cx="5493385" cy="22542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상품명</a:t>
            </a:r>
            <a:endParaRPr lang="ko-KR" altLang="en-US" sz="1200">
              <a:solidFill>
                <a:schemeClr val="bg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18"/>
          <p:cNvSpPr>
            <a:spLocks/>
          </p:cNvSpPr>
          <p:nvPr/>
        </p:nvSpPr>
        <p:spPr>
          <a:xfrm rot="0">
            <a:off x="847090" y="824230"/>
            <a:ext cx="6993890" cy="3307080"/>
          </a:xfrm>
          <a:prstGeom prst="rect"/>
          <a:noFill/>
          <a:ln w="412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19"/>
          <p:cNvSpPr>
            <a:spLocks/>
          </p:cNvSpPr>
          <p:nvPr/>
        </p:nvSpPr>
        <p:spPr>
          <a:xfrm rot="0">
            <a:off x="676910" y="739775"/>
            <a:ext cx="180975" cy="199390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34" name="도형 23"/>
          <p:cNvSpPr>
            <a:spLocks/>
          </p:cNvSpPr>
          <p:nvPr/>
        </p:nvSpPr>
        <p:spPr>
          <a:xfrm rot="0">
            <a:off x="855980" y="4202430"/>
            <a:ext cx="6993890" cy="2097405"/>
          </a:xfrm>
          <a:prstGeom prst="rect"/>
          <a:noFill/>
          <a:ln w="412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도형 20"/>
          <p:cNvSpPr>
            <a:spLocks/>
          </p:cNvSpPr>
          <p:nvPr/>
        </p:nvSpPr>
        <p:spPr>
          <a:xfrm rot="0">
            <a:off x="704215" y="4216400"/>
            <a:ext cx="180975" cy="199390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2</a:t>
            </a:r>
            <a:endParaRPr lang="ko-KR" altLang="en-US" sz="1000"/>
          </a:p>
        </p:txBody>
      </p:sp>
      <p:sp>
        <p:nvSpPr>
          <p:cNvPr id="35" name="도형 24"/>
          <p:cNvSpPr>
            <a:spLocks/>
          </p:cNvSpPr>
          <p:nvPr/>
        </p:nvSpPr>
        <p:spPr>
          <a:xfrm rot="0">
            <a:off x="7291705" y="6364605"/>
            <a:ext cx="181610" cy="20002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3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2075" y="116205"/>
          <a:ext cx="11993245" cy="6633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75"/>
                <a:gridCol w="3329940"/>
                <a:gridCol w="747395"/>
                <a:gridCol w="3657600"/>
                <a:gridCol w="852805"/>
                <a:gridCol w="1174115"/>
                <a:gridCol w="673735"/>
                <a:gridCol w="741680"/>
              </a:tblGrid>
              <a:tr h="24511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D_PRO_001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화</a:t>
                      </a:r>
                      <a:r>
                        <a:rPr lang="ko-KR" altLang="en-US" sz="1000" kern="1200" i="0">
                          <a:solidFill>
                            <a:srgbClr val="000000"/>
                          </a:solidFill>
                        </a:rPr>
                        <a:t>면</a:t>
                      </a: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 명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관리자페이지 상품관리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요구사항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1F1F1F"/>
                          </a:solidFill>
                          <a:latin typeface="Google Sans" charset="0"/>
                          <a:ea typeface="Google Sans" charset="0"/>
                        </a:rPr>
                        <a:t>FUR020</a:t>
                      </a:r>
                      <a:endParaRPr lang="ko-KR" altLang="en-US" sz="900" kern="1200" i="0" b="0">
                        <a:solidFill>
                          <a:srgbClr val="1F1F1F"/>
                        </a:solidFill>
                        <a:latin typeface="Google Sans" charset="0"/>
                        <a:ea typeface="Google Sans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543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개요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상품목록 조회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사용자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관리자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개발자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</a:rPr>
                        <a:t>김도겸</a:t>
                      </a: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122670"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상품명, 상품설명, 가격, 판매수량, 상품등록일, 카테고리를 표시 (검색, 페이징)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상품명을 클릭 시 상품상세화면으로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 lvl="1">
                        <a:buFont typeface="+mj-lt"/>
                        <a:buAutoNum type="arabicPeriod"/>
                      </a:pPr>
                      <a:endParaRPr lang="ko-KR" altLang="en-US" sz="1000" kern="120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kern="1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pic>
        <p:nvPicPr>
          <p:cNvPr id="6" name="그림 7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535" y="1522730"/>
            <a:ext cx="8503920" cy="3333750"/>
          </a:xfrm>
          <a:prstGeom prst="rect"/>
          <a:noFill/>
        </p:spPr>
      </p:pic>
      <p:sp>
        <p:nvSpPr>
          <p:cNvPr id="7" name="도형 73"/>
          <p:cNvSpPr>
            <a:spLocks/>
          </p:cNvSpPr>
          <p:nvPr/>
        </p:nvSpPr>
        <p:spPr>
          <a:xfrm rot="0">
            <a:off x="89535" y="1496060"/>
            <a:ext cx="8441055" cy="337883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74"/>
          <p:cNvSpPr>
            <a:spLocks/>
          </p:cNvSpPr>
          <p:nvPr/>
        </p:nvSpPr>
        <p:spPr>
          <a:xfrm rot="0">
            <a:off x="161290" y="2159000"/>
            <a:ext cx="2500630" cy="2286000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75"/>
          <p:cNvSpPr>
            <a:spLocks/>
          </p:cNvSpPr>
          <p:nvPr/>
        </p:nvSpPr>
        <p:spPr>
          <a:xfrm rot="0">
            <a:off x="85725" y="1276985"/>
            <a:ext cx="180340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0" name="도형 76"/>
          <p:cNvSpPr>
            <a:spLocks/>
          </p:cNvSpPr>
          <p:nvPr/>
        </p:nvSpPr>
        <p:spPr>
          <a:xfrm rot="0">
            <a:off x="1143000" y="1958340"/>
            <a:ext cx="532765" cy="198755"/>
          </a:xfrm>
          <a:prstGeom prst="rect"/>
          <a:solidFill>
            <a:schemeClr val="accent2">
              <a:lumMod val="7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/>
              <a:t>2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22</Pages>
  <Paragraphs>1404</Paragraphs>
  <Words>2536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ByungHo</dc:creator>
  <cp:lastModifiedBy>alstjd506</cp:lastModifiedBy>
  <dc:title>ㅇㄹㄴㅇㄹ</dc:title>
  <cp:version>10.105.228.52576</cp:version>
  <dcterms:modified xsi:type="dcterms:W3CDTF">2022-03-18T08:42:31Z</dcterms:modified>
</cp:coreProperties>
</file>