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6" r:id="rId1"/>
  </p:sldMasterIdLst>
  <p:notesMasterIdLst>
    <p:notesMasterId r:id="rId9"/>
  </p:notes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6000" userDrawn="1">
          <p15:clr>
            <a:srgbClr val="A4A3A4"/>
          </p15:clr>
        </p15:guide>
        <p15:guide id="3" pos="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0078D4"/>
    <a:srgbClr val="D2D2D2"/>
    <a:srgbClr val="505050"/>
    <a:srgbClr val="2F2F2F"/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vetlý štýl 2 - zvýrazneni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Stredný štý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7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920" y="108"/>
      </p:cViewPr>
      <p:guideLst>
        <p:guide orient="horz" pos="2448"/>
        <p:guide pos="600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61E44-C4C0-6344-AB31-495F47CEF0BF}" type="datetimeFigureOut">
              <a:rPr lang="sk-SK" smtClean="0"/>
              <a:t>2. 12. 2019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D233A-E061-3B43-8767-D9DF2FC1BB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8595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C677-8E45-E141-9716-C86D7EE5D9E8}" type="datetime1">
              <a:rPr lang="sk-SK" smtClean="0"/>
              <a:t>2. 12. 2019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8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14C0-FE52-F449-9EB9-A0FF9A2543CD}" type="datetime1">
              <a:rPr lang="sk-SK" smtClean="0"/>
              <a:t>2. 12. 2019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3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A2FD-E00D-9848-8434-0267DBC70800}" type="datetime1">
              <a:rPr lang="sk-SK" smtClean="0"/>
              <a:t>2. 12. 2019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2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261-6B22-9D46-9363-FF39813EB6EC}" type="datetime1">
              <a:rPr lang="sk-SK" smtClean="0"/>
              <a:t>2. 12. 2019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4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9737-2E3E-7648-A62E-672F14D45174}" type="datetime1">
              <a:rPr lang="sk-SK" smtClean="0"/>
              <a:t>2. 12. 2019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5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2BCD-50BB-5C4E-9FA2-1520C47BA1A9}" type="datetime1">
              <a:rPr lang="sk-SK" smtClean="0"/>
              <a:t>2. 12. 2019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6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8235-1A3D-8F40-84C0-D3E6FA642448}" type="datetime1">
              <a:rPr lang="sk-SK" smtClean="0"/>
              <a:t>2. 12. 2019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7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8640-B450-0C4A-9516-6E2711D4D46C}" type="datetime1">
              <a:rPr lang="sk-SK" smtClean="0"/>
              <a:t>2. 12. 2019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8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531D-6297-E049-BA84-34FE8FD92947}" type="datetime1">
              <a:rPr lang="sk-SK" smtClean="0"/>
              <a:t>2. 12. 2019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1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C6F4-3FBB-2D4D-B13A-D6953AE0A3AF}" type="datetime1">
              <a:rPr lang="sk-SK" smtClean="0"/>
              <a:t>2. 12. 2019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8A6D-C806-FE45-AB4E-63619D22D102}" type="datetime1">
              <a:rPr lang="sk-SK" smtClean="0"/>
              <a:t>2. 12. 2019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9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0EA03-2C13-2441-AAFA-2B3D759DC539}" type="datetime1">
              <a:rPr lang="sk-SK" smtClean="0"/>
              <a:t>2. 12. 2019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Vyhodnotenie kvality klasifik</a:t>
            </a:r>
            <a:r>
              <a:rPr lang="sk-SK" sz="2400" b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átorov</a:t>
            </a:r>
            <a:endParaRPr lang="sk-SK" sz="2400" b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396509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800">
                <a:latin typeface="Arial" panose="020B0604020202020204" pitchFamily="34" charset="0"/>
                <a:cs typeface="Arial" panose="020B0604020202020204" pitchFamily="34" charset="0"/>
              </a:rPr>
              <a:t>Úspešnosť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(Accuracy):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pomer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správne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klasifikovaných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príkladov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všetkým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Presnosť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(Precision): 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pomer správne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predikovaných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príkladov do danej triedy zo všetkých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predikovaných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do danej triedy</a:t>
            </a: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Návratnosť (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): pomer správne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predikovaných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príkladov do danej triedy zo všetkých skutočne patriacich do danej triedy</a:t>
            </a: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F1: kombinuje presnosť a návratnosť (2*P*R/(P+R))</a:t>
            </a: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37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472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Vyhodnotenie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kvality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klasifik</a:t>
            </a:r>
            <a:r>
              <a:rPr lang="sk-SK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átorov</a:t>
            </a:r>
            <a:endParaRPr lang="sk-SK" sz="2400" b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k-SK" sz="20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binárna klasifikácia</a:t>
            </a:r>
          </a:p>
          <a:p>
            <a:pPr>
              <a:lnSpc>
                <a:spcPct val="150000"/>
              </a:lnSpc>
            </a:pP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312E015A-DFBB-7E4E-9C97-D788B1CC9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684165"/>
              </p:ext>
            </p:extLst>
          </p:nvPr>
        </p:nvGraphicFramePr>
        <p:xfrm>
          <a:off x="806700" y="1727768"/>
          <a:ext cx="6774312" cy="3521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253">
                  <a:extLst>
                    <a:ext uri="{9D8B030D-6E8A-4147-A177-3AD203B41FA5}">
                      <a16:colId xmlns:a16="http://schemas.microsoft.com/office/drawing/2014/main" val="1401665014"/>
                    </a:ext>
                  </a:extLst>
                </a:gridCol>
                <a:gridCol w="1269903">
                  <a:extLst>
                    <a:ext uri="{9D8B030D-6E8A-4147-A177-3AD203B41FA5}">
                      <a16:colId xmlns:a16="http://schemas.microsoft.com/office/drawing/2014/main" val="464011845"/>
                    </a:ext>
                  </a:extLst>
                </a:gridCol>
                <a:gridCol w="1693578">
                  <a:extLst>
                    <a:ext uri="{9D8B030D-6E8A-4147-A177-3AD203B41FA5}">
                      <a16:colId xmlns:a16="http://schemas.microsoft.com/office/drawing/2014/main" val="2663889213"/>
                    </a:ext>
                  </a:extLst>
                </a:gridCol>
                <a:gridCol w="1693578">
                  <a:extLst>
                    <a:ext uri="{9D8B030D-6E8A-4147-A177-3AD203B41FA5}">
                      <a16:colId xmlns:a16="http://schemas.microsoft.com/office/drawing/2014/main" val="2680422308"/>
                    </a:ext>
                  </a:extLst>
                </a:gridCol>
              </a:tblGrid>
              <a:tr h="880463">
                <a:tc gridSpan="2">
                  <a:txBody>
                    <a:bodyPr/>
                    <a:lstStyle/>
                    <a:p>
                      <a:pPr algn="ctr"/>
                      <a:endParaRPr lang="sk-SK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Skutočná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196930"/>
                  </a:ext>
                </a:extLst>
              </a:tr>
              <a:tr h="880463">
                <a:tc rowSpan="3">
                  <a:txBody>
                    <a:bodyPr/>
                    <a:lstStyle/>
                    <a:p>
                      <a:pPr algn="ctr"/>
                      <a:endParaRPr lang="sk-SK" sz="2800" dirty="0"/>
                    </a:p>
                    <a:p>
                      <a:pPr algn="ctr"/>
                      <a:endParaRPr lang="sk-SK" sz="2800" dirty="0"/>
                    </a:p>
                    <a:p>
                      <a:pPr algn="ctr"/>
                      <a:endParaRPr lang="sk-SK" sz="2800" dirty="0"/>
                    </a:p>
                    <a:p>
                      <a:pPr algn="ctr"/>
                      <a:r>
                        <a:rPr lang="sk-SK" sz="2800" dirty="0" err="1"/>
                        <a:t>Predikovaná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Trieda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548191"/>
                  </a:ext>
                </a:extLst>
              </a:tr>
              <a:tr h="880463">
                <a:tc v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385916"/>
                  </a:ext>
                </a:extLst>
              </a:tr>
              <a:tr h="880463">
                <a:tc v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808637"/>
                  </a:ext>
                </a:extLst>
              </a:tr>
            </a:tbl>
          </a:graphicData>
        </a:graphic>
      </p:graphicFrame>
      <p:sp>
        <p:nvSpPr>
          <p:cNvPr id="6" name="BlokTextu 5">
            <a:extLst>
              <a:ext uri="{FF2B5EF4-FFF2-40B4-BE49-F238E27FC236}">
                <a16:creationId xmlns:a16="http://schemas.microsoft.com/office/drawing/2014/main" id="{81A2677A-F286-1448-A403-C028C41BC55E}"/>
              </a:ext>
            </a:extLst>
          </p:cNvPr>
          <p:cNvSpPr txBox="1"/>
          <p:nvPr/>
        </p:nvSpPr>
        <p:spPr>
          <a:xfrm>
            <a:off x="806700" y="5818870"/>
            <a:ext cx="78836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/>
              <a:t>Úspešnosť </a:t>
            </a:r>
            <a:r>
              <a:rPr lang="sk-SK" sz="2800" dirty="0"/>
              <a:t>(</a:t>
            </a:r>
            <a:r>
              <a:rPr lang="sk-SK" sz="2800" dirty="0" err="1"/>
              <a:t>Accuracy</a:t>
            </a:r>
            <a:r>
              <a:rPr lang="sk-SK" sz="2800" dirty="0"/>
              <a:t>) = (TP + TN)/(TP + TN + FP + FN)</a:t>
            </a:r>
          </a:p>
          <a:p>
            <a:r>
              <a:rPr lang="sk-SK" sz="2800" dirty="0"/>
              <a:t>Presnosť (</a:t>
            </a:r>
            <a:r>
              <a:rPr lang="sk-SK" sz="2800" dirty="0" err="1"/>
              <a:t>Precision</a:t>
            </a:r>
            <a:r>
              <a:rPr lang="sk-SK" sz="2800" dirty="0"/>
              <a:t>) = TP/(TP + FP)</a:t>
            </a:r>
          </a:p>
          <a:p>
            <a:r>
              <a:rPr lang="sk-SK" sz="2800" dirty="0"/>
              <a:t>Návratnosť (</a:t>
            </a:r>
            <a:r>
              <a:rPr lang="sk-SK" sz="2800" dirty="0" err="1"/>
              <a:t>Recall</a:t>
            </a:r>
            <a:r>
              <a:rPr lang="sk-SK" sz="2800" dirty="0"/>
              <a:t>) = TP/(TP + FN)</a:t>
            </a:r>
            <a:r>
              <a:rPr lang="sk-S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67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472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Vyhodnotenie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kvality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klasifik</a:t>
            </a:r>
            <a:r>
              <a:rPr lang="sk-SK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átorov</a:t>
            </a:r>
            <a:endParaRPr lang="sk-SK" sz="2400" b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k-SK" sz="20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klasifikácia do viacerých tried</a:t>
            </a:r>
          </a:p>
          <a:p>
            <a:pPr>
              <a:lnSpc>
                <a:spcPct val="150000"/>
              </a:lnSpc>
            </a:pP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312E015A-DFBB-7E4E-9C97-D788B1CC9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842974"/>
              </p:ext>
            </p:extLst>
          </p:nvPr>
        </p:nvGraphicFramePr>
        <p:xfrm>
          <a:off x="712381" y="1834093"/>
          <a:ext cx="6885042" cy="3716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819">
                  <a:extLst>
                    <a:ext uri="{9D8B030D-6E8A-4147-A177-3AD203B41FA5}">
                      <a16:colId xmlns:a16="http://schemas.microsoft.com/office/drawing/2014/main" val="1401665014"/>
                    </a:ext>
                  </a:extLst>
                </a:gridCol>
                <a:gridCol w="1411701">
                  <a:extLst>
                    <a:ext uri="{9D8B030D-6E8A-4147-A177-3AD203B41FA5}">
                      <a16:colId xmlns:a16="http://schemas.microsoft.com/office/drawing/2014/main" val="464011845"/>
                    </a:ext>
                  </a:extLst>
                </a:gridCol>
                <a:gridCol w="1149614">
                  <a:extLst>
                    <a:ext uri="{9D8B030D-6E8A-4147-A177-3AD203B41FA5}">
                      <a16:colId xmlns:a16="http://schemas.microsoft.com/office/drawing/2014/main" val="2663889213"/>
                    </a:ext>
                  </a:extLst>
                </a:gridCol>
                <a:gridCol w="1178477">
                  <a:extLst>
                    <a:ext uri="{9D8B030D-6E8A-4147-A177-3AD203B41FA5}">
                      <a16:colId xmlns:a16="http://schemas.microsoft.com/office/drawing/2014/main" val="2680422308"/>
                    </a:ext>
                  </a:extLst>
                </a:gridCol>
                <a:gridCol w="1114431">
                  <a:extLst>
                    <a:ext uri="{9D8B030D-6E8A-4147-A177-3AD203B41FA5}">
                      <a16:colId xmlns:a16="http://schemas.microsoft.com/office/drawing/2014/main" val="2419856989"/>
                    </a:ext>
                  </a:extLst>
                </a:gridCol>
              </a:tblGrid>
              <a:tr h="992177">
                <a:tc gridSpan="2">
                  <a:txBody>
                    <a:bodyPr/>
                    <a:lstStyle/>
                    <a:p>
                      <a:pPr algn="ctr"/>
                      <a:endParaRPr lang="sk-SK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Skutočná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196930"/>
                  </a:ext>
                </a:extLst>
              </a:tr>
              <a:tr h="992177">
                <a:tc rowSpan="4">
                  <a:txBody>
                    <a:bodyPr/>
                    <a:lstStyle/>
                    <a:p>
                      <a:pPr algn="ctr"/>
                      <a:endParaRPr lang="sk-SK" sz="2800" dirty="0"/>
                    </a:p>
                    <a:p>
                      <a:pPr algn="ctr"/>
                      <a:endParaRPr lang="sk-SK" sz="2800" dirty="0"/>
                    </a:p>
                    <a:p>
                      <a:pPr algn="ctr"/>
                      <a:endParaRPr lang="sk-SK" sz="2800" dirty="0"/>
                    </a:p>
                    <a:p>
                      <a:pPr algn="ctr"/>
                      <a:r>
                        <a:rPr lang="sk-SK" sz="2800" dirty="0" err="1"/>
                        <a:t>Predikovaná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Trieda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548191"/>
                  </a:ext>
                </a:extLst>
              </a:tr>
              <a:tr h="632642">
                <a:tc v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385916"/>
                  </a:ext>
                </a:extLst>
              </a:tr>
              <a:tr h="549553">
                <a:tc v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808637"/>
                  </a:ext>
                </a:extLst>
              </a:tr>
              <a:tr h="549553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98002"/>
                  </a:ext>
                </a:extLst>
              </a:tr>
            </a:tbl>
          </a:graphicData>
        </a:graphic>
      </p:graphicFrame>
      <p:sp>
        <p:nvSpPr>
          <p:cNvPr id="3" name="Pravouholník 2">
            <a:extLst>
              <a:ext uri="{FF2B5EF4-FFF2-40B4-BE49-F238E27FC236}">
                <a16:creationId xmlns:a16="http://schemas.microsoft.com/office/drawing/2014/main" id="{D1DF07BC-7B01-8843-BA32-59B9398F21DD}"/>
              </a:ext>
            </a:extLst>
          </p:cNvPr>
          <p:cNvSpPr/>
          <p:nvPr/>
        </p:nvSpPr>
        <p:spPr>
          <a:xfrm>
            <a:off x="4157331" y="3806455"/>
            <a:ext cx="3440094" cy="6411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B1DBDECC-4F9A-E248-ADA5-77C2263725D2}"/>
              </a:ext>
            </a:extLst>
          </p:cNvPr>
          <p:cNvSpPr txBox="1"/>
          <p:nvPr/>
        </p:nvSpPr>
        <p:spPr>
          <a:xfrm>
            <a:off x="7767792" y="3613467"/>
            <a:ext cx="20000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800" dirty="0"/>
              <a:t>Presnosť A =</a:t>
            </a:r>
          </a:p>
          <a:p>
            <a:pPr algn="ctr"/>
            <a:r>
              <a:rPr lang="sk-SK" sz="2800" dirty="0"/>
              <a:t>2/(2+2)</a:t>
            </a:r>
          </a:p>
        </p:txBody>
      </p:sp>
    </p:spTree>
    <p:extLst>
      <p:ext uri="{BB962C8B-B14F-4D97-AF65-F5344CB8AC3E}">
        <p14:creationId xmlns:p14="http://schemas.microsoft.com/office/powerpoint/2010/main" val="379562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Vyhodnotenie kvality klasifik</a:t>
            </a:r>
            <a:r>
              <a:rPr lang="sk-SK" sz="2400" b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átorov</a:t>
            </a:r>
            <a:endParaRPr lang="sk-SK" sz="2400" b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B1DBDECC-4F9A-E248-ADA5-77C2263725D2}"/>
              </a:ext>
            </a:extLst>
          </p:cNvPr>
          <p:cNvSpPr txBox="1"/>
          <p:nvPr/>
        </p:nvSpPr>
        <p:spPr>
          <a:xfrm>
            <a:off x="3708087" y="5772968"/>
            <a:ext cx="23408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800" dirty="0"/>
              <a:t>Návratnosť A =</a:t>
            </a:r>
          </a:p>
          <a:p>
            <a:pPr algn="ctr"/>
            <a:r>
              <a:rPr lang="sk-SK" sz="2800" dirty="0"/>
              <a:t>2/(2+1)</a:t>
            </a:r>
          </a:p>
        </p:txBody>
      </p:sp>
      <p:graphicFrame>
        <p:nvGraphicFramePr>
          <p:cNvPr id="9" name="Tabuľka 8">
            <a:extLst>
              <a:ext uri="{FF2B5EF4-FFF2-40B4-BE49-F238E27FC236}">
                <a16:creationId xmlns:a16="http://schemas.microsoft.com/office/drawing/2014/main" id="{4D42EA6C-44E6-C64D-9463-CF7D6D9AB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280679"/>
              </p:ext>
            </p:extLst>
          </p:nvPr>
        </p:nvGraphicFramePr>
        <p:xfrm>
          <a:off x="712381" y="1834093"/>
          <a:ext cx="6885042" cy="3716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084">
                  <a:extLst>
                    <a:ext uri="{9D8B030D-6E8A-4147-A177-3AD203B41FA5}">
                      <a16:colId xmlns:a16="http://schemas.microsoft.com/office/drawing/2014/main" val="1401665014"/>
                    </a:ext>
                  </a:extLst>
                </a:gridCol>
                <a:gridCol w="1390436">
                  <a:extLst>
                    <a:ext uri="{9D8B030D-6E8A-4147-A177-3AD203B41FA5}">
                      <a16:colId xmlns:a16="http://schemas.microsoft.com/office/drawing/2014/main" val="464011845"/>
                    </a:ext>
                  </a:extLst>
                </a:gridCol>
                <a:gridCol w="1149614">
                  <a:extLst>
                    <a:ext uri="{9D8B030D-6E8A-4147-A177-3AD203B41FA5}">
                      <a16:colId xmlns:a16="http://schemas.microsoft.com/office/drawing/2014/main" val="2663889213"/>
                    </a:ext>
                  </a:extLst>
                </a:gridCol>
                <a:gridCol w="1178477">
                  <a:extLst>
                    <a:ext uri="{9D8B030D-6E8A-4147-A177-3AD203B41FA5}">
                      <a16:colId xmlns:a16="http://schemas.microsoft.com/office/drawing/2014/main" val="2680422308"/>
                    </a:ext>
                  </a:extLst>
                </a:gridCol>
                <a:gridCol w="1114431">
                  <a:extLst>
                    <a:ext uri="{9D8B030D-6E8A-4147-A177-3AD203B41FA5}">
                      <a16:colId xmlns:a16="http://schemas.microsoft.com/office/drawing/2014/main" val="2419856989"/>
                    </a:ext>
                  </a:extLst>
                </a:gridCol>
              </a:tblGrid>
              <a:tr h="992177">
                <a:tc gridSpan="2">
                  <a:txBody>
                    <a:bodyPr/>
                    <a:lstStyle/>
                    <a:p>
                      <a:pPr algn="ctr"/>
                      <a:endParaRPr lang="sk-SK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Skutočná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196930"/>
                  </a:ext>
                </a:extLst>
              </a:tr>
              <a:tr h="992177">
                <a:tc rowSpan="4">
                  <a:txBody>
                    <a:bodyPr/>
                    <a:lstStyle/>
                    <a:p>
                      <a:pPr algn="ctr"/>
                      <a:endParaRPr lang="sk-SK" sz="2800" dirty="0"/>
                    </a:p>
                    <a:p>
                      <a:pPr algn="ctr"/>
                      <a:endParaRPr lang="sk-SK" sz="2800" dirty="0"/>
                    </a:p>
                    <a:p>
                      <a:pPr algn="ctr"/>
                      <a:endParaRPr lang="sk-SK" sz="2800" dirty="0"/>
                    </a:p>
                    <a:p>
                      <a:pPr algn="ctr"/>
                      <a:r>
                        <a:rPr lang="sk-SK" sz="2800" dirty="0" err="1"/>
                        <a:t>Predikovaná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Trieda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548191"/>
                  </a:ext>
                </a:extLst>
              </a:tr>
              <a:tr h="632642">
                <a:tc v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385916"/>
                  </a:ext>
                </a:extLst>
              </a:tr>
              <a:tr h="549553">
                <a:tc v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808637"/>
                  </a:ext>
                </a:extLst>
              </a:tr>
              <a:tr h="549553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98002"/>
                  </a:ext>
                </a:extLst>
              </a:tr>
            </a:tbl>
          </a:graphicData>
        </a:graphic>
      </p:graphicFrame>
      <p:sp>
        <p:nvSpPr>
          <p:cNvPr id="3" name="Pravouholník 2">
            <a:extLst>
              <a:ext uri="{FF2B5EF4-FFF2-40B4-BE49-F238E27FC236}">
                <a16:creationId xmlns:a16="http://schemas.microsoft.com/office/drawing/2014/main" id="{D1DF07BC-7B01-8843-BA32-59B9398F21DD}"/>
              </a:ext>
            </a:extLst>
          </p:cNvPr>
          <p:cNvSpPr/>
          <p:nvPr/>
        </p:nvSpPr>
        <p:spPr>
          <a:xfrm>
            <a:off x="4154902" y="3788073"/>
            <a:ext cx="1150745" cy="1782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447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564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Ako spočítať celkovú presnosť a návratnosť pre klasifikáciu do viacerých tried?</a:t>
            </a:r>
          </a:p>
          <a:p>
            <a:pPr>
              <a:lnSpc>
                <a:spcPct val="150000"/>
              </a:lnSpc>
            </a:pP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2"/>
            <a:ext cx="9310976" cy="476105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Makro-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spriemernenie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– spočítam metriky pre jednotlivé triedy a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spriemerním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, v našom príklade pre presnosť:</a:t>
            </a: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 (2/2 + 2/3 + 3/3)/3</a:t>
            </a: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Mikro-spriemernenie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– spočítam čitatele a menovatele jednotlivých čiastkových metrík</a:t>
            </a: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(2 + 2 + 3)/(2 + 3 + 3)</a:t>
            </a: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37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ROC Krivka</a:t>
            </a:r>
          </a:p>
          <a:p>
            <a:pPr>
              <a:lnSpc>
                <a:spcPct val="150000"/>
              </a:lnSpc>
            </a:pP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2"/>
            <a:ext cx="9310976" cy="4761057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ROC (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Characteristics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Pre binárnu klasifikáciu (pre klasifikáciu do viacerých tried -  ROC krivky pre jednotlivé triedy)</a:t>
            </a: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Závislosť skutočne pozitívnych prípadov (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) a falošne pozitívnych (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AUC (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Curve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) – plocha pod krivkou (0.5 = náhoda, 1 = max)</a:t>
            </a: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9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ROC Krivka</a:t>
            </a:r>
          </a:p>
          <a:p>
            <a:pPr>
              <a:lnSpc>
                <a:spcPct val="150000"/>
              </a:lnSpc>
            </a:pP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2"/>
            <a:ext cx="4826000" cy="476105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ROC (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Characteristics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Pre binárnu klasifikáciu (pre klasifikáciu do viacerých tried -  ROC krivky pre jednotlivé triedy)</a:t>
            </a: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Závislosť skutočne pozitívnych prípadov (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) a falošne pozitívnych (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AUC (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Curve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) – plocha pod krivkou (0.5 = náhoda, 1 = max)</a:t>
            </a: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103F7DDB-9005-704C-A49D-DD3B8A4CA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788" y="2096219"/>
            <a:ext cx="4826000" cy="462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1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5 ways to keep your work safe and secure.potx" id="{4893428C-CB0A-49E9-96F4-7A735F1E22B6}" vid="{5E3D7976-14F6-4FDF-A4FC-DC3893D129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367</Words>
  <Application>Microsoft Office PowerPoint</Application>
  <PresentationFormat>Vlastná</PresentationFormat>
  <Paragraphs>101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2019-03-02T19:53:44Z</dcterms:created>
  <dcterms:modified xsi:type="dcterms:W3CDTF">2019-12-02T10:22:36Z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2018-09-20T17:05:47.7837537Z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