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28c873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28c873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af5b5e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af5b5e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2af5b5e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2af5b5e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2a1428b1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2a1428b1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a1428b1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a1428b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2a1428b1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2a1428b1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2a1428b1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2a1428b1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a1428b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a1428b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2af5b5e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2af5b5e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28c8739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28c8739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2a1428b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2a1428b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a1428b1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2a1428b1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benjamins.com/cgi-bin/t_bookview.cgi?bookid=CELCR%201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alpal.info/codingframes/720143069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ink.springer.com/chapter/10.1007/978-3-031-17105-5_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vismet.org/metcor/documentation/BNC_Bab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945000" y="373050"/>
            <a:ext cx="46974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MIKI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Metaphor Identification with Knowledge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Lucía Pitarch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Špela Antloga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Claudia Corbetta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Giedre Valunaitte Oleskeviciene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400"/>
              <a:t>Tutor: Hugo Gonçalo Oliveira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1" y="963050"/>
            <a:ext cx="2825225" cy="29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397" y="4264500"/>
            <a:ext cx="2126600" cy="8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346" y="4319000"/>
            <a:ext cx="2560400" cy="7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96700" y="4567125"/>
            <a:ext cx="26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06.16.2023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56558" y="288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SPARQL Query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34125" y="2953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Although Framester has many interesting resources interconnected, </a:t>
            </a:r>
            <a:r>
              <a:rPr lang="es"/>
              <a:t>querying</a:t>
            </a:r>
            <a:r>
              <a:rPr lang="es"/>
              <a:t> them was so challenging.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34125" y="396225"/>
            <a:ext cx="8520600" cy="10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334125" y="2101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did a lot…(we </a:t>
            </a:r>
            <a:r>
              <a:rPr lang="es"/>
              <a:t>tried</a:t>
            </a:r>
            <a:r>
              <a:rPr lang="es"/>
              <a:t> a lot)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41850" y="225125"/>
            <a:ext cx="8520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Possible further steps…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2597075" y="1201925"/>
            <a:ext cx="53973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&gt; </a:t>
            </a:r>
            <a:r>
              <a:rPr lang="es" sz="1800">
                <a:solidFill>
                  <a:schemeClr val="dk1"/>
                </a:solidFill>
              </a:rPr>
              <a:t>knowledge injection ideas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adding PoS tagging and syntactic dependency relations (patterns)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 sz="2300">
                <a:solidFill>
                  <a:schemeClr val="dk1"/>
                </a:solidFill>
              </a:rPr>
              <a:t>&gt; adding features based on concreteness and imageability of the core arguments of the verb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&gt; sensorial and vision-based features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&gt; metaphoricity level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1779550"/>
            <a:ext cx="2048450" cy="27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282500" y="190100"/>
            <a:ext cx="85206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311700" y="890000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Fillmore. 2003. </a:t>
            </a:r>
            <a:r>
              <a:rPr i="1" lang="es" sz="1400">
                <a:solidFill>
                  <a:schemeClr val="dk1"/>
                </a:solidFill>
              </a:rPr>
              <a:t>Valency and Semantic Roles</a:t>
            </a:r>
            <a:r>
              <a:rPr lang="es" sz="1400">
                <a:solidFill>
                  <a:schemeClr val="dk1"/>
                </a:solidFill>
              </a:rPr>
              <a:t> in Ágel, V., Eichinger, H.-W., Eroms, P.H., Heringer, H.J., Lobin, H. (eds) Dependenz und Valenz / Dependency and Valency Volume 1, pp 457- 475, Berlin: de Gruyter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Herbst, Gotz-Votteler. 2007. </a:t>
            </a:r>
            <a:r>
              <a:rPr i="1" lang="es" sz="1400">
                <a:solidFill>
                  <a:schemeClr val="dk1"/>
                </a:solidFill>
              </a:rPr>
              <a:t>Valency: Theoretical, Descriptive and Cognitive Issues</a:t>
            </a:r>
            <a:r>
              <a:rPr lang="es" sz="1400">
                <a:solidFill>
                  <a:schemeClr val="dk1"/>
                </a:solidFill>
              </a:rPr>
              <a:t>. Berlin: Mouton de Gruyter.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Levin Beth. 1993. </a:t>
            </a:r>
            <a:r>
              <a:rPr i="1" lang="es" sz="1400">
                <a:solidFill>
                  <a:schemeClr val="dk1"/>
                </a:solidFill>
              </a:rPr>
              <a:t>English verb classes and alternations. </a:t>
            </a:r>
            <a:r>
              <a:rPr lang="es" sz="1400">
                <a:solidFill>
                  <a:schemeClr val="dk1"/>
                </a:solidFill>
              </a:rPr>
              <a:t>Chicago: University of Chicago Press.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Steen, G.J., Dorst A.G., Herrmann, J.B., Kaal, A.A., Krennmayr, T., Pasma, T. (2010). </a:t>
            </a:r>
            <a:r>
              <a:rPr i="1" lang="es" sz="1400" u="sng">
                <a:solidFill>
                  <a:srgbClr val="80004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method for linguistic metaphor identification. From MIP to MIPVU</a:t>
            </a:r>
            <a:r>
              <a:rPr i="1" lang="es" sz="1400">
                <a:solidFill>
                  <a:schemeClr val="dk1"/>
                </a:solidFill>
              </a:rPr>
              <a:t>.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Amsterdam: John Benjamins.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Tesnière, Lucien. 1959. </a:t>
            </a:r>
            <a:r>
              <a:rPr i="1" lang="es" sz="1400">
                <a:solidFill>
                  <a:schemeClr val="dk1"/>
                </a:solidFill>
              </a:rPr>
              <a:t>Elements de syntaxe structurale. </a:t>
            </a:r>
            <a:r>
              <a:rPr lang="es" sz="1400">
                <a:solidFill>
                  <a:schemeClr val="dk1"/>
                </a:solidFill>
              </a:rPr>
              <a:t>Paris: Klincksieck.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Zhang et al., 2023, Plug-and-Play Knowledge Injection for Pre-trained Language Models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471300" y="264125"/>
            <a:ext cx="57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Aim of the mini-project: basic idea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9500" y="1105475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Inject </a:t>
            </a:r>
            <a:r>
              <a:rPr b="1" lang="es" sz="1400">
                <a:solidFill>
                  <a:schemeClr val="dk1"/>
                </a:solidFill>
              </a:rPr>
              <a:t>valency basic pattern </a:t>
            </a:r>
            <a:r>
              <a:rPr lang="es" sz="1400">
                <a:solidFill>
                  <a:schemeClr val="dk1"/>
                </a:solidFill>
              </a:rPr>
              <a:t>of the verb: does it perform better?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The valency of a verb is the number of arguments a verb can combine with and thus it can be seen as a specific property of a given lexical item, i.e. a given verb. For this reason, the type of information conveyed by valency structures is idiosyncratic and word-specific (Herbst &amp; Gotz-Votteler 2007: 15).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Levin hypothesized that the syntactic behavior	of a verb is largely determined by	its meaning (1993)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6">
                <a:solidFill>
                  <a:schemeClr val="dk1"/>
                </a:solidFill>
              </a:rPr>
              <a:t> </a:t>
            </a:r>
            <a:endParaRPr sz="95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56">
                <a:solidFill>
                  <a:schemeClr val="dk1"/>
                </a:solidFill>
              </a:rPr>
              <a:t>Valency pattern schema</a:t>
            </a:r>
            <a:r>
              <a:rPr lang="es" sz="956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s" sz="956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1-nom &gt; V.subj[1] &gt; LOC2</a:t>
            </a:r>
            <a:r>
              <a:rPr i="1" lang="es" sz="956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s" sz="956">
                <a:solidFill>
                  <a:schemeClr val="dk1"/>
                </a:solidFill>
                <a:highlight>
                  <a:srgbClr val="FFFFFF"/>
                </a:highlight>
              </a:rPr>
              <a:t>(1 = Goer; 2 = Going Goal)</a:t>
            </a:r>
            <a:endParaRPr sz="9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956">
                <a:solidFill>
                  <a:schemeClr val="dk1"/>
                </a:solidFill>
                <a:highlight>
                  <a:srgbClr val="FFFFFF"/>
                </a:highlight>
              </a:rPr>
              <a:t>The women went to the market (every day). </a:t>
            </a:r>
            <a:endParaRPr i="1" sz="9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">
                <a:solidFill>
                  <a:schemeClr val="dk1"/>
                </a:solidFill>
                <a:highlight>
                  <a:srgbClr val="FFFFFF"/>
                </a:highlight>
              </a:rPr>
              <a:t>→ Metaphorical use:</a:t>
            </a:r>
            <a:endParaRPr sz="956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">
                <a:solidFill>
                  <a:schemeClr val="dk1"/>
                </a:solidFill>
              </a:rPr>
              <a:t>When </a:t>
            </a:r>
            <a:r>
              <a:rPr b="1" lang="es" sz="956" u="sng">
                <a:solidFill>
                  <a:schemeClr val="dk1"/>
                </a:solidFill>
              </a:rPr>
              <a:t>things</a:t>
            </a:r>
            <a:r>
              <a:rPr lang="es" sz="956">
                <a:solidFill>
                  <a:schemeClr val="dk1"/>
                </a:solidFill>
              </a:rPr>
              <a:t> </a:t>
            </a:r>
            <a:r>
              <a:rPr b="1" lang="es" sz="956" u="sng">
                <a:solidFill>
                  <a:schemeClr val="dk1"/>
                </a:solidFill>
              </a:rPr>
              <a:t>go wrong</a:t>
            </a:r>
            <a:r>
              <a:rPr lang="es" sz="956">
                <a:solidFill>
                  <a:schemeClr val="dk1"/>
                </a:solidFill>
              </a:rPr>
              <a:t> you can sue more often than you may think  →  </a:t>
            </a:r>
            <a:r>
              <a:rPr b="1" lang="es" sz="956">
                <a:solidFill>
                  <a:schemeClr val="dk1"/>
                </a:solidFill>
              </a:rPr>
              <a:t>no LOC2.</a:t>
            </a:r>
            <a:endParaRPr b="1" sz="95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777700" y="277225"/>
            <a:ext cx="48945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Method</a:t>
            </a:r>
            <a:endParaRPr sz="260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94725" y="1241550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 Compare one model with knowledge injection and one without → injecting valency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8">
                <a:solidFill>
                  <a:schemeClr val="dk1"/>
                </a:solidFill>
              </a:rPr>
              <a:t>&gt; focus on performance of identifying </a:t>
            </a:r>
            <a:r>
              <a:rPr b="1" lang="es" sz="1608">
                <a:solidFill>
                  <a:schemeClr val="dk1"/>
                </a:solidFill>
              </a:rPr>
              <a:t>metaphorically used</a:t>
            </a:r>
            <a:r>
              <a:rPr lang="es" sz="1608">
                <a:solidFill>
                  <a:schemeClr val="dk1"/>
                </a:solidFill>
              </a:rPr>
              <a:t> </a:t>
            </a:r>
            <a:r>
              <a:rPr b="1" lang="es" sz="1608">
                <a:solidFill>
                  <a:schemeClr val="dk1"/>
                </a:solidFill>
              </a:rPr>
              <a:t>verbs</a:t>
            </a:r>
            <a:endParaRPr b="1"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8">
                <a:solidFill>
                  <a:schemeClr val="dk1"/>
                </a:solidFill>
              </a:rPr>
              <a:t>Dataset</a:t>
            </a:r>
            <a:r>
              <a:rPr lang="es" sz="1608">
                <a:solidFill>
                  <a:schemeClr val="dk1"/>
                </a:solidFill>
              </a:rPr>
              <a:t>: retrieve sentences with the information about the metaphoricity of the verb  1/0 (1 = metaphorical; 0 = non metaphorical). Both train and test were taken from the VUA.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8">
                <a:solidFill>
                  <a:schemeClr val="dk1"/>
                </a:solidFill>
              </a:rPr>
              <a:t>Train</a:t>
            </a:r>
            <a:r>
              <a:rPr lang="es" sz="1608">
                <a:solidFill>
                  <a:schemeClr val="dk1"/>
                </a:solidFill>
              </a:rPr>
              <a:t>:  sentences 15516,  4329 metaphorical verbs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8">
                <a:solidFill>
                  <a:schemeClr val="dk1"/>
                </a:solidFill>
              </a:rPr>
              <a:t>Test</a:t>
            </a:r>
            <a:r>
              <a:rPr lang="es" sz="1608">
                <a:solidFill>
                  <a:schemeClr val="dk1"/>
                </a:solidFill>
              </a:rPr>
              <a:t>: 5873 sentences 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8">
                <a:solidFill>
                  <a:schemeClr val="dk1"/>
                </a:solidFill>
              </a:rPr>
              <a:t>Training: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Following KI done in </a:t>
            </a:r>
            <a:r>
              <a:rPr lang="es" sz="1200" u="sng">
                <a:solidFill>
                  <a:schemeClr val="hlink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Gretkowski et al (2022)</a:t>
            </a: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 we prompt the model with a template filled by the target sentece and word in context we want to classify as metaphor or not and the additional knowledge extracted from [].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rgbClr val="D5D5D5"/>
                </a:solidFill>
                <a:highlight>
                  <a:srgbClr val="383838"/>
                </a:highlight>
                <a:latin typeface="Roboto"/>
                <a:ea typeface="Roboto"/>
                <a:cs typeface="Roboto"/>
                <a:sym typeface="Roboto"/>
              </a:rPr>
              <a:t>We use minimal prompting for the task with the shape: </a:t>
            </a:r>
            <a:r>
              <a:rPr lang="es" sz="1100">
                <a:solidFill>
                  <a:srgbClr val="188038"/>
                </a:solidFill>
                <a:highlight>
                  <a:srgbClr val="383838"/>
                </a:highlight>
                <a:latin typeface="Roboto Mono"/>
                <a:ea typeface="Roboto Mono"/>
                <a:cs typeface="Roboto Mono"/>
                <a:sym typeface="Roboto Mono"/>
              </a:rPr>
              <a:t>[SEP] [target sentence] [SEP] [target word] [SEP] [Injected Knowledge] + [Label]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48175" y="175525"/>
            <a:ext cx="85206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VU Amsterdam Metaphor Corpus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65775"/>
            <a:ext cx="85206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77"/>
              <a:buFont typeface="Arial"/>
              <a:buNone/>
            </a:pPr>
            <a:r>
              <a:rPr b="1" lang="es" sz="2008">
                <a:solidFill>
                  <a:schemeClr val="dk1"/>
                </a:solidFill>
              </a:rPr>
              <a:t>Corpus for metaphors</a:t>
            </a:r>
            <a:r>
              <a:rPr lang="es" sz="2008">
                <a:solidFill>
                  <a:schemeClr val="dk1"/>
                </a:solidFill>
              </a:rPr>
              <a:t>: VUA-V</a:t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8">
                <a:solidFill>
                  <a:schemeClr val="dk1"/>
                </a:solidFill>
              </a:rPr>
              <a:t>&gt; the corpus </a:t>
            </a:r>
            <a:r>
              <a:rPr lang="es" sz="1958">
                <a:solidFill>
                  <a:schemeClr val="dk1"/>
                </a:solidFill>
              </a:rPr>
              <a:t>covers about 190,000 lexical units from a subset of registers from the </a:t>
            </a:r>
            <a:r>
              <a:rPr lang="es" sz="1958" u="sng">
                <a:solidFill>
                  <a:srgbClr val="80004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BNC-Baby</a:t>
            </a:r>
            <a:r>
              <a:rPr lang="es" sz="1958">
                <a:solidFill>
                  <a:schemeClr val="dk1"/>
                </a:solidFill>
              </a:rPr>
              <a:t>: academic texts, conversation, fiction, and news text.</a:t>
            </a:r>
            <a:endParaRPr sz="195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77"/>
              <a:buFont typeface="Arial"/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77"/>
              <a:buFont typeface="Arial"/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8">
                <a:solidFill>
                  <a:schemeClr val="dk1"/>
                </a:solidFill>
              </a:rPr>
              <a:t>&gt; annotated for metaphorical </a:t>
            </a:r>
            <a:r>
              <a:rPr b="1" lang="es" sz="2008">
                <a:solidFill>
                  <a:schemeClr val="dk1"/>
                </a:solidFill>
              </a:rPr>
              <a:t>words</a:t>
            </a:r>
            <a:r>
              <a:rPr lang="es" sz="2008">
                <a:solidFill>
                  <a:schemeClr val="dk1"/>
                </a:solidFill>
              </a:rPr>
              <a:t>: </a:t>
            </a:r>
            <a:r>
              <a:rPr lang="es" sz="1958">
                <a:solidFill>
                  <a:schemeClr val="dk1"/>
                </a:solidFill>
              </a:rPr>
              <a:t>indirect</a:t>
            </a:r>
            <a:r>
              <a:rPr lang="es" sz="1958">
                <a:solidFill>
                  <a:srgbClr val="800040"/>
                </a:solidFill>
              </a:rPr>
              <a:t> </a:t>
            </a:r>
            <a:r>
              <a:rPr lang="es" sz="1958">
                <a:solidFill>
                  <a:schemeClr val="dk1"/>
                </a:solidFill>
              </a:rPr>
              <a:t>metaphor, direct metaphor, implicit</a:t>
            </a:r>
            <a:r>
              <a:rPr lang="es" sz="1958">
                <a:solidFill>
                  <a:srgbClr val="800040"/>
                </a:solidFill>
              </a:rPr>
              <a:t> </a:t>
            </a:r>
            <a:r>
              <a:rPr lang="es" sz="1958">
                <a:solidFill>
                  <a:schemeClr val="dk1"/>
                </a:solidFill>
              </a:rPr>
              <a:t>metaphor, borderline cases</a:t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8">
                <a:solidFill>
                  <a:schemeClr val="dk1"/>
                </a:solidFill>
              </a:rPr>
              <a:t>&gt; mixed figurative use and conceptual metaphors</a:t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8">
                <a:solidFill>
                  <a:schemeClr val="dk1"/>
                </a:solidFill>
              </a:rPr>
              <a:t>(quality of the corpus)</a:t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04050" y="963050"/>
            <a:ext cx="8576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→ </a:t>
            </a:r>
            <a:r>
              <a:rPr b="1" lang="es"/>
              <a:t>Injected knowledge</a:t>
            </a:r>
            <a:r>
              <a:rPr lang="es"/>
              <a:t>: Frame elements (thematic roles)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Focused on the verbs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Disambiguate verb senses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Retrieve frames related to the meaning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Consider only the first frame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Inject the necessary thematic roles of the verb (basic valency pattern of the verb)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Check performance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→ Inspo for knowledge injection pipeline</a:t>
            </a:r>
            <a:r>
              <a:rPr lang="es"/>
              <a:t>: </a:t>
            </a:r>
            <a:r>
              <a:rPr lang="es">
                <a:solidFill>
                  <a:schemeClr val="dk1"/>
                </a:solidFill>
              </a:rPr>
              <a:t>Plug-and-Play Knowledge Injection for Pre-trained Language Models (Zhang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66025" y="481625"/>
            <a:ext cx="702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Original method</a:t>
            </a:r>
            <a:endParaRPr b="1"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36400" y="38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What we did…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training the model with VUA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manual evaluation of the results of baseline results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figure out the knowledge to inject in the model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sense disambiguation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automatic annotation (PoS and syntactic dependency level) of the train and test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prepare the code to fine-tune the model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with and without injection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tested many SPARQL queries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725" y="2780025"/>
            <a:ext cx="2580926" cy="21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…and what we did not</a:t>
            </a:r>
            <a:endParaRPr b="1"/>
          </a:p>
        </p:txBody>
      </p:sp>
      <p:sp>
        <p:nvSpPr>
          <p:cNvPr id="95" name="Google Shape;95;p19"/>
          <p:cNvSpPr txBox="1"/>
          <p:nvPr/>
        </p:nvSpPr>
        <p:spPr>
          <a:xfrm>
            <a:off x="2939150" y="815400"/>
            <a:ext cx="5100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&gt; implement knowledge injection: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information about the </a:t>
            </a:r>
            <a:r>
              <a:rPr b="1" lang="es"/>
              <a:t>preposition</a:t>
            </a:r>
            <a:r>
              <a:rPr lang="es"/>
              <a:t> connected with the verb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semantic roles and 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 tagging and syntactic dependency relations about the </a:t>
            </a:r>
            <a:r>
              <a:rPr lang="es">
                <a:solidFill>
                  <a:schemeClr val="dk1"/>
                </a:solidFill>
              </a:rPr>
              <a:t>“hard to merge the parsed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 sz="2300">
                <a:solidFill>
                  <a:schemeClr val="dk1"/>
                </a:solidFill>
              </a:rPr>
              <a:t>adding information about source and target domain of the metaphorical mapping</a:t>
            </a:r>
            <a:endParaRPr baseline="30000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0" y="1457225"/>
            <a:ext cx="2372225" cy="2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96100" y="277250"/>
            <a:ext cx="8520600" cy="14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80"/>
              <a:t>Performance without injecting knowledge</a:t>
            </a:r>
            <a:endParaRPr sz="3980"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96100" y="1853625"/>
            <a:ext cx="82689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→ the model without the knowledge injection perform quite well: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test’s sentence number: 5873  (both metaphorical and non metaphorical)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metaphorical sense: 1369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correct prediction</a:t>
            </a:r>
            <a:r>
              <a:rPr lang="es" sz="1400">
                <a:solidFill>
                  <a:schemeClr val="dk1"/>
                </a:solidFill>
              </a:rPr>
              <a:t>: 1071/1369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wrong prediction: 298/1369</a:t>
            </a:r>
            <a:r>
              <a:rPr lang="es" sz="1400">
                <a:solidFill>
                  <a:srgbClr val="FF0000"/>
                </a:solidFill>
              </a:rPr>
              <a:t>  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70100"/>
            <a:ext cx="8520600" cy="8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80"/>
              <a:t>Manual inspection</a:t>
            </a:r>
            <a:r>
              <a:rPr lang="es" sz="4180"/>
              <a:t> </a:t>
            </a:r>
            <a:endParaRPr sz="4180"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142900" y="1102175"/>
            <a:ext cx="88518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</a:rPr>
              <a:t>→ </a:t>
            </a:r>
            <a:r>
              <a:rPr lang="es" sz="4200">
                <a:solidFill>
                  <a:srgbClr val="3C78D8"/>
                </a:solidFill>
              </a:rPr>
              <a:t>metaphorical and literal meanings are close</a:t>
            </a:r>
            <a:r>
              <a:rPr lang="es" sz="4200">
                <a:solidFill>
                  <a:schemeClr val="dk1"/>
                </a:solidFill>
              </a:rPr>
              <a:t> (</a:t>
            </a:r>
            <a:r>
              <a:rPr lang="es" sz="4200">
                <a:solidFill>
                  <a:schemeClr val="dk1"/>
                </a:solidFill>
              </a:rPr>
              <a:t>first sense and second, third… sense</a:t>
            </a:r>
            <a:r>
              <a:rPr lang="es" sz="4200">
                <a:solidFill>
                  <a:schemeClr val="dk1"/>
                </a:solidFill>
              </a:rPr>
              <a:t>)</a:t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e.g. “</a:t>
            </a:r>
            <a:r>
              <a:rPr lang="es" sz="4200">
                <a:solidFill>
                  <a:srgbClr val="000000"/>
                </a:solidFill>
              </a:rPr>
              <a:t>An alternative is to undergo a period of considerable self-doubt and self-examination [...] before acquiring beliefs for oneself and ego-identity is </a:t>
            </a:r>
            <a:r>
              <a:rPr b="1" lang="es" sz="4200">
                <a:solidFill>
                  <a:srgbClr val="000000"/>
                </a:solidFill>
              </a:rPr>
              <a:t>achieved</a:t>
            </a:r>
            <a:r>
              <a:rPr lang="es" sz="4200">
                <a:solidFill>
                  <a:srgbClr val="000000"/>
                </a:solidFill>
              </a:rPr>
              <a:t>.”</a:t>
            </a:r>
            <a:endParaRPr sz="42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000000"/>
                </a:solidFill>
              </a:rPr>
              <a:t>→ </a:t>
            </a:r>
            <a:r>
              <a:rPr lang="es" sz="4200">
                <a:solidFill>
                  <a:schemeClr val="accent1"/>
                </a:solidFill>
              </a:rPr>
              <a:t>abstract meanings that are </a:t>
            </a:r>
            <a:r>
              <a:rPr lang="es" sz="4200">
                <a:solidFill>
                  <a:schemeClr val="accent1"/>
                </a:solidFill>
              </a:rPr>
              <a:t>associated </a:t>
            </a:r>
            <a:r>
              <a:rPr lang="es" sz="4200">
                <a:solidFill>
                  <a:schemeClr val="accent1"/>
                </a:solidFill>
              </a:rPr>
              <a:t>more intuitively rather than structurally</a:t>
            </a:r>
            <a:endParaRPr sz="4200">
              <a:solidFill>
                <a:schemeClr val="accen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</a:rPr>
              <a:t>e.g. “The Tysons have yet to </a:t>
            </a:r>
            <a:r>
              <a:rPr b="1" lang="es" sz="4200">
                <a:solidFill>
                  <a:schemeClr val="dk1"/>
                </a:solidFill>
              </a:rPr>
              <a:t>see </a:t>
            </a:r>
            <a:r>
              <a:rPr lang="es" sz="4200">
                <a:solidFill>
                  <a:schemeClr val="dk1"/>
                </a:solidFill>
              </a:rPr>
              <a:t>any cash payment from the liquidators [...]”</a:t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</a:rPr>
              <a:t>→ </a:t>
            </a:r>
            <a:r>
              <a:rPr lang="es" sz="4200">
                <a:solidFill>
                  <a:schemeClr val="accent1"/>
                </a:solidFill>
              </a:rPr>
              <a:t>highly lexicalized expressions</a:t>
            </a:r>
            <a:endParaRPr sz="4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dk1"/>
                </a:solidFill>
              </a:rPr>
              <a:t>e.g. “They </a:t>
            </a:r>
            <a:r>
              <a:rPr b="1" lang="es" sz="4200">
                <a:solidFill>
                  <a:schemeClr val="dk1"/>
                </a:solidFill>
              </a:rPr>
              <a:t>owe </a:t>
            </a:r>
            <a:r>
              <a:rPr lang="es" sz="4200">
                <a:solidFill>
                  <a:schemeClr val="dk1"/>
                </a:solidFill>
              </a:rPr>
              <a:t>you a legal duty [...]”, “You should </a:t>
            </a:r>
            <a:r>
              <a:rPr b="1" lang="es" sz="4200">
                <a:solidFill>
                  <a:schemeClr val="dk1"/>
                </a:solidFill>
              </a:rPr>
              <a:t>follow </a:t>
            </a:r>
            <a:r>
              <a:rPr lang="es" sz="4200">
                <a:solidFill>
                  <a:schemeClr val="dk1"/>
                </a:solidFill>
              </a:rPr>
              <a:t>the advice.”</a:t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s" sz="4200">
                <a:solidFill>
                  <a:schemeClr val="dk1"/>
                </a:solidFill>
              </a:rPr>
              <a:t>…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