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8"/>
  </p:notesMasterIdLst>
  <p:sldIdLst>
    <p:sldId id="256" r:id="rId2"/>
    <p:sldId id="308" r:id="rId3"/>
    <p:sldId id="370" r:id="rId4"/>
    <p:sldId id="356" r:id="rId5"/>
    <p:sldId id="357" r:id="rId6"/>
    <p:sldId id="310" r:id="rId7"/>
    <p:sldId id="311" r:id="rId8"/>
    <p:sldId id="371" r:id="rId9"/>
    <p:sldId id="313" r:id="rId10"/>
    <p:sldId id="314" r:id="rId11"/>
    <p:sldId id="315" r:id="rId12"/>
    <p:sldId id="316" r:id="rId13"/>
    <p:sldId id="317" r:id="rId14"/>
    <p:sldId id="359" r:id="rId15"/>
    <p:sldId id="358" r:id="rId16"/>
    <p:sldId id="321" r:id="rId17"/>
    <p:sldId id="322" r:id="rId18"/>
    <p:sldId id="323" r:id="rId19"/>
    <p:sldId id="324" r:id="rId20"/>
    <p:sldId id="366" r:id="rId21"/>
    <p:sldId id="367" r:id="rId22"/>
    <p:sldId id="368" r:id="rId23"/>
    <p:sldId id="369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60" r:id="rId39"/>
    <p:sldId id="341" r:id="rId40"/>
    <p:sldId id="342" r:id="rId41"/>
    <p:sldId id="343" r:id="rId42"/>
    <p:sldId id="361" r:id="rId43"/>
    <p:sldId id="344" r:id="rId44"/>
    <p:sldId id="345" r:id="rId45"/>
    <p:sldId id="372" r:id="rId46"/>
    <p:sldId id="362" r:id="rId47"/>
    <p:sldId id="348" r:id="rId48"/>
    <p:sldId id="349" r:id="rId49"/>
    <p:sldId id="364" r:id="rId50"/>
    <p:sldId id="350" r:id="rId51"/>
    <p:sldId id="353" r:id="rId52"/>
    <p:sldId id="354" r:id="rId53"/>
    <p:sldId id="365" r:id="rId54"/>
    <p:sldId id="355" r:id="rId55"/>
    <p:sldId id="306" r:id="rId56"/>
    <p:sldId id="307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64C6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271" autoAdjust="0"/>
  </p:normalViewPr>
  <p:slideViewPr>
    <p:cSldViewPr>
      <p:cViewPr varScale="1">
        <p:scale>
          <a:sx n="79" d="100"/>
          <a:sy n="79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ED5A1D8-BA77-4D0F-A9E4-01224C0447EB}" type="datetimeFigureOut">
              <a:rPr lang="en-US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5DCA593-84EA-4E2B-9434-1A88A68B1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1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CA593-84EA-4E2B-9434-1A88A68B15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47E7BBF-A562-48A2-ABA9-1C4B72185ED2}" type="slidenum">
              <a:rPr lang="en-US" sz="1300"/>
              <a:pPr/>
              <a:t>18</a:t>
            </a:fld>
            <a:endParaRPr lang="en-US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C8B377D-03F3-4338-96B3-C9AC9969C85D}" type="slidenum">
              <a:rPr lang="en-US" sz="1300"/>
              <a:pPr/>
              <a:t>19</a:t>
            </a:fld>
            <a:endParaRPr 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36308E9-6E2F-481A-AA81-2AD1C38C93A3}" type="slidenum">
              <a:rPr lang="en-US" sz="1300"/>
              <a:pPr/>
              <a:t>24</a:t>
            </a:fld>
            <a:endParaRPr lang="en-US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62B7694-A2D7-41FA-B679-7A75A92E7E2B}" type="slidenum">
              <a:rPr lang="en-US" sz="1300"/>
              <a:pPr/>
              <a:t>27</a:t>
            </a:fld>
            <a:endParaRPr 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829A5AF-7E84-4AA6-AC84-708A48ABC70A}" type="slidenum">
              <a:rPr lang="en-US" sz="1300"/>
              <a:pPr/>
              <a:t>28</a:t>
            </a:fld>
            <a:endParaRPr lang="en-US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758FA5C-61FE-4377-9845-6AE39C423262}" type="slidenum">
              <a:rPr lang="en-US" sz="1300"/>
              <a:pPr/>
              <a:t>29</a:t>
            </a:fld>
            <a:endParaRPr lang="en-US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D09A046-1D80-4CA2-8581-21A2B789CA3A}" type="slidenum">
              <a:rPr lang="en-US" sz="1300"/>
              <a:pPr/>
              <a:t>30</a:t>
            </a:fld>
            <a:endParaRPr lang="en-US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871FE6E-9184-4725-AAC6-106C645D7F81}" type="slidenum">
              <a:rPr lang="en-US" sz="1300"/>
              <a:pPr/>
              <a:t>36</a:t>
            </a:fld>
            <a:endParaRPr 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CA593-84EA-4E2B-9434-1A88A68B154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8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FF1FC9E-FE35-4018-BCD7-2A9503517362}" type="slidenum">
              <a:rPr lang="en-US" sz="1300"/>
              <a:pPr/>
              <a:t>39</a:t>
            </a:fld>
            <a:endParaRPr 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DB7F8A2-88D8-4532-875E-2DF6CA0400F8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C65C4EF-200D-43DC-BB83-C666F7BB8772}" type="slidenum">
              <a:rPr lang="en-US" sz="1300"/>
              <a:pPr/>
              <a:t>40</a:t>
            </a:fld>
            <a:endParaRPr 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3DFBDDA-582C-41B3-89C2-B9772F018A93}" type="slidenum">
              <a:rPr lang="en-US" sz="1300"/>
              <a:pPr/>
              <a:t>41</a:t>
            </a:fld>
            <a:endParaRPr 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CA593-84EA-4E2B-9434-1A88A68B154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5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33158D3-D6BE-4A71-B848-98DCAE4CF263}" type="slidenum">
              <a:rPr lang="en-US" sz="1300"/>
              <a:pPr/>
              <a:t>43</a:t>
            </a:fld>
            <a:endParaRPr 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DF14616-493C-4622-9A68-59543CD7BE6C}" type="slidenum">
              <a:rPr lang="en-US" sz="1300"/>
              <a:pPr/>
              <a:t>44</a:t>
            </a:fld>
            <a:endParaRPr 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itchFamily="18" charset="2"/>
              <a:buChar char="Þ"/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E9EA5950-1991-485C-870B-DD8FAE01430A}" type="slidenum">
              <a:rPr lang="en-US" altLang="en-US" sz="1300"/>
              <a:pPr eaLnBrk="1" hangingPunct="1"/>
              <a:t>45</a:t>
            </a:fld>
            <a:endParaRPr lang="en-US" altLang="en-US" sz="13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24E1FB6-9B87-43D7-9B83-45A1DD07FB21}" type="slidenum">
              <a:rPr lang="en-US" sz="1300"/>
              <a:pPr/>
              <a:t>47</a:t>
            </a:fld>
            <a:endParaRPr 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46793A1-9543-4DD8-BA1D-87305E3B69D4}" type="slidenum">
              <a:rPr lang="en-US" sz="1300"/>
              <a:pPr/>
              <a:t>48</a:t>
            </a:fld>
            <a:endParaRPr 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6772FA4-8AF7-4C19-BC39-89746251DB47}" type="slidenum">
              <a:rPr lang="en-US" sz="1300"/>
              <a:pPr/>
              <a:t>50</a:t>
            </a:fld>
            <a:endParaRPr 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77EF1CD-7E83-4181-8CF3-FF0284A54248}" type="slidenum">
              <a:rPr lang="en-US" sz="1300"/>
              <a:pPr/>
              <a:t>51</a:t>
            </a:fld>
            <a:endParaRPr 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B1CD652-D1D9-497E-8192-9325DF5B53BC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33F1D44-B5A1-4CB1-BAD9-BEA23675CC0B}" type="slidenum">
              <a:rPr lang="en-US" sz="1300"/>
              <a:pPr/>
              <a:t>52</a:t>
            </a:fld>
            <a:endParaRPr 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002AEA9-D1A0-404B-9A2C-A40AF3C4080E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3C48195-02BD-446C-A3E0-BD792CA47F32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03681D7-E077-4094-A38B-F3C15A17B924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4A906B2-EBE1-4E0F-8BFA-0E4F37403CAE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se instantiaza si pornesc doua threaduri f1 si f2</a:t>
            </a:r>
          </a:p>
          <a:p>
            <a:pPr eaLnBrk="1" hangingPunct="1"/>
            <a:r>
              <a:rPr lang="en-US" smtClean="0"/>
              <a:t>se arata un rezultat posibil</a:t>
            </a:r>
          </a:p>
          <a:p>
            <a:pPr eaLnBrk="1" hangingPunct="1"/>
            <a:r>
              <a:rPr lang="en-US" smtClean="0"/>
              <a:t>actualizarile lui a si b sunt incorecte: valorile lui a difera de cele ale lui 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A8C9702-74E1-4564-9398-67C0AAD79DDE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A8E8BF7-F510-4463-8909-140617E01BBC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23EA19-7785-409D-95C5-7B149946EB5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59501-5369-40D7-A9F7-31177F0DA9C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7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2D61E-F9E6-40F6-B123-D078CC79C1E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7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13/10/2009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610350"/>
            <a:ext cx="3886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Algoritmi Paraleli si Distribuiti – Curs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2DC2A11D-D89A-4A43-92E9-0BA9FAB00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64C88-5677-446F-AEAE-350EF9B46C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58ED0-D885-491D-91BF-34DF6CD798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30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CEB22-9C47-4773-97BB-B7C9D9B6010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8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93962-CE38-4B0D-BD37-71BB1DB52F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B8741-C337-41E3-B8F8-17874BCB33E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1122E-9400-4046-B971-E85F64E634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89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F2815-92BD-4DDD-B91F-11728DF992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3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EEBD5-03B1-45FB-8696-F2E9B9CC27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218DEA6D-3F22-4E37-B31E-063925DAA03C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3082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5.xls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6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7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8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10.xls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Excel_Worksheet11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6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Aplica</a:t>
            </a:r>
            <a:r>
              <a:rPr lang="ro-RO" smtClean="0"/>
              <a:t>ții ale </a:t>
            </a:r>
            <a:br>
              <a:rPr lang="ro-RO" smtClean="0"/>
            </a:br>
            <a:r>
              <a:rPr lang="ro-RO" smtClean="0"/>
              <a:t>paralelismului de date</a:t>
            </a:r>
            <a:endParaRPr lang="en-GB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39763"/>
          </a:xfrm>
        </p:spPr>
        <p:txBody>
          <a:bodyPr/>
          <a:lstStyle/>
          <a:p>
            <a:r>
              <a:rPr lang="en-US" sz="2800" dirty="0" smtClean="0"/>
              <a:t>Exemplu: Crearea unui fir de execu</a:t>
            </a:r>
            <a:r>
              <a:rPr lang="ro-RO" sz="2800" dirty="0" smtClean="0"/>
              <a:t>ț</a:t>
            </a:r>
            <a:r>
              <a:rPr lang="en-US" sz="2800" dirty="0" smtClean="0"/>
              <a:t>ie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366768"/>
              </p:ext>
            </p:extLst>
          </p:nvPr>
        </p:nvGraphicFramePr>
        <p:xfrm>
          <a:off x="395536" y="2642349"/>
          <a:ext cx="3528392" cy="266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Worksheet" r:id="rId4" imgW="3038454" imgH="2295515" progId="Excel.Sheet.12">
                  <p:embed/>
                </p:oleObj>
              </mc:Choice>
              <mc:Fallback>
                <p:oleObj name="Worksheet" r:id="rId4" imgW="3038454" imgH="2295515" progId="Excel.Sheet.12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42349"/>
                        <a:ext cx="3528392" cy="2665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686572"/>
              </p:ext>
            </p:extLst>
          </p:nvPr>
        </p:nvGraphicFramePr>
        <p:xfrm>
          <a:off x="4218756" y="2636912"/>
          <a:ext cx="44577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Worksheet" r:id="rId6" imgW="4457804" imgH="2676391" progId="Excel.Sheet.12">
                  <p:embed/>
                </p:oleObj>
              </mc:Choice>
              <mc:Fallback>
                <p:oleObj name="Worksheet" r:id="rId6" imgW="4457804" imgH="2676391" progId="Excel.Sheet.12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756" y="2636912"/>
                        <a:ext cx="4457700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De c</a:t>
            </a:r>
            <a:r>
              <a:rPr lang="ro-RO" sz="2400" dirty="0" smtClean="0"/>
              <a:t>ă</a:t>
            </a:r>
            <a:r>
              <a:rPr lang="en-US" sz="2400" dirty="0" smtClean="0"/>
              <a:t>tre JVM: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Prin intermediul priorit</a:t>
            </a:r>
            <a:r>
              <a:rPr lang="ro-RO" sz="2000" dirty="0" smtClean="0"/>
              <a:t>ă</a:t>
            </a:r>
            <a:r>
              <a:rPr lang="ro-RO" sz="2000" dirty="0"/>
              <a:t>ț</a:t>
            </a:r>
            <a:r>
              <a:rPr lang="en-US" sz="2000" dirty="0" smtClean="0"/>
              <a:t>ilor: </a:t>
            </a:r>
            <a:r>
              <a:rPr lang="ro-RO" sz="2000" dirty="0" smtClean="0"/>
              <a:t>î</a:t>
            </a:r>
            <a:r>
              <a:rPr lang="en-US" sz="2000" dirty="0" smtClean="0"/>
              <a:t>ntre </a:t>
            </a:r>
            <a:r>
              <a:rPr lang="en-US" sz="2000" dirty="0" smtClean="0">
                <a:latin typeface="Courier New" pitchFamily="49" charset="0"/>
              </a:rPr>
              <a:t>Thread.MIN_PRIORITY (1)</a:t>
            </a:r>
            <a:r>
              <a:rPr lang="en-US" sz="2000" dirty="0" smtClean="0"/>
              <a:t> </a:t>
            </a:r>
            <a:r>
              <a:rPr lang="ro-RO" sz="2000" dirty="0"/>
              <a:t>ș</a:t>
            </a:r>
            <a:r>
              <a:rPr lang="en-US" sz="2000" dirty="0" smtClean="0"/>
              <a:t>i </a:t>
            </a:r>
            <a:r>
              <a:rPr lang="en-US" sz="2000" dirty="0" smtClean="0">
                <a:latin typeface="Courier New" pitchFamily="49" charset="0"/>
              </a:rPr>
              <a:t>Thread.MAX_PRIORITY(10)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De c</a:t>
            </a:r>
            <a:r>
              <a:rPr lang="ro-RO" sz="2400" dirty="0" smtClean="0"/>
              <a:t>ă</a:t>
            </a:r>
            <a:r>
              <a:rPr lang="en-US" sz="2400" dirty="0" smtClean="0"/>
              <a:t>tre sistemul de operare: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F</a:t>
            </a:r>
            <a:r>
              <a:rPr lang="ro-RO" sz="2000" dirty="0" smtClean="0">
                <a:solidFill>
                  <a:srgbClr val="C00000"/>
                </a:solidFill>
              </a:rPr>
              <a:t>ă</a:t>
            </a:r>
            <a:r>
              <a:rPr lang="en-US" sz="2000" dirty="0" smtClean="0">
                <a:solidFill>
                  <a:srgbClr val="C00000"/>
                </a:solidFill>
              </a:rPr>
              <a:t>r</a:t>
            </a:r>
            <a:r>
              <a:rPr lang="ro-RO" sz="2000" dirty="0" smtClean="0">
                <a:solidFill>
                  <a:srgbClr val="C00000"/>
                </a:solidFill>
              </a:rPr>
              <a:t>ă</a:t>
            </a:r>
            <a:r>
              <a:rPr lang="en-US" sz="2000" dirty="0" smtClean="0">
                <a:solidFill>
                  <a:srgbClr val="C00000"/>
                </a:solidFill>
              </a:rPr>
              <a:t> divizare</a:t>
            </a:r>
            <a:r>
              <a:rPr lang="ro-RO" sz="2000" dirty="0" smtClean="0">
                <a:solidFill>
                  <a:srgbClr val="C00000"/>
                </a:solidFill>
              </a:rPr>
              <a:t>a</a:t>
            </a:r>
            <a:r>
              <a:rPr lang="en-US" sz="2000" dirty="0" smtClean="0">
                <a:solidFill>
                  <a:srgbClr val="C00000"/>
                </a:solidFill>
              </a:rPr>
              <a:t> timpului</a:t>
            </a:r>
            <a:r>
              <a:rPr lang="en-US" sz="2000" dirty="0" smtClean="0"/>
              <a:t>: thread-ul cedeaz</a:t>
            </a:r>
            <a:r>
              <a:rPr lang="ro-RO" sz="2000" dirty="0" smtClean="0"/>
              <a:t>ă</a:t>
            </a:r>
            <a:r>
              <a:rPr lang="en-US" sz="2000" dirty="0" smtClean="0"/>
              <a:t> controlul prin metode ca </a:t>
            </a:r>
            <a:r>
              <a:rPr lang="en-US" sz="2000" dirty="0" smtClean="0">
                <a:latin typeface="Courier New" pitchFamily="49" charset="0"/>
              </a:rPr>
              <a:t>yield()</a:t>
            </a:r>
            <a:r>
              <a:rPr lang="en-US" sz="2000" dirty="0" smtClean="0"/>
              <a:t> sau </a:t>
            </a:r>
            <a:r>
              <a:rPr lang="en-US" sz="2000" dirty="0" smtClean="0">
                <a:latin typeface="Courier New" pitchFamily="49" charset="0"/>
              </a:rPr>
              <a:t>wait()</a:t>
            </a: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Se poate </a:t>
            </a:r>
            <a:r>
              <a:rPr lang="ro-RO" sz="2000" dirty="0" smtClean="0"/>
              <a:t>î</a:t>
            </a:r>
            <a:r>
              <a:rPr lang="en-US" sz="2000" dirty="0" smtClean="0"/>
              <a:t>ntampla ca un thread s</a:t>
            </a:r>
            <a:r>
              <a:rPr lang="ro-RO" sz="2000" dirty="0" smtClean="0"/>
              <a:t>ă</a:t>
            </a:r>
            <a:r>
              <a:rPr lang="en-US" sz="2000" dirty="0" smtClean="0"/>
              <a:t> preia controlul </a:t>
            </a:r>
            <a:r>
              <a:rPr lang="ro-RO" sz="2000" dirty="0" smtClean="0"/>
              <a:t>ș</a:t>
            </a:r>
            <a:r>
              <a:rPr lang="en-US" sz="2000" dirty="0" smtClean="0"/>
              <a:t>i s</a:t>
            </a:r>
            <a:r>
              <a:rPr lang="ro-RO" sz="2000" dirty="0" smtClean="0"/>
              <a:t>ă</a:t>
            </a:r>
            <a:r>
              <a:rPr lang="en-US" sz="2000" dirty="0" smtClean="0"/>
              <a:t> se execute f</a:t>
            </a:r>
            <a:r>
              <a:rPr lang="ro-RO" sz="2000" dirty="0" smtClean="0"/>
              <a:t>ă</a:t>
            </a:r>
            <a:r>
              <a:rPr lang="en-US" sz="2000" dirty="0" smtClean="0"/>
              <a:t>r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ro-RO" sz="2000" dirty="0"/>
              <a:t>î</a:t>
            </a:r>
            <a:r>
              <a:rPr lang="en-US" sz="2000" dirty="0" smtClean="0"/>
              <a:t>ntrerupere, </a:t>
            </a:r>
            <a:r>
              <a:rPr lang="ro-RO" sz="2000" dirty="0" smtClean="0"/>
              <a:t>î</a:t>
            </a:r>
            <a:r>
              <a:rPr lang="en-US" sz="2000" dirty="0" smtClean="0"/>
              <a:t>mpiedic</a:t>
            </a:r>
            <a:r>
              <a:rPr lang="ro-RO" sz="2000" dirty="0" smtClean="0"/>
              <a:t>â</a:t>
            </a:r>
            <a:r>
              <a:rPr lang="en-US" sz="2000" dirty="0" smtClean="0"/>
              <a:t>nd execu</a:t>
            </a:r>
            <a:r>
              <a:rPr lang="ro-RO" sz="2000" dirty="0" smtClean="0"/>
              <a:t>ț</a:t>
            </a:r>
            <a:r>
              <a:rPr lang="en-US" sz="2000" dirty="0" smtClean="0"/>
              <a:t>ia altora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Cu divizarea timpului</a:t>
            </a:r>
            <a:r>
              <a:rPr lang="en-US" sz="2000" dirty="0" smtClean="0"/>
              <a:t>: fiecare thread se execut</a:t>
            </a:r>
            <a:r>
              <a:rPr lang="ro-RO" sz="2000" dirty="0" smtClean="0"/>
              <a:t>ă</a:t>
            </a:r>
            <a:r>
              <a:rPr lang="en-US" sz="2000" dirty="0" smtClean="0"/>
              <a:t> pentru o cuant</a:t>
            </a:r>
            <a:r>
              <a:rPr lang="ro-RO" sz="2000" dirty="0" smtClean="0"/>
              <a:t>ă</a:t>
            </a:r>
            <a:r>
              <a:rPr lang="en-US" sz="2000" dirty="0" smtClean="0"/>
              <a:t> de timp, apoi se trece la execu</a:t>
            </a:r>
            <a:r>
              <a:rPr lang="ro-RO" sz="2000" dirty="0" smtClean="0"/>
              <a:t>ț</a:t>
            </a:r>
            <a:r>
              <a:rPr lang="en-US" sz="2000" dirty="0" smtClean="0"/>
              <a:t>ia altuia etc.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Controlul execu</a:t>
            </a:r>
            <a:r>
              <a:rPr lang="ro-RO" sz="2800" dirty="0" smtClean="0"/>
              <a:t>ț</a:t>
            </a:r>
            <a:r>
              <a:rPr lang="en-US" sz="2800" dirty="0" smtClean="0"/>
              <a:t>iei thread-urilor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rgbClr val="C00000"/>
                </a:solidFill>
              </a:rPr>
              <a:t>Creat</a:t>
            </a:r>
            <a:r>
              <a:rPr lang="en-US" sz="3000" dirty="0" smtClean="0">
                <a:solidFill>
                  <a:srgbClr val="006666"/>
                </a:solidFill>
              </a:rPr>
              <a:t>:</a:t>
            </a:r>
            <a:r>
              <a:rPr lang="en-US" sz="3000" dirty="0" smtClean="0"/>
              <a:t> obiectul a fost creat cu opera</a:t>
            </a:r>
            <a:r>
              <a:rPr lang="ro-RO" sz="3000" dirty="0" smtClean="0"/>
              <a:t>ț</a:t>
            </a:r>
            <a:r>
              <a:rPr lang="en-US" sz="3000" dirty="0" smtClean="0"/>
              <a:t>ia </a:t>
            </a:r>
            <a:r>
              <a:rPr lang="en-US" sz="3000" dirty="0" smtClean="0">
                <a:latin typeface="Courier New" pitchFamily="49" charset="0"/>
              </a:rPr>
              <a:t>new()</a:t>
            </a:r>
            <a:r>
              <a:rPr lang="en-US" sz="3000" dirty="0" smtClean="0"/>
              <a:t>; se poate apela metoda </a:t>
            </a:r>
            <a:r>
              <a:rPr lang="en-US" sz="3000" dirty="0" smtClean="0">
                <a:latin typeface="Courier New" pitchFamily="49" charset="0"/>
              </a:rPr>
              <a:t>start()</a:t>
            </a:r>
          </a:p>
          <a:p>
            <a:pPr>
              <a:lnSpc>
                <a:spcPct val="80000"/>
              </a:lnSpc>
            </a:pPr>
            <a:endParaRPr lang="en-US" sz="3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rgbClr val="C00000"/>
                </a:solidFill>
              </a:rPr>
              <a:t>Gata de execu</a:t>
            </a:r>
            <a:r>
              <a:rPr lang="ro-RO" sz="3000" dirty="0" smtClean="0">
                <a:solidFill>
                  <a:srgbClr val="C00000"/>
                </a:solidFill>
              </a:rPr>
              <a:t>ț</a:t>
            </a:r>
            <a:r>
              <a:rPr lang="en-US" sz="3000" dirty="0" smtClean="0">
                <a:solidFill>
                  <a:srgbClr val="C00000"/>
                </a:solidFill>
              </a:rPr>
              <a:t>ie</a:t>
            </a:r>
            <a:r>
              <a:rPr lang="en-US" sz="3000" dirty="0" smtClean="0">
                <a:solidFill>
                  <a:srgbClr val="006666"/>
                </a:solidFill>
              </a:rPr>
              <a:t>:</a:t>
            </a:r>
            <a:r>
              <a:rPr lang="en-US" sz="3000" dirty="0" smtClean="0"/>
              <a:t> a fost apelat</a:t>
            </a:r>
            <a:r>
              <a:rPr lang="ro-RO" sz="3000" dirty="0" smtClean="0"/>
              <a:t>ă</a:t>
            </a:r>
            <a:r>
              <a:rPr lang="en-US" sz="3000" dirty="0" smtClean="0"/>
              <a:t> metoda </a:t>
            </a:r>
            <a:r>
              <a:rPr lang="en-US" sz="3000" dirty="0">
                <a:latin typeface="Courier New" pitchFamily="49" charset="0"/>
              </a:rPr>
              <a:t>start</a:t>
            </a:r>
            <a:r>
              <a:rPr lang="en-US" sz="3000" dirty="0" smtClean="0">
                <a:latin typeface="Courier New" pitchFamily="49" charset="0"/>
              </a:rPr>
              <a:t>()</a:t>
            </a:r>
            <a:r>
              <a:rPr lang="en-US" sz="3000" dirty="0" smtClean="0"/>
              <a:t>, firul poate fi executat</a:t>
            </a:r>
          </a:p>
          <a:p>
            <a:pPr>
              <a:lnSpc>
                <a:spcPct val="80000"/>
              </a:lnSpc>
            </a:pP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rgbClr val="C00000"/>
                </a:solidFill>
              </a:rPr>
              <a:t>Suspendat</a:t>
            </a:r>
            <a:r>
              <a:rPr lang="en-US" sz="3000" dirty="0" smtClean="0">
                <a:solidFill>
                  <a:srgbClr val="006666"/>
                </a:solidFill>
              </a:rPr>
              <a:t>:</a:t>
            </a:r>
            <a:r>
              <a:rPr lang="en-US" sz="3000" dirty="0" smtClean="0"/>
              <a:t> a fost apelat </a:t>
            </a:r>
            <a:r>
              <a:rPr lang="en-US" sz="3000" dirty="0" smtClean="0">
                <a:latin typeface="Courier New" pitchFamily="49" charset="0"/>
              </a:rPr>
              <a:t>sleep()</a:t>
            </a:r>
            <a:r>
              <a:rPr lang="en-US" sz="3000" dirty="0" smtClean="0"/>
              <a:t> sau </a:t>
            </a:r>
            <a:r>
              <a:rPr lang="en-US" sz="3000" dirty="0" smtClean="0">
                <a:latin typeface="Courier New" pitchFamily="49" charset="0"/>
              </a:rPr>
              <a:t>wait()</a:t>
            </a:r>
            <a:r>
              <a:rPr lang="en-US" sz="3000" dirty="0" smtClean="0"/>
              <a:t> </a:t>
            </a:r>
          </a:p>
          <a:p>
            <a:pPr>
              <a:lnSpc>
                <a:spcPct val="80000"/>
              </a:lnSpc>
            </a:pP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rgbClr val="C00000"/>
                </a:solidFill>
              </a:rPr>
              <a:t>Terminat</a:t>
            </a:r>
            <a:r>
              <a:rPr lang="en-US" sz="3000" dirty="0" smtClean="0">
                <a:solidFill>
                  <a:srgbClr val="006666"/>
                </a:solidFill>
              </a:rPr>
              <a:t>:</a:t>
            </a:r>
            <a:r>
              <a:rPr lang="en-US" sz="3000" dirty="0" smtClean="0"/>
              <a:t> metoda </a:t>
            </a:r>
            <a:r>
              <a:rPr lang="en-US" sz="3000" dirty="0" smtClean="0">
                <a:latin typeface="Courier New" pitchFamily="49" charset="0"/>
              </a:rPr>
              <a:t>run()</a:t>
            </a:r>
            <a:r>
              <a:rPr lang="en-US" sz="3000" dirty="0" smtClean="0"/>
              <a:t> a fost terminat</a:t>
            </a:r>
            <a:r>
              <a:rPr lang="ro-RO" sz="3000" dirty="0" smtClean="0"/>
              <a:t>ă</a:t>
            </a:r>
            <a:endParaRPr lang="en-US" sz="3000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</a:t>
            </a:r>
            <a:r>
              <a:rPr lang="ro-RO" sz="2800" smtClean="0"/>
              <a:t>ă</a:t>
            </a:r>
            <a:r>
              <a:rPr lang="en-US" sz="2800" smtClean="0"/>
              <a:t>rile posibile ale unui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580063" y="1773238"/>
            <a:ext cx="32004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cs typeface="Arial" charset="0"/>
              </a:rPr>
              <a:t>Scenariu: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instan</a:t>
            </a:r>
            <a:r>
              <a:rPr lang="ro-RO" sz="2000" dirty="0" smtClean="0">
                <a:cs typeface="Arial" charset="0"/>
              </a:rPr>
              <a:t>ț</a:t>
            </a:r>
            <a:r>
              <a:rPr lang="en-US" sz="2000" dirty="0" smtClean="0">
                <a:cs typeface="Arial" charset="0"/>
              </a:rPr>
              <a:t>iem </a:t>
            </a:r>
            <a:r>
              <a:rPr lang="en-US" sz="2000" dirty="0">
                <a:cs typeface="Arial" charset="0"/>
              </a:rPr>
              <a:t>un obiect </a:t>
            </a:r>
            <a:r>
              <a:rPr lang="en-US" sz="2000" dirty="0">
                <a:latin typeface="Courier New" pitchFamily="49" charset="0"/>
                <a:cs typeface="Arial" charset="0"/>
              </a:rPr>
              <a:t>x</a:t>
            </a:r>
            <a:r>
              <a:rPr lang="en-US" sz="2000" dirty="0">
                <a:cs typeface="Arial" charset="0"/>
              </a:rPr>
              <a:t> de tipul </a:t>
            </a:r>
            <a:r>
              <a:rPr lang="en-US" sz="2000" dirty="0">
                <a:latin typeface="Courier New" pitchFamily="49" charset="0"/>
                <a:cs typeface="Arial" charset="0"/>
              </a:rPr>
              <a:t>TestMem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cs typeface="Arial" charset="0"/>
              </a:rPr>
              <a:t> pornim </a:t>
            </a:r>
            <a:r>
              <a:rPr lang="en-US" sz="2000" dirty="0" smtClean="0">
                <a:cs typeface="Arial" charset="0"/>
              </a:rPr>
              <a:t>dou</a:t>
            </a:r>
            <a:r>
              <a:rPr lang="ro-RO" sz="2000" dirty="0" smtClean="0">
                <a:cs typeface="Arial" charset="0"/>
              </a:rPr>
              <a:t>ă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fire de </a:t>
            </a:r>
            <a:r>
              <a:rPr lang="en-US" sz="2000" dirty="0" smtClean="0">
                <a:cs typeface="Arial" charset="0"/>
              </a:rPr>
              <a:t>execu</a:t>
            </a:r>
            <a:r>
              <a:rPr lang="ro-RO" sz="2000" dirty="0" smtClean="0">
                <a:cs typeface="Arial" charset="0"/>
              </a:rPr>
              <a:t>ț</a:t>
            </a:r>
            <a:r>
              <a:rPr lang="en-US" sz="2000" dirty="0" smtClean="0">
                <a:cs typeface="Arial" charset="0"/>
              </a:rPr>
              <a:t>ie</a:t>
            </a:r>
            <a:endParaRPr lang="en-US" sz="2000" dirty="0"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cs typeface="Arial" charset="0"/>
              </a:rPr>
              <a:t> </a:t>
            </a:r>
            <a:r>
              <a:rPr lang="ro-RO" sz="2000" dirty="0" smtClean="0">
                <a:cs typeface="Arial" charset="0"/>
              </a:rPr>
              <a:t>î</a:t>
            </a:r>
            <a:r>
              <a:rPr lang="en-US" sz="2000" dirty="0" smtClean="0">
                <a:cs typeface="Arial" charset="0"/>
              </a:rPr>
              <a:t>ntr-un </a:t>
            </a:r>
            <a:r>
              <a:rPr lang="en-US" sz="2000" dirty="0">
                <a:cs typeface="Arial" charset="0"/>
              </a:rPr>
              <a:t>fir de </a:t>
            </a:r>
            <a:r>
              <a:rPr lang="en-US" sz="2000" dirty="0" smtClean="0">
                <a:cs typeface="Arial" charset="0"/>
              </a:rPr>
              <a:t>execu</a:t>
            </a:r>
            <a:r>
              <a:rPr lang="ro-RO" sz="2000" dirty="0" smtClean="0">
                <a:cs typeface="Arial" charset="0"/>
              </a:rPr>
              <a:t>ț</a:t>
            </a:r>
            <a:r>
              <a:rPr lang="en-US" sz="2000" dirty="0" smtClean="0">
                <a:cs typeface="Arial" charset="0"/>
              </a:rPr>
              <a:t>ie apel</a:t>
            </a:r>
            <a:r>
              <a:rPr lang="ro-RO" sz="2000" dirty="0" smtClean="0">
                <a:cs typeface="Arial" charset="0"/>
              </a:rPr>
              <a:t>ă</a:t>
            </a:r>
            <a:r>
              <a:rPr lang="en-US" sz="2000" dirty="0" smtClean="0">
                <a:cs typeface="Arial" charset="0"/>
              </a:rPr>
              <a:t>m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x.modific</a:t>
            </a:r>
            <a:r>
              <a:rPr lang="ro-RO" sz="2000" dirty="0" smtClean="0">
                <a:latin typeface="Courier New" pitchFamily="49" charset="0"/>
                <a:cs typeface="Arial" charset="0"/>
              </a:rPr>
              <a:t>ă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(),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iar </a:t>
            </a:r>
            <a:r>
              <a:rPr lang="ro-RO" sz="2000" dirty="0">
                <a:cs typeface="Arial" charset="0"/>
              </a:rPr>
              <a:t>î</a:t>
            </a:r>
            <a:r>
              <a:rPr lang="en-US" sz="2000" dirty="0" smtClean="0">
                <a:cs typeface="Arial" charset="0"/>
              </a:rPr>
              <a:t>n cel</a:t>
            </a:r>
            <a:r>
              <a:rPr lang="ro-RO" sz="2000" dirty="0" smtClean="0">
                <a:cs typeface="Arial" charset="0"/>
              </a:rPr>
              <a:t>ă</a:t>
            </a:r>
            <a:r>
              <a:rPr lang="en-US" sz="2000" dirty="0" smtClean="0">
                <a:cs typeface="Arial" charset="0"/>
              </a:rPr>
              <a:t>lalt apel</a:t>
            </a:r>
            <a:r>
              <a:rPr lang="ro-RO" sz="2000" dirty="0">
                <a:cs typeface="Arial" charset="0"/>
              </a:rPr>
              <a:t>ă</a:t>
            </a:r>
            <a:r>
              <a:rPr lang="en-US" sz="2000" dirty="0" smtClean="0">
                <a:cs typeface="Arial" charset="0"/>
              </a:rPr>
              <a:t>m 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x.afi</a:t>
            </a:r>
            <a:r>
              <a:rPr lang="ro-RO" sz="2000" dirty="0" smtClean="0">
                <a:latin typeface="Courier New" pitchFamily="49" charset="0"/>
                <a:cs typeface="Arial" charset="0"/>
              </a:rPr>
              <a:t>ș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eaz</a:t>
            </a:r>
            <a:r>
              <a:rPr lang="ro-RO" sz="2000" dirty="0" smtClean="0">
                <a:latin typeface="Courier New" pitchFamily="49" charset="0"/>
                <a:cs typeface="Arial" charset="0"/>
              </a:rPr>
              <a:t>ă</a:t>
            </a:r>
            <a:r>
              <a:rPr lang="en-US" sz="2000" dirty="0" smtClean="0">
                <a:latin typeface="Courier New" pitchFamily="49" charset="0"/>
                <a:cs typeface="Arial" charset="0"/>
              </a:rPr>
              <a:t>()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ro-RO" sz="2000" b="1" dirty="0">
                <a:cs typeface="Arial" charset="0"/>
              </a:rPr>
              <a:t>Î</a:t>
            </a:r>
            <a:r>
              <a:rPr lang="en-US" sz="2000" b="1" dirty="0" smtClean="0">
                <a:cs typeface="Arial" charset="0"/>
              </a:rPr>
              <a:t>ntrebare</a:t>
            </a:r>
            <a:r>
              <a:rPr lang="en-US" sz="2000" b="1" dirty="0">
                <a:cs typeface="Arial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cs typeface="Arial" charset="0"/>
              </a:rPr>
              <a:t>Putem </a:t>
            </a:r>
            <a:r>
              <a:rPr lang="ro-RO" sz="2000" dirty="0" smtClean="0">
                <a:cs typeface="Arial" charset="0"/>
              </a:rPr>
              <a:t>ș</a:t>
            </a:r>
            <a:r>
              <a:rPr lang="en-US" sz="2000" dirty="0" smtClean="0">
                <a:cs typeface="Arial" charset="0"/>
              </a:rPr>
              <a:t>ti </a:t>
            </a:r>
            <a:r>
              <a:rPr lang="en-US" sz="2000" dirty="0">
                <a:cs typeface="Arial" charset="0"/>
              </a:rPr>
              <a:t>exact ce se va </a:t>
            </a:r>
            <a:r>
              <a:rPr lang="en-US" sz="2000" dirty="0" smtClean="0">
                <a:cs typeface="Arial" charset="0"/>
              </a:rPr>
              <a:t>afi</a:t>
            </a:r>
            <a:r>
              <a:rPr lang="ro-RO" sz="2000" dirty="0" smtClean="0">
                <a:cs typeface="Arial" charset="0"/>
              </a:rPr>
              <a:t>ș</a:t>
            </a:r>
            <a:r>
              <a:rPr lang="en-US" sz="2000" dirty="0" smtClean="0">
                <a:cs typeface="Arial" charset="0"/>
              </a:rPr>
              <a:t>a </a:t>
            </a:r>
            <a:r>
              <a:rPr lang="en-US" sz="2000" dirty="0">
                <a:cs typeface="Arial" charset="0"/>
              </a:rPr>
              <a:t>pe ecran?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487363"/>
          </a:xfrm>
        </p:spPr>
        <p:txBody>
          <a:bodyPr/>
          <a:lstStyle/>
          <a:p>
            <a:r>
              <a:rPr lang="en-US" sz="2800" dirty="0" smtClean="0"/>
              <a:t>Exemplu: Programare concurent</a:t>
            </a:r>
            <a:r>
              <a:rPr lang="ro-RO" sz="2800" dirty="0" smtClean="0"/>
              <a:t>ă</a:t>
            </a:r>
            <a:endParaRPr lang="en-US" sz="28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57144"/>
              </p:ext>
            </p:extLst>
          </p:nvPr>
        </p:nvGraphicFramePr>
        <p:xfrm>
          <a:off x="179513" y="2353958"/>
          <a:ext cx="5400550" cy="347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Worksheet" r:id="rId3" imgW="4457804" imgH="2866965" progId="Excel.Sheet.12">
                  <p:embed/>
                </p:oleObj>
              </mc:Choice>
              <mc:Fallback>
                <p:oleObj name="Worksheet" r:id="rId3" imgW="4457804" imgH="2866965" progId="Excel.Sheet.12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2353958"/>
                        <a:ext cx="5400550" cy="3473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Exemplu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83923"/>
              </p:ext>
            </p:extLst>
          </p:nvPr>
        </p:nvGraphicFramePr>
        <p:xfrm>
          <a:off x="1619672" y="1628488"/>
          <a:ext cx="5904656" cy="522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Worksheet" r:id="rId3" imgW="4914813" imgH="4352949" progId="Excel.Sheet.12">
                  <p:embed/>
                </p:oleObj>
              </mc:Choice>
              <mc:Fallback>
                <p:oleObj name="Worksheet" r:id="rId3" imgW="4914813" imgH="4352949" progId="Excel.Sheet.12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628488"/>
                        <a:ext cx="5904656" cy="522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746"/>
            <a:ext cx="8353425" cy="234950"/>
          </a:xfrm>
        </p:spPr>
        <p:txBody>
          <a:bodyPr/>
          <a:lstStyle/>
          <a:p>
            <a:r>
              <a:rPr lang="en-US" sz="2800" dirty="0" smtClean="0"/>
              <a:t>Scenariu de execu</a:t>
            </a:r>
            <a:r>
              <a:rPr lang="ro-RO" sz="2800" dirty="0" smtClean="0"/>
              <a:t>ț</a:t>
            </a:r>
            <a:r>
              <a:rPr lang="en-US" sz="2800" dirty="0" smtClean="0"/>
              <a:t>ie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7236296" y="2474821"/>
            <a:ext cx="1907704" cy="27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sz="2800" b="1" dirty="0" smtClean="0"/>
              <a:t>Rezultat</a:t>
            </a:r>
            <a:endParaRPr lang="ro-RO" sz="2800" b="1" dirty="0"/>
          </a:p>
          <a:p>
            <a:pPr>
              <a:spcBef>
                <a:spcPct val="10000"/>
              </a:spcBef>
            </a:pPr>
            <a:endParaRPr lang="en-US" sz="1600" b="1" dirty="0"/>
          </a:p>
          <a:p>
            <a:r>
              <a:rPr lang="en-US" sz="1400" dirty="0">
                <a:latin typeface="Courier New" pitchFamily="49" charset="0"/>
              </a:rPr>
              <a:t>GATA main!</a:t>
            </a:r>
          </a:p>
          <a:p>
            <a:r>
              <a:rPr lang="en-US" sz="1400" dirty="0">
                <a:latin typeface="Courier New" pitchFamily="49" charset="0"/>
              </a:rPr>
              <a:t>2 a = 0 b = 0</a:t>
            </a:r>
          </a:p>
          <a:p>
            <a:r>
              <a:rPr lang="en-US" sz="1400" dirty="0">
                <a:latin typeface="Courier New" pitchFamily="49" charset="0"/>
              </a:rPr>
              <a:t>1 a = 0 b = 0</a:t>
            </a:r>
          </a:p>
          <a:p>
            <a:r>
              <a:rPr lang="en-US" sz="1400" dirty="0">
                <a:latin typeface="Courier New" pitchFamily="49" charset="0"/>
              </a:rPr>
              <a:t>1 a = 2 b = 1</a:t>
            </a:r>
          </a:p>
          <a:p>
            <a:r>
              <a:rPr lang="en-US" sz="1400" dirty="0">
                <a:latin typeface="Courier New" pitchFamily="49" charset="0"/>
              </a:rPr>
              <a:t>2 a = 3 b = 2</a:t>
            </a:r>
          </a:p>
          <a:p>
            <a:r>
              <a:rPr lang="en-US" sz="1400" dirty="0">
                <a:latin typeface="Courier New" pitchFamily="49" charset="0"/>
              </a:rPr>
              <a:t>1 a = 4 b = 3</a:t>
            </a:r>
          </a:p>
          <a:p>
            <a:r>
              <a:rPr lang="en-US" sz="1400" dirty="0">
                <a:latin typeface="Courier New" pitchFamily="49" charset="0"/>
              </a:rPr>
              <a:t>2 a = 5 b = 4</a:t>
            </a:r>
          </a:p>
          <a:p>
            <a:r>
              <a:rPr lang="en-US" sz="1400" dirty="0">
                <a:latin typeface="Courier New" pitchFamily="49" charset="0"/>
              </a:rPr>
              <a:t>GATA!</a:t>
            </a:r>
          </a:p>
          <a:p>
            <a:r>
              <a:rPr lang="en-US" sz="1400" dirty="0">
                <a:latin typeface="Courier New" pitchFamily="49" charset="0"/>
              </a:rPr>
              <a:t>GATA!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856832"/>
              </p:ext>
            </p:extLst>
          </p:nvPr>
        </p:nvGraphicFramePr>
        <p:xfrm>
          <a:off x="251520" y="2209230"/>
          <a:ext cx="6818094" cy="345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Worksheet" r:id="rId4" imgW="4533927" imgH="2295515" progId="Excel.Sheet.12">
                  <p:embed/>
                </p:oleObj>
              </mc:Choice>
              <mc:Fallback>
                <p:oleObj name="Worksheet" r:id="rId4" imgW="4533927" imgH="2295515" progId="Excel.Sheet.12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09230"/>
                        <a:ext cx="6818094" cy="3452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dirty="0" smtClean="0"/>
              <a:t>Sincronizarea firelor de execu</a:t>
            </a:r>
            <a:r>
              <a:rPr lang="ro-RO" sz="2800" dirty="0" smtClean="0"/>
              <a:t>ț</a:t>
            </a:r>
            <a:r>
              <a:rPr lang="en-US" sz="2800" dirty="0" smtClean="0"/>
              <a:t>ie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229600" cy="4751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latin typeface="Arial" charset="0"/>
                <a:cs typeface="Arial" charset="0"/>
              </a:rPr>
              <a:t>Dou</a:t>
            </a:r>
            <a:r>
              <a:rPr lang="ro-RO" sz="2000" b="1" dirty="0" smtClean="0">
                <a:latin typeface="Arial" charset="0"/>
                <a:cs typeface="Arial" charset="0"/>
              </a:rPr>
              <a:t>ă</a:t>
            </a:r>
            <a:r>
              <a:rPr lang="en-US" sz="2000" b="1" dirty="0" smtClean="0">
                <a:latin typeface="Arial" charset="0"/>
                <a:cs typeface="Arial" charset="0"/>
              </a:rPr>
              <a:t> situa</a:t>
            </a:r>
            <a:r>
              <a:rPr lang="ro-RO" sz="2000" b="1" dirty="0" smtClean="0">
                <a:latin typeface="Arial" charset="0"/>
                <a:cs typeface="Arial" charset="0"/>
              </a:rPr>
              <a:t>ț</a:t>
            </a:r>
            <a:r>
              <a:rPr lang="en-US" sz="2000" b="1" dirty="0" smtClean="0">
                <a:latin typeface="Arial" charset="0"/>
                <a:cs typeface="Arial" charset="0"/>
              </a:rPr>
              <a:t>ii: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latin typeface="Arial" charset="0"/>
                <a:cs typeface="Arial" charset="0"/>
              </a:rPr>
              <a:t>Concuren</a:t>
            </a:r>
            <a:r>
              <a:rPr lang="ro-RO" sz="2000" dirty="0" smtClean="0">
                <a:latin typeface="Arial" charset="0"/>
                <a:cs typeface="Arial" charset="0"/>
              </a:rPr>
              <a:t>ț</a:t>
            </a:r>
            <a:r>
              <a:rPr lang="ro-RO" sz="2000" dirty="0">
                <a:latin typeface="Arial" charset="0"/>
                <a:cs typeface="Arial" charset="0"/>
              </a:rPr>
              <a:t>ă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latin typeface="Arial" charset="0"/>
                <a:cs typeface="Arial" charset="0"/>
              </a:rPr>
              <a:t>Cooperare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latin typeface="Arial" charset="0"/>
                <a:cs typeface="Arial" charset="0"/>
              </a:rPr>
              <a:t>Sincronizarea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latin typeface="Arial" charset="0"/>
                <a:cs typeface="Arial" charset="0"/>
              </a:rPr>
              <a:t>asigur</a:t>
            </a:r>
            <a:r>
              <a:rPr lang="ro-RO" sz="2000" dirty="0" smtClean="0">
                <a:latin typeface="Arial" charset="0"/>
                <a:cs typeface="Arial" charset="0"/>
              </a:rPr>
              <a:t>ă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en-US" sz="2000" b="1" i="1" dirty="0" smtClean="0">
                <a:solidFill>
                  <a:srgbClr val="0033CC"/>
                </a:solidFill>
                <a:latin typeface="Arial" charset="0"/>
                <a:cs typeface="Arial" charset="0"/>
              </a:rPr>
              <a:t>excluderea mutual</a:t>
            </a:r>
            <a:r>
              <a:rPr lang="ro-RO" sz="2000" b="1" i="1" dirty="0" smtClean="0">
                <a:solidFill>
                  <a:srgbClr val="0033CC"/>
                </a:solidFill>
                <a:latin typeface="Arial" charset="0"/>
                <a:cs typeface="Arial" charset="0"/>
              </a:rPr>
              <a:t>ă</a:t>
            </a:r>
            <a:r>
              <a:rPr lang="en-US" sz="2000" dirty="0" smtClean="0">
                <a:latin typeface="Arial" charset="0"/>
                <a:cs typeface="Arial" charset="0"/>
              </a:rPr>
              <a:t> – un singur </a:t>
            </a:r>
            <a:r>
              <a:rPr lang="ro-RO" sz="2000" dirty="0" smtClean="0">
                <a:latin typeface="Arial" charset="0"/>
                <a:cs typeface="Arial" charset="0"/>
              </a:rPr>
              <a:t>fir</a:t>
            </a:r>
            <a:r>
              <a:rPr lang="en-US" sz="2000" dirty="0" smtClean="0">
                <a:latin typeface="Arial" charset="0"/>
                <a:cs typeface="Arial" charset="0"/>
              </a:rPr>
              <a:t> poate executa la un moment dat o metod</a:t>
            </a:r>
            <a:r>
              <a:rPr lang="ro-RO" sz="2000" dirty="0" smtClean="0">
                <a:latin typeface="Arial" charset="0"/>
                <a:cs typeface="Arial" charset="0"/>
              </a:rPr>
              <a:t>ă</a:t>
            </a:r>
            <a:r>
              <a:rPr lang="en-US" sz="2000" dirty="0" smtClean="0">
                <a:latin typeface="Arial" charset="0"/>
                <a:cs typeface="Arial" charset="0"/>
              </a:rPr>
              <a:t> (secven</a:t>
            </a:r>
            <a:r>
              <a:rPr lang="ro-RO" sz="2000" dirty="0" smtClean="0">
                <a:latin typeface="Arial" charset="0"/>
                <a:cs typeface="Arial" charset="0"/>
              </a:rPr>
              <a:t>ț</a:t>
            </a:r>
            <a:r>
              <a:rPr lang="ro-RO" sz="2000" dirty="0">
                <a:latin typeface="Arial" charset="0"/>
                <a:cs typeface="Arial" charset="0"/>
              </a:rPr>
              <a:t>ă</a:t>
            </a:r>
            <a:r>
              <a:rPr lang="en-US" sz="2000" dirty="0" smtClean="0">
                <a:latin typeface="Arial" charset="0"/>
                <a:cs typeface="Arial" charset="0"/>
              </a:rPr>
              <a:t> de cod) sincronizat</a:t>
            </a:r>
            <a:r>
              <a:rPr lang="ro-RO" sz="2000" dirty="0" smtClean="0">
                <a:latin typeface="Arial" charset="0"/>
                <a:cs typeface="Arial" charset="0"/>
              </a:rPr>
              <a:t>ă</a:t>
            </a:r>
            <a:r>
              <a:rPr lang="en-US" sz="2000" dirty="0" smtClean="0">
                <a:latin typeface="Arial" charset="0"/>
                <a:cs typeface="Arial" charset="0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sec</a:t>
            </a:r>
            <a:r>
              <a:rPr lang="ro-RO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ț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iune critic</a:t>
            </a:r>
            <a:r>
              <a:rPr lang="ro-RO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ă</a:t>
            </a:r>
            <a:endParaRPr lang="en-US" sz="20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latin typeface="Arial" charset="0"/>
                <a:cs typeface="Arial" charset="0"/>
              </a:rPr>
              <a:t>Folose</a:t>
            </a:r>
            <a:r>
              <a:rPr lang="ro-RO" sz="2000" dirty="0" smtClean="0">
                <a:latin typeface="Arial" charset="0"/>
                <a:cs typeface="Arial" charset="0"/>
              </a:rPr>
              <a:t>ș</a:t>
            </a:r>
            <a:r>
              <a:rPr lang="en-US" sz="2000" dirty="0" smtClean="0">
                <a:latin typeface="Arial" charset="0"/>
                <a:cs typeface="Arial" charset="0"/>
              </a:rPr>
              <a:t>te mecanismul de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z</a:t>
            </a:r>
            <a:r>
              <a:rPr lang="ro-RO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ă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vor</a:t>
            </a:r>
            <a:r>
              <a:rPr lang="en-US" sz="2000" dirty="0" smtClean="0">
                <a:latin typeface="Arial" charset="0"/>
                <a:cs typeface="Arial" charset="0"/>
              </a:rPr>
              <a:t> :</a:t>
            </a: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>
                <a:latin typeface="Arial" charset="0"/>
                <a:cs typeface="Arial" charset="0"/>
              </a:rPr>
              <a:t>Fiecare obiect are asociat c</a:t>
            </a:r>
            <a:r>
              <a:rPr lang="ro-RO" sz="1800" dirty="0" smtClean="0">
                <a:latin typeface="Arial" charset="0"/>
                <a:cs typeface="Arial" charset="0"/>
              </a:rPr>
              <a:t>â</a:t>
            </a:r>
            <a:r>
              <a:rPr lang="en-US" sz="1800" dirty="0" smtClean="0">
                <a:latin typeface="Arial" charset="0"/>
                <a:cs typeface="Arial" charset="0"/>
              </a:rPr>
              <a:t>te un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z</a:t>
            </a:r>
            <a:r>
              <a:rPr lang="ro-RO" sz="1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ă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vor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synchronized(o)</a:t>
            </a:r>
            <a:r>
              <a:rPr lang="en-US" sz="1800" b="1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asigur</a:t>
            </a:r>
            <a:r>
              <a:rPr lang="ro-RO" sz="1800" dirty="0" smtClean="0">
                <a:latin typeface="Arial" charset="0"/>
                <a:cs typeface="Arial" charset="0"/>
              </a:rPr>
              <a:t>ă</a:t>
            </a:r>
            <a:r>
              <a:rPr lang="en-US" sz="1800" dirty="0" smtClean="0">
                <a:latin typeface="Arial" charset="0"/>
                <a:cs typeface="Arial" charset="0"/>
              </a:rPr>
              <a:t> intrarea </a:t>
            </a:r>
            <a:r>
              <a:rPr lang="ro-RO" sz="1800" dirty="0" smtClean="0">
                <a:latin typeface="Arial" charset="0"/>
                <a:cs typeface="Arial" charset="0"/>
              </a:rPr>
              <a:t>î</a:t>
            </a:r>
            <a:r>
              <a:rPr lang="en-US" sz="1800" dirty="0" smtClean="0">
                <a:latin typeface="Arial" charset="0"/>
                <a:cs typeface="Arial" charset="0"/>
              </a:rPr>
              <a:t>n sec</a:t>
            </a:r>
            <a:r>
              <a:rPr lang="ro-RO" sz="1800" dirty="0" smtClean="0">
                <a:latin typeface="Arial" charset="0"/>
                <a:cs typeface="Arial" charset="0"/>
              </a:rPr>
              <a:t>ț</a:t>
            </a:r>
            <a:r>
              <a:rPr lang="en-US" sz="1800" dirty="0" smtClean="0">
                <a:latin typeface="Arial" charset="0"/>
                <a:cs typeface="Arial" charset="0"/>
              </a:rPr>
              <a:t>iunea critic</a:t>
            </a:r>
            <a:r>
              <a:rPr lang="ro-RO" sz="1800" dirty="0" smtClean="0">
                <a:latin typeface="Arial" charset="0"/>
                <a:cs typeface="Arial" charset="0"/>
              </a:rPr>
              <a:t>ă</a:t>
            </a:r>
            <a:endParaRPr lang="en-US" sz="1800" b="1" dirty="0" smtClean="0">
              <a:latin typeface="Arial" charset="0"/>
              <a:cs typeface="Arial" charset="0"/>
            </a:endParaRP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>
                <a:latin typeface="Arial" charset="0"/>
                <a:cs typeface="Arial" charset="0"/>
              </a:rPr>
              <a:t>se poate asocia unei </a:t>
            </a:r>
            <a:r>
              <a:rPr lang="en-US" sz="1800" b="1" dirty="0" smtClean="0">
                <a:latin typeface="Arial" charset="0"/>
                <a:cs typeface="Arial" charset="0"/>
              </a:rPr>
              <a:t>metode</a:t>
            </a:r>
            <a:r>
              <a:rPr lang="en-US" sz="1800" dirty="0" smtClean="0">
                <a:latin typeface="Arial" charset="0"/>
                <a:cs typeface="Arial" charset="0"/>
              </a:rPr>
              <a:t> sau unei </a:t>
            </a:r>
            <a:r>
              <a:rPr lang="en-US" sz="1800" b="1" dirty="0" smtClean="0">
                <a:latin typeface="Arial" charset="0"/>
                <a:cs typeface="Arial" charset="0"/>
              </a:rPr>
              <a:t>secven</a:t>
            </a:r>
            <a:r>
              <a:rPr lang="ro-RO" sz="1800" b="1" dirty="0" smtClean="0">
                <a:latin typeface="Arial" charset="0"/>
                <a:cs typeface="Arial" charset="0"/>
              </a:rPr>
              <a:t>ț</a:t>
            </a:r>
            <a:r>
              <a:rPr lang="en-US" sz="1800" b="1" dirty="0" smtClean="0">
                <a:latin typeface="Arial" charset="0"/>
                <a:cs typeface="Arial" charset="0"/>
              </a:rPr>
              <a:t>e</a:t>
            </a:r>
            <a:r>
              <a:rPr lang="en-US" sz="1800" dirty="0" smtClean="0">
                <a:latin typeface="Arial" charset="0"/>
                <a:cs typeface="Arial" charset="0"/>
              </a:rPr>
              <a:t> de cod</a:t>
            </a: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en-US" sz="1800" dirty="0" smtClean="0">
                <a:latin typeface="Arial" charset="0"/>
                <a:cs typeface="Arial" charset="0"/>
              </a:rPr>
              <a:t>pe parcursul execu</a:t>
            </a:r>
            <a:r>
              <a:rPr lang="ro-RO" sz="1800" dirty="0" smtClean="0">
                <a:latin typeface="Arial" charset="0"/>
                <a:cs typeface="Arial" charset="0"/>
              </a:rPr>
              <a:t>ț</a:t>
            </a:r>
            <a:r>
              <a:rPr lang="en-US" sz="1800" dirty="0" smtClean="0">
                <a:latin typeface="Arial" charset="0"/>
                <a:cs typeface="Arial" charset="0"/>
              </a:rPr>
              <a:t>iei secven</a:t>
            </a:r>
            <a:r>
              <a:rPr lang="ro-RO" sz="1800" dirty="0" smtClean="0">
                <a:latin typeface="Arial" charset="0"/>
                <a:cs typeface="Arial" charset="0"/>
              </a:rPr>
              <a:t>ț</a:t>
            </a:r>
            <a:r>
              <a:rPr lang="en-US" sz="1800" dirty="0" smtClean="0">
                <a:latin typeface="Arial" charset="0"/>
                <a:cs typeface="Arial" charset="0"/>
              </a:rPr>
              <a:t>elor de cod sincronizate, z</a:t>
            </a:r>
            <a:r>
              <a:rPr lang="ro-RO" sz="1800" dirty="0" smtClean="0">
                <a:latin typeface="Arial" charset="0"/>
                <a:cs typeface="Arial" charset="0"/>
              </a:rPr>
              <a:t>ă</a:t>
            </a:r>
            <a:r>
              <a:rPr lang="en-US" sz="1800" dirty="0" smtClean="0">
                <a:latin typeface="Arial" charset="0"/>
                <a:cs typeface="Arial" charset="0"/>
              </a:rPr>
              <a:t>vorul este </a:t>
            </a:r>
            <a:r>
              <a:rPr lang="ro-RO" sz="1800" dirty="0" smtClean="0">
                <a:latin typeface="Arial" charset="0"/>
                <a:cs typeface="Arial" charset="0"/>
              </a:rPr>
              <a:t>„î</a:t>
            </a:r>
            <a:r>
              <a:rPr lang="en-US" sz="1800" dirty="0" smtClean="0">
                <a:latin typeface="Arial" charset="0"/>
                <a:cs typeface="Arial" charset="0"/>
              </a:rPr>
              <a:t>nchis</a:t>
            </a:r>
            <a:r>
              <a:rPr lang="ro-RO" sz="1800" dirty="0" smtClean="0">
                <a:latin typeface="Arial" charset="0"/>
                <a:cs typeface="Arial" charset="0"/>
              </a:rPr>
              <a:t>”</a:t>
            </a:r>
            <a:endParaRPr lang="en-US" sz="16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Exemplu: Sincronizare pentru accesul concurent la o resurs</a:t>
            </a:r>
            <a:r>
              <a:rPr lang="ro-RO" sz="2800" dirty="0" smtClean="0"/>
              <a:t>ă</a:t>
            </a:r>
            <a:r>
              <a:rPr lang="en-US" sz="2800" dirty="0" smtClean="0"/>
              <a:t> (1)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13788"/>
              </p:ext>
            </p:extLst>
          </p:nvPr>
        </p:nvGraphicFramePr>
        <p:xfrm>
          <a:off x="1221259" y="1853754"/>
          <a:ext cx="6701482" cy="474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Worksheet" r:id="rId4" imgW="4857856" imgH="3438414" progId="Excel.Sheet.12">
                  <p:embed/>
                </p:oleObj>
              </mc:Choice>
              <mc:Fallback>
                <p:oleObj name="Worksheet" r:id="rId4" imgW="4857856" imgH="3438414" progId="Excel.Sheet.12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259" y="1853754"/>
                        <a:ext cx="6701482" cy="4743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Exemplu: Sincronizare pentru accesul concurent la o resurs</a:t>
            </a:r>
            <a:r>
              <a:rPr lang="ro-RO" sz="2800" dirty="0" smtClean="0"/>
              <a:t>ă</a:t>
            </a:r>
            <a:r>
              <a:rPr lang="en-US" sz="2800" dirty="0" smtClean="0"/>
              <a:t> (2)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86864"/>
              </p:ext>
            </p:extLst>
          </p:nvPr>
        </p:nvGraphicFramePr>
        <p:xfrm>
          <a:off x="1151620" y="1844824"/>
          <a:ext cx="6840760" cy="4842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Worksheet" r:id="rId4" imgW="4857856" imgH="3438414" progId="Excel.Sheet.12">
                  <p:embed/>
                </p:oleObj>
              </mc:Choice>
              <mc:Fallback>
                <p:oleObj name="Worksheet" r:id="rId4" imgW="4857856" imgH="3438414" progId="Excel.Sheet.12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844824"/>
                        <a:ext cx="6840760" cy="4842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487363"/>
          </a:xfrm>
        </p:spPr>
        <p:txBody>
          <a:bodyPr/>
          <a:lstStyle/>
          <a:p>
            <a:r>
              <a:rPr lang="en-US" sz="2800" dirty="0" smtClean="0"/>
              <a:t>Exemplu: sincronizare cu z</a:t>
            </a:r>
            <a:r>
              <a:rPr lang="ro-RO" sz="2800" dirty="0" smtClean="0"/>
              <a:t>ă</a:t>
            </a:r>
            <a:r>
              <a:rPr lang="en-US" sz="2800" dirty="0" smtClean="0"/>
              <a:t>voare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5638800" y="2590800"/>
            <a:ext cx="3352800" cy="1815882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/>
              <a:t>Metode: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synchronized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	</a:t>
            </a:r>
            <a:r>
              <a:rPr lang="en-US" sz="2000" dirty="0"/>
              <a:t>lock pe </a:t>
            </a:r>
            <a:r>
              <a:rPr lang="en-US" sz="2000" b="1" dirty="0">
                <a:solidFill>
                  <a:schemeClr val="accent2"/>
                </a:solidFill>
              </a:rPr>
              <a:t>obiect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static synchronized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	</a:t>
            </a:r>
            <a:r>
              <a:rPr lang="en-US" sz="2000" dirty="0"/>
              <a:t>lock pe </a:t>
            </a:r>
            <a:r>
              <a:rPr lang="en-US" sz="2000" b="1" dirty="0" smtClean="0">
                <a:solidFill>
                  <a:schemeClr val="accent2"/>
                </a:solidFill>
              </a:rPr>
              <a:t>clas</a:t>
            </a:r>
            <a:r>
              <a:rPr lang="ro-RO" sz="2000" b="1" dirty="0" smtClean="0">
                <a:solidFill>
                  <a:schemeClr val="accent2"/>
                </a:solidFill>
              </a:rPr>
              <a:t>ă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070086"/>
              </p:ext>
            </p:extLst>
          </p:nvPr>
        </p:nvGraphicFramePr>
        <p:xfrm>
          <a:off x="179512" y="1630219"/>
          <a:ext cx="4752528" cy="522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Worksheet" r:id="rId4" imgW="4857856" imgH="5343605" progId="Excel.Sheet.12">
                  <p:embed/>
                </p:oleObj>
              </mc:Choice>
              <mc:Fallback>
                <p:oleObj name="Worksheet" r:id="rId4" imgW="4857856" imgH="5343605" progId="Excel.Sheet.12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30219"/>
                        <a:ext cx="4752528" cy="5227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382000" cy="3048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r>
              <a:rPr lang="en-US" sz="4000" dirty="0" smtClean="0"/>
              <a:t>   </a:t>
            </a:r>
          </a:p>
          <a:p>
            <a:pPr>
              <a:buFontTx/>
              <a:buNone/>
            </a:pPr>
            <a:r>
              <a:rPr lang="en-US" sz="4000" dirty="0" smtClean="0"/>
              <a:t>   Programarea concurent</a:t>
            </a:r>
            <a:r>
              <a:rPr lang="ro-RO" sz="4000" dirty="0" smtClean="0"/>
              <a:t>ă</a:t>
            </a:r>
            <a:r>
              <a:rPr lang="en-US" sz="4000" dirty="0" smtClean="0"/>
              <a:t> </a:t>
            </a:r>
            <a:r>
              <a:rPr lang="ro-RO" sz="4000" dirty="0" smtClean="0"/>
              <a:t>î</a:t>
            </a:r>
            <a:r>
              <a:rPr lang="en-US" sz="4000" dirty="0" smtClean="0"/>
              <a:t>n Java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724400"/>
            <a:ext cx="23590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z="3600" dirty="0" smtClean="0"/>
              <a:t>Exemplu</a:t>
            </a:r>
            <a:r>
              <a:rPr lang="en-US" altLang="en-US" sz="3600" dirty="0" smtClean="0"/>
              <a:t>l 2</a:t>
            </a:r>
            <a:r>
              <a:rPr lang="ro-RO" altLang="en-US" sz="3600" dirty="0" smtClean="0"/>
              <a:t> (lazy instantiation)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Class Singleton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private static Singleton </a:t>
            </a:r>
            <a:r>
              <a:rPr lang="en-US" altLang="en-US" sz="3000" dirty="0" err="1" smtClean="0"/>
              <a:t>uniqueInstance</a:t>
            </a:r>
            <a:r>
              <a:rPr lang="en-US" altLang="en-US" sz="3000" dirty="0" smtClean="0"/>
              <a:t> =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private Singleton( ) { .. } // private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public static Singleton </a:t>
            </a:r>
            <a:r>
              <a:rPr lang="en-US" altLang="en-US" sz="3000" dirty="0" err="1" smtClean="0"/>
              <a:t>getInstance</a:t>
            </a:r>
            <a:r>
              <a:rPr lang="en-US" altLang="en-US" sz="3000" dirty="0" smtClean="0"/>
              <a:t>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	if (</a:t>
            </a:r>
            <a:r>
              <a:rPr lang="en-US" altLang="en-US" sz="3000" dirty="0" err="1" smtClean="0"/>
              <a:t>uniqueInstance</a:t>
            </a:r>
            <a:r>
              <a:rPr lang="en-US" altLang="en-US" sz="3000" dirty="0" smtClean="0"/>
              <a:t> == null)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		</a:t>
            </a:r>
            <a:r>
              <a:rPr lang="en-US" altLang="en-US" sz="3000" dirty="0" err="1" smtClean="0"/>
              <a:t>uniqueInstance</a:t>
            </a:r>
            <a:r>
              <a:rPr lang="en-US" altLang="en-US" sz="3000" dirty="0" smtClean="0"/>
              <a:t> = new Singleton();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		// call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	return </a:t>
            </a:r>
            <a:r>
              <a:rPr lang="en-US" altLang="en-US" sz="3000" dirty="0" err="1" smtClean="0"/>
              <a:t>uniqueInstance</a:t>
            </a:r>
            <a:r>
              <a:rPr lang="en-US" altLang="en-US" sz="30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 smtClean="0"/>
              <a:t>}</a:t>
            </a:r>
          </a:p>
          <a:p>
            <a:endParaRPr lang="en-US" altLang="en-US" sz="3000" dirty="0" smtClean="0"/>
          </a:p>
        </p:txBody>
      </p:sp>
      <p:sp>
        <p:nvSpPr>
          <p:cNvPr id="1167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14.</a:t>
            </a:r>
            <a:r>
              <a:rPr lang="ro-RO" altLang="en-US">
                <a:solidFill>
                  <a:schemeClr val="bg1"/>
                </a:solidFill>
              </a:rPr>
              <a:t>04</a:t>
            </a:r>
            <a:r>
              <a:rPr lang="en-US" altLang="en-US">
                <a:solidFill>
                  <a:schemeClr val="bg1"/>
                </a:solidFill>
              </a:rPr>
              <a:t>.2010</a:t>
            </a:r>
          </a:p>
        </p:txBody>
      </p:sp>
      <p:sp>
        <p:nvSpPr>
          <p:cNvPr id="1167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Instrumente pentru dezvoltarea programelor – Curs 7</a:t>
            </a:r>
          </a:p>
        </p:txBody>
      </p:sp>
      <p:sp>
        <p:nvSpPr>
          <p:cNvPr id="1167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2A8581-CE9A-42E6-B971-EEEAF04936DA}" type="slidenum">
              <a:rPr lang="en-US" altLang="en-US">
                <a:solidFill>
                  <a:schemeClr val="bg1"/>
                </a:solidFill>
              </a:rPr>
              <a:pPr eaLnBrk="1" hangingPunct="1"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z="3600" dirty="0" smtClean="0"/>
              <a:t>Singleton: Double check locking</a:t>
            </a:r>
            <a:endParaRPr lang="en-US" altLang="en-US" sz="3600" dirty="0" smtClean="0"/>
          </a:p>
        </p:txBody>
      </p:sp>
      <p:sp>
        <p:nvSpPr>
          <p:cNvPr id="1177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D06F7-018A-4FA8-BA73-030B3DA8E3CB}" type="slidenum">
              <a:rPr lang="en-US" altLang="en-US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17766" name="Picture 2" descr="http://cdn.javacodegeeks.com/wp-content/uploads/2013/02/Singleton_in_he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1828800"/>
            <a:ext cx="6276975" cy="5029200"/>
          </a:xfrm>
          <a:noFill/>
        </p:spPr>
      </p:pic>
    </p:spTree>
    <p:extLst>
      <p:ext uri="{BB962C8B-B14F-4D97-AF65-F5344CB8AC3E}">
        <p14:creationId xmlns:p14="http://schemas.microsoft.com/office/powerpoint/2010/main" val="36311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z="3600" dirty="0" smtClean="0"/>
              <a:t>Singleton: Double check locking</a:t>
            </a:r>
            <a:endParaRPr lang="en-US" altLang="en-US" sz="3600" dirty="0" smtClean="0"/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 lnSpcReduction="10000"/>
          </a:bodyPr>
          <a:lstStyle/>
          <a:p>
            <a:r>
              <a:rPr lang="ro-RO" altLang="en-US" sz="2800" dirty="0" smtClean="0"/>
              <a:t>Când avem mai multe thread-uri, avem nevoie de synchronized:</a:t>
            </a:r>
          </a:p>
          <a:p>
            <a:endParaRPr lang="ro-RO" altLang="en-US" sz="2800" dirty="0" smtClean="0"/>
          </a:p>
          <a:p>
            <a:endParaRPr lang="ro-RO" altLang="en-US" sz="2800" dirty="0" smtClean="0"/>
          </a:p>
          <a:p>
            <a:r>
              <a:rPr lang="ro-RO" altLang="en-US" sz="2800" dirty="0" smtClean="0"/>
              <a:t>De fiecare dată când apelăm însă metoda apare un overhead suplimentar</a:t>
            </a:r>
          </a:p>
          <a:p>
            <a:r>
              <a:rPr lang="ro-RO" altLang="en-US" sz="2800" dirty="0" smtClean="0"/>
              <a:t>În realitate însă nu avem nevoie să forțăm decât verificarea la:</a:t>
            </a:r>
          </a:p>
          <a:p>
            <a:endParaRPr lang="ro-RO" altLang="en-US" sz="2800" dirty="0" smtClean="0"/>
          </a:p>
          <a:p>
            <a:r>
              <a:rPr lang="ro-RO" altLang="en-US" sz="2800" dirty="0" smtClean="0"/>
              <a:t>Modul acesta de verificare se numește </a:t>
            </a:r>
            <a:r>
              <a:rPr lang="ro-RO" altLang="en-US" sz="2800" i="1" dirty="0" smtClean="0"/>
              <a:t>Double check locking</a:t>
            </a:r>
            <a:endParaRPr lang="en-US" altLang="en-US" sz="2800" i="1" dirty="0" smtClean="0"/>
          </a:p>
        </p:txBody>
      </p:sp>
      <p:pic>
        <p:nvPicPr>
          <p:cNvPr id="1187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8125"/>
            <a:ext cx="5648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08" y="5257800"/>
            <a:ext cx="38671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7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z="3600" dirty="0" smtClean="0"/>
              <a:t>Singleton: Double check locking</a:t>
            </a:r>
            <a:endParaRPr lang="en-US" altLang="en-US" sz="3600" dirty="0" smtClean="0"/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752527"/>
          </a:xfrm>
        </p:spPr>
        <p:txBody>
          <a:bodyPr/>
          <a:lstStyle/>
          <a:p>
            <a:endParaRPr lang="ro-RO" altLang="en-US" dirty="0" smtClean="0"/>
          </a:p>
          <a:p>
            <a:endParaRPr lang="ro-RO" altLang="en-US" dirty="0" smtClean="0"/>
          </a:p>
          <a:p>
            <a:endParaRPr lang="ro-RO" altLang="en-US" dirty="0" smtClean="0"/>
          </a:p>
          <a:p>
            <a:r>
              <a:rPr lang="en-US" altLang="en-US" sz="2400" dirty="0" smtClean="0"/>
              <a:t>s</a:t>
            </a:r>
            <a:r>
              <a:rPr lang="ro-RO" altLang="en-US" sz="2400" dirty="0" smtClean="0"/>
              <a:t>au….</a:t>
            </a:r>
            <a:endParaRPr lang="en-US" altLang="en-US" dirty="0" smtClean="0"/>
          </a:p>
        </p:txBody>
      </p:sp>
      <p:pic>
        <p:nvPicPr>
          <p:cNvPr id="1198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7" y="1844824"/>
            <a:ext cx="7288213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" y="4149080"/>
            <a:ext cx="70199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4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944562"/>
          </a:xfrm>
        </p:spPr>
        <p:txBody>
          <a:bodyPr/>
          <a:lstStyle/>
          <a:p>
            <a:r>
              <a:rPr lang="en-US" sz="2800" smtClean="0"/>
              <a:t>Metoda </a:t>
            </a:r>
            <a:r>
              <a:rPr lang="en-US" sz="2800" smtClean="0">
                <a:latin typeface="Courier New" pitchFamily="49" charset="0"/>
              </a:rPr>
              <a:t>wait()</a:t>
            </a:r>
            <a:endParaRPr lang="en-US" sz="28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763000" cy="4411662"/>
          </a:xfrm>
        </p:spPr>
        <p:txBody>
          <a:bodyPr/>
          <a:lstStyle/>
          <a:p>
            <a:r>
              <a:rPr lang="en-US" sz="2400" dirty="0" smtClean="0"/>
              <a:t>Permite </a:t>
            </a:r>
            <a:r>
              <a:rPr lang="en-US" sz="2400" dirty="0" smtClean="0">
                <a:solidFill>
                  <a:srgbClr val="0033CC"/>
                </a:solidFill>
              </a:rPr>
              <a:t>manevrarea z</a:t>
            </a:r>
            <a:r>
              <a:rPr lang="ro-RO" sz="2400" dirty="0" smtClean="0">
                <a:solidFill>
                  <a:srgbClr val="0033CC"/>
                </a:solidFill>
              </a:rPr>
              <a:t>ă</a:t>
            </a:r>
            <a:r>
              <a:rPr lang="en-US" sz="2400" dirty="0" smtClean="0">
                <a:solidFill>
                  <a:srgbClr val="0033CC"/>
                </a:solidFill>
              </a:rPr>
              <a:t>vorului</a:t>
            </a:r>
            <a:r>
              <a:rPr lang="en-US" sz="2400" dirty="0" smtClean="0"/>
              <a:t> asociat cu un obiect</a:t>
            </a:r>
          </a:p>
          <a:p>
            <a:r>
              <a:rPr lang="en-US" sz="2400" dirty="0" smtClean="0"/>
              <a:t>La apelul metodei </a:t>
            </a:r>
            <a:r>
              <a:rPr lang="en-US" sz="2400" dirty="0" smtClean="0">
                <a:latin typeface="Courier New" pitchFamily="49" charset="0"/>
              </a:rPr>
              <a:t>wait()</a:t>
            </a:r>
            <a:r>
              <a:rPr lang="en-US" sz="2400" dirty="0" smtClean="0"/>
              <a:t> pentru un obiect </a:t>
            </a:r>
            <a:r>
              <a:rPr lang="en-US" sz="2400" b="1" i="1" dirty="0" smtClean="0"/>
              <a:t>m</a:t>
            </a:r>
            <a:r>
              <a:rPr lang="en-US" sz="2400" dirty="0" smtClean="0"/>
              <a:t> de c</a:t>
            </a:r>
            <a:r>
              <a:rPr lang="ro-RO" sz="2400" dirty="0" smtClean="0"/>
              <a:t>ă</a:t>
            </a:r>
            <a:r>
              <a:rPr lang="en-US" sz="2400" dirty="0" smtClean="0"/>
              <a:t>tre un </a:t>
            </a:r>
            <a:r>
              <a:rPr lang="ro-RO" sz="2400" dirty="0" smtClean="0"/>
              <a:t>fir de execuție</a:t>
            </a:r>
            <a:r>
              <a:rPr lang="en-US" sz="2400" dirty="0" smtClean="0"/>
              <a:t> </a:t>
            </a:r>
            <a:r>
              <a:rPr lang="en-US" sz="2400" b="1" i="1" dirty="0" smtClean="0"/>
              <a:t>t</a:t>
            </a:r>
            <a:r>
              <a:rPr lang="en-US" sz="2400" dirty="0" smtClean="0"/>
              <a:t>:</a:t>
            </a:r>
          </a:p>
          <a:p>
            <a:pPr marL="692150" lvl="1" indent="-347663"/>
            <a:r>
              <a:rPr lang="en-US" sz="2400" dirty="0" smtClean="0"/>
              <a:t>se </a:t>
            </a:r>
            <a:r>
              <a:rPr lang="en-US" sz="2400" dirty="0" smtClean="0">
                <a:solidFill>
                  <a:srgbClr val="0033CC"/>
                </a:solidFill>
              </a:rPr>
              <a:t>deblocheaz</a:t>
            </a:r>
            <a:r>
              <a:rPr lang="ro-RO" sz="2400" dirty="0" smtClean="0">
                <a:solidFill>
                  <a:srgbClr val="0033CC"/>
                </a:solidFill>
              </a:rPr>
              <a:t>ă</a:t>
            </a:r>
            <a:r>
              <a:rPr lang="en-US" sz="2400" dirty="0" smtClean="0">
                <a:solidFill>
                  <a:srgbClr val="0033CC"/>
                </a:solidFill>
              </a:rPr>
              <a:t> z</a:t>
            </a:r>
            <a:r>
              <a:rPr lang="ro-RO" sz="2400" dirty="0" smtClean="0">
                <a:solidFill>
                  <a:srgbClr val="0033CC"/>
                </a:solidFill>
              </a:rPr>
              <a:t>ă</a:t>
            </a:r>
            <a:r>
              <a:rPr lang="en-US" sz="2400" dirty="0" smtClean="0">
                <a:solidFill>
                  <a:srgbClr val="0033CC"/>
                </a:solidFill>
              </a:rPr>
              <a:t>vorul</a:t>
            </a:r>
            <a:r>
              <a:rPr lang="en-US" sz="2400" dirty="0" smtClean="0"/>
              <a:t> asociat cu </a:t>
            </a:r>
            <a:r>
              <a:rPr lang="en-US" sz="2400" b="1" i="1" dirty="0" smtClean="0"/>
              <a:t>m</a:t>
            </a:r>
            <a:r>
              <a:rPr lang="en-US" sz="2400" dirty="0" smtClean="0"/>
              <a:t> </a:t>
            </a:r>
            <a:r>
              <a:rPr lang="ro-RO" sz="2400" dirty="0" smtClean="0"/>
              <a:t>ș</a:t>
            </a:r>
            <a:r>
              <a:rPr lang="en-US" sz="2400" dirty="0" smtClean="0"/>
              <a:t>i </a:t>
            </a:r>
            <a:r>
              <a:rPr lang="ro-RO" sz="2400" b="1" i="1" dirty="0" smtClean="0"/>
              <a:t>t</a:t>
            </a:r>
            <a:r>
              <a:rPr lang="en-US" sz="2400" dirty="0" smtClean="0"/>
              <a:t> este ad</a:t>
            </a:r>
            <a:r>
              <a:rPr lang="ro-RO" sz="2400" dirty="0" smtClean="0"/>
              <a:t>ă</a:t>
            </a:r>
            <a:r>
              <a:rPr lang="en-US" sz="2400" dirty="0" smtClean="0"/>
              <a:t>ugat la un set de thread-uri blocate, </a:t>
            </a:r>
            <a:r>
              <a:rPr lang="en-US" sz="2400" i="1" dirty="0" smtClean="0">
                <a:solidFill>
                  <a:srgbClr val="FF0000"/>
                </a:solidFill>
              </a:rPr>
              <a:t>wait set</a:t>
            </a:r>
            <a:r>
              <a:rPr lang="en-US" sz="2400" dirty="0" smtClean="0"/>
              <a:t>-ul lui </a:t>
            </a:r>
            <a:r>
              <a:rPr lang="en-US" sz="2400" b="1" i="1" dirty="0" smtClean="0"/>
              <a:t>m</a:t>
            </a:r>
            <a:r>
              <a:rPr lang="en-US" sz="2400" dirty="0" smtClean="0"/>
              <a:t> </a:t>
            </a:r>
          </a:p>
          <a:p>
            <a:pPr marL="692150" lvl="1" indent="-347663"/>
            <a:r>
              <a:rPr lang="en-US" sz="2400" dirty="0" smtClean="0"/>
              <a:t>dac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b="1" i="1" dirty="0" smtClean="0"/>
              <a:t>t</a:t>
            </a:r>
            <a:r>
              <a:rPr lang="en-US" sz="2400" dirty="0" smtClean="0"/>
              <a:t> nu de</a:t>
            </a:r>
            <a:r>
              <a:rPr lang="ro-RO" sz="2400" dirty="0" smtClean="0"/>
              <a:t>ț</a:t>
            </a:r>
            <a:r>
              <a:rPr lang="en-US" sz="2400" dirty="0" smtClean="0"/>
              <a:t>ine z</a:t>
            </a:r>
            <a:r>
              <a:rPr lang="ro-RO" sz="2400" dirty="0" smtClean="0"/>
              <a:t>ă</a:t>
            </a:r>
            <a:r>
              <a:rPr lang="en-US" sz="2400" dirty="0" smtClean="0"/>
              <a:t>vorul pentru </a:t>
            </a:r>
            <a:r>
              <a:rPr lang="en-US" sz="2400" b="1" i="1" dirty="0" smtClean="0"/>
              <a:t>m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IllegalMonitorStateException</a:t>
            </a:r>
          </a:p>
          <a:p>
            <a:pPr marL="692150" lvl="1" indent="-347663"/>
            <a:r>
              <a:rPr lang="en-US" sz="2400" b="1" i="1" dirty="0" smtClean="0"/>
              <a:t>t</a:t>
            </a:r>
            <a:r>
              <a:rPr lang="en-US" sz="2400" dirty="0" smtClean="0"/>
              <a:t> va continua execu</a:t>
            </a:r>
            <a:r>
              <a:rPr lang="ro-RO" sz="2400" dirty="0" smtClean="0"/>
              <a:t>ț</a:t>
            </a:r>
            <a:r>
              <a:rPr lang="en-US" sz="2400" dirty="0" smtClean="0"/>
              <a:t>ia doar c</a:t>
            </a:r>
            <a:r>
              <a:rPr lang="ro-RO" sz="2400" dirty="0" smtClean="0"/>
              <a:t>â</a:t>
            </a:r>
            <a:r>
              <a:rPr lang="en-US" sz="2400" dirty="0" smtClean="0"/>
              <a:t>nd va fi scos din </a:t>
            </a:r>
            <a:r>
              <a:rPr lang="en-US" sz="2400" i="1" dirty="0" smtClean="0">
                <a:solidFill>
                  <a:srgbClr val="FF0000"/>
                </a:solidFill>
              </a:rPr>
              <a:t>wait set</a:t>
            </a:r>
            <a:r>
              <a:rPr lang="en-US" sz="2400" dirty="0" smtClean="0"/>
              <a:t>-ul lui </a:t>
            </a:r>
            <a:r>
              <a:rPr lang="en-US" sz="2400" b="1" i="1" dirty="0" smtClean="0"/>
              <a:t>m</a:t>
            </a:r>
            <a:r>
              <a:rPr lang="en-US" sz="2400" dirty="0" smtClean="0"/>
              <a:t>, prin: </a:t>
            </a:r>
          </a:p>
          <a:p>
            <a:pPr marL="987425" lvl="2" indent="-293688"/>
            <a:r>
              <a:rPr lang="en-US" dirty="0" smtClean="0"/>
              <a:t>o opera</a:t>
            </a:r>
            <a:r>
              <a:rPr lang="ro-RO" dirty="0" smtClean="0"/>
              <a:t>ț</a:t>
            </a:r>
            <a:r>
              <a:rPr lang="en-US" dirty="0" smtClean="0"/>
              <a:t>ie</a:t>
            </a:r>
            <a:r>
              <a:rPr lang="en-US" b="1" dirty="0" smtClean="0"/>
              <a:t> notify()</a:t>
            </a:r>
            <a:r>
              <a:rPr lang="ro-RO" b="1" dirty="0" smtClean="0"/>
              <a:t> </a:t>
            </a:r>
            <a:r>
              <a:rPr lang="ro-RO" b="1" dirty="0"/>
              <a:t>/</a:t>
            </a:r>
            <a:r>
              <a:rPr lang="ro-RO" b="1" dirty="0" smtClean="0"/>
              <a:t> </a:t>
            </a:r>
            <a:r>
              <a:rPr lang="en-US" b="1" dirty="0" err="1" smtClean="0"/>
              <a:t>notifyAll</a:t>
            </a:r>
            <a:r>
              <a:rPr lang="en-US" b="1" dirty="0" smtClean="0"/>
              <a:t>()</a:t>
            </a:r>
          </a:p>
          <a:p>
            <a:pPr marL="987425" lvl="2" indent="-293688"/>
            <a:r>
              <a:rPr lang="en-US" dirty="0" smtClean="0"/>
              <a:t>expirarea timpului de a</a:t>
            </a:r>
            <a:r>
              <a:rPr lang="ro-RO" dirty="0" smtClean="0"/>
              <a:t>ș</a:t>
            </a:r>
            <a:r>
              <a:rPr lang="en-US" dirty="0" smtClean="0"/>
              <a:t>teptare</a:t>
            </a:r>
          </a:p>
          <a:p>
            <a:pPr marL="987425" lvl="2" indent="-293688"/>
            <a:r>
              <a:rPr lang="en-US" dirty="0" smtClean="0"/>
              <a:t>o ac</a:t>
            </a:r>
            <a:r>
              <a:rPr lang="ro-RO" dirty="0" smtClean="0"/>
              <a:t>ț</a:t>
            </a:r>
            <a:r>
              <a:rPr lang="en-US" dirty="0" smtClean="0"/>
              <a:t>iune dependent</a:t>
            </a:r>
            <a:r>
              <a:rPr lang="ro-RO" dirty="0" smtClean="0"/>
              <a:t>ă</a:t>
            </a:r>
            <a:r>
              <a:rPr lang="en-US" dirty="0" smtClean="0"/>
              <a:t> de implementare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Notific</a:t>
            </a:r>
            <a:r>
              <a:rPr lang="ro-RO" sz="2800" dirty="0" smtClean="0"/>
              <a:t>ă</a:t>
            </a:r>
            <a:r>
              <a:rPr lang="en-US" sz="2800" dirty="0" smtClean="0"/>
              <a:t>ri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7414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Metode: </a:t>
            </a:r>
            <a:r>
              <a:rPr lang="en-US" sz="2400" dirty="0" smtClean="0">
                <a:latin typeface="Courier New" pitchFamily="49" charset="0"/>
              </a:rPr>
              <a:t>notify()</a:t>
            </a:r>
            <a:r>
              <a:rPr lang="en-US" sz="2400" dirty="0" smtClean="0"/>
              <a:t>, </a:t>
            </a:r>
            <a:r>
              <a:rPr lang="ro-RO" sz="2400" dirty="0" smtClean="0"/>
              <a:t> </a:t>
            </a:r>
            <a:r>
              <a:rPr lang="en-US" sz="2400" dirty="0" smtClean="0">
                <a:latin typeface="Courier New" pitchFamily="49" charset="0"/>
              </a:rPr>
              <a:t>notifyAll()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La o notificare apelat</a:t>
            </a:r>
            <a:r>
              <a:rPr lang="ro-RO" sz="2400" dirty="0" smtClean="0"/>
              <a:t>ă</a:t>
            </a:r>
            <a:r>
              <a:rPr lang="en-US" sz="2400" dirty="0" smtClean="0"/>
              <a:t> din thread-ul </a:t>
            </a:r>
            <a:r>
              <a:rPr lang="en-US" sz="2400" b="1" i="1" dirty="0" smtClean="0"/>
              <a:t>t</a:t>
            </a:r>
            <a:r>
              <a:rPr lang="en-US" sz="2400" dirty="0" smtClean="0"/>
              <a:t> pentru obiectul </a:t>
            </a:r>
            <a:r>
              <a:rPr lang="en-US" sz="2400" b="1" i="1" dirty="0" smtClean="0"/>
              <a:t>m</a:t>
            </a:r>
            <a:r>
              <a:rPr lang="en-US" sz="2400" dirty="0" smtClean="0"/>
              <a:t>: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latin typeface="Courier New" pitchFamily="49" charset="0"/>
              </a:rPr>
              <a:t>notify()</a:t>
            </a:r>
            <a:r>
              <a:rPr lang="en-US" sz="2400" dirty="0" smtClean="0"/>
              <a:t>: un thread </a:t>
            </a:r>
            <a:r>
              <a:rPr lang="en-US" sz="2400" b="1" i="1" dirty="0" smtClean="0"/>
              <a:t>u</a:t>
            </a:r>
            <a:r>
              <a:rPr lang="en-US" sz="2400" dirty="0" smtClean="0"/>
              <a:t> din </a:t>
            </a:r>
            <a:r>
              <a:rPr lang="en-US" sz="2400" i="1" dirty="0" smtClean="0"/>
              <a:t>wait set</a:t>
            </a:r>
            <a:r>
              <a:rPr lang="en-US" sz="2400" dirty="0" smtClean="0"/>
              <a:t>-ul lui </a:t>
            </a:r>
            <a:r>
              <a:rPr lang="en-US" sz="2400" b="1" i="1" dirty="0" smtClean="0"/>
              <a:t>m</a:t>
            </a:r>
            <a:r>
              <a:rPr lang="en-US" sz="2400" dirty="0" smtClean="0"/>
              <a:t> este scos </a:t>
            </a:r>
            <a:r>
              <a:rPr lang="ro-RO" sz="2400" dirty="0" smtClean="0"/>
              <a:t>ș</a:t>
            </a:r>
            <a:r>
              <a:rPr lang="en-US" sz="2400" dirty="0" smtClean="0"/>
              <a:t>i repus </a:t>
            </a:r>
            <a:r>
              <a:rPr lang="ro-RO" sz="2400" dirty="0" smtClean="0"/>
              <a:t>î</a:t>
            </a:r>
            <a:r>
              <a:rPr lang="en-US" sz="2400" dirty="0" smtClean="0"/>
              <a:t>n execu</a:t>
            </a:r>
            <a:r>
              <a:rPr lang="ro-RO" sz="2400" dirty="0" smtClean="0"/>
              <a:t>ț</a:t>
            </a:r>
            <a:r>
              <a:rPr lang="en-US" sz="2400" dirty="0" smtClean="0"/>
              <a:t>ie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latin typeface="Courier New" pitchFamily="49" charset="0"/>
              </a:rPr>
              <a:t>notifyAll()</a:t>
            </a:r>
            <a:r>
              <a:rPr lang="en-US" sz="2400" dirty="0" smtClean="0"/>
              <a:t>: toate thread-urile sunt scoase din </a:t>
            </a:r>
            <a:r>
              <a:rPr lang="en-US" sz="2400" i="1" dirty="0" smtClean="0"/>
              <a:t>wait set</a:t>
            </a:r>
            <a:r>
              <a:rPr lang="en-US" sz="2400" dirty="0" smtClean="0"/>
              <a:t>-ul lui </a:t>
            </a:r>
            <a:r>
              <a:rPr lang="en-US" sz="2400" b="1" i="1" dirty="0" smtClean="0"/>
              <a:t>m</a:t>
            </a:r>
            <a:r>
              <a:rPr lang="en-US" sz="2400" dirty="0" smtClean="0"/>
              <a:t> – dar </a:t>
            </a:r>
            <a:r>
              <a:rPr lang="en-US" sz="2400" b="1" i="1" dirty="0" smtClean="0"/>
              <a:t>numai unul</a:t>
            </a:r>
            <a:r>
              <a:rPr lang="en-US" sz="2400" dirty="0" smtClean="0"/>
              <a:t> va putea ob</a:t>
            </a:r>
            <a:r>
              <a:rPr lang="ro-RO" sz="2400" dirty="0" smtClean="0"/>
              <a:t>ț</a:t>
            </a:r>
            <a:r>
              <a:rPr lang="en-US" sz="2400" dirty="0" smtClean="0"/>
              <a:t>ine z</a:t>
            </a:r>
            <a:r>
              <a:rPr lang="ro-RO" sz="2400" dirty="0" smtClean="0"/>
              <a:t>ă</a:t>
            </a:r>
            <a:r>
              <a:rPr lang="en-US" sz="2400" dirty="0" smtClean="0"/>
              <a:t>vorul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daca </a:t>
            </a:r>
            <a:r>
              <a:rPr lang="en-US" sz="2400" b="1" i="1" dirty="0" smtClean="0"/>
              <a:t>t</a:t>
            </a:r>
            <a:r>
              <a:rPr lang="en-US" sz="2400" dirty="0" smtClean="0"/>
              <a:t> nu de</a:t>
            </a:r>
            <a:r>
              <a:rPr lang="ro-RO" sz="2400" dirty="0" smtClean="0"/>
              <a:t>ț</a:t>
            </a:r>
            <a:r>
              <a:rPr lang="en-US" sz="2400" dirty="0" smtClean="0"/>
              <a:t>ine z</a:t>
            </a:r>
            <a:r>
              <a:rPr lang="ro-RO" sz="2400" dirty="0" smtClean="0"/>
              <a:t>ă</a:t>
            </a:r>
            <a:r>
              <a:rPr lang="en-US" sz="2400" dirty="0" smtClean="0"/>
              <a:t>vorul pentru </a:t>
            </a:r>
            <a:r>
              <a:rPr lang="en-US" sz="2400" b="1" i="1" dirty="0" smtClean="0"/>
              <a:t>m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</a:rPr>
              <a:t>IllegalMonitorStateException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r>
              <a:rPr lang="en-US" sz="2800" smtClean="0"/>
              <a:t>Exemplu – sincronizare pentru colaborare (1)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93237"/>
              </p:ext>
            </p:extLst>
          </p:nvPr>
        </p:nvGraphicFramePr>
        <p:xfrm>
          <a:off x="1565559" y="1628800"/>
          <a:ext cx="6012883" cy="513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Worksheet" r:id="rId3" imgW="4695891" imgH="4010133" progId="Excel.Sheet.12">
                  <p:embed/>
                </p:oleObj>
              </mc:Choice>
              <mc:Fallback>
                <p:oleObj name="Worksheet" r:id="rId3" imgW="4695891" imgH="4010133" progId="Excel.Shee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559" y="1628800"/>
                        <a:ext cx="6012883" cy="5134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407" y="314425"/>
            <a:ext cx="7885186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822CD"/>
                </a:solidFill>
                <a:latin typeface="Lucida Grande" charset="0"/>
              </a:rPr>
              <a:t>Exemplu – sincronizare pentru colaborare (</a:t>
            </a:r>
            <a:r>
              <a:rPr lang="ro-RO" sz="2800" b="1" dirty="0">
                <a:solidFill>
                  <a:srgbClr val="1822CD"/>
                </a:solidFill>
                <a:latin typeface="Lucida Grande" charset="0"/>
              </a:rPr>
              <a:t>2</a:t>
            </a:r>
            <a:r>
              <a:rPr lang="en-US" sz="2800" b="1" dirty="0">
                <a:solidFill>
                  <a:srgbClr val="1822CD"/>
                </a:solidFill>
                <a:latin typeface="Lucida Grande" charset="0"/>
              </a:rPr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58992"/>
              </p:ext>
            </p:extLst>
          </p:nvPr>
        </p:nvGraphicFramePr>
        <p:xfrm>
          <a:off x="1547664" y="1749446"/>
          <a:ext cx="6048672" cy="491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Worksheet" r:id="rId4" imgW="4695891" imgH="3819560" progId="Excel.Sheet.12">
                  <p:embed/>
                </p:oleObj>
              </mc:Choice>
              <mc:Fallback>
                <p:oleObj name="Worksheet" r:id="rId4" imgW="4695891" imgH="3819560" progId="Excel.Sheet.12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49446"/>
                        <a:ext cx="6048672" cy="4919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767896"/>
              </p:ext>
            </p:extLst>
          </p:nvPr>
        </p:nvGraphicFramePr>
        <p:xfrm>
          <a:off x="1139019" y="1700808"/>
          <a:ext cx="6865963" cy="5157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Worksheet" r:id="rId4" imgW="6353058" imgH="4772156" progId="Excel.Sheet.12">
                  <p:embed/>
                </p:oleObj>
              </mc:Choice>
              <mc:Fallback>
                <p:oleObj name="Worksheet" r:id="rId4" imgW="6353058" imgH="4772156" progId="Excel.Shee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19" y="1700808"/>
                        <a:ext cx="6865963" cy="5157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11374" y="314425"/>
            <a:ext cx="7921252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822CD"/>
                </a:solidFill>
                <a:latin typeface="Lucida Grande" charset="0"/>
              </a:rPr>
              <a:t>Exemplu – sincronizare pentru colaborare </a:t>
            </a:r>
            <a:r>
              <a:rPr lang="en-US" sz="2800" b="1" dirty="0" smtClean="0">
                <a:solidFill>
                  <a:srgbClr val="1822CD"/>
                </a:solidFill>
                <a:latin typeface="Lucida Grande" charset="0"/>
              </a:rPr>
              <a:t>(</a:t>
            </a:r>
            <a:r>
              <a:rPr lang="ro-RO" sz="2800" b="1" dirty="0">
                <a:solidFill>
                  <a:srgbClr val="1822CD"/>
                </a:solidFill>
                <a:latin typeface="Lucida Grande" charset="0"/>
              </a:rPr>
              <a:t>3</a:t>
            </a:r>
            <a:r>
              <a:rPr lang="en-US" sz="2800" b="1" dirty="0" smtClean="0">
                <a:solidFill>
                  <a:srgbClr val="1822CD"/>
                </a:solidFill>
                <a:latin typeface="Lucida Grande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44624"/>
            <a:ext cx="8915400" cy="1143000"/>
          </a:xfrm>
        </p:spPr>
        <p:txBody>
          <a:bodyPr/>
          <a:lstStyle/>
          <a:p>
            <a:r>
              <a:rPr lang="en-US" sz="2800" dirty="0" smtClean="0"/>
              <a:t>Suportul pentru concuren</a:t>
            </a:r>
            <a:r>
              <a:rPr lang="ro-RO" sz="2800" dirty="0" smtClean="0"/>
              <a:t>ț</a:t>
            </a:r>
            <a:r>
              <a:rPr lang="ro-RO" sz="2800" dirty="0"/>
              <a:t>ă</a:t>
            </a:r>
            <a:r>
              <a:rPr lang="en-US" sz="2800" dirty="0" smtClean="0"/>
              <a:t> </a:t>
            </a:r>
            <a:r>
              <a:rPr lang="ro-RO" sz="2800" dirty="0"/>
              <a:t>î</a:t>
            </a:r>
            <a:r>
              <a:rPr lang="en-US" sz="2800" dirty="0" smtClean="0"/>
              <a:t>n JDK 5.0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800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Pachet nou: </a:t>
            </a:r>
            <a:r>
              <a:rPr lang="en-US" sz="2800" dirty="0" smtClean="0">
                <a:latin typeface="Courier New" pitchFamily="49" charset="0"/>
              </a:rPr>
              <a:t>java.util.concurrent</a:t>
            </a:r>
          </a:p>
          <a:p>
            <a:pPr>
              <a:spcAft>
                <a:spcPts val="600"/>
              </a:spcAft>
            </a:pPr>
            <a:r>
              <a:rPr lang="ro-RO" sz="2800" dirty="0"/>
              <a:t>Î</a:t>
            </a:r>
            <a:r>
              <a:rPr lang="en-US" sz="2800" dirty="0" smtClean="0"/>
              <a:t>mbun</a:t>
            </a:r>
            <a:r>
              <a:rPr lang="ro-RO" sz="2800" dirty="0" smtClean="0"/>
              <a:t>ă</a:t>
            </a:r>
            <a:r>
              <a:rPr lang="en-US" sz="2800" dirty="0" smtClean="0"/>
              <a:t>t</a:t>
            </a:r>
            <a:r>
              <a:rPr lang="ro-RO" sz="2800" dirty="0" smtClean="0"/>
              <a:t>ă</a:t>
            </a:r>
            <a:r>
              <a:rPr lang="ro-RO" sz="2800" dirty="0"/>
              <a:t>ț</a:t>
            </a:r>
            <a:r>
              <a:rPr lang="en-US" sz="2800" dirty="0" smtClean="0"/>
              <a:t>iri:</a:t>
            </a:r>
          </a:p>
          <a:p>
            <a:pPr marL="692150" lvl="1" indent="-347663">
              <a:spcAft>
                <a:spcPts val="600"/>
              </a:spcAft>
            </a:pPr>
            <a:r>
              <a:rPr lang="en-US" sz="2400" dirty="0" smtClean="0"/>
              <a:t>Schimb</a:t>
            </a:r>
            <a:r>
              <a:rPr lang="ro-RO" sz="2400" dirty="0" smtClean="0"/>
              <a:t>ă</a:t>
            </a:r>
            <a:r>
              <a:rPr lang="en-US" sz="2400" dirty="0" smtClean="0"/>
              <a:t>ri la nivelul ma</a:t>
            </a:r>
            <a:r>
              <a:rPr lang="ro-RO" sz="2400" dirty="0" smtClean="0"/>
              <a:t>ș</a:t>
            </a:r>
            <a:r>
              <a:rPr lang="en-US" sz="2400" dirty="0" smtClean="0"/>
              <a:t>inii virtuale: exploatarea noilor instruc</a:t>
            </a:r>
            <a:r>
              <a:rPr lang="ro-RO" sz="2400" dirty="0" smtClean="0"/>
              <a:t>ț</a:t>
            </a:r>
            <a:r>
              <a:rPr lang="en-US" sz="2400" dirty="0" smtClean="0"/>
              <a:t>iuni disponibile la procesoarele moderne</a:t>
            </a:r>
          </a:p>
          <a:p>
            <a:pPr marL="692150" lvl="1" indent="-347663">
              <a:spcAft>
                <a:spcPts val="600"/>
              </a:spcAft>
            </a:pPr>
            <a:r>
              <a:rPr lang="en-US" sz="2400" dirty="0" smtClean="0"/>
              <a:t>Clase utilitare de baz</a:t>
            </a:r>
            <a:r>
              <a:rPr lang="ro-RO" sz="2400" dirty="0" smtClean="0"/>
              <a:t>ă</a:t>
            </a:r>
            <a:r>
              <a:rPr lang="en-US" sz="2400" dirty="0" smtClean="0"/>
              <a:t>: </a:t>
            </a:r>
            <a:endParaRPr lang="ro-RO" sz="2400" dirty="0" smtClean="0"/>
          </a:p>
          <a:p>
            <a:pPr marL="1035050" lvl="2" indent="-347663">
              <a:spcAft>
                <a:spcPts val="600"/>
              </a:spcAft>
            </a:pPr>
            <a:r>
              <a:rPr lang="ro-RO" sz="2000" dirty="0"/>
              <a:t>L</a:t>
            </a:r>
            <a:r>
              <a:rPr lang="en-US" sz="2000" dirty="0" smtClean="0"/>
              <a:t>ock-uri</a:t>
            </a:r>
            <a:endParaRPr lang="ro-RO" sz="2000" dirty="0" smtClean="0"/>
          </a:p>
          <a:p>
            <a:pPr marL="1035050" lvl="2" indent="-347663">
              <a:spcAft>
                <a:spcPts val="600"/>
              </a:spcAft>
            </a:pPr>
            <a:r>
              <a:rPr lang="ro-RO" sz="2000" dirty="0"/>
              <a:t>V</a:t>
            </a:r>
            <a:r>
              <a:rPr lang="en-US" sz="2000" dirty="0" smtClean="0"/>
              <a:t>ariabile atomice</a:t>
            </a:r>
          </a:p>
          <a:p>
            <a:pPr marL="692150" lvl="1" indent="-347663">
              <a:spcAft>
                <a:spcPts val="600"/>
              </a:spcAft>
            </a:pPr>
            <a:r>
              <a:rPr lang="en-US" sz="2400" dirty="0" smtClean="0"/>
              <a:t>Clase de nivel </a:t>
            </a:r>
            <a:r>
              <a:rPr lang="ro-RO" sz="2400" dirty="0" smtClean="0"/>
              <a:t>î</a:t>
            </a:r>
            <a:r>
              <a:rPr lang="en-US" sz="2400" dirty="0" smtClean="0"/>
              <a:t>nalt: </a:t>
            </a:r>
            <a:endParaRPr lang="ro-RO" sz="2400" dirty="0" smtClean="0"/>
          </a:p>
          <a:p>
            <a:pPr marL="1035050" lvl="2" indent="-347663">
              <a:spcAft>
                <a:spcPts val="600"/>
              </a:spcAft>
            </a:pPr>
            <a:r>
              <a:rPr lang="en-US" sz="2000" dirty="0" smtClean="0"/>
              <a:t>Semafoare</a:t>
            </a:r>
            <a:endParaRPr lang="ro-RO" sz="2000" dirty="0" smtClean="0"/>
          </a:p>
          <a:p>
            <a:pPr marL="1035050" lvl="2" indent="-347663">
              <a:spcAft>
                <a:spcPts val="600"/>
              </a:spcAft>
            </a:pPr>
            <a:r>
              <a:rPr lang="en-US" sz="2000" dirty="0" smtClean="0"/>
              <a:t>Bariere</a:t>
            </a:r>
            <a:endParaRPr lang="ro-RO" sz="2000" dirty="0" smtClean="0"/>
          </a:p>
          <a:p>
            <a:pPr marL="1035050" lvl="2" indent="-347663">
              <a:spcAft>
                <a:spcPts val="600"/>
              </a:spcAft>
            </a:pPr>
            <a:r>
              <a:rPr lang="ro-RO" sz="2000" dirty="0"/>
              <a:t>P</a:t>
            </a:r>
            <a:r>
              <a:rPr lang="en-US" sz="2000" dirty="0" smtClean="0"/>
              <a:t>ool-uri de fire de execu</a:t>
            </a:r>
            <a:r>
              <a:rPr lang="ro-RO" sz="2000" dirty="0" smtClean="0"/>
              <a:t>ț</a:t>
            </a:r>
            <a:r>
              <a:rPr lang="en-US" sz="2000" dirty="0" smtClean="0"/>
              <a:t>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Premise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GB" altLang="en-US" sz="2800" dirty="0" err="1" smtClean="0"/>
              <a:t>Programarea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concurent</a:t>
            </a:r>
            <a:r>
              <a:rPr lang="ro-RO" altLang="en-US" sz="2800" dirty="0" smtClean="0"/>
              <a:t>ă</a:t>
            </a:r>
            <a:r>
              <a:rPr lang="en-GB" altLang="en-US" sz="2800" dirty="0" smtClean="0"/>
              <a:t> </a:t>
            </a:r>
            <a:r>
              <a:rPr lang="ro-RO" altLang="en-US" sz="2800" dirty="0" smtClean="0"/>
              <a:t>î</a:t>
            </a:r>
            <a:r>
              <a:rPr lang="en-GB" altLang="en-US" sz="2800" dirty="0" smtClean="0"/>
              <a:t>n Java </a:t>
            </a:r>
            <a:r>
              <a:rPr lang="ro-RO" altLang="en-US" sz="2800" dirty="0" smtClean="0"/>
              <a:t>ț</a:t>
            </a:r>
            <a:r>
              <a:rPr lang="en-GB" altLang="en-US" sz="2800" dirty="0" err="1" smtClean="0"/>
              <a:t>ine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cont</a:t>
            </a:r>
            <a:r>
              <a:rPr lang="en-GB" altLang="en-US" sz="2800" dirty="0" smtClean="0"/>
              <a:t> de</a:t>
            </a:r>
          </a:p>
          <a:p>
            <a:pPr lvl="1"/>
            <a:r>
              <a:rPr lang="en-GB" altLang="en-US" sz="2200" dirty="0" smtClean="0">
                <a:ea typeface="Lucida Sans Unicode" pitchFamily="34" charset="0"/>
              </a:rPr>
              <a:t> </a:t>
            </a:r>
            <a:r>
              <a:rPr lang="en-GB" altLang="en-US" sz="2200" dirty="0" err="1" smtClean="0">
                <a:solidFill>
                  <a:srgbClr val="0000FF"/>
                </a:solidFill>
                <a:ea typeface="Lucida Sans Unicode" pitchFamily="34" charset="0"/>
              </a:rPr>
              <a:t>constr</a:t>
            </a:r>
            <a:r>
              <a:rPr lang="ro-RO" altLang="en-US" sz="2200" dirty="0" smtClean="0">
                <a:solidFill>
                  <a:srgbClr val="0000FF"/>
                </a:solidFill>
                <a:ea typeface="Lucida Sans Unicode" pitchFamily="34" charset="0"/>
              </a:rPr>
              <a:t>â</a:t>
            </a:r>
            <a:r>
              <a:rPr lang="en-GB" altLang="en-US" sz="2200" dirty="0" err="1" smtClean="0">
                <a:solidFill>
                  <a:srgbClr val="0000FF"/>
                </a:solidFill>
                <a:ea typeface="Lucida Sans Unicode" pitchFamily="34" charset="0"/>
              </a:rPr>
              <a:t>ngerile</a:t>
            </a:r>
            <a:r>
              <a:rPr lang="en-GB" altLang="en-US" sz="2200" dirty="0" smtClean="0">
                <a:solidFill>
                  <a:srgbClr val="0000FF"/>
                </a:solidFill>
                <a:ea typeface="Lucida Sans Unicode" pitchFamily="34" charset="0"/>
              </a:rPr>
              <a:t> </a:t>
            </a:r>
            <a:r>
              <a:rPr lang="en-GB" altLang="en-US" sz="2200" dirty="0" err="1" smtClean="0">
                <a:ea typeface="Lucida Sans Unicode" pitchFamily="34" charset="0"/>
              </a:rPr>
              <a:t>impuse</a:t>
            </a:r>
            <a:r>
              <a:rPr lang="en-GB" altLang="en-US" sz="2200" dirty="0" smtClean="0">
                <a:ea typeface="Lucida Sans Unicode" pitchFamily="34" charset="0"/>
              </a:rPr>
              <a:t> de </a:t>
            </a:r>
            <a:r>
              <a:rPr lang="en-GB" altLang="en-US" sz="2200" dirty="0" err="1" smtClean="0">
                <a:ea typeface="Lucida Sans Unicode" pitchFamily="34" charset="0"/>
              </a:rPr>
              <a:t>sistemul</a:t>
            </a:r>
            <a:r>
              <a:rPr lang="en-GB" altLang="en-US" sz="2200" dirty="0" smtClean="0">
                <a:ea typeface="Lucida Sans Unicode" pitchFamily="34" charset="0"/>
              </a:rPr>
              <a:t> de </a:t>
            </a:r>
            <a:r>
              <a:rPr lang="en-GB" altLang="en-US" sz="2200" dirty="0" err="1" smtClean="0">
                <a:ea typeface="Lucida Sans Unicode" pitchFamily="34" charset="0"/>
              </a:rPr>
              <a:t>operare</a:t>
            </a:r>
            <a:endParaRPr lang="en-GB" altLang="en-US" sz="2200" dirty="0" smtClean="0">
              <a:ea typeface="Lucida Sans Unicode" pitchFamily="34" charset="0"/>
            </a:endParaRPr>
          </a:p>
          <a:p>
            <a:pPr lvl="2"/>
            <a:r>
              <a:rPr lang="en-GB" altLang="en-US" sz="2200" dirty="0" err="1" smtClean="0">
                <a:ea typeface="Lucida Sans Unicode" pitchFamily="34" charset="0"/>
              </a:rPr>
              <a:t>procesele</a:t>
            </a:r>
            <a:r>
              <a:rPr lang="en-GB" altLang="en-US" sz="2200" dirty="0" smtClean="0">
                <a:ea typeface="Lucida Sans Unicode" pitchFamily="34" charset="0"/>
              </a:rPr>
              <a:t> nu pot </a:t>
            </a:r>
            <a:r>
              <a:rPr lang="en-GB" altLang="en-US" sz="2200" dirty="0" err="1" smtClean="0">
                <a:ea typeface="Lucida Sans Unicode" pitchFamily="34" charset="0"/>
              </a:rPr>
              <a:t>partaja</a:t>
            </a:r>
            <a:r>
              <a:rPr lang="en-GB" altLang="en-US" sz="2200" dirty="0" smtClean="0">
                <a:ea typeface="Lucida Sans Unicode" pitchFamily="34" charset="0"/>
              </a:rPr>
              <a:t> date</a:t>
            </a:r>
          </a:p>
          <a:p>
            <a:pPr lvl="2"/>
            <a:r>
              <a:rPr lang="en-GB" altLang="en-US" sz="2200" dirty="0" err="1" smtClean="0">
                <a:ea typeface="Lucida Sans Unicode" pitchFamily="34" charset="0"/>
              </a:rPr>
              <a:t>firele</a:t>
            </a:r>
            <a:r>
              <a:rPr lang="en-GB" altLang="en-US" sz="2200" dirty="0" smtClean="0">
                <a:ea typeface="Lucida Sans Unicode" pitchFamily="34" charset="0"/>
              </a:rPr>
              <a:t> de </a:t>
            </a:r>
            <a:r>
              <a:rPr lang="en-GB" altLang="en-US" sz="2200" dirty="0" err="1" smtClean="0">
                <a:ea typeface="Lucida Sans Unicode" pitchFamily="34" charset="0"/>
              </a:rPr>
              <a:t>execu</a:t>
            </a:r>
            <a:r>
              <a:rPr lang="ro-RO" altLang="en-US" sz="2200" dirty="0" smtClean="0">
                <a:ea typeface="Lucida Sans Unicode" pitchFamily="34" charset="0"/>
              </a:rPr>
              <a:t>ț</a:t>
            </a:r>
            <a:r>
              <a:rPr lang="en-GB" altLang="en-US" sz="2200" dirty="0" err="1" smtClean="0">
                <a:ea typeface="Lucida Sans Unicode" pitchFamily="34" charset="0"/>
              </a:rPr>
              <a:t>ie</a:t>
            </a:r>
            <a:r>
              <a:rPr lang="en-GB" altLang="en-US" sz="2200" dirty="0" smtClean="0">
                <a:ea typeface="Lucida Sans Unicode" pitchFamily="34" charset="0"/>
              </a:rPr>
              <a:t> (thread) din </a:t>
            </a:r>
            <a:r>
              <a:rPr lang="en-GB" altLang="en-US" sz="2200" dirty="0" err="1" smtClean="0">
                <a:ea typeface="Lucida Sans Unicode" pitchFamily="34" charset="0"/>
              </a:rPr>
              <a:t>acela</a:t>
            </a:r>
            <a:r>
              <a:rPr lang="ro-RO" altLang="en-US" sz="2200" dirty="0" smtClean="0">
                <a:ea typeface="Lucida Sans Unicode" pitchFamily="34" charset="0"/>
              </a:rPr>
              <a:t>ș</a:t>
            </a:r>
            <a:r>
              <a:rPr lang="en-GB" altLang="en-US" sz="2200" dirty="0" err="1" smtClean="0">
                <a:ea typeface="Lucida Sans Unicode" pitchFamily="34" charset="0"/>
              </a:rPr>
              <a:t>i</a:t>
            </a:r>
            <a:r>
              <a:rPr lang="en-GB" altLang="en-US" sz="2200" dirty="0" smtClean="0">
                <a:ea typeface="Lucida Sans Unicode" pitchFamily="34" charset="0"/>
              </a:rPr>
              <a:t> </a:t>
            </a:r>
            <a:r>
              <a:rPr lang="en-GB" altLang="en-US" sz="2200" dirty="0" err="1" smtClean="0">
                <a:ea typeface="Lucida Sans Unicode" pitchFamily="34" charset="0"/>
              </a:rPr>
              <a:t>proces</a:t>
            </a:r>
            <a:r>
              <a:rPr lang="en-GB" altLang="en-US" sz="2200" dirty="0" smtClean="0">
                <a:ea typeface="Lucida Sans Unicode" pitchFamily="34" charset="0"/>
              </a:rPr>
              <a:t> pot</a:t>
            </a:r>
          </a:p>
          <a:p>
            <a:pPr lvl="1"/>
            <a:r>
              <a:rPr lang="en-GB" altLang="en-US" sz="2200" dirty="0" err="1" smtClean="0">
                <a:solidFill>
                  <a:srgbClr val="0000FF"/>
                </a:solidFill>
                <a:ea typeface="Lucida Sans Unicode" pitchFamily="34" charset="0"/>
              </a:rPr>
              <a:t>orientarea</a:t>
            </a:r>
            <a:r>
              <a:rPr lang="en-GB" altLang="en-US" sz="2200" dirty="0" smtClean="0">
                <a:solidFill>
                  <a:srgbClr val="0000FF"/>
                </a:solidFill>
                <a:ea typeface="Lucida Sans Unicode" pitchFamily="34" charset="0"/>
              </a:rPr>
              <a:t> </a:t>
            </a:r>
            <a:r>
              <a:rPr lang="en-GB" altLang="en-US" sz="2200" dirty="0" err="1" smtClean="0">
                <a:ea typeface="Lucida Sans Unicode" pitchFamily="34" charset="0"/>
              </a:rPr>
              <a:t>pe</a:t>
            </a:r>
            <a:r>
              <a:rPr lang="en-GB" altLang="en-US" sz="2200" dirty="0" smtClean="0">
                <a:ea typeface="Lucida Sans Unicode" pitchFamily="34" charset="0"/>
              </a:rPr>
              <a:t> </a:t>
            </a:r>
            <a:r>
              <a:rPr lang="en-GB" altLang="en-US" sz="2200" dirty="0" err="1" smtClean="0">
                <a:ea typeface="Lucida Sans Unicode" pitchFamily="34" charset="0"/>
              </a:rPr>
              <a:t>obiecte</a:t>
            </a:r>
            <a:endParaRPr lang="en-GB" altLang="en-US" sz="2200" dirty="0" smtClean="0">
              <a:ea typeface="Lucida Sans Unicode" pitchFamily="34" charset="0"/>
            </a:endParaRPr>
          </a:p>
          <a:p>
            <a:pPr lvl="2"/>
            <a:r>
              <a:rPr lang="en-GB" altLang="en-US" sz="2200" dirty="0" err="1" smtClean="0">
                <a:ea typeface="Lucida Sans Unicode" pitchFamily="34" charset="0"/>
              </a:rPr>
              <a:t>datele</a:t>
            </a:r>
            <a:r>
              <a:rPr lang="en-GB" altLang="en-US" sz="2200" dirty="0" smtClean="0">
                <a:ea typeface="Lucida Sans Unicode" pitchFamily="34" charset="0"/>
              </a:rPr>
              <a:t> </a:t>
            </a:r>
            <a:r>
              <a:rPr lang="en-GB" altLang="en-US" sz="2200" dirty="0" err="1" smtClean="0">
                <a:ea typeface="Lucida Sans Unicode" pitchFamily="34" charset="0"/>
              </a:rPr>
              <a:t>sunt</a:t>
            </a:r>
            <a:r>
              <a:rPr lang="en-GB" altLang="en-US" sz="2200" dirty="0" smtClean="0">
                <a:ea typeface="Lucida Sans Unicode" pitchFamily="34" charset="0"/>
              </a:rPr>
              <a:t> </a:t>
            </a:r>
            <a:r>
              <a:rPr lang="en-GB" altLang="en-US" sz="2200" dirty="0" err="1" smtClean="0">
                <a:ea typeface="Lucida Sans Unicode" pitchFamily="34" charset="0"/>
              </a:rPr>
              <a:t>grupate</a:t>
            </a:r>
            <a:r>
              <a:rPr lang="en-GB" altLang="en-US" sz="2200" dirty="0" smtClean="0">
                <a:ea typeface="Lucida Sans Unicode" pitchFamily="34" charset="0"/>
              </a:rPr>
              <a:t> </a:t>
            </a:r>
            <a:r>
              <a:rPr lang="ro-RO" altLang="en-US" sz="2200" dirty="0" smtClean="0">
                <a:ea typeface="Lucida Sans Unicode" pitchFamily="34" charset="0"/>
              </a:rPr>
              <a:t>î</a:t>
            </a:r>
            <a:r>
              <a:rPr lang="en-GB" altLang="en-US" sz="2200" dirty="0" smtClean="0">
                <a:ea typeface="Lucida Sans Unicode" pitchFamily="34" charset="0"/>
              </a:rPr>
              <a:t>n </a:t>
            </a:r>
            <a:r>
              <a:rPr lang="en-GB" altLang="en-US" sz="2200" dirty="0" err="1" smtClean="0">
                <a:ea typeface="Lucida Sans Unicode" pitchFamily="34" charset="0"/>
              </a:rPr>
              <a:t>obiecte</a:t>
            </a:r>
            <a:r>
              <a:rPr lang="en-GB" altLang="en-US" sz="2200" dirty="0" smtClean="0">
                <a:ea typeface="Lucida Sans Unicode" pitchFamily="34" charset="0"/>
              </a:rPr>
              <a:t> </a:t>
            </a:r>
            <a:r>
              <a:rPr lang="ro-RO" altLang="en-US" sz="2200" dirty="0" smtClean="0">
                <a:ea typeface="Lucida Sans Unicode" pitchFamily="34" charset="0"/>
              </a:rPr>
              <a:t>î</a:t>
            </a:r>
            <a:r>
              <a:rPr lang="en-GB" altLang="en-US" sz="2200" dirty="0" err="1" smtClean="0">
                <a:ea typeface="Lucida Sans Unicode" pitchFamily="34" charset="0"/>
              </a:rPr>
              <a:t>mpreun</a:t>
            </a:r>
            <a:r>
              <a:rPr lang="ro-RO" altLang="en-US" sz="2200" dirty="0" smtClean="0">
                <a:ea typeface="Lucida Sans Unicode" pitchFamily="34" charset="0"/>
              </a:rPr>
              <a:t>ă</a:t>
            </a:r>
            <a:r>
              <a:rPr lang="en-GB" altLang="en-US" sz="2200" dirty="0" smtClean="0">
                <a:ea typeface="Lucida Sans Unicode" pitchFamily="34" charset="0"/>
              </a:rPr>
              <a:t> cu opera</a:t>
            </a:r>
            <a:r>
              <a:rPr lang="ro-RO" altLang="en-US" sz="2200" dirty="0" smtClean="0">
                <a:ea typeface="Lucida Sans Unicode" pitchFamily="34" charset="0"/>
              </a:rPr>
              <a:t>ț</a:t>
            </a:r>
            <a:r>
              <a:rPr lang="en-GB" altLang="en-US" sz="2200" dirty="0" err="1" smtClean="0">
                <a:ea typeface="Lucida Sans Unicode" pitchFamily="34" charset="0"/>
              </a:rPr>
              <a:t>iile</a:t>
            </a:r>
            <a:r>
              <a:rPr lang="en-GB" altLang="en-US" sz="2200" dirty="0" smtClean="0">
                <a:ea typeface="Lucida Sans Unicode" pitchFamily="34" charset="0"/>
              </a:rPr>
              <a:t> care le </a:t>
            </a:r>
            <a:r>
              <a:rPr lang="en-GB" altLang="en-US" sz="2200" dirty="0" err="1" smtClean="0">
                <a:ea typeface="Lucida Sans Unicode" pitchFamily="34" charset="0"/>
              </a:rPr>
              <a:t>manipuleaz</a:t>
            </a:r>
            <a:r>
              <a:rPr lang="ro-RO" altLang="en-US" sz="2200" dirty="0" smtClean="0">
                <a:ea typeface="Lucida Sans Unicode" pitchFamily="34" charset="0"/>
              </a:rPr>
              <a:t>ă</a:t>
            </a:r>
            <a:endParaRPr lang="en-GB" altLang="en-US" sz="2200" dirty="0" smtClean="0">
              <a:ea typeface="Lucida Sans Unicode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GB" altLang="en-US" dirty="0" smtClean="0"/>
          </a:p>
          <a:p>
            <a:pPr marL="0" indent="0">
              <a:buFont typeface="Arial" pitchFamily="34" charset="0"/>
              <a:buNone/>
            </a:pPr>
            <a:endParaRPr lang="en-GB" altLang="en-US" dirty="0" smtClean="0"/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Algoritmmi paraleli si distribuiti</a:t>
            </a:r>
          </a:p>
        </p:txBody>
      </p:sp>
    </p:spTree>
    <p:extLst>
      <p:ext uri="{BB962C8B-B14F-4D97-AF65-F5344CB8AC3E}">
        <p14:creationId xmlns:p14="http://schemas.microsoft.com/office/powerpoint/2010/main" val="28363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Clase utile pentru sincronizare </a:t>
            </a:r>
            <a:r>
              <a:rPr lang="ro-RO" sz="2800" dirty="0" smtClean="0"/>
              <a:t>î</a:t>
            </a:r>
            <a:r>
              <a:rPr lang="en-US" sz="2800" dirty="0" smtClean="0"/>
              <a:t>n JDK 1.5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Semaphore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Mutex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CyclicBarrier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sz="2400" dirty="0" smtClean="0"/>
              <a:t>barier</a:t>
            </a:r>
            <a:r>
              <a:rPr lang="ro-RO" sz="2400" dirty="0" smtClean="0"/>
              <a:t>ă</a:t>
            </a:r>
            <a:r>
              <a:rPr lang="en-US" sz="2400" dirty="0" smtClean="0"/>
              <a:t> reutilizabil</a:t>
            </a:r>
            <a:r>
              <a:rPr lang="ro-RO" sz="2400" dirty="0" smtClean="0"/>
              <a:t>ă</a:t>
            </a:r>
            <a:endParaRPr lang="ro-RO" sz="2400" dirty="0"/>
          </a:p>
          <a:p>
            <a:pPr marL="692150" lvl="1" indent="-347663">
              <a:lnSpc>
                <a:spcPct val="90000"/>
              </a:lnSpc>
            </a:pPr>
            <a:r>
              <a:rPr lang="en-US" sz="2400" dirty="0" smtClean="0"/>
              <a:t>are ca argument un contor care arat</a:t>
            </a:r>
            <a:r>
              <a:rPr lang="ro-RO" sz="2400" dirty="0" smtClean="0"/>
              <a:t>ă</a:t>
            </a:r>
            <a:r>
              <a:rPr lang="en-US" sz="2400" dirty="0" smtClean="0"/>
              <a:t> num</a:t>
            </a:r>
            <a:r>
              <a:rPr lang="ro-RO" sz="2400" dirty="0" smtClean="0"/>
              <a:t>ă</a:t>
            </a:r>
            <a:r>
              <a:rPr lang="en-US" sz="2400" dirty="0" smtClean="0"/>
              <a:t>rul de</a:t>
            </a:r>
            <a:r>
              <a:rPr lang="ro-RO" sz="2400" dirty="0" smtClean="0"/>
              <a:t> fire </a:t>
            </a:r>
            <a:r>
              <a:rPr lang="en-US" sz="2400" dirty="0" smtClean="0"/>
              <a:t>din grup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Count</a:t>
            </a:r>
            <a:r>
              <a:rPr lang="ro-RO" sz="2400" dirty="0" smtClean="0">
                <a:latin typeface="Courier New" pitchFamily="49" charset="0"/>
              </a:rPr>
              <a:t>D</a:t>
            </a:r>
            <a:r>
              <a:rPr lang="en-US" sz="2400" dirty="0" smtClean="0">
                <a:latin typeface="Courier New" pitchFamily="49" charset="0"/>
              </a:rPr>
              <a:t>ownLatch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sz="2400" dirty="0" smtClean="0"/>
              <a:t>similar cu bariera, are un contor, dar decrementarea contorului este separat</a:t>
            </a:r>
            <a:r>
              <a:rPr lang="ro-RO" sz="2400" dirty="0" smtClean="0"/>
              <a:t>ă</a:t>
            </a:r>
            <a:r>
              <a:rPr lang="en-US" sz="2400" dirty="0" smtClean="0"/>
              <a:t> de a</a:t>
            </a:r>
            <a:r>
              <a:rPr lang="ro-RO" sz="2400" dirty="0" smtClean="0"/>
              <a:t>ș</a:t>
            </a:r>
            <a:r>
              <a:rPr lang="en-US" sz="2400" dirty="0" smtClean="0"/>
              <a:t>teptarea ajungerii la zero</a:t>
            </a:r>
            <a:endParaRPr lang="ro-RO" sz="2400" dirty="0" smtClean="0"/>
          </a:p>
          <a:p>
            <a:pPr marL="692150" lvl="1" indent="-347663">
              <a:lnSpc>
                <a:spcPct val="90000"/>
              </a:lnSpc>
            </a:pPr>
            <a:r>
              <a:rPr lang="ro-RO" sz="2400" dirty="0" smtClean="0"/>
              <a:t>decrementarea semnifică terminarea unor operații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Exchanger</a:t>
            </a:r>
          </a:p>
          <a:p>
            <a:pPr marL="692150" lvl="1" indent="-347663">
              <a:lnSpc>
                <a:spcPct val="90000"/>
              </a:lnSpc>
            </a:pPr>
            <a:r>
              <a:rPr lang="ro-RO" sz="2400" i="1" dirty="0"/>
              <a:t>r</a:t>
            </a:r>
            <a:r>
              <a:rPr lang="en-US" sz="2400" i="1" dirty="0" smtClean="0"/>
              <a:t>endez</a:t>
            </a:r>
            <a:r>
              <a:rPr lang="ro-RO" sz="2400" i="1" dirty="0" smtClean="0"/>
              <a:t>-</a:t>
            </a:r>
            <a:r>
              <a:rPr lang="en-US" sz="2400" i="1" dirty="0" smtClean="0"/>
              <a:t>vous</a:t>
            </a:r>
            <a:r>
              <a:rPr lang="en-US" sz="2400" dirty="0" smtClean="0"/>
              <a:t> cu schimb de valori </a:t>
            </a:r>
            <a:r>
              <a:rPr lang="ro-RO" sz="2400" dirty="0" smtClean="0"/>
              <a:t>î</a:t>
            </a:r>
            <a:r>
              <a:rPr lang="en-US" sz="2400" dirty="0" smtClean="0"/>
              <a:t>n ambele sensuri </a:t>
            </a:r>
            <a:r>
              <a:rPr lang="ro-RO" sz="2400" dirty="0" smtClean="0"/>
              <a:t>î</a:t>
            </a:r>
            <a:r>
              <a:rPr lang="en-US" sz="2400" dirty="0" smtClean="0"/>
              <a:t>ntre threaduri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Facilit</a:t>
            </a:r>
            <a:r>
              <a:rPr lang="ro-RO" sz="2800" dirty="0" smtClean="0"/>
              <a:t>ă</a:t>
            </a:r>
            <a:r>
              <a:rPr lang="ro-RO" sz="2800" dirty="0"/>
              <a:t>ț</a:t>
            </a:r>
            <a:r>
              <a:rPr lang="en-US" sz="2800" dirty="0" smtClean="0"/>
              <a:t>i pentru sincronizare de nivel sc</a:t>
            </a:r>
            <a:r>
              <a:rPr lang="ro-RO" sz="2800" dirty="0" smtClean="0"/>
              <a:t>ă</a:t>
            </a:r>
            <a:r>
              <a:rPr lang="en-US" sz="2800" dirty="0" smtClean="0"/>
              <a:t>zut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Lock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sz="2400" dirty="0" smtClean="0"/>
              <a:t>generalizare </a:t>
            </a:r>
            <a:r>
              <a:rPr lang="en-US" sz="2400" i="1" dirty="0" smtClean="0"/>
              <a:t>lock monitor</a:t>
            </a:r>
            <a:r>
              <a:rPr lang="en-US" sz="2400" dirty="0" smtClean="0"/>
              <a:t> cu a</a:t>
            </a:r>
            <a:r>
              <a:rPr lang="ro-RO" sz="2400" dirty="0" smtClean="0"/>
              <a:t>ș</a:t>
            </a:r>
            <a:r>
              <a:rPr lang="en-US" sz="2400" dirty="0" smtClean="0"/>
              <a:t>tept</a:t>
            </a:r>
            <a:r>
              <a:rPr lang="ro-RO" sz="2400" dirty="0" smtClean="0"/>
              <a:t>ă</a:t>
            </a:r>
            <a:r>
              <a:rPr lang="en-US" sz="2400" dirty="0" smtClean="0"/>
              <a:t>ri contorizate, </a:t>
            </a:r>
            <a:r>
              <a:rPr lang="ro-RO" sz="2400" dirty="0" smtClean="0"/>
              <a:t>î</a:t>
            </a:r>
            <a:r>
              <a:rPr lang="en-US" sz="2400" dirty="0" smtClean="0"/>
              <a:t>ntreruptibile, teste etc.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ReentrantLock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Conditions</a:t>
            </a:r>
          </a:p>
          <a:p>
            <a:pPr marL="692150" lvl="1" indent="-347663">
              <a:lnSpc>
                <a:spcPct val="90000"/>
              </a:lnSpc>
            </a:pPr>
            <a:r>
              <a:rPr lang="en-US" sz="2400" dirty="0" smtClean="0"/>
              <a:t>permit mai multe condi</a:t>
            </a:r>
            <a:r>
              <a:rPr lang="ro-RO" sz="2400" dirty="0" smtClean="0"/>
              <a:t>ț</a:t>
            </a:r>
            <a:r>
              <a:rPr lang="en-US" sz="2400" dirty="0" smtClean="0"/>
              <a:t>ii per lock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ReadWriteLock</a:t>
            </a:r>
          </a:p>
          <a:p>
            <a:pPr marL="692150" lvl="1" indent="-347663">
              <a:lnSpc>
                <a:spcPct val="90000"/>
              </a:lnSpc>
            </a:pPr>
            <a:r>
              <a:rPr lang="ro-RO" sz="2400" dirty="0" smtClean="0"/>
              <a:t>exploatarea faptului că, la un moment dat, un singur fir modifică datele comune și ceilalți doar citesc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Variabile atomice: </a:t>
            </a:r>
            <a:endParaRPr lang="ro-RO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</a:rPr>
              <a:t>AtomicInteger</a:t>
            </a:r>
            <a:endParaRPr lang="ro-RO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</a:rPr>
              <a:t>AtomicLong </a:t>
            </a:r>
            <a:endParaRPr lang="ro-RO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</a:rPr>
              <a:t>AtomicReference</a:t>
            </a:r>
            <a:endParaRPr lang="en-US" sz="2000" dirty="0" smtClean="0"/>
          </a:p>
          <a:p>
            <a:pPr marL="692150" lvl="1" indent="-347663">
              <a:lnSpc>
                <a:spcPct val="90000"/>
              </a:lnSpc>
            </a:pPr>
            <a:r>
              <a:rPr lang="en-US" sz="2400" dirty="0" smtClean="0"/>
              <a:t>permit execu</a:t>
            </a:r>
            <a:r>
              <a:rPr lang="ro-RO" sz="2400" dirty="0" smtClean="0"/>
              <a:t>ț</a:t>
            </a:r>
            <a:r>
              <a:rPr lang="en-US" sz="2400" dirty="0" smtClean="0"/>
              <a:t>ia atomic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i="1" dirty="0" smtClean="0"/>
              <a:t>read-modify-write</a:t>
            </a:r>
            <a:endParaRPr lang="en-US" sz="2400" i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Exemplu: Utilizare semafoare in Java 1.5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54596"/>
              </p:ext>
            </p:extLst>
          </p:nvPr>
        </p:nvGraphicFramePr>
        <p:xfrm>
          <a:off x="1386297" y="2924944"/>
          <a:ext cx="6371406" cy="269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Worksheet" r:id="rId3" imgW="4533927" imgH="1914639" progId="Excel.Sheet.12">
                  <p:embed/>
                </p:oleObj>
              </mc:Choice>
              <mc:Fallback>
                <p:oleObj name="Worksheet" r:id="rId3" imgW="4533927" imgH="1914639" progId="Excel.Shee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297" y="2924944"/>
                        <a:ext cx="6371406" cy="2690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4988"/>
            <a:ext cx="8229600" cy="247650"/>
          </a:xfrm>
        </p:spPr>
        <p:txBody>
          <a:bodyPr/>
          <a:lstStyle/>
          <a:p>
            <a:r>
              <a:rPr lang="en-US" sz="2800" dirty="0" smtClean="0"/>
              <a:t>Referin</a:t>
            </a:r>
            <a:r>
              <a:rPr lang="ro-RO" sz="2800" dirty="0" smtClean="0"/>
              <a:t>ț</a:t>
            </a:r>
            <a:r>
              <a:rPr lang="en-US" sz="2800" dirty="0" smtClean="0"/>
              <a:t>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288" y="2492896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000" kern="0" dirty="0">
                <a:latin typeface="+mn-lt"/>
              </a:rPr>
              <a:t>[Ath02] Irina </a:t>
            </a:r>
            <a:r>
              <a:rPr lang="en-US" sz="2000" kern="0" dirty="0" smtClean="0">
                <a:latin typeface="+mn-lt"/>
              </a:rPr>
              <a:t>Athanasiu</a:t>
            </a:r>
            <a:endParaRPr lang="ro-RO" sz="2000" kern="0" dirty="0">
              <a:latin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ro-RO" sz="2000" kern="0" dirty="0" smtClean="0">
                <a:latin typeface="+mn-lt"/>
              </a:rPr>
              <a:t>    </a:t>
            </a:r>
            <a:r>
              <a:rPr lang="en-US" sz="2000" i="1" kern="0" dirty="0" smtClean="0">
                <a:latin typeface="+mn-lt"/>
              </a:rPr>
              <a:t>Java </a:t>
            </a:r>
            <a:r>
              <a:rPr lang="en-US" sz="2000" i="1" kern="0" dirty="0">
                <a:latin typeface="+mn-lt"/>
              </a:rPr>
              <a:t>ca limbaj pentru programarea </a:t>
            </a:r>
            <a:r>
              <a:rPr lang="en-US" sz="2000" i="1" kern="0" dirty="0" smtClean="0">
                <a:latin typeface="+mn-lt"/>
              </a:rPr>
              <a:t>distribuit</a:t>
            </a:r>
            <a:r>
              <a:rPr lang="ro-RO" sz="2000" i="1" kern="0" dirty="0" smtClean="0">
                <a:latin typeface="+mn-lt"/>
              </a:rPr>
              <a:t>ă</a:t>
            </a:r>
            <a:r>
              <a:rPr lang="en-US" sz="2000" kern="0" dirty="0" smtClean="0">
                <a:latin typeface="+mn-lt"/>
              </a:rPr>
              <a:t>, </a:t>
            </a:r>
            <a:r>
              <a:rPr lang="en-US" sz="2000" kern="0" dirty="0">
                <a:latin typeface="+mn-lt"/>
              </a:rPr>
              <a:t>MatrixRom, 2002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000" kern="0" dirty="0">
                <a:latin typeface="+mn-lt"/>
              </a:rPr>
              <a:t>[JLS05] </a:t>
            </a:r>
            <a:r>
              <a:rPr lang="en-US" sz="2000" kern="0" dirty="0" smtClean="0">
                <a:latin typeface="+mn-lt"/>
              </a:rPr>
              <a:t>- </a:t>
            </a:r>
            <a:r>
              <a:rPr lang="en-US" sz="2000" i="1" kern="0" dirty="0">
                <a:latin typeface="+mn-lt"/>
              </a:rPr>
              <a:t>The Java Language </a:t>
            </a:r>
            <a:r>
              <a:rPr lang="en-US" sz="2000" i="1" kern="0" dirty="0" smtClean="0">
                <a:latin typeface="+mn-lt"/>
              </a:rPr>
              <a:t>Specification</a:t>
            </a:r>
            <a:endParaRPr lang="ro-RO" sz="2000" i="1" kern="0" dirty="0" smtClean="0">
              <a:latin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ro-RO" sz="2000" b="1" kern="0" dirty="0">
                <a:solidFill>
                  <a:schemeClr val="accent2"/>
                </a:solidFill>
              </a:rPr>
              <a:t> </a:t>
            </a:r>
            <a:r>
              <a:rPr lang="ro-RO" sz="2000" b="1" kern="0" dirty="0" smtClean="0">
                <a:solidFill>
                  <a:schemeClr val="accent2"/>
                </a:solidFill>
              </a:rPr>
              <a:t>    </a:t>
            </a:r>
            <a:r>
              <a:rPr lang="ro-RO" sz="2000" b="1" kern="0" dirty="0" smtClean="0"/>
              <a:t> </a:t>
            </a:r>
            <a:r>
              <a:rPr lang="en-US" sz="2000" b="1" kern="0" dirty="0" smtClean="0"/>
              <a:t>http</a:t>
            </a:r>
            <a:r>
              <a:rPr lang="en-US" sz="2000" b="1" kern="0" dirty="0"/>
              <a:t>://java.sun.com/docs/books/jls/</a:t>
            </a:r>
            <a:endParaRPr lang="en-US" sz="2000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000" kern="0" dirty="0">
                <a:latin typeface="+mn-lt"/>
              </a:rPr>
              <a:t>[J2SE05N] - </a:t>
            </a:r>
            <a:r>
              <a:rPr lang="en-US" sz="2000" i="1" kern="0" dirty="0">
                <a:latin typeface="+mn-lt"/>
              </a:rPr>
              <a:t>J2SE 5.0 in a Nutshell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ro-RO" sz="2000" b="1" kern="0" dirty="0" smtClean="0">
                <a:solidFill>
                  <a:schemeClr val="accent2"/>
                </a:solidFill>
                <a:latin typeface="+mn-lt"/>
              </a:rPr>
              <a:t>     </a:t>
            </a:r>
            <a:r>
              <a:rPr lang="en-US" sz="2000" b="1" kern="0" dirty="0" smtClean="0">
                <a:latin typeface="+mn-lt"/>
              </a:rPr>
              <a:t>http</a:t>
            </a:r>
            <a:r>
              <a:rPr lang="en-US" sz="2000" b="1" kern="0" dirty="0">
                <a:latin typeface="+mn-lt"/>
              </a:rPr>
              <a:t>://java.sun.com/developer/technicalArticles/releases/j2se15/</a:t>
            </a:r>
            <a:r>
              <a:rPr lang="en-US" sz="2000" kern="0" dirty="0">
                <a:latin typeface="+mn-lt"/>
              </a:rPr>
              <a:t> </a:t>
            </a:r>
            <a:endParaRPr lang="ro-RO" sz="2000" kern="0" dirty="0" smtClean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Threads: Basic Theory and Libraries</a:t>
            </a:r>
            <a:endParaRPr lang="ro-RO" sz="2000" kern="0" dirty="0" smtClean="0">
              <a:latin typeface="+mn-lt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ro-RO" sz="2000" b="1" kern="0" dirty="0" smtClean="0">
                <a:solidFill>
                  <a:schemeClr val="accent2"/>
                </a:solidFill>
              </a:rPr>
              <a:t>      </a:t>
            </a:r>
            <a:r>
              <a:rPr lang="en-US" sz="2000" b="1" kern="0" dirty="0" smtClean="0"/>
              <a:t>http</a:t>
            </a:r>
            <a:r>
              <a:rPr lang="en-US" sz="2000" b="1" kern="0" dirty="0"/>
              <a:t>://www.cs.cf.ac.uk/Dave/C/node29.html</a:t>
            </a: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852738"/>
            <a:ext cx="8915400" cy="1066800"/>
          </a:xfrm>
        </p:spPr>
        <p:txBody>
          <a:bodyPr/>
          <a:lstStyle/>
          <a:p>
            <a:r>
              <a:rPr lang="ro-RO" smtClean="0"/>
              <a:t>Aplicații ale </a:t>
            </a:r>
            <a:br>
              <a:rPr lang="ro-RO" smtClean="0"/>
            </a:br>
            <a:r>
              <a:rPr lang="ro-RO" smtClean="0"/>
              <a:t>paralelismului de date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1424"/>
            <a:ext cx="8382000" cy="5334000"/>
          </a:xfrm>
        </p:spPr>
        <p:txBody>
          <a:bodyPr/>
          <a:lstStyle/>
          <a:p>
            <a:r>
              <a:rPr lang="ro-RO" dirty="0" smtClean="0"/>
              <a:t>Procesoarele rulează </a:t>
            </a:r>
            <a:r>
              <a:rPr lang="ro-RO" i="1" dirty="0" smtClean="0"/>
              <a:t>simultan</a:t>
            </a:r>
            <a:r>
              <a:rPr lang="ro-RO" dirty="0" smtClean="0"/>
              <a:t> aceleași taskuri asupra unui set distribuit de date</a:t>
            </a:r>
          </a:p>
          <a:p>
            <a:endParaRPr lang="ro-RO" sz="1800" dirty="0" smtClean="0"/>
          </a:p>
          <a:p>
            <a:r>
              <a:rPr lang="ro-RO" i="1" dirty="0" smtClean="0"/>
              <a:t>Embarrassingly parallel</a:t>
            </a:r>
            <a:r>
              <a:rPr lang="ro-RO" dirty="0" smtClean="0"/>
              <a:t> </a:t>
            </a:r>
          </a:p>
          <a:p>
            <a:endParaRPr lang="ro-RO" sz="2000" dirty="0" smtClean="0"/>
          </a:p>
          <a:p>
            <a:r>
              <a:rPr lang="ro-RO" dirty="0" smtClean="0"/>
              <a:t>Aplicații: </a:t>
            </a:r>
          </a:p>
          <a:p>
            <a:pPr lvl="1"/>
            <a:r>
              <a:rPr lang="ro-RO" dirty="0" smtClean="0"/>
              <a:t>Vectori</a:t>
            </a:r>
          </a:p>
          <a:p>
            <a:pPr lvl="1"/>
            <a:r>
              <a:rPr lang="ro-RO" dirty="0" smtClean="0"/>
              <a:t>Matrice</a:t>
            </a:r>
          </a:p>
          <a:p>
            <a:pPr lvl="1"/>
            <a:r>
              <a:rPr lang="ro-RO" dirty="0" smtClean="0"/>
              <a:t>Liste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smtClean="0"/>
              <a:t>Paralelism de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8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73238"/>
                <a:ext cx="8229600" cy="452596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r>
                  <a:rPr lang="en-US" sz="2600" dirty="0" smtClean="0">
                    <a:cs typeface="Times New Roman" pitchFamily="18" charset="0"/>
                  </a:rPr>
                  <a:t>Problem</a:t>
                </a:r>
                <a:r>
                  <a:rPr lang="ro-RO" sz="2600" dirty="0" smtClean="0">
                    <a:cs typeface="Times New Roman" pitchFamily="18" charset="0"/>
                  </a:rPr>
                  <a:t>ă:</a:t>
                </a:r>
              </a:p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endParaRPr lang="en-US" sz="2600" dirty="0" smtClean="0">
                  <a:cs typeface="Times New Roman" pitchFamily="18" charset="0"/>
                </a:endParaRPr>
              </a:p>
              <a:p>
                <a:pPr lvl="1"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r>
                  <a:rPr lang="ro-RO" sz="2200" dirty="0" smtClean="0"/>
                  <a:t>Se dă </a:t>
                </a:r>
                <a:r>
                  <a:rPr lang="en-US" sz="2200" dirty="0" smtClean="0"/>
                  <a:t>tabloul </a:t>
                </a:r>
                <a:r>
                  <a:rPr lang="en-US" sz="2200" b="1" dirty="0" smtClean="0">
                    <a:latin typeface="Courier New" pitchFamily="49" charset="0"/>
                  </a:rPr>
                  <a:t>a[1:n]</a:t>
                </a:r>
                <a:r>
                  <a:rPr lang="en-US" sz="2200" dirty="0" smtClean="0">
                    <a:latin typeface="Courier New" pitchFamily="49" charset="0"/>
                  </a:rPr>
                  <a:t>,</a:t>
                </a:r>
                <a:r>
                  <a:rPr lang="en-US" sz="2200" dirty="0" smtClean="0"/>
                  <a:t> se cere </a:t>
                </a:r>
                <a:r>
                  <a:rPr lang="en-US" sz="2200" b="1" dirty="0" smtClean="0">
                    <a:latin typeface="Courier New" pitchFamily="49" charset="0"/>
                  </a:rPr>
                  <a:t>s[1:n]</a:t>
                </a:r>
                <a:r>
                  <a:rPr lang="en-US" sz="2200" dirty="0" smtClean="0">
                    <a:latin typeface="Courier New" pitchFamily="49" charset="0"/>
                  </a:rPr>
                  <a:t>,</a:t>
                </a:r>
                <a:r>
                  <a:rPr lang="en-US" sz="2200" dirty="0" smtClean="0"/>
                  <a:t> unde</a:t>
                </a:r>
                <a:r>
                  <a:rPr lang="ro-RO" sz="2200" dirty="0" smtClean="0"/>
                  <a:t>:</a:t>
                </a:r>
                <a:endParaRPr lang="en-US" sz="2200" dirty="0" smtClean="0"/>
              </a:p>
              <a:p>
                <a:pPr lvl="1" algn="ctr">
                  <a:lnSpc>
                    <a:spcPct val="70000"/>
                  </a:lnSpc>
                  <a:spcBef>
                    <a:spcPct val="5000"/>
                  </a:spcBef>
                  <a:spcAft>
                    <a:spcPct val="20000"/>
                  </a:spcAft>
                  <a:buFontTx/>
                  <a:buNone/>
                </a:pPr>
                <a:endParaRPr lang="ro-RO" sz="2400" b="1" dirty="0" smtClean="0">
                  <a:latin typeface="Courier New" pitchFamily="49" charset="0"/>
                </a:endParaRPr>
              </a:p>
              <a:p>
                <a:pPr lvl="1" algn="ctr">
                  <a:lnSpc>
                    <a:spcPct val="70000"/>
                  </a:lnSpc>
                  <a:spcBef>
                    <a:spcPct val="5000"/>
                  </a:spcBef>
                  <a:spcAft>
                    <a:spcPct val="200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o-RO" b="1" i="1" smtClean="0">
                        <a:latin typeface="Cambria Math"/>
                      </a:rPr>
                      <m:t>𝒔</m:t>
                    </m:r>
                    <m:d>
                      <m:dPr>
                        <m:begChr m:val="["/>
                        <m:endChr m:val="]"/>
                        <m:ctrlPr>
                          <a:rPr lang="ro-RO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b="1" i="1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ro-RO" b="1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ro-RO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ro-RO" b="1" i="1" smtClean="0">
                            <a:latin typeface="Cambria Math"/>
                          </a:rPr>
                          <m:t>𝒌</m:t>
                        </m:r>
                        <m:r>
                          <a:rPr lang="ro-RO" b="1" i="1" smtClean="0">
                            <a:latin typeface="Cambria Math"/>
                          </a:rPr>
                          <m:t>=</m:t>
                        </m:r>
                        <m:r>
                          <a:rPr lang="ro-RO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ro-RO" b="1" i="1" smtClean="0">
                            <a:latin typeface="Cambria Math"/>
                          </a:rPr>
                          <m:t>𝒊</m:t>
                        </m:r>
                      </m:sup>
                      <m:e>
                        <m:r>
                          <a:rPr lang="ro-RO" b="1" i="1" smtClean="0">
                            <a:latin typeface="Cambria Math"/>
                          </a:rPr>
                          <m:t>𝒂</m:t>
                        </m:r>
                        <m:r>
                          <a:rPr lang="ro-RO" b="1" i="1" smtClean="0">
                            <a:latin typeface="Cambria Math"/>
                          </a:rPr>
                          <m:t>[</m:t>
                        </m:r>
                        <m:r>
                          <a:rPr lang="ro-RO" b="1" i="1" smtClean="0">
                            <a:latin typeface="Cambria Math"/>
                          </a:rPr>
                          <m:t>𝒌</m:t>
                        </m:r>
                        <m:r>
                          <a:rPr lang="ro-RO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ro-RO" b="1" dirty="0" smtClean="0">
                    <a:latin typeface="Courier New" pitchFamily="49" charset="0"/>
                  </a:rPr>
                  <a:t> </a:t>
                </a:r>
                <a:endParaRPr lang="en-US" b="1" dirty="0" smtClean="0">
                  <a:latin typeface="Courier New" pitchFamily="49" charset="0"/>
                </a:endParaRPr>
              </a:p>
              <a:p>
                <a:pPr lvl="1"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endParaRPr lang="en-US" sz="2200" dirty="0" smtClean="0">
                  <a:latin typeface="Courier New" pitchFamily="49" charset="0"/>
                </a:endParaRPr>
              </a:p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endParaRPr lang="ro-RO" sz="2600" dirty="0" smtClean="0"/>
              </a:p>
              <a:p>
                <a:pPr>
                  <a:lnSpc>
                    <a:spcPct val="70000"/>
                  </a:lnSpc>
                  <a:spcBef>
                    <a:spcPct val="5000"/>
                  </a:spcBef>
                  <a:buFontTx/>
                  <a:buNone/>
                </a:pPr>
                <a:r>
                  <a:rPr lang="ro-RO" sz="2600" dirty="0" smtClean="0"/>
                  <a:t>	</a:t>
                </a:r>
                <a:r>
                  <a:rPr lang="ro-RO" sz="2600" dirty="0" smtClean="0">
                    <a:sym typeface="Wingdings"/>
                  </a:rPr>
                  <a:t> </a:t>
                </a:r>
                <a:r>
                  <a:rPr lang="en-US" sz="2600" dirty="0" smtClean="0"/>
                  <a:t>Algoritm secven</a:t>
                </a:r>
                <a:r>
                  <a:rPr lang="ro-RO" sz="2600" dirty="0" smtClean="0"/>
                  <a:t>ț</a:t>
                </a:r>
                <a:r>
                  <a:rPr lang="en-US" sz="2600" dirty="0" smtClean="0"/>
                  <a:t>ial</a:t>
                </a:r>
                <a:r>
                  <a:rPr lang="ro-RO" sz="2600" dirty="0" smtClean="0"/>
                  <a:t>:</a:t>
                </a:r>
                <a:endParaRPr lang="en-US" sz="2600" dirty="0" smtClean="0"/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s[1]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=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a[1];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f</a:t>
                </a:r>
                <a:r>
                  <a:rPr lang="ro-RO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or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 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</a:rPr>
                  <a:t>[</a:t>
                </a:r>
                <a:r>
                  <a:rPr lang="en-US" sz="2200" b="1" dirty="0" err="1" smtClean="0">
                    <a:solidFill>
                      <a:srgbClr val="FF0000"/>
                    </a:solidFill>
                    <a:latin typeface="Courier New" pitchFamily="49" charset="0"/>
                  </a:rPr>
                  <a:t>i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 =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2 to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n] </a:t>
                </a:r>
                <a:endParaRPr lang="ro-RO" sz="2200" b="1" dirty="0" smtClean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b="1" dirty="0">
                    <a:solidFill>
                      <a:srgbClr val="FF0000"/>
                    </a:solidFill>
                    <a:latin typeface="Courier New" pitchFamily="49" charset="0"/>
                  </a:rPr>
                  <a:t> </a:t>
                </a:r>
                <a:r>
                  <a:rPr lang="ro-RO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  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s[</a:t>
                </a:r>
                <a:r>
                  <a:rPr lang="en-US" sz="2200" b="1" dirty="0" err="1" smtClean="0">
                    <a:solidFill>
                      <a:srgbClr val="FF0000"/>
                    </a:solidFill>
                    <a:latin typeface="Courier New" pitchFamily="49" charset="0"/>
                  </a:rPr>
                  <a:t>i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]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= 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a[i] + s[i-1</a:t>
                </a:r>
                <a:r>
                  <a:rPr lang="en-US" sz="22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];</a:t>
                </a:r>
                <a:endParaRPr lang="en-US" sz="2200" b="1" dirty="0" smtClean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sz="2200" dirty="0" smtClean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ro-RO" sz="2600" dirty="0" smtClean="0"/>
                  <a:t>	</a:t>
                </a:r>
                <a:r>
                  <a:rPr lang="ro-RO" sz="2600" dirty="0" smtClean="0">
                    <a:sym typeface="Wingdings"/>
                  </a:rPr>
                  <a:t> </a:t>
                </a:r>
                <a:r>
                  <a:rPr lang="en-US" sz="2600" dirty="0" smtClean="0"/>
                  <a:t>Algoritm paralel</a:t>
                </a:r>
                <a:r>
                  <a:rPr lang="ro-RO" sz="2600" dirty="0" smtClean="0"/>
                  <a:t>:</a:t>
                </a:r>
                <a:endParaRPr lang="en-US" sz="2600" dirty="0" smtClean="0"/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ro-RO" sz="2200" dirty="0" smtClean="0"/>
                  <a:t> - </a:t>
                </a:r>
                <a:r>
                  <a:rPr lang="en-US" sz="2200" dirty="0" smtClean="0"/>
                  <a:t>derivat din algoritmul </a:t>
                </a:r>
                <a:r>
                  <a:rPr lang="en-US" sz="2200" b="1" i="1" dirty="0" smtClean="0"/>
                  <a:t>sumei elementelor unui vector</a:t>
                </a:r>
              </a:p>
              <a:p>
                <a:pPr>
                  <a:lnSpc>
                    <a:spcPct val="90000"/>
                  </a:lnSpc>
                </a:pPr>
                <a:endParaRPr lang="en-US" sz="2600" dirty="0" smtClean="0"/>
              </a:p>
            </p:txBody>
          </p:sp>
        </mc:Choice>
        <mc:Fallback>
          <p:sp>
            <p:nvSpPr>
              <p:cNvPr id="208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73238"/>
                <a:ext cx="8229600" cy="4525962"/>
              </a:xfrm>
              <a:blipFill rotWithShape="1">
                <a:blip r:embed="rId3"/>
                <a:stretch>
                  <a:fillRect l="-1259" t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smtClean="0"/>
              <a:t>Aplicații folosind paralelismul de date</a:t>
            </a:r>
            <a:br>
              <a:rPr lang="ro-RO" sz="2800" smtClean="0"/>
            </a:br>
            <a:r>
              <a:rPr lang="ro-RO" sz="2800" smtClean="0"/>
              <a:t>Calculul </a:t>
            </a:r>
            <a:r>
              <a:rPr lang="en-US" sz="2800" smtClean="0"/>
              <a:t>sume</a:t>
            </a:r>
            <a:r>
              <a:rPr lang="ro-RO" sz="2800" smtClean="0"/>
              <a:t>lor</a:t>
            </a:r>
            <a:r>
              <a:rPr lang="en-US" sz="2800" smtClean="0"/>
              <a:t> prefix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fr-FR" sz="2800" smtClean="0"/>
              <a:t>Suma elementelor unui vector</a:t>
            </a:r>
            <a:endParaRPr lang="en-US" sz="28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391" name="Text Box 7"/>
              <p:cNvSpPr txBox="1">
                <a:spLocks noChangeArrowheads="1"/>
              </p:cNvSpPr>
              <p:nvPr/>
            </p:nvSpPr>
            <p:spPr bwMode="auto">
              <a:xfrm>
                <a:off x="990600" y="6024312"/>
                <a:ext cx="7391400" cy="645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b="0" i="0" smtClean="0">
                        <a:latin typeface="Cambria Math"/>
                      </a:rPr>
                      <m:t>sup</m:t>
                    </m:r>
                    <m:r>
                      <a:rPr lang="ro-RO" b="0" i="1" smtClean="0">
                        <a:latin typeface="Cambria Math"/>
                      </a:rPr>
                      <m:t>⁡</m:t>
                    </m:r>
                    <m:d>
                      <m:dPr>
                        <m:ctrlPr>
                          <a:rPr lang="ro-RO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ro-RO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o-RO" dirty="0" smtClean="0"/>
                  <a:t> </a:t>
                </a:r>
                <a:r>
                  <a:rPr lang="en-US" dirty="0" smtClean="0"/>
                  <a:t>procesoare</a:t>
                </a:r>
                <a14:m>
                  <m:oMath xmlns:m="http://schemas.openxmlformats.org/officeDocument/2006/math">
                    <m:r>
                      <a:rPr lang="ro-RO">
                        <a:latin typeface="Cambria Math"/>
                      </a:rPr>
                      <m:t>,</m:t>
                    </m:r>
                    <m:r>
                      <a:rPr lang="ro-RO" b="0" i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/>
                      </a:rPr>
                      <m:t>sup</m:t>
                    </m:r>
                    <m:r>
                      <a:rPr lang="ro-RO" b="0" i="1" smtClean="0">
                        <a:latin typeface="Cambria Math"/>
                      </a:rPr>
                      <m:t>⁡</m:t>
                    </m:r>
                    <m:d>
                      <m:dPr>
                        <m:ctrlPr>
                          <a:rPr lang="ro-RO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o-RO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o-RO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o-RO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o-RO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o-RO" dirty="0" smtClean="0"/>
                  <a:t> </a:t>
                </a:r>
                <a:r>
                  <a:rPr lang="en-US" dirty="0" smtClean="0"/>
                  <a:t>pa</a:t>
                </a:r>
                <a:r>
                  <a:rPr lang="ro-RO" dirty="0" smtClean="0"/>
                  <a:t>ș</a:t>
                </a:r>
                <a:r>
                  <a:rPr lang="en-US" dirty="0" smtClean="0"/>
                  <a:t>i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27239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6024312"/>
                <a:ext cx="7391400" cy="645048"/>
              </a:xfrm>
              <a:prstGeom prst="rect">
                <a:avLst/>
              </a:prstGeom>
              <a:blipFill rotWithShape="1">
                <a:blip r:embed="rId2"/>
                <a:stretch>
                  <a:fillRect r="-12954" b="-66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08995" y="1628800"/>
            <a:ext cx="7679429" cy="4261576"/>
            <a:chOff x="683568" y="1628800"/>
            <a:chExt cx="7679429" cy="4261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 bwMode="auto">
                <a:xfrm>
                  <a:off x="4067944" y="1628800"/>
                  <a:ext cx="648072" cy="64807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7</m:t>
                            </m:r>
                          </m:sup>
                          <m:e/>
                        </m:nary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</mc:Choice>
          <mc:Fallback xmlns="">
            <p:sp>
              <p:nvSpPr>
                <p:cNvPr id="3" name="Oval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67944" y="1628800"/>
                  <a:ext cx="648072" cy="648072"/>
                </a:xfrm>
                <a:prstGeom prst="ellipse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 bwMode="auto">
                <a:xfrm>
                  <a:off x="2123728" y="2996952"/>
                  <a:ext cx="648072" cy="64807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3</m:t>
                            </m:r>
                          </m:sup>
                          <m:e/>
                        </m:nary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23728" y="2996952"/>
                  <a:ext cx="648072" cy="648072"/>
                </a:xfrm>
                <a:prstGeom prst="ellipse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 bwMode="auto">
                <a:xfrm>
                  <a:off x="6240185" y="2996952"/>
                  <a:ext cx="648072" cy="648072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kumimoji="0" lang="ro-RO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</a:rPr>
                              <m:t>7</m:t>
                            </m:r>
                          </m:sup>
                          <m:e/>
                        </m:nary>
                      </m:oMath>
                    </m:oMathPara>
                  </a14:m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0185" y="2996952"/>
                  <a:ext cx="648072" cy="648072"/>
                </a:xfrm>
                <a:prstGeom prst="ellipse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683568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Oval 76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1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6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77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81" name="Oval 80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rPr>
                    <a:t>0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82" name="Straight Arrow Connector 81"/>
                <p:cNvCxnSpPr>
                  <a:stCxn id="81" idx="0"/>
                  <a:endCxn id="77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o-RO" dirty="0">
                    <a:solidFill>
                      <a:srgbClr val="FFFFFF"/>
                    </a:solidFill>
                    <a:latin typeface="Times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80" name="Straight Arrow Connector 79"/>
              <p:cNvCxnSpPr>
                <a:stCxn id="79" idx="0"/>
                <a:endCxn id="77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2723795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Oval 70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7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oup 71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75" name="Oval 74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o-RO" dirty="0" smtClean="0">
                      <a:solidFill>
                        <a:srgbClr val="FFFFFF"/>
                      </a:solidFill>
                      <a:latin typeface="Times" charset="0"/>
                    </a:rPr>
                    <a:t>2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76" name="Straight Arrow Connector 75"/>
                <p:cNvCxnSpPr>
                  <a:stCxn id="75" idx="0"/>
                  <a:endCxn id="71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o-RO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73" idx="0"/>
                <a:endCxn id="71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764022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5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71" name="Oval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8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6" name="Group 65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69" name="Oval 68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o-RO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rPr>
                    <a:t>4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70" name="Straight Arrow Connector 69"/>
                <p:cNvCxnSpPr>
                  <a:stCxn id="69" idx="0"/>
                  <a:endCxn id="65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o-RO" dirty="0" smtClean="0">
                    <a:solidFill>
                      <a:srgbClr val="FFFFFF"/>
                    </a:solidFill>
                    <a:latin typeface="Times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0"/>
                <a:endCxn id="65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6804248" y="4283300"/>
              <a:ext cx="1558749" cy="1607076"/>
              <a:chOff x="683568" y="4221088"/>
              <a:chExt cx="1558749" cy="1607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/>
                  <p:cNvSpPr/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limLoc m:val="subSup"/>
                              <m:ctrlPr>
                                <a:rPr kumimoji="0" lang="en-US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6</m:t>
                              </m:r>
                            </m:sub>
                            <m:sup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latin typeface="Cambria Math"/>
                                </a:rPr>
                                <m:t>7</m:t>
                              </m:r>
                            </m:sup>
                            <m:e/>
                          </m:nary>
                        </m:oMath>
                      </m:oMathPara>
                    </a14:m>
                    <a:endParaRPr kumimoji="0" 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Times" charset="0"/>
                    </a:endParaRPr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39297" y="4221088"/>
                    <a:ext cx="648072" cy="648072"/>
                  </a:xfrm>
                  <a:prstGeom prst="ellipse">
                    <a:avLst/>
                  </a:prstGeom>
                  <a:blipFill rotWithShape="1">
                    <a:blip r:embed="rId9" cstate="print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/>
              <p:cNvGrpSpPr/>
              <p:nvPr/>
            </p:nvGrpSpPr>
            <p:grpSpPr>
              <a:xfrm>
                <a:off x="683568" y="4774252"/>
                <a:ext cx="550637" cy="1031012"/>
                <a:chOff x="683568" y="4774252"/>
                <a:chExt cx="550637" cy="1031012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683568" y="5301208"/>
                  <a:ext cx="504056" cy="50405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o-RO" dirty="0">
                      <a:solidFill>
                        <a:srgbClr val="FFFFFF"/>
                      </a:solidFill>
                      <a:latin typeface="Times" charset="0"/>
                    </a:rPr>
                    <a:t>6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64" name="Straight Arrow Connector 63"/>
                <p:cNvCxnSpPr>
                  <a:stCxn id="63" idx="0"/>
                  <a:endCxn id="59" idx="3"/>
                </p:cNvCxnSpPr>
                <p:nvPr/>
              </p:nvCxnSpPr>
              <p:spPr bwMode="auto">
                <a:xfrm flipV="1">
                  <a:off x="935596" y="4774252"/>
                  <a:ext cx="298609" cy="526956"/>
                </a:xfrm>
                <a:prstGeom prst="straightConnector1">
                  <a:avLst/>
                </a:prstGeom>
                <a:ln w="22225">
                  <a:headEnd type="none" w="med" len="med"/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 bwMode="auto">
              <a:xfrm flipH="1">
                <a:off x="1738261" y="5324108"/>
                <a:ext cx="504056" cy="50405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o-RO" dirty="0" smtClean="0">
                    <a:solidFill>
                      <a:srgbClr val="FFFFFF"/>
                    </a:solidFill>
                    <a:latin typeface="Times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62" name="Straight Arrow Connector 61"/>
              <p:cNvCxnSpPr>
                <a:stCxn id="61" idx="0"/>
                <a:endCxn id="59" idx="5"/>
              </p:cNvCxnSpPr>
              <p:nvPr/>
            </p:nvCxnSpPr>
            <p:spPr bwMode="auto">
              <a:xfrm flipH="1" flipV="1">
                <a:off x="1692461" y="4774252"/>
                <a:ext cx="297828" cy="549856"/>
              </a:xfrm>
              <a:prstGeom prst="straightConnector1">
                <a:avLst/>
              </a:prstGeom>
              <a:ln w="22225"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>
              <a:stCxn id="77" idx="0"/>
              <a:endCxn id="47" idx="3"/>
            </p:cNvCxnSpPr>
            <p:nvPr/>
          </p:nvCxnSpPr>
          <p:spPr bwMode="auto">
            <a:xfrm flipV="1">
              <a:off x="1463333" y="3550116"/>
              <a:ext cx="755303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71" idx="0"/>
              <a:endCxn id="47" idx="5"/>
            </p:cNvCxnSpPr>
            <p:nvPr/>
          </p:nvCxnSpPr>
          <p:spPr bwMode="auto">
            <a:xfrm flipH="1" flipV="1">
              <a:off x="2676892" y="3550116"/>
              <a:ext cx="826668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5" idx="0"/>
              <a:endCxn id="48" idx="3"/>
            </p:cNvCxnSpPr>
            <p:nvPr/>
          </p:nvCxnSpPr>
          <p:spPr bwMode="auto">
            <a:xfrm flipV="1">
              <a:off x="5543787" y="3550116"/>
              <a:ext cx="791306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9" idx="0"/>
              <a:endCxn id="48" idx="5"/>
            </p:cNvCxnSpPr>
            <p:nvPr/>
          </p:nvCxnSpPr>
          <p:spPr bwMode="auto">
            <a:xfrm flipH="1" flipV="1">
              <a:off x="6793349" y="3550116"/>
              <a:ext cx="790664" cy="733184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0"/>
              <a:endCxn id="46" idx="3"/>
            </p:cNvCxnSpPr>
            <p:nvPr/>
          </p:nvCxnSpPr>
          <p:spPr bwMode="auto">
            <a:xfrm flipV="1">
              <a:off x="2447764" y="2181964"/>
              <a:ext cx="1715088" cy="814988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0"/>
              <a:endCxn id="46" idx="5"/>
            </p:cNvCxnSpPr>
            <p:nvPr/>
          </p:nvCxnSpPr>
          <p:spPr bwMode="auto">
            <a:xfrm flipH="1" flipV="1">
              <a:off x="4621108" y="2181964"/>
              <a:ext cx="1943113" cy="814988"/>
            </a:xfrm>
            <a:prstGeom prst="straightConnector1">
              <a:avLst/>
            </a:prstGeom>
            <a:ln w="22225"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Suma elementelor unui vector</a:t>
            </a:r>
            <a:endParaRPr lang="en-US" sz="2800" dirty="0"/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755576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1881753" y="2637038"/>
            <a:ext cx="0" cy="6003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Oval 9"/>
          <p:cNvSpPr>
            <a:spLocks noChangeArrowheads="1"/>
          </p:cNvSpPr>
          <p:nvPr/>
        </p:nvSpPr>
        <p:spPr bwMode="auto">
          <a:xfrm>
            <a:off x="1666317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2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2577058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>
            <a:off x="3714104" y="2637038"/>
            <a:ext cx="0" cy="61951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Oval 15"/>
          <p:cNvSpPr>
            <a:spLocks noChangeArrowheads="1"/>
          </p:cNvSpPr>
          <p:nvPr/>
        </p:nvSpPr>
        <p:spPr bwMode="auto">
          <a:xfrm>
            <a:off x="3487799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4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5" name="Oval 18"/>
          <p:cNvSpPr>
            <a:spLocks noChangeArrowheads="1"/>
          </p:cNvSpPr>
          <p:nvPr/>
        </p:nvSpPr>
        <p:spPr bwMode="auto">
          <a:xfrm>
            <a:off x="4398540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>
            <a:off x="5538687" y="2649944"/>
            <a:ext cx="0" cy="60660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5309281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6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1" name="Oval 24"/>
          <p:cNvSpPr>
            <a:spLocks noChangeArrowheads="1"/>
          </p:cNvSpPr>
          <p:nvPr/>
        </p:nvSpPr>
        <p:spPr bwMode="auto">
          <a:xfrm>
            <a:off x="755576" y="3237420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 smtClean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27"/>
              <p:cNvSpPr>
                <a:spLocks noChangeArrowheads="1"/>
              </p:cNvSpPr>
              <p:nvPr/>
            </p:nvSpPr>
            <p:spPr bwMode="auto">
              <a:xfrm>
                <a:off x="1666317" y="3237420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9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317" y="3237420"/>
                <a:ext cx="458813" cy="438821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2577058" y="3237420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3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3715677" y="3689931"/>
            <a:ext cx="1527" cy="58023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33"/>
              <p:cNvSpPr>
                <a:spLocks noChangeArrowheads="1"/>
              </p:cNvSpPr>
              <p:nvPr/>
            </p:nvSpPr>
            <p:spPr bwMode="auto">
              <a:xfrm>
                <a:off x="3487799" y="3237420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5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7799" y="3237420"/>
                <a:ext cx="458813" cy="438821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36"/>
          <p:cNvSpPr>
            <a:spLocks noChangeArrowheads="1"/>
          </p:cNvSpPr>
          <p:nvPr/>
        </p:nvSpPr>
        <p:spPr bwMode="auto">
          <a:xfrm>
            <a:off x="4398540" y="3237420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 smtClean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39"/>
              <p:cNvSpPr>
                <a:spLocks noChangeArrowheads="1"/>
              </p:cNvSpPr>
              <p:nvPr/>
            </p:nvSpPr>
            <p:spPr bwMode="auto">
              <a:xfrm>
                <a:off x="5309281" y="3237420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1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9281" y="3237420"/>
                <a:ext cx="458813" cy="438821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41"/>
          <p:cNvSpPr>
            <a:spLocks noChangeArrowheads="1"/>
          </p:cNvSpPr>
          <p:nvPr/>
        </p:nvSpPr>
        <p:spPr bwMode="auto">
          <a:xfrm>
            <a:off x="755576" y="4270169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43"/>
              <p:cNvSpPr>
                <a:spLocks noChangeArrowheads="1"/>
              </p:cNvSpPr>
              <p:nvPr/>
            </p:nvSpPr>
            <p:spPr bwMode="auto">
              <a:xfrm>
                <a:off x="1666317" y="4270169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317" y="4270169"/>
                <a:ext cx="458813" cy="438821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45"/>
          <p:cNvSpPr>
            <a:spLocks noChangeArrowheads="1"/>
          </p:cNvSpPr>
          <p:nvPr/>
        </p:nvSpPr>
        <p:spPr bwMode="auto">
          <a:xfrm>
            <a:off x="2577058" y="4270169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3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47"/>
              <p:cNvSpPr>
                <a:spLocks noChangeArrowheads="1"/>
              </p:cNvSpPr>
              <p:nvPr/>
            </p:nvSpPr>
            <p:spPr bwMode="auto">
              <a:xfrm>
                <a:off x="3487799" y="4270169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4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7799" y="4270169"/>
                <a:ext cx="458813" cy="438821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49"/>
          <p:cNvSpPr>
            <a:spLocks noChangeArrowheads="1"/>
          </p:cNvSpPr>
          <p:nvPr/>
        </p:nvSpPr>
        <p:spPr bwMode="auto">
          <a:xfrm>
            <a:off x="4398540" y="4270169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1130969" y="2585412"/>
            <a:ext cx="591009" cy="77158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2946114" y="2585412"/>
            <a:ext cx="576064" cy="77158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>
            <a:off x="4818321" y="2559599"/>
            <a:ext cx="576065" cy="79739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59"/>
          <p:cNvSpPr>
            <a:spLocks noChangeShapeType="1"/>
          </p:cNvSpPr>
          <p:nvPr/>
        </p:nvSpPr>
        <p:spPr bwMode="auto">
          <a:xfrm>
            <a:off x="2082019" y="3566306"/>
            <a:ext cx="1440159" cy="79879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ine 61"/>
          <p:cNvSpPr>
            <a:spLocks noChangeShapeType="1"/>
          </p:cNvSpPr>
          <p:nvPr/>
        </p:nvSpPr>
        <p:spPr bwMode="auto">
          <a:xfrm>
            <a:off x="5715165" y="3566306"/>
            <a:ext cx="1479422" cy="79879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51"/>
              <p:cNvSpPr>
                <a:spLocks noChangeArrowheads="1"/>
              </p:cNvSpPr>
              <p:nvPr/>
            </p:nvSpPr>
            <p:spPr bwMode="auto">
              <a:xfrm>
                <a:off x="5309281" y="4270169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7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9281" y="4270169"/>
                <a:ext cx="458813" cy="438821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62"/>
          <p:cNvSpPr>
            <a:spLocks noChangeArrowheads="1"/>
          </p:cNvSpPr>
          <p:nvPr/>
        </p:nvSpPr>
        <p:spPr bwMode="auto">
          <a:xfrm>
            <a:off x="755576" y="5302917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63"/>
              <p:cNvSpPr>
                <a:spLocks noChangeArrowheads="1"/>
              </p:cNvSpPr>
              <p:nvPr/>
            </p:nvSpPr>
            <p:spPr bwMode="auto">
              <a:xfrm>
                <a:off x="1666317" y="5302917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9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6317" y="5302917"/>
                <a:ext cx="458813" cy="438821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64"/>
          <p:cNvSpPr>
            <a:spLocks noChangeArrowheads="1"/>
          </p:cNvSpPr>
          <p:nvPr/>
        </p:nvSpPr>
        <p:spPr bwMode="auto">
          <a:xfrm>
            <a:off x="2577058" y="5302917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3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65"/>
              <p:cNvSpPr>
                <a:spLocks noChangeArrowheads="1"/>
              </p:cNvSpPr>
              <p:nvPr/>
            </p:nvSpPr>
            <p:spPr bwMode="auto">
              <a:xfrm>
                <a:off x="3487799" y="5302917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1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7799" y="5302917"/>
                <a:ext cx="458813" cy="438821"/>
              </a:xfrm>
              <a:prstGeom prst="ellipse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66"/>
          <p:cNvSpPr>
            <a:spLocks noChangeArrowheads="1"/>
          </p:cNvSpPr>
          <p:nvPr/>
        </p:nvSpPr>
        <p:spPr bwMode="auto">
          <a:xfrm>
            <a:off x="4398540" y="5302917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5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67"/>
              <p:cNvSpPr>
                <a:spLocks noChangeArrowheads="1"/>
              </p:cNvSpPr>
              <p:nvPr/>
            </p:nvSpPr>
            <p:spPr bwMode="auto">
              <a:xfrm>
                <a:off x="5309281" y="5302917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9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9281" y="5302917"/>
                <a:ext cx="458813" cy="438821"/>
              </a:xfrm>
              <a:prstGeom prst="ellipse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21"/>
          <p:cNvSpPr>
            <a:spLocks noChangeArrowheads="1"/>
          </p:cNvSpPr>
          <p:nvPr/>
        </p:nvSpPr>
        <p:spPr bwMode="auto">
          <a:xfrm>
            <a:off x="6220022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9" name="Oval 39"/>
          <p:cNvSpPr>
            <a:spLocks noChangeArrowheads="1"/>
          </p:cNvSpPr>
          <p:nvPr/>
        </p:nvSpPr>
        <p:spPr bwMode="auto">
          <a:xfrm>
            <a:off x="6220022" y="3237420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 smtClean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1" name="Oval 51"/>
          <p:cNvSpPr>
            <a:spLocks noChangeArrowheads="1"/>
          </p:cNvSpPr>
          <p:nvPr/>
        </p:nvSpPr>
        <p:spPr bwMode="auto">
          <a:xfrm>
            <a:off x="6220022" y="4270169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3" name="Oval 67"/>
          <p:cNvSpPr>
            <a:spLocks noChangeArrowheads="1"/>
          </p:cNvSpPr>
          <p:nvPr/>
        </p:nvSpPr>
        <p:spPr bwMode="auto">
          <a:xfrm>
            <a:off x="6220022" y="5302917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ro-RO" sz="1600" b="1" dirty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7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7360169" y="2649944"/>
            <a:ext cx="0" cy="58747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Oval 21"/>
          <p:cNvSpPr>
            <a:spLocks noChangeArrowheads="1"/>
          </p:cNvSpPr>
          <p:nvPr/>
        </p:nvSpPr>
        <p:spPr bwMode="auto">
          <a:xfrm>
            <a:off x="7130763" y="2211124"/>
            <a:ext cx="458813" cy="43882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8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8" name="Line 40"/>
          <p:cNvSpPr>
            <a:spLocks noChangeShapeType="1"/>
          </p:cNvSpPr>
          <p:nvPr/>
        </p:nvSpPr>
        <p:spPr bwMode="auto">
          <a:xfrm>
            <a:off x="7360169" y="3660614"/>
            <a:ext cx="0" cy="61951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39"/>
              <p:cNvSpPr>
                <a:spLocks noChangeArrowheads="1"/>
              </p:cNvSpPr>
              <p:nvPr/>
            </p:nvSpPr>
            <p:spPr bwMode="auto">
              <a:xfrm>
                <a:off x="7130763" y="3237420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9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0763" y="3237420"/>
                <a:ext cx="458813" cy="438821"/>
              </a:xfrm>
              <a:prstGeom prst="ellipse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7360169" y="4692557"/>
            <a:ext cx="0" cy="610359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51"/>
              <p:cNvSpPr>
                <a:spLocks noChangeArrowheads="1"/>
              </p:cNvSpPr>
              <p:nvPr/>
            </p:nvSpPr>
            <p:spPr bwMode="auto">
              <a:xfrm>
                <a:off x="7130763" y="4270169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1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0763" y="4270169"/>
                <a:ext cx="458813" cy="438821"/>
              </a:xfrm>
              <a:prstGeom prst="ellipse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67"/>
              <p:cNvSpPr>
                <a:spLocks noChangeArrowheads="1"/>
              </p:cNvSpPr>
              <p:nvPr/>
            </p:nvSpPr>
            <p:spPr bwMode="auto">
              <a:xfrm>
                <a:off x="7130763" y="5302917"/>
                <a:ext cx="458813" cy="43882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3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0763" y="5302917"/>
                <a:ext cx="458813" cy="438821"/>
              </a:xfrm>
              <a:prstGeom prst="ellipse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57"/>
          <p:cNvSpPr>
            <a:spLocks noChangeShapeType="1"/>
          </p:cNvSpPr>
          <p:nvPr/>
        </p:nvSpPr>
        <p:spPr bwMode="auto">
          <a:xfrm>
            <a:off x="6619439" y="2585411"/>
            <a:ext cx="575148" cy="77158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>
            <a:off x="3882217" y="4653136"/>
            <a:ext cx="3312369" cy="72008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b="1" dirty="0"/>
          </a:p>
        </p:txBody>
      </p:sp>
      <p:sp>
        <p:nvSpPr>
          <p:cNvPr id="97" name="Line 44"/>
          <p:cNvSpPr>
            <a:spLocks noChangeShapeType="1"/>
          </p:cNvSpPr>
          <p:nvPr/>
        </p:nvSpPr>
        <p:spPr bwMode="auto">
          <a:xfrm>
            <a:off x="8096250" y="1862138"/>
            <a:ext cx="0" cy="4572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 rot="5400000">
            <a:off x="7882608" y="3703288"/>
            <a:ext cx="897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b="1" dirty="0" smtClean="0"/>
              <a:t>Tim</a:t>
            </a:r>
            <a:r>
              <a:rPr lang="ro-RO" b="1" dirty="0" smtClean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0" grpId="0" animBg="1"/>
      <p:bldP spid="71" grpId="0" animBg="1"/>
      <p:bldP spid="69" grpId="0" animBg="1"/>
      <p:bldP spid="66" grpId="0" animBg="1"/>
      <p:bldP spid="67" grpId="0" animBg="1"/>
      <p:bldP spid="65" grpId="0" animBg="1"/>
      <p:bldP spid="62" grpId="0" animBg="1"/>
      <p:bldP spid="63" grpId="0" animBg="1"/>
      <p:bldP spid="61" grpId="0" animBg="1"/>
      <p:bldP spid="59" grpId="0" animBg="1"/>
      <p:bldP spid="59" grpId="1" animBg="1"/>
      <p:bldP spid="57" grpId="0" animBg="1"/>
      <p:bldP spid="54" grpId="0" animBg="1"/>
      <p:bldP spid="55" grpId="0" animBg="1"/>
      <p:bldP spid="55" grpId="1" animBg="1"/>
      <p:bldP spid="53" grpId="0" animBg="1"/>
      <p:bldP spid="51" grpId="0" animBg="1"/>
      <p:bldP spid="51" grpId="1" animBg="1"/>
      <p:bldP spid="18" grpId="0" animBg="1"/>
      <p:bldP spid="20" grpId="0" animBg="1"/>
      <p:bldP spid="22" grpId="0" animBg="1"/>
      <p:bldP spid="24" grpId="0" animBg="1"/>
      <p:bldP spid="24" grpId="1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76" grpId="0" animBg="1"/>
      <p:bldP spid="79" grpId="0" animBg="1"/>
      <p:bldP spid="81" grpId="0" animBg="1"/>
      <p:bldP spid="83" grpId="0" animBg="1"/>
      <p:bldP spid="85" grpId="0" animBg="1"/>
      <p:bldP spid="86" grpId="0" animBg="1"/>
      <p:bldP spid="88" grpId="0" animBg="1"/>
      <p:bldP spid="89" grpId="0" animBg="1"/>
      <p:bldP spid="89" grpId="1" animBg="1"/>
      <p:bldP spid="90" grpId="0" animBg="1"/>
      <p:bldP spid="91" grpId="0" animBg="1"/>
      <p:bldP spid="91" grpId="1" animBg="1"/>
      <p:bldP spid="93" grpId="0" animBg="1"/>
      <p:bldP spid="93" grpId="1" animBg="1"/>
      <p:bldP spid="94" grpId="0" animBg="1"/>
      <p:bldP spid="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9349"/>
            <a:ext cx="8229600" cy="487363"/>
          </a:xfrm>
        </p:spPr>
        <p:txBody>
          <a:bodyPr/>
          <a:lstStyle/>
          <a:p>
            <a:r>
              <a:rPr lang="en-US" sz="2800" smtClean="0"/>
              <a:t>Suma elementelor unui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9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0" y="1412875"/>
                <a:ext cx="9144000" cy="2743200"/>
              </a:xfrm>
              <a:solidFill>
                <a:srgbClr val="FFFFFF"/>
              </a:solidFill>
            </p:spPr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 err="1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int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a[1:n];</a:t>
                </a:r>
                <a:endParaRPr lang="en-US" sz="2200" dirty="0" smtClean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b="1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process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200" dirty="0" err="1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suma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[k=1 to n] { </a:t>
                </a:r>
                <a:r>
                  <a:rPr lang="en-US" sz="20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// </a:t>
                </a:r>
                <a:r>
                  <a:rPr lang="en-US" sz="2000" dirty="0" err="1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suma</a:t>
                </a:r>
                <a:r>
                  <a:rPr lang="en-US" sz="20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err="1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proceselor</a:t>
                </a:r>
                <a:r>
                  <a:rPr lang="en-US" sz="20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p din </a:t>
                </a:r>
                <a:r>
                  <a:rPr lang="en-US" sz="2000" dirty="0" err="1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figura</a:t>
                </a:r>
                <a:endParaRPr lang="en-US" sz="2200" dirty="0" smtClean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200" b="1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for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[j = 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1 </a:t>
                </a:r>
                <a:r>
                  <a:rPr lang="en-US" sz="2200" b="1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to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sup(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smtClean="0">
                            <a:solidFill>
                              <a:srgbClr val="12199A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12199A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solidFill>
                                  <a:srgbClr val="12199A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o-RO" sz="2200" b="0" i="1" smtClean="0">
                                <a:solidFill>
                                  <a:srgbClr val="12199A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o-RO" sz="2200" b="0" i="1" smtClean="0">
                            <a:solidFill>
                              <a:srgbClr val="12199A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)] {</a:t>
                </a:r>
                <a:endParaRPr lang="en-US" sz="2200" dirty="0" smtClean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200" b="1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if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(k 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mod 2</a:t>
                </a:r>
                <a:r>
                  <a:rPr lang="en-US" sz="2200" baseline="300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j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== 0) </a:t>
                </a:r>
                <a:endParaRPr lang="en-US" sz="2200" dirty="0" smtClean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				a[k] 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= 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a[k-2</a:t>
                </a:r>
                <a:r>
                  <a:rPr lang="en-US" sz="2200" baseline="300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j-1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] + a[k</a:t>
                </a: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];</a:t>
                </a:r>
                <a:endParaRPr lang="en-US" sz="2200" b="1" dirty="0" smtClean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200" b="1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barrier;</a:t>
                </a:r>
                <a:endParaRPr lang="en-US" sz="2200" b="1" dirty="0" smtClean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200" b="1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  <a:endParaRPr lang="en-US" sz="2200" b="1" dirty="0" smtClean="0">
                  <a:solidFill>
                    <a:srgbClr val="12199A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70000"/>
                  </a:lnSpc>
                  <a:buFontTx/>
                  <a:buNone/>
                </a:pPr>
                <a:r>
                  <a:rPr lang="en-US" sz="2200" b="1" dirty="0" smtClean="0">
                    <a:solidFill>
                      <a:srgbClr val="12199A"/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  <a:endParaRPr lang="en-US" sz="2200" dirty="0" smtClean="0">
                  <a:solidFill>
                    <a:srgbClr val="12199A"/>
                  </a:solidFill>
                  <a:latin typeface="Courier New" pitchFamily="49" charset="0"/>
                </a:endParaRPr>
              </a:p>
            </p:txBody>
          </p:sp>
        </mc:Choice>
        <mc:Fallback>
          <p:sp>
            <p:nvSpPr>
              <p:cNvPr id="211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0" y="1412875"/>
                <a:ext cx="9144000" cy="2743200"/>
              </a:xfrm>
              <a:blipFill rotWithShape="1">
                <a:blip r:embed="rId3"/>
                <a:stretch>
                  <a:fillRect l="-800" t="-4000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339752" y="3478785"/>
            <a:ext cx="6408711" cy="3262583"/>
            <a:chOff x="755576" y="1862138"/>
            <a:chExt cx="7918394" cy="4031141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755576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81753" y="2637038"/>
              <a:ext cx="0" cy="60038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66317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2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577058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3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714104" y="2637038"/>
              <a:ext cx="0" cy="61951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487799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4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4398540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538687" y="2649944"/>
              <a:ext cx="0" cy="606605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5309281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</a:rPr>
                <a:t>a</a:t>
              </a:r>
              <a:r>
                <a:rPr lang="en-US" sz="1600" b="1" baseline="-25000">
                  <a:solidFill>
                    <a:srgbClr val="FFFFFF"/>
                  </a:solidFill>
                </a:rPr>
                <a:t>6</a:t>
              </a:r>
              <a:endParaRPr 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755576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 smtClean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27"/>
                <p:cNvSpPr>
                  <a:spLocks noChangeArrowheads="1"/>
                </p:cNvSpPr>
                <p:nvPr/>
              </p:nvSpPr>
              <p:spPr bwMode="auto">
                <a:xfrm>
                  <a:off x="1666317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6317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577058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3715677" y="3689931"/>
              <a:ext cx="1527" cy="580237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33"/>
                <p:cNvSpPr>
                  <a:spLocks noChangeArrowheads="1"/>
                </p:cNvSpPr>
                <p:nvPr/>
              </p:nvSpPr>
              <p:spPr bwMode="auto">
                <a:xfrm>
                  <a:off x="3487799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87799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5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4398540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 smtClean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39"/>
                <p:cNvSpPr>
                  <a:spLocks noChangeArrowheads="1"/>
                </p:cNvSpPr>
                <p:nvPr/>
              </p:nvSpPr>
              <p:spPr bwMode="auto">
                <a:xfrm>
                  <a:off x="5309281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9281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6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41"/>
            <p:cNvSpPr>
              <a:spLocks noChangeArrowheads="1"/>
            </p:cNvSpPr>
            <p:nvPr/>
          </p:nvSpPr>
          <p:spPr bwMode="auto">
            <a:xfrm>
              <a:off x="755576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auto">
                <a:xfrm>
                  <a:off x="1666317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6317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7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577058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47"/>
                <p:cNvSpPr>
                  <a:spLocks noChangeArrowheads="1"/>
                </p:cNvSpPr>
                <p:nvPr/>
              </p:nvSpPr>
              <p:spPr bwMode="auto">
                <a:xfrm>
                  <a:off x="3487799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87799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8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49"/>
            <p:cNvSpPr>
              <a:spLocks noChangeArrowheads="1"/>
            </p:cNvSpPr>
            <p:nvPr/>
          </p:nvSpPr>
          <p:spPr bwMode="auto">
            <a:xfrm>
              <a:off x="4398540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1130969" y="2585412"/>
              <a:ext cx="591009" cy="77158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2946114" y="2585412"/>
              <a:ext cx="576064" cy="77158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>
              <a:off x="4818321" y="2559599"/>
              <a:ext cx="576065" cy="797393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2082019" y="3566306"/>
              <a:ext cx="1440159" cy="798798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>
              <a:off x="5715165" y="3566306"/>
              <a:ext cx="1479422" cy="798798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51"/>
                <p:cNvSpPr>
                  <a:spLocks noChangeArrowheads="1"/>
                </p:cNvSpPr>
                <p:nvPr/>
              </p:nvSpPr>
              <p:spPr bwMode="auto">
                <a:xfrm>
                  <a:off x="5309281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9281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9" cstate="print"/>
                  <a:stretch>
                    <a:fillRect b="-1613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62"/>
            <p:cNvSpPr>
              <a:spLocks noChangeArrowheads="1"/>
            </p:cNvSpPr>
            <p:nvPr/>
          </p:nvSpPr>
          <p:spPr bwMode="auto">
            <a:xfrm>
              <a:off x="755576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en-US" sz="1600" b="1" baseline="-25000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63"/>
                <p:cNvSpPr>
                  <a:spLocks noChangeArrowheads="1"/>
                </p:cNvSpPr>
                <p:nvPr/>
              </p:nvSpPr>
              <p:spPr bwMode="auto">
                <a:xfrm>
                  <a:off x="1666317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6317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0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64"/>
            <p:cNvSpPr>
              <a:spLocks noChangeArrowheads="1"/>
            </p:cNvSpPr>
            <p:nvPr/>
          </p:nvSpPr>
          <p:spPr bwMode="auto">
            <a:xfrm>
              <a:off x="2577058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65"/>
                <p:cNvSpPr>
                  <a:spLocks noChangeArrowheads="1"/>
                </p:cNvSpPr>
                <p:nvPr/>
              </p:nvSpPr>
              <p:spPr bwMode="auto">
                <a:xfrm>
                  <a:off x="3487799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87799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66"/>
            <p:cNvSpPr>
              <a:spLocks noChangeArrowheads="1"/>
            </p:cNvSpPr>
            <p:nvPr/>
          </p:nvSpPr>
          <p:spPr bwMode="auto">
            <a:xfrm>
              <a:off x="4398540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5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67"/>
                <p:cNvSpPr>
                  <a:spLocks noChangeArrowheads="1"/>
                </p:cNvSpPr>
                <p:nvPr/>
              </p:nvSpPr>
              <p:spPr bwMode="auto">
                <a:xfrm>
                  <a:off x="5309281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9281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2" cstate="print"/>
                  <a:stretch>
                    <a:fillRect b="-1613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6220022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6220022" y="3237420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 smtClean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51"/>
            <p:cNvSpPr>
              <a:spLocks noChangeArrowheads="1"/>
            </p:cNvSpPr>
            <p:nvPr/>
          </p:nvSpPr>
          <p:spPr bwMode="auto">
            <a:xfrm>
              <a:off x="6220022" y="4270169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7"/>
            <p:cNvSpPr>
              <a:spLocks noChangeArrowheads="1"/>
            </p:cNvSpPr>
            <p:nvPr/>
          </p:nvSpPr>
          <p:spPr bwMode="auto">
            <a:xfrm>
              <a:off x="6220022" y="5302917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ro-RO" sz="1600" b="1" dirty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7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7360169" y="2649944"/>
              <a:ext cx="0" cy="587476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7130763" y="2211124"/>
              <a:ext cx="458813" cy="43882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</a:rPr>
                <a:t>a</a:t>
              </a:r>
              <a:r>
                <a:rPr lang="ro-RO" sz="1600" b="1" baseline="-25000" dirty="0">
                  <a:solidFill>
                    <a:srgbClr val="FFFFFF"/>
                  </a:solidFill>
                </a:rPr>
                <a:t>8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7360169" y="3660614"/>
              <a:ext cx="0" cy="61951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39"/>
                <p:cNvSpPr>
                  <a:spLocks noChangeArrowheads="1"/>
                </p:cNvSpPr>
                <p:nvPr/>
              </p:nvSpPr>
              <p:spPr bwMode="auto">
                <a:xfrm>
                  <a:off x="7130763" y="3237420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𝟖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0763" y="3237420"/>
                  <a:ext cx="458813" cy="438821"/>
                </a:xfrm>
                <a:prstGeom prst="ellipse">
                  <a:avLst/>
                </a:prstGeom>
                <a:blipFill rotWithShape="1">
                  <a:blip r:embed="rId13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7360169" y="4692557"/>
              <a:ext cx="0" cy="610359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1"/>
                <p:cNvSpPr>
                  <a:spLocks noChangeArrowheads="1"/>
                </p:cNvSpPr>
                <p:nvPr/>
              </p:nvSpPr>
              <p:spPr bwMode="auto">
                <a:xfrm>
                  <a:off x="7130763" y="4270169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𝟖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0763" y="4270169"/>
                  <a:ext cx="458813" cy="438821"/>
                </a:xfrm>
                <a:prstGeom prst="ellipse">
                  <a:avLst/>
                </a:prstGeom>
                <a:blipFill rotWithShape="1">
                  <a:blip r:embed="rId14" cstate="print"/>
                  <a:stretch>
                    <a:fillRect b="-1613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67"/>
                <p:cNvSpPr>
                  <a:spLocks noChangeArrowheads="1"/>
                </p:cNvSpPr>
                <p:nvPr/>
              </p:nvSpPr>
              <p:spPr bwMode="auto">
                <a:xfrm>
                  <a:off x="7130763" y="5302917"/>
                  <a:ext cx="458813" cy="438821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𝟖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30763" y="5302917"/>
                  <a:ext cx="458813" cy="438821"/>
                </a:xfrm>
                <a:prstGeom prst="ellipse">
                  <a:avLst/>
                </a:prstGeom>
                <a:blipFill rotWithShape="1">
                  <a:blip r:embed="rId15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6619439" y="2585411"/>
              <a:ext cx="575148" cy="77158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882217" y="4653136"/>
              <a:ext cx="3312369" cy="72008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 dirty="0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8096250" y="1862138"/>
              <a:ext cx="0" cy="4031141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 rot="5400000">
              <a:off x="7994521" y="3703287"/>
              <a:ext cx="8972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US" b="1" dirty="0" smtClean="0"/>
                <a:t>Tim</a:t>
              </a:r>
              <a:r>
                <a:rPr lang="ro-RO" b="1" dirty="0" smtClean="0"/>
                <a:t>p</a:t>
              </a:r>
              <a:endParaRPr lang="en-US" b="1" dirty="0"/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2273393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1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999189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2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744066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3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482193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4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221807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5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58679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6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687430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7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433117" y="3284984"/>
            <a:ext cx="504056" cy="36623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8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r>
              <a:rPr lang="en-US" sz="2800" dirty="0" smtClean="0"/>
              <a:t>Procese </a:t>
            </a:r>
            <a:r>
              <a:rPr lang="ro-RO" sz="2800" dirty="0" smtClean="0"/>
              <a:t>ș</a:t>
            </a:r>
            <a:r>
              <a:rPr lang="en-US" sz="2800" dirty="0" smtClean="0"/>
              <a:t>i fire de execu</a:t>
            </a:r>
            <a:r>
              <a:rPr lang="ro-RO" sz="2800" dirty="0" smtClean="0"/>
              <a:t>ț</a:t>
            </a:r>
            <a:r>
              <a:rPr lang="en-US" sz="2800" dirty="0" smtClean="0"/>
              <a:t>ie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1650"/>
            <a:ext cx="4267200" cy="4826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o-RO" sz="2400" dirty="0" smtClean="0"/>
              <a:t>Proces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ro-RO" sz="2000" dirty="0" smtClean="0"/>
              <a:t>Instanță a unui program în execuție</a:t>
            </a:r>
          </a:p>
          <a:p>
            <a:pPr marL="692150" lvl="1" indent="-347663">
              <a:lnSpc>
                <a:spcPct val="90000"/>
              </a:lnSpc>
              <a:spcAft>
                <a:spcPts val="600"/>
              </a:spcAft>
            </a:pPr>
            <a:r>
              <a:rPr lang="ro-RO" sz="2000" dirty="0" smtClean="0"/>
              <a:t>Pentru un proces, SO alocă: </a:t>
            </a: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ro-RO" sz="2000" dirty="0" smtClean="0"/>
              <a:t>Un spațiu în memorie (codul programului, zona de date, stiva)</a:t>
            </a:r>
          </a:p>
          <a:p>
            <a:pPr marL="987425" lvl="2" indent="-293688">
              <a:lnSpc>
                <a:spcPct val="90000"/>
              </a:lnSpc>
              <a:spcAft>
                <a:spcPts val="600"/>
              </a:spcAft>
            </a:pPr>
            <a:r>
              <a:rPr lang="ro-RO" sz="2000" dirty="0" smtClean="0"/>
              <a:t>Controlul anumitor resurse (fișiere, dispozitive I/O, …)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charset="0"/>
              <a:buNone/>
            </a:pPr>
            <a:endParaRPr lang="ro-RO" sz="2400" dirty="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822825" y="1847850"/>
            <a:ext cx="1905000" cy="4495800"/>
            <a:chOff x="336" y="1248"/>
            <a:chExt cx="1056" cy="2688"/>
          </a:xfrm>
        </p:grpSpPr>
        <p:sp>
          <p:nvSpPr>
            <p:cNvPr id="8204" name="Rectangle 5"/>
            <p:cNvSpPr>
              <a:spLocks noChangeArrowheads="1"/>
            </p:cNvSpPr>
            <p:nvPr/>
          </p:nvSpPr>
          <p:spPr bwMode="auto">
            <a:xfrm>
              <a:off x="336" y="1248"/>
              <a:ext cx="1056" cy="26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408" y="1676"/>
              <a:ext cx="912" cy="432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/>
                <a:t>Process</a:t>
              </a:r>
            </a:p>
            <a:p>
              <a:pPr algn="ctr"/>
              <a:r>
                <a:rPr lang="en-US" sz="1600" b="1" dirty="0"/>
                <a:t>Control Block</a:t>
              </a:r>
            </a:p>
          </p:txBody>
        </p:sp>
        <p:sp>
          <p:nvSpPr>
            <p:cNvPr id="8206" name="Rectangle 7"/>
            <p:cNvSpPr>
              <a:spLocks noChangeArrowheads="1"/>
            </p:cNvSpPr>
            <p:nvPr/>
          </p:nvSpPr>
          <p:spPr bwMode="auto">
            <a:xfrm>
              <a:off x="528" y="2253"/>
              <a:ext cx="672" cy="240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Code</a:t>
              </a:r>
              <a:endParaRPr lang="en-US" sz="1600" b="1" dirty="0"/>
            </a:p>
          </p:txBody>
        </p:sp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528" y="2639"/>
              <a:ext cx="672" cy="288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Data</a:t>
              </a:r>
              <a:endParaRPr lang="en-US" sz="1600" b="1" dirty="0"/>
            </a:p>
          </p:txBody>
        </p:sp>
        <p:sp>
          <p:nvSpPr>
            <p:cNvPr id="8208" name="Rectangle 9"/>
            <p:cNvSpPr>
              <a:spLocks noChangeArrowheads="1"/>
            </p:cNvSpPr>
            <p:nvPr/>
          </p:nvSpPr>
          <p:spPr bwMode="auto">
            <a:xfrm>
              <a:off x="528" y="3072"/>
              <a:ext cx="672" cy="672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Stack</a:t>
              </a:r>
              <a:endParaRPr lang="en-US" sz="1600" b="1" dirty="0"/>
            </a:p>
          </p:txBody>
        </p:sp>
        <p:sp>
          <p:nvSpPr>
            <p:cNvPr id="8209" name="Text Box 10"/>
            <p:cNvSpPr txBox="1">
              <a:spLocks noChangeArrowheads="1"/>
            </p:cNvSpPr>
            <p:nvPr/>
          </p:nvSpPr>
          <p:spPr bwMode="auto">
            <a:xfrm>
              <a:off x="542" y="1310"/>
              <a:ext cx="64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 smtClean="0"/>
                <a:t>Process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6876256" y="1847850"/>
            <a:ext cx="1905000" cy="4495800"/>
            <a:chOff x="336" y="1248"/>
            <a:chExt cx="1056" cy="2688"/>
          </a:xfrm>
        </p:grpSpPr>
        <p:sp>
          <p:nvSpPr>
            <p:cNvPr id="8198" name="Rectangle 12"/>
            <p:cNvSpPr>
              <a:spLocks noChangeArrowheads="1"/>
            </p:cNvSpPr>
            <p:nvPr/>
          </p:nvSpPr>
          <p:spPr bwMode="auto">
            <a:xfrm>
              <a:off x="336" y="1248"/>
              <a:ext cx="1056" cy="26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13"/>
            <p:cNvSpPr>
              <a:spLocks noChangeArrowheads="1"/>
            </p:cNvSpPr>
            <p:nvPr/>
          </p:nvSpPr>
          <p:spPr bwMode="auto">
            <a:xfrm>
              <a:off x="384" y="1693"/>
              <a:ext cx="912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/>
                <a:t>Process</a:t>
              </a:r>
            </a:p>
            <a:p>
              <a:pPr algn="ctr"/>
              <a:r>
                <a:rPr lang="en-US" sz="1600" b="1"/>
                <a:t>Control Block</a:t>
              </a:r>
            </a:p>
          </p:txBody>
        </p:sp>
        <p:sp>
          <p:nvSpPr>
            <p:cNvPr id="8200" name="Rectangle 14"/>
            <p:cNvSpPr>
              <a:spLocks noChangeArrowheads="1"/>
            </p:cNvSpPr>
            <p:nvPr/>
          </p:nvSpPr>
          <p:spPr bwMode="auto">
            <a:xfrm>
              <a:off x="504" y="2265"/>
              <a:ext cx="672" cy="240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Code</a:t>
              </a:r>
              <a:endParaRPr lang="en-US" sz="1600" b="1" dirty="0"/>
            </a:p>
          </p:txBody>
        </p:sp>
        <p:sp>
          <p:nvSpPr>
            <p:cNvPr id="8201" name="Rectangle 15"/>
            <p:cNvSpPr>
              <a:spLocks noChangeArrowheads="1"/>
            </p:cNvSpPr>
            <p:nvPr/>
          </p:nvSpPr>
          <p:spPr bwMode="auto">
            <a:xfrm>
              <a:off x="504" y="2644"/>
              <a:ext cx="672" cy="288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Data</a:t>
              </a:r>
              <a:endParaRPr lang="en-US" sz="1600" b="1" dirty="0"/>
            </a:p>
          </p:txBody>
        </p:sp>
        <p:sp>
          <p:nvSpPr>
            <p:cNvPr id="8202" name="Rectangle 16"/>
            <p:cNvSpPr>
              <a:spLocks noChangeArrowheads="1"/>
            </p:cNvSpPr>
            <p:nvPr/>
          </p:nvSpPr>
          <p:spPr bwMode="auto">
            <a:xfrm>
              <a:off x="504" y="3072"/>
              <a:ext cx="672" cy="672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Stack</a:t>
              </a:r>
              <a:endParaRPr lang="en-US" sz="1600" b="1" dirty="0"/>
            </a:p>
          </p:txBody>
        </p:sp>
        <p:sp>
          <p:nvSpPr>
            <p:cNvPr id="8203" name="Text Box 17"/>
            <p:cNvSpPr txBox="1">
              <a:spLocks noChangeArrowheads="1"/>
            </p:cNvSpPr>
            <p:nvPr/>
          </p:nvSpPr>
          <p:spPr bwMode="auto">
            <a:xfrm>
              <a:off x="556" y="1333"/>
              <a:ext cx="6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 smtClean="0"/>
                <a:t>Process </a:t>
              </a:r>
              <a:r>
                <a:rPr lang="en-US" sz="1800" b="1" dirty="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Sume prefix</a:t>
            </a:r>
            <a:r>
              <a:rPr lang="ro-RO" sz="2800" dirty="0" smtClean="0"/>
              <a:t> (varianta 1)</a:t>
            </a:r>
            <a:endParaRPr lang="en-US" sz="2800" dirty="0" smtClean="0"/>
          </a:p>
        </p:txBody>
      </p:sp>
      <p:sp>
        <p:nvSpPr>
          <p:cNvPr id="101" name="Line 7"/>
          <p:cNvSpPr>
            <a:spLocks noChangeShapeType="1"/>
          </p:cNvSpPr>
          <p:nvPr/>
        </p:nvSpPr>
        <p:spPr bwMode="auto">
          <a:xfrm>
            <a:off x="1426509" y="2722855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1180332" y="2204864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auto">
          <a:xfrm>
            <a:off x="2509690" y="2722855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Oval 9"/>
          <p:cNvSpPr>
            <a:spLocks noChangeArrowheads="1"/>
          </p:cNvSpPr>
          <p:nvPr/>
        </p:nvSpPr>
        <p:spPr bwMode="auto">
          <a:xfrm>
            <a:off x="2263513" y="2204864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3592870" y="2722855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Oval 12"/>
          <p:cNvSpPr>
            <a:spLocks noChangeArrowheads="1"/>
          </p:cNvSpPr>
          <p:nvPr/>
        </p:nvSpPr>
        <p:spPr bwMode="auto">
          <a:xfrm>
            <a:off x="3346693" y="2204864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4725286" y="2722855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4479109" y="2204864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4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5808467" y="2753325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Oval 18"/>
          <p:cNvSpPr>
            <a:spLocks noChangeArrowheads="1"/>
          </p:cNvSpPr>
          <p:nvPr/>
        </p:nvSpPr>
        <p:spPr bwMode="auto">
          <a:xfrm>
            <a:off x="5562290" y="2235334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5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91" name="Line 22"/>
          <p:cNvSpPr>
            <a:spLocks noChangeShapeType="1"/>
          </p:cNvSpPr>
          <p:nvPr/>
        </p:nvSpPr>
        <p:spPr bwMode="auto">
          <a:xfrm>
            <a:off x="6940883" y="2753325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Oval 21"/>
          <p:cNvSpPr>
            <a:spLocks noChangeArrowheads="1"/>
          </p:cNvSpPr>
          <p:nvPr/>
        </p:nvSpPr>
        <p:spPr bwMode="auto">
          <a:xfrm>
            <a:off x="6694706" y="2235334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6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1426509" y="3789308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24"/>
              <p:cNvSpPr>
                <a:spLocks noChangeArrowheads="1"/>
              </p:cNvSpPr>
              <p:nvPr/>
            </p:nvSpPr>
            <p:spPr bwMode="auto">
              <a:xfrm>
                <a:off x="1180332" y="3271317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90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0332" y="3271317"/>
                <a:ext cx="541590" cy="517991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Line 28"/>
          <p:cNvSpPr>
            <a:spLocks noChangeShapeType="1"/>
          </p:cNvSpPr>
          <p:nvPr/>
        </p:nvSpPr>
        <p:spPr bwMode="auto">
          <a:xfrm>
            <a:off x="2509690" y="3789308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27"/>
              <p:cNvSpPr>
                <a:spLocks noChangeArrowheads="1"/>
              </p:cNvSpPr>
              <p:nvPr/>
            </p:nvSpPr>
            <p:spPr bwMode="auto">
              <a:xfrm>
                <a:off x="2263513" y="3271317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513" y="3271317"/>
                <a:ext cx="541590" cy="517991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3592870" y="3789308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30"/>
              <p:cNvSpPr>
                <a:spLocks noChangeArrowheads="1"/>
              </p:cNvSpPr>
              <p:nvPr/>
            </p:nvSpPr>
            <p:spPr bwMode="auto">
              <a:xfrm>
                <a:off x="3346693" y="3271317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6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6693" y="3271317"/>
                <a:ext cx="541590" cy="517991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Line 34"/>
          <p:cNvSpPr>
            <a:spLocks noChangeShapeType="1"/>
          </p:cNvSpPr>
          <p:nvPr/>
        </p:nvSpPr>
        <p:spPr bwMode="auto">
          <a:xfrm>
            <a:off x="4725286" y="3789308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33"/>
              <p:cNvSpPr>
                <a:spLocks noChangeArrowheads="1"/>
              </p:cNvSpPr>
              <p:nvPr/>
            </p:nvSpPr>
            <p:spPr bwMode="auto">
              <a:xfrm>
                <a:off x="4479109" y="3271317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9109" y="3271317"/>
                <a:ext cx="541590" cy="517991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5808467" y="3819778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36"/>
              <p:cNvSpPr>
                <a:spLocks noChangeArrowheads="1"/>
              </p:cNvSpPr>
              <p:nvPr/>
            </p:nvSpPr>
            <p:spPr bwMode="auto">
              <a:xfrm>
                <a:off x="5562290" y="3301787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2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290" y="3301787"/>
                <a:ext cx="541590" cy="517991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6940883" y="3819778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39"/>
              <p:cNvSpPr>
                <a:spLocks noChangeArrowheads="1"/>
              </p:cNvSpPr>
              <p:nvPr/>
            </p:nvSpPr>
            <p:spPr bwMode="auto">
              <a:xfrm>
                <a:off x="6694706" y="3301787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4706" y="3301787"/>
                <a:ext cx="541590" cy="517991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1377274" y="4855762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1"/>
              <p:cNvSpPr>
                <a:spLocks noChangeArrowheads="1"/>
              </p:cNvSpPr>
              <p:nvPr/>
            </p:nvSpPr>
            <p:spPr bwMode="auto">
              <a:xfrm>
                <a:off x="1131097" y="4337770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7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097" y="4337770"/>
                <a:ext cx="541590" cy="517992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2460455" y="4855762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3"/>
              <p:cNvSpPr>
                <a:spLocks noChangeArrowheads="1"/>
              </p:cNvSpPr>
              <p:nvPr/>
            </p:nvSpPr>
            <p:spPr bwMode="auto">
              <a:xfrm>
                <a:off x="2214277" y="4337770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9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4277" y="4337770"/>
                <a:ext cx="541590" cy="517992"/>
              </a:xfrm>
              <a:prstGeom prst="ellipse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3543635" y="4855762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45"/>
              <p:cNvSpPr>
                <a:spLocks noChangeArrowheads="1"/>
              </p:cNvSpPr>
              <p:nvPr/>
            </p:nvSpPr>
            <p:spPr bwMode="auto">
              <a:xfrm>
                <a:off x="3297458" y="4337770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1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7458" y="4337770"/>
                <a:ext cx="541590" cy="517992"/>
              </a:xfrm>
              <a:prstGeom prst="ellipse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4676051" y="4855762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4429874" y="4337770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3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9874" y="4337770"/>
                <a:ext cx="541590" cy="517992"/>
              </a:xfrm>
              <a:prstGeom prst="ellipse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5759232" y="4886232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49"/>
              <p:cNvSpPr>
                <a:spLocks noChangeArrowheads="1"/>
              </p:cNvSpPr>
              <p:nvPr/>
            </p:nvSpPr>
            <p:spPr bwMode="auto">
              <a:xfrm>
                <a:off x="5513054" y="4368240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5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054" y="4368240"/>
                <a:ext cx="541590" cy="517992"/>
              </a:xfrm>
              <a:prstGeom prst="ellipse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6891648" y="4886232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1623452" y="2661915"/>
            <a:ext cx="716300" cy="7312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2755867" y="2564904"/>
            <a:ext cx="640063" cy="82829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3839048" y="2564904"/>
            <a:ext cx="732952" cy="82829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4971463" y="2564904"/>
            <a:ext cx="689297" cy="8892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6103879" y="2564904"/>
            <a:ext cx="689297" cy="8892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1623452" y="3728368"/>
            <a:ext cx="1723242" cy="7312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2755868" y="3697898"/>
            <a:ext cx="1723242" cy="7312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3839048" y="3645024"/>
            <a:ext cx="1723241" cy="8146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4971464" y="3697898"/>
            <a:ext cx="1760776" cy="76175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51"/>
              <p:cNvSpPr>
                <a:spLocks noChangeArrowheads="1"/>
              </p:cNvSpPr>
              <p:nvPr/>
            </p:nvSpPr>
            <p:spPr bwMode="auto">
              <a:xfrm>
                <a:off x="6645470" y="4368240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6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5470" y="4368240"/>
                <a:ext cx="541590" cy="517992"/>
              </a:xfrm>
              <a:prstGeom prst="ellipse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1131097" y="5404223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7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097" y="5404223"/>
                <a:ext cx="541590" cy="517992"/>
              </a:xfrm>
              <a:prstGeom prst="ellipse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3"/>
              <p:cNvSpPr>
                <a:spLocks noChangeArrowheads="1"/>
              </p:cNvSpPr>
              <p:nvPr/>
            </p:nvSpPr>
            <p:spPr bwMode="auto">
              <a:xfrm>
                <a:off x="2214277" y="5404223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8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4277" y="5404223"/>
                <a:ext cx="541590" cy="517992"/>
              </a:xfrm>
              <a:prstGeom prst="ellipse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4"/>
              <p:cNvSpPr>
                <a:spLocks noChangeArrowheads="1"/>
              </p:cNvSpPr>
              <p:nvPr/>
            </p:nvSpPr>
            <p:spPr bwMode="auto">
              <a:xfrm>
                <a:off x="3297458" y="5404223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9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7458" y="5404223"/>
                <a:ext cx="541590" cy="517992"/>
              </a:xfrm>
              <a:prstGeom prst="ellipse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>
                <a:off x="4429874" y="5404223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0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9874" y="5404223"/>
                <a:ext cx="541590" cy="517992"/>
              </a:xfrm>
              <a:prstGeom prst="ellipse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66"/>
              <p:cNvSpPr>
                <a:spLocks noChangeArrowheads="1"/>
              </p:cNvSpPr>
              <p:nvPr/>
            </p:nvSpPr>
            <p:spPr bwMode="auto">
              <a:xfrm>
                <a:off x="5513054" y="5434693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1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054" y="5434693"/>
                <a:ext cx="541590" cy="517992"/>
              </a:xfrm>
              <a:prstGeom prst="ellipse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1574216" y="4794822"/>
            <a:ext cx="344648" cy="42658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1918865" y="5221403"/>
            <a:ext cx="364342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5562290" y="5221403"/>
            <a:ext cx="98471" cy="213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2627785" y="4825292"/>
            <a:ext cx="325026" cy="30470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2952810" y="5129993"/>
            <a:ext cx="364342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6596235" y="5129993"/>
            <a:ext cx="196942" cy="36564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67"/>
              <p:cNvSpPr>
                <a:spLocks noChangeArrowheads="1"/>
              </p:cNvSpPr>
              <p:nvPr/>
            </p:nvSpPr>
            <p:spPr bwMode="auto">
              <a:xfrm>
                <a:off x="6645470" y="5434693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5470" y="5434693"/>
                <a:ext cx="541590" cy="517992"/>
              </a:xfrm>
              <a:prstGeom prst="ellipse">
                <a:avLst/>
              </a:prstGeom>
              <a:blipFill rotWithShape="1">
                <a:blip r:embed="rId20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8096250" y="1862138"/>
            <a:ext cx="0" cy="4572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 rot="5400000">
            <a:off x="7882608" y="3703288"/>
            <a:ext cx="897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b="1" dirty="0" smtClean="0"/>
              <a:t>Tim</a:t>
            </a:r>
            <a:r>
              <a:rPr lang="ro-RO" b="1" dirty="0" smtClean="0"/>
              <a:t>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99" grpId="0" animBg="1"/>
      <p:bldP spid="100" grpId="0" animBg="1"/>
      <p:bldP spid="97" grpId="0" animBg="1"/>
      <p:bldP spid="98" grpId="0" animBg="1"/>
      <p:bldP spid="95" grpId="0" animBg="1"/>
      <p:bldP spid="96" grpId="0" animBg="1"/>
      <p:bldP spid="93" grpId="0" animBg="1"/>
      <p:bldP spid="94" grpId="0" animBg="1"/>
      <p:bldP spid="91" grpId="0" animBg="1"/>
      <p:bldP spid="92" grpId="0" animBg="1"/>
      <p:bldP spid="89" grpId="0" animBg="1"/>
      <p:bldP spid="90" grpId="0" animBg="1"/>
      <p:bldP spid="87" grpId="0" animBg="1"/>
      <p:bldP spid="88" grpId="0" animBg="1"/>
      <p:bldP spid="88" grpId="1" animBg="1"/>
      <p:bldP spid="85" grpId="0" animBg="1"/>
      <p:bldP spid="86" grpId="0" animBg="1"/>
      <p:bldP spid="86" grpId="1" animBg="1"/>
      <p:bldP spid="83" grpId="0" animBg="1"/>
      <p:bldP spid="84" grpId="0" animBg="1"/>
      <p:bldP spid="84" grpId="1" animBg="1"/>
      <p:bldP spid="81" grpId="0" animBg="1"/>
      <p:bldP spid="82" grpId="0" animBg="1"/>
      <p:bldP spid="82" grpId="1" animBg="1"/>
      <p:bldP spid="79" grpId="0" animBg="1"/>
      <p:bldP spid="80" grpId="0" animBg="1"/>
      <p:bldP spid="80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1" grpId="1" animBg="1"/>
      <p:bldP spid="52" grpId="0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Sume prefix – varianta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0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700808"/>
                <a:ext cx="9144000" cy="2466975"/>
              </a:xfrm>
              <a:noFill/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int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a[1:n];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process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err="1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suma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[k=1 to n] {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000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for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[j = 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1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to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sup(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o-RO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)] {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if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(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k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-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2</a:t>
                </a:r>
                <a:r>
                  <a:rPr lang="en-US" sz="2000" baseline="30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j-1</a:t>
                </a:r>
                <a:r>
                  <a:rPr lang="ro-RO" sz="2000" baseline="30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&gt;=</a:t>
                </a:r>
                <a:r>
                  <a:rPr lang="ro-RO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itchFamily="49" charset="0"/>
                    <a:cs typeface="Times New Roman" pitchFamily="18" charset="0"/>
                  </a:rPr>
                  <a:t>1)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				a[k] 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= 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a[k-2</a:t>
                </a:r>
                <a:r>
                  <a:rPr lang="en-US" sz="2000" baseline="30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j-1</a:t>
                </a: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] + a[k</a:t>
                </a:r>
                <a:r>
                  <a:rPr lang="en-US" sz="2000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];</a:t>
                </a:r>
                <a:endParaRPr lang="en-US" sz="2000" b="1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     </a:t>
                </a:r>
                <a:r>
                  <a:rPr lang="en-US" sz="2000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barrier;</a:t>
                </a:r>
                <a:endParaRPr lang="en-US" sz="2000" b="1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     </a:t>
                </a:r>
                <a:r>
                  <a:rPr lang="en-US" sz="2000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  <a:endParaRPr lang="en-US" sz="2000" b="1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  <a:defRPr/>
                </a:pPr>
                <a:r>
                  <a:rPr lang="en-US" sz="2000" b="1" dirty="0" smtClean="0">
                    <a:solidFill>
                      <a:schemeClr val="tx2">
                        <a:lumMod val="75000"/>
                      </a:schemeClr>
                    </a:solidFill>
                    <a:latin typeface="Courier New" pitchFamily="49" charset="0"/>
                    <a:cs typeface="Times New Roman" pitchFamily="18" charset="0"/>
                  </a:rPr>
                  <a:t>}</a:t>
                </a:r>
                <a:endParaRPr lang="en-US" sz="2000" dirty="0">
                  <a:latin typeface="Courier New" pitchFamily="49" charset="0"/>
                </a:endParaRPr>
              </a:p>
            </p:txBody>
          </p:sp>
        </mc:Choice>
        <mc:Fallback>
          <p:sp>
            <p:nvSpPr>
              <p:cNvPr id="214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700808"/>
                <a:ext cx="9144000" cy="2466975"/>
              </a:xfrm>
              <a:blipFill rotWithShape="1">
                <a:blip r:embed="rId3"/>
                <a:stretch>
                  <a:fillRect l="-667" t="-197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810000" y="3638377"/>
            <a:ext cx="5172072" cy="3174999"/>
            <a:chOff x="1296" y="1968"/>
            <a:chExt cx="8804" cy="5904"/>
          </a:xfrm>
        </p:grpSpPr>
        <p:grpSp>
          <p:nvGrpSpPr>
            <p:cNvPr id="40966" name="Group 5"/>
            <p:cNvGrpSpPr>
              <a:grpSpLocks/>
            </p:cNvGrpSpPr>
            <p:nvPr/>
          </p:nvGrpSpPr>
          <p:grpSpPr bwMode="auto">
            <a:xfrm>
              <a:off x="1367" y="1968"/>
              <a:ext cx="781" cy="1680"/>
              <a:chOff x="1367" y="1968"/>
              <a:chExt cx="781" cy="1680"/>
            </a:xfrm>
          </p:grpSpPr>
          <p:sp>
            <p:nvSpPr>
              <p:cNvPr id="41034" name="Line 7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33" name="Oval 6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 dirty="0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 dirty="0">
                    <a:solidFill>
                      <a:srgbClr val="FFFFFF"/>
                    </a:solidFill>
                  </a:rPr>
                  <a:t>1</a:t>
                </a:r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67" name="Group 8"/>
            <p:cNvGrpSpPr>
              <a:grpSpLocks/>
            </p:cNvGrpSpPr>
            <p:nvPr/>
          </p:nvGrpSpPr>
          <p:grpSpPr bwMode="auto">
            <a:xfrm>
              <a:off x="2929" y="1968"/>
              <a:ext cx="781" cy="1680"/>
              <a:chOff x="1367" y="1968"/>
              <a:chExt cx="781" cy="1680"/>
            </a:xfrm>
          </p:grpSpPr>
          <p:sp>
            <p:nvSpPr>
              <p:cNvPr id="41032" name="Line 10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31" name="Oval 9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2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68" name="Group 11"/>
            <p:cNvGrpSpPr>
              <a:grpSpLocks/>
            </p:cNvGrpSpPr>
            <p:nvPr/>
          </p:nvGrpSpPr>
          <p:grpSpPr bwMode="auto">
            <a:xfrm>
              <a:off x="4491" y="1968"/>
              <a:ext cx="781" cy="1680"/>
              <a:chOff x="1367" y="1968"/>
              <a:chExt cx="781" cy="1680"/>
            </a:xfrm>
          </p:grpSpPr>
          <p:sp>
            <p:nvSpPr>
              <p:cNvPr id="41030" name="Line 13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9" name="Oval 12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3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69" name="Group 14"/>
            <p:cNvGrpSpPr>
              <a:grpSpLocks/>
            </p:cNvGrpSpPr>
            <p:nvPr/>
          </p:nvGrpSpPr>
          <p:grpSpPr bwMode="auto">
            <a:xfrm>
              <a:off x="6124" y="1968"/>
              <a:ext cx="781" cy="1680"/>
              <a:chOff x="1367" y="1968"/>
              <a:chExt cx="781" cy="1680"/>
            </a:xfrm>
          </p:grpSpPr>
          <p:sp>
            <p:nvSpPr>
              <p:cNvPr id="41028" name="Line 16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7" name="Oval 15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4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70" name="Group 17"/>
            <p:cNvGrpSpPr>
              <a:grpSpLocks/>
            </p:cNvGrpSpPr>
            <p:nvPr/>
          </p:nvGrpSpPr>
          <p:grpSpPr bwMode="auto">
            <a:xfrm>
              <a:off x="7686" y="2016"/>
              <a:ext cx="781" cy="1680"/>
              <a:chOff x="1367" y="1968"/>
              <a:chExt cx="781" cy="1680"/>
            </a:xfrm>
          </p:grpSpPr>
          <p:sp>
            <p:nvSpPr>
              <p:cNvPr id="41026" name="Line 19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5" name="Oval 18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5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71" name="Group 20"/>
            <p:cNvGrpSpPr>
              <a:grpSpLocks/>
            </p:cNvGrpSpPr>
            <p:nvPr/>
          </p:nvGrpSpPr>
          <p:grpSpPr bwMode="auto">
            <a:xfrm>
              <a:off x="9319" y="2016"/>
              <a:ext cx="781" cy="1680"/>
              <a:chOff x="1367" y="1968"/>
              <a:chExt cx="781" cy="1680"/>
            </a:xfrm>
          </p:grpSpPr>
          <p:sp>
            <p:nvSpPr>
              <p:cNvPr id="41024" name="Line 22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023" name="Oval 21"/>
              <p:cNvSpPr>
                <a:spLocks noChangeArrowheads="1"/>
              </p:cNvSpPr>
              <p:nvPr/>
            </p:nvSpPr>
            <p:spPr bwMode="auto">
              <a:xfrm>
                <a:off x="1367" y="1968"/>
                <a:ext cx="781" cy="81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</a:rPr>
                  <a:t>a</a:t>
                </a:r>
                <a:r>
                  <a:rPr lang="en-US" sz="1600" b="1" baseline="-25000">
                    <a:solidFill>
                      <a:srgbClr val="FFFFFF"/>
                    </a:solidFill>
                  </a:rPr>
                  <a:t>6</a:t>
                </a:r>
                <a:endParaRPr lang="en-US" sz="16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972" name="Group 23"/>
            <p:cNvGrpSpPr>
              <a:grpSpLocks/>
            </p:cNvGrpSpPr>
            <p:nvPr/>
          </p:nvGrpSpPr>
          <p:grpSpPr bwMode="auto">
            <a:xfrm>
              <a:off x="1367" y="3648"/>
              <a:ext cx="781" cy="1680"/>
              <a:chOff x="1367" y="1968"/>
              <a:chExt cx="781" cy="1680"/>
            </a:xfrm>
          </p:grpSpPr>
          <p:sp>
            <p:nvSpPr>
              <p:cNvPr id="41022" name="Line 25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2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21" name="Oval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3" name="Group 26"/>
            <p:cNvGrpSpPr>
              <a:grpSpLocks/>
            </p:cNvGrpSpPr>
            <p:nvPr/>
          </p:nvGrpSpPr>
          <p:grpSpPr bwMode="auto">
            <a:xfrm>
              <a:off x="2929" y="3648"/>
              <a:ext cx="781" cy="1680"/>
              <a:chOff x="1367" y="1968"/>
              <a:chExt cx="781" cy="1680"/>
            </a:xfrm>
          </p:grpSpPr>
          <p:sp>
            <p:nvSpPr>
              <p:cNvPr id="41020" name="Line 28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9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4" name="Group 29"/>
            <p:cNvGrpSpPr>
              <a:grpSpLocks/>
            </p:cNvGrpSpPr>
            <p:nvPr/>
          </p:nvGrpSpPr>
          <p:grpSpPr bwMode="auto">
            <a:xfrm>
              <a:off x="4491" y="3648"/>
              <a:ext cx="781" cy="1680"/>
              <a:chOff x="1367" y="1968"/>
              <a:chExt cx="781" cy="1680"/>
            </a:xfrm>
          </p:grpSpPr>
          <p:sp>
            <p:nvSpPr>
              <p:cNvPr id="41018" name="Line 31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7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7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6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5" name="Group 32"/>
            <p:cNvGrpSpPr>
              <a:grpSpLocks/>
            </p:cNvGrpSpPr>
            <p:nvPr/>
          </p:nvGrpSpPr>
          <p:grpSpPr bwMode="auto">
            <a:xfrm>
              <a:off x="6124" y="3648"/>
              <a:ext cx="781" cy="1680"/>
              <a:chOff x="1367" y="1968"/>
              <a:chExt cx="781" cy="1680"/>
            </a:xfrm>
          </p:grpSpPr>
          <p:sp>
            <p:nvSpPr>
              <p:cNvPr id="41016" name="Line 34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5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7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6" name="Group 35"/>
            <p:cNvGrpSpPr>
              <a:grpSpLocks/>
            </p:cNvGrpSpPr>
            <p:nvPr/>
          </p:nvGrpSpPr>
          <p:grpSpPr bwMode="auto">
            <a:xfrm>
              <a:off x="7686" y="3696"/>
              <a:ext cx="781" cy="1680"/>
              <a:chOff x="1367" y="1968"/>
              <a:chExt cx="781" cy="1680"/>
            </a:xfrm>
          </p:grpSpPr>
          <p:sp>
            <p:nvSpPr>
              <p:cNvPr id="41014" name="Line 37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3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3" name="Oval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8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977" name="Group 38"/>
            <p:cNvGrpSpPr>
              <a:grpSpLocks/>
            </p:cNvGrpSpPr>
            <p:nvPr/>
          </p:nvGrpSpPr>
          <p:grpSpPr bwMode="auto">
            <a:xfrm>
              <a:off x="9319" y="3696"/>
              <a:ext cx="781" cy="1680"/>
              <a:chOff x="1367" y="1968"/>
              <a:chExt cx="781" cy="1680"/>
            </a:xfrm>
          </p:grpSpPr>
          <p:sp>
            <p:nvSpPr>
              <p:cNvPr id="41012" name="Line 40"/>
              <p:cNvSpPr>
                <a:spLocks noChangeShapeType="1"/>
              </p:cNvSpPr>
              <p:nvPr/>
            </p:nvSpPr>
            <p:spPr bwMode="auto">
              <a:xfrm>
                <a:off x="1722" y="2784"/>
                <a:ext cx="0" cy="864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1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o-RO" sz="1600" b="1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  <m:sup>
                              <m:r>
                                <a:rPr lang="ro-RO" sz="1600" b="1" i="1" smtClean="0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bSup>
                        </m:oMath>
                      </m:oMathPara>
                    </a14:m>
                    <a:endParaRPr lang="en-US" sz="1600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endParaRPr lang="en-US" sz="1600" b="1" dirty="0">
                      <a:solidFill>
                        <a:srgbClr val="FFFF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011" name="Oval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67" y="1968"/>
                    <a:ext cx="781" cy="816"/>
                  </a:xfrm>
                  <a:prstGeom prst="ellipse">
                    <a:avLst/>
                  </a:prstGeom>
                  <a:blipFill rotWithShape="1">
                    <a:blip r:embed="rId9" cstate="print"/>
                    <a:stretch>
                      <a:fillRect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979" name="Line 42"/>
            <p:cNvSpPr>
              <a:spLocks noChangeShapeType="1"/>
            </p:cNvSpPr>
            <p:nvPr/>
          </p:nvSpPr>
          <p:spPr bwMode="auto">
            <a:xfrm>
              <a:off x="1651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8" name="Oval 41"/>
                <p:cNvSpPr>
                  <a:spLocks noChangeArrowheads="1"/>
                </p:cNvSpPr>
                <p:nvPr/>
              </p:nvSpPr>
              <p:spPr bwMode="auto">
                <a:xfrm>
                  <a:off x="1296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78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5328"/>
                  <a:ext cx="781" cy="816"/>
                </a:xfrm>
                <a:prstGeom prst="ellipse">
                  <a:avLst/>
                </a:prstGeom>
                <a:blipFill rotWithShape="1">
                  <a:blip r:embed="rId10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1" name="Line 44"/>
            <p:cNvSpPr>
              <a:spLocks noChangeShapeType="1"/>
            </p:cNvSpPr>
            <p:nvPr/>
          </p:nvSpPr>
          <p:spPr bwMode="auto">
            <a:xfrm>
              <a:off x="3213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0" name="Oval 43"/>
                <p:cNvSpPr>
                  <a:spLocks noChangeArrowheads="1"/>
                </p:cNvSpPr>
                <p:nvPr/>
              </p:nvSpPr>
              <p:spPr bwMode="auto">
                <a:xfrm>
                  <a:off x="2858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0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8" y="5328"/>
                  <a:ext cx="781" cy="816"/>
                </a:xfrm>
                <a:prstGeom prst="ellipse">
                  <a:avLst/>
                </a:prstGeom>
                <a:blipFill rotWithShape="1">
                  <a:blip r:embed="rId11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3" name="Line 46"/>
            <p:cNvSpPr>
              <a:spLocks noChangeShapeType="1"/>
            </p:cNvSpPr>
            <p:nvPr/>
          </p:nvSpPr>
          <p:spPr bwMode="auto">
            <a:xfrm>
              <a:off x="4775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2" name="Oval 45"/>
                <p:cNvSpPr>
                  <a:spLocks noChangeArrowheads="1"/>
                </p:cNvSpPr>
                <p:nvPr/>
              </p:nvSpPr>
              <p:spPr bwMode="auto">
                <a:xfrm>
                  <a:off x="4420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2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0" y="5328"/>
                  <a:ext cx="781" cy="816"/>
                </a:xfrm>
                <a:prstGeom prst="ellipse">
                  <a:avLst/>
                </a:prstGeom>
                <a:blipFill rotWithShape="1">
                  <a:blip r:embed="rId12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5" name="Line 48"/>
            <p:cNvSpPr>
              <a:spLocks noChangeShapeType="1"/>
            </p:cNvSpPr>
            <p:nvPr/>
          </p:nvSpPr>
          <p:spPr bwMode="auto">
            <a:xfrm>
              <a:off x="6408" y="6144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4" name="Oval 47"/>
                <p:cNvSpPr>
                  <a:spLocks noChangeArrowheads="1"/>
                </p:cNvSpPr>
                <p:nvPr/>
              </p:nvSpPr>
              <p:spPr bwMode="auto">
                <a:xfrm>
                  <a:off x="6053" y="532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4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3" y="5328"/>
                  <a:ext cx="781" cy="816"/>
                </a:xfrm>
                <a:prstGeom prst="ellipse">
                  <a:avLst/>
                </a:prstGeom>
                <a:blipFill rotWithShape="1">
                  <a:blip r:embed="rId13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7" name="Line 50"/>
            <p:cNvSpPr>
              <a:spLocks noChangeShapeType="1"/>
            </p:cNvSpPr>
            <p:nvPr/>
          </p:nvSpPr>
          <p:spPr bwMode="auto">
            <a:xfrm>
              <a:off x="7970" y="6192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6" name="Oval 49"/>
                <p:cNvSpPr>
                  <a:spLocks noChangeArrowheads="1"/>
                </p:cNvSpPr>
                <p:nvPr/>
              </p:nvSpPr>
              <p:spPr bwMode="auto">
                <a:xfrm>
                  <a:off x="7615" y="537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6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15" y="5376"/>
                  <a:ext cx="781" cy="816"/>
                </a:xfrm>
                <a:prstGeom prst="ellipse">
                  <a:avLst/>
                </a:prstGeom>
                <a:blipFill rotWithShape="1">
                  <a:blip r:embed="rId14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89" name="Line 52"/>
            <p:cNvSpPr>
              <a:spLocks noChangeShapeType="1"/>
            </p:cNvSpPr>
            <p:nvPr/>
          </p:nvSpPr>
          <p:spPr bwMode="auto">
            <a:xfrm>
              <a:off x="9603" y="6192"/>
              <a:ext cx="0" cy="86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0" name="Line 53"/>
            <p:cNvSpPr>
              <a:spLocks noChangeShapeType="1"/>
            </p:cNvSpPr>
            <p:nvPr/>
          </p:nvSpPr>
          <p:spPr bwMode="auto">
            <a:xfrm>
              <a:off x="2006" y="2688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1" name="Line 54"/>
            <p:cNvSpPr>
              <a:spLocks noChangeShapeType="1"/>
            </p:cNvSpPr>
            <p:nvPr/>
          </p:nvSpPr>
          <p:spPr bwMode="auto">
            <a:xfrm>
              <a:off x="3639" y="2688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2" name="Line 55"/>
            <p:cNvSpPr>
              <a:spLocks noChangeShapeType="1"/>
            </p:cNvSpPr>
            <p:nvPr/>
          </p:nvSpPr>
          <p:spPr bwMode="auto">
            <a:xfrm>
              <a:off x="5201" y="2688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3" name="Line 56"/>
            <p:cNvSpPr>
              <a:spLocks noChangeShapeType="1"/>
            </p:cNvSpPr>
            <p:nvPr/>
          </p:nvSpPr>
          <p:spPr bwMode="auto">
            <a:xfrm>
              <a:off x="6763" y="2784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4" name="Line 57"/>
            <p:cNvSpPr>
              <a:spLocks noChangeShapeType="1"/>
            </p:cNvSpPr>
            <p:nvPr/>
          </p:nvSpPr>
          <p:spPr bwMode="auto">
            <a:xfrm>
              <a:off x="8396" y="2784"/>
              <a:ext cx="923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5" name="Line 58"/>
            <p:cNvSpPr>
              <a:spLocks noChangeShapeType="1"/>
            </p:cNvSpPr>
            <p:nvPr/>
          </p:nvSpPr>
          <p:spPr bwMode="auto">
            <a:xfrm>
              <a:off x="2006" y="4368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6" name="Line 59"/>
            <p:cNvSpPr>
              <a:spLocks noChangeShapeType="1"/>
            </p:cNvSpPr>
            <p:nvPr/>
          </p:nvSpPr>
          <p:spPr bwMode="auto">
            <a:xfrm>
              <a:off x="3639" y="4320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7" name="Line 60"/>
            <p:cNvSpPr>
              <a:spLocks noChangeShapeType="1"/>
            </p:cNvSpPr>
            <p:nvPr/>
          </p:nvSpPr>
          <p:spPr bwMode="auto">
            <a:xfrm>
              <a:off x="5201" y="4368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998" name="Line 61"/>
            <p:cNvSpPr>
              <a:spLocks noChangeShapeType="1"/>
            </p:cNvSpPr>
            <p:nvPr/>
          </p:nvSpPr>
          <p:spPr bwMode="auto">
            <a:xfrm>
              <a:off x="6834" y="4320"/>
              <a:ext cx="2485" cy="115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8" name="Oval 51"/>
                <p:cNvSpPr>
                  <a:spLocks noChangeArrowheads="1"/>
                </p:cNvSpPr>
                <p:nvPr/>
              </p:nvSpPr>
              <p:spPr bwMode="auto">
                <a:xfrm>
                  <a:off x="9248" y="537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88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48" y="5376"/>
                  <a:ext cx="781" cy="816"/>
                </a:xfrm>
                <a:prstGeom prst="ellipse">
                  <a:avLst/>
                </a:prstGeom>
                <a:blipFill rotWithShape="1">
                  <a:blip r:embed="rId15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99" name="Oval 62"/>
                <p:cNvSpPr>
                  <a:spLocks noChangeArrowheads="1"/>
                </p:cNvSpPr>
                <p:nvPr/>
              </p:nvSpPr>
              <p:spPr bwMode="auto">
                <a:xfrm>
                  <a:off x="1296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0999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7008"/>
                  <a:ext cx="781" cy="816"/>
                </a:xfrm>
                <a:prstGeom prst="ellipse">
                  <a:avLst/>
                </a:prstGeom>
                <a:blipFill rotWithShape="1">
                  <a:blip r:embed="rId16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0" name="Oval 63"/>
                <p:cNvSpPr>
                  <a:spLocks noChangeArrowheads="1"/>
                </p:cNvSpPr>
                <p:nvPr/>
              </p:nvSpPr>
              <p:spPr bwMode="auto">
                <a:xfrm>
                  <a:off x="2858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0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8" y="7008"/>
                  <a:ext cx="781" cy="816"/>
                </a:xfrm>
                <a:prstGeom prst="ellipse">
                  <a:avLst/>
                </a:prstGeom>
                <a:blipFill rotWithShape="1">
                  <a:blip r:embed="rId17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1" name="Oval 64"/>
                <p:cNvSpPr>
                  <a:spLocks noChangeArrowheads="1"/>
                </p:cNvSpPr>
                <p:nvPr/>
              </p:nvSpPr>
              <p:spPr bwMode="auto">
                <a:xfrm>
                  <a:off x="4420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1" name="Oval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0" y="7008"/>
                  <a:ext cx="781" cy="816"/>
                </a:xfrm>
                <a:prstGeom prst="ellipse">
                  <a:avLst/>
                </a:prstGeom>
                <a:blipFill rotWithShape="1">
                  <a:blip r:embed="rId18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2" name="Oval 65"/>
                <p:cNvSpPr>
                  <a:spLocks noChangeArrowheads="1"/>
                </p:cNvSpPr>
                <p:nvPr/>
              </p:nvSpPr>
              <p:spPr bwMode="auto">
                <a:xfrm>
                  <a:off x="6053" y="7008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2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3" y="7008"/>
                  <a:ext cx="781" cy="816"/>
                </a:xfrm>
                <a:prstGeom prst="ellipse">
                  <a:avLst/>
                </a:prstGeom>
                <a:blipFill rotWithShape="1">
                  <a:blip r:embed="rId19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3" name="Oval 66"/>
                <p:cNvSpPr>
                  <a:spLocks noChangeArrowheads="1"/>
                </p:cNvSpPr>
                <p:nvPr/>
              </p:nvSpPr>
              <p:spPr bwMode="auto">
                <a:xfrm>
                  <a:off x="7615" y="705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3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15" y="7056"/>
                  <a:ext cx="781" cy="816"/>
                </a:xfrm>
                <a:prstGeom prst="ellipse">
                  <a:avLst/>
                </a:prstGeom>
                <a:blipFill rotWithShape="1">
                  <a:blip r:embed="rId20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05" name="Line 68"/>
            <p:cNvSpPr>
              <a:spLocks noChangeShapeType="1"/>
            </p:cNvSpPr>
            <p:nvPr/>
          </p:nvSpPr>
          <p:spPr bwMode="auto">
            <a:xfrm>
              <a:off x="1935" y="6048"/>
              <a:ext cx="497" cy="67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6" name="Line 69"/>
            <p:cNvSpPr>
              <a:spLocks noChangeShapeType="1"/>
            </p:cNvSpPr>
            <p:nvPr/>
          </p:nvSpPr>
          <p:spPr bwMode="auto">
            <a:xfrm>
              <a:off x="2432" y="6720"/>
              <a:ext cx="5254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7" name="Line 70"/>
            <p:cNvSpPr>
              <a:spLocks noChangeShapeType="1"/>
            </p:cNvSpPr>
            <p:nvPr/>
          </p:nvSpPr>
          <p:spPr bwMode="auto">
            <a:xfrm>
              <a:off x="7686" y="6720"/>
              <a:ext cx="142" cy="336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8" name="Line 71"/>
            <p:cNvSpPr>
              <a:spLocks noChangeShapeType="1"/>
            </p:cNvSpPr>
            <p:nvPr/>
          </p:nvSpPr>
          <p:spPr bwMode="auto">
            <a:xfrm>
              <a:off x="3497" y="6096"/>
              <a:ext cx="426" cy="48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09" name="Line 72"/>
            <p:cNvSpPr>
              <a:spLocks noChangeShapeType="1"/>
            </p:cNvSpPr>
            <p:nvPr/>
          </p:nvSpPr>
          <p:spPr bwMode="auto">
            <a:xfrm>
              <a:off x="3923" y="6576"/>
              <a:ext cx="5254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10" name="Line 73"/>
            <p:cNvSpPr>
              <a:spLocks noChangeShapeType="1"/>
            </p:cNvSpPr>
            <p:nvPr/>
          </p:nvSpPr>
          <p:spPr bwMode="auto">
            <a:xfrm>
              <a:off x="9177" y="6576"/>
              <a:ext cx="284" cy="576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04" name="Oval 67"/>
                <p:cNvSpPr>
                  <a:spLocks noChangeArrowheads="1"/>
                </p:cNvSpPr>
                <p:nvPr/>
              </p:nvSpPr>
              <p:spPr bwMode="auto">
                <a:xfrm>
                  <a:off x="9248" y="7056"/>
                  <a:ext cx="781" cy="816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ro-RO" sz="1600" b="1" i="1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ro-RO" sz="1600" b="1" i="1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  <a:p>
                  <a:pPr algn="ctr"/>
                  <a:endParaRPr lang="en-US" sz="1600" b="1" dirty="0">
                    <a:solidFill>
                      <a:srgbClr val="FFFFFF"/>
                    </a:solidFill>
                  </a:endParaRPr>
                </a:p>
              </p:txBody>
            </p:sp>
          </mc:Choice>
          <mc:Fallback xmlns="">
            <p:sp>
              <p:nvSpPr>
                <p:cNvPr id="41004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48" y="7056"/>
                  <a:ext cx="781" cy="816"/>
                </a:xfrm>
                <a:prstGeom prst="ellipse">
                  <a:avLst/>
                </a:prstGeom>
                <a:blipFill rotWithShape="1">
                  <a:blip r:embed="rId21" cstate="print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4090" name="Rectangle 74"/>
          <p:cNvSpPr>
            <a:spLocks noChangeArrowheads="1"/>
          </p:cNvSpPr>
          <p:nvPr/>
        </p:nvSpPr>
        <p:spPr bwMode="auto">
          <a:xfrm>
            <a:off x="251520" y="5445125"/>
            <a:ext cx="3384550" cy="609600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>
            <a:outerShdw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000" b="1" i="1" dirty="0">
                <a:solidFill>
                  <a:srgbClr val="FF0000"/>
                </a:solidFill>
                <a:latin typeface="+mn-lt"/>
              </a:rPr>
              <a:t>Eroare de sincronizare…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Sume prefix – varianta </a:t>
            </a:r>
            <a:r>
              <a:rPr lang="fr-FR" sz="2800" dirty="0" smtClean="0"/>
              <a:t>1</a:t>
            </a:r>
            <a:r>
              <a:rPr lang="ro-RO" sz="2800" dirty="0" smtClean="0"/>
              <a:t> – probleme</a:t>
            </a:r>
            <a:endParaRPr lang="en-US" sz="2800" dirty="0"/>
          </a:p>
        </p:txBody>
      </p:sp>
      <p:sp>
        <p:nvSpPr>
          <p:cNvPr id="66" name="Oval 6"/>
          <p:cNvSpPr>
            <a:spLocks noChangeArrowheads="1"/>
          </p:cNvSpPr>
          <p:nvPr/>
        </p:nvSpPr>
        <p:spPr bwMode="auto">
          <a:xfrm>
            <a:off x="1180332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2509690" y="3586951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Oval 9"/>
          <p:cNvSpPr>
            <a:spLocks noChangeArrowheads="1"/>
          </p:cNvSpPr>
          <p:nvPr/>
        </p:nvSpPr>
        <p:spPr bwMode="auto">
          <a:xfrm>
            <a:off x="2263513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>
            <a:off x="3592870" y="3586951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Oval 12"/>
          <p:cNvSpPr>
            <a:spLocks noChangeArrowheads="1"/>
          </p:cNvSpPr>
          <p:nvPr/>
        </p:nvSpPr>
        <p:spPr bwMode="auto">
          <a:xfrm>
            <a:off x="3346693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4725286" y="3586951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Oval 15"/>
          <p:cNvSpPr>
            <a:spLocks noChangeArrowheads="1"/>
          </p:cNvSpPr>
          <p:nvPr/>
        </p:nvSpPr>
        <p:spPr bwMode="auto">
          <a:xfrm>
            <a:off x="4479109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4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808467" y="3617421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Oval 18"/>
          <p:cNvSpPr>
            <a:spLocks noChangeArrowheads="1"/>
          </p:cNvSpPr>
          <p:nvPr/>
        </p:nvSpPr>
        <p:spPr bwMode="auto">
          <a:xfrm>
            <a:off x="5562290" y="309943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5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6940883" y="3617421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21"/>
          <p:cNvSpPr>
            <a:spLocks noChangeArrowheads="1"/>
          </p:cNvSpPr>
          <p:nvPr/>
        </p:nvSpPr>
        <p:spPr bwMode="auto">
          <a:xfrm>
            <a:off x="6694706" y="309943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6</a:t>
            </a:r>
            <a:endParaRPr lang="en-US" sz="16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27"/>
              <p:cNvSpPr>
                <a:spLocks noChangeArrowheads="1"/>
              </p:cNvSpPr>
              <p:nvPr/>
            </p:nvSpPr>
            <p:spPr bwMode="auto">
              <a:xfrm>
                <a:off x="2263513" y="413541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0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3513" y="4135413"/>
                <a:ext cx="541590" cy="517991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30"/>
              <p:cNvSpPr>
                <a:spLocks noChangeArrowheads="1"/>
              </p:cNvSpPr>
              <p:nvPr/>
            </p:nvSpPr>
            <p:spPr bwMode="auto">
              <a:xfrm>
                <a:off x="3346693" y="413541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2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6693" y="4135413"/>
                <a:ext cx="541590" cy="517991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33"/>
              <p:cNvSpPr>
                <a:spLocks noChangeArrowheads="1"/>
              </p:cNvSpPr>
              <p:nvPr/>
            </p:nvSpPr>
            <p:spPr bwMode="auto">
              <a:xfrm>
                <a:off x="4479109" y="413541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9109" y="4135413"/>
                <a:ext cx="541590" cy="517991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36"/>
              <p:cNvSpPr>
                <a:spLocks noChangeArrowheads="1"/>
              </p:cNvSpPr>
              <p:nvPr/>
            </p:nvSpPr>
            <p:spPr bwMode="auto">
              <a:xfrm>
                <a:off x="5562290" y="416588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6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290" y="4165883"/>
                <a:ext cx="541590" cy="517991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39"/>
              <p:cNvSpPr>
                <a:spLocks noChangeArrowheads="1"/>
              </p:cNvSpPr>
              <p:nvPr/>
            </p:nvSpPr>
            <p:spPr bwMode="auto">
              <a:xfrm>
                <a:off x="6694706" y="4165883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8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4706" y="4165883"/>
                <a:ext cx="541590" cy="517991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53"/>
          <p:cNvSpPr>
            <a:spLocks noChangeShapeType="1"/>
          </p:cNvSpPr>
          <p:nvPr/>
        </p:nvSpPr>
        <p:spPr bwMode="auto">
          <a:xfrm>
            <a:off x="1623452" y="3526011"/>
            <a:ext cx="716300" cy="7312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Line 54"/>
          <p:cNvSpPr>
            <a:spLocks noChangeShapeType="1"/>
          </p:cNvSpPr>
          <p:nvPr/>
        </p:nvSpPr>
        <p:spPr bwMode="auto">
          <a:xfrm>
            <a:off x="2755867" y="3429000"/>
            <a:ext cx="640063" cy="82829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Line 55"/>
          <p:cNvSpPr>
            <a:spLocks noChangeShapeType="1"/>
          </p:cNvSpPr>
          <p:nvPr/>
        </p:nvSpPr>
        <p:spPr bwMode="auto">
          <a:xfrm>
            <a:off x="3839048" y="3429000"/>
            <a:ext cx="732952" cy="82829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3" name="Line 56"/>
          <p:cNvSpPr>
            <a:spLocks noChangeShapeType="1"/>
          </p:cNvSpPr>
          <p:nvPr/>
        </p:nvSpPr>
        <p:spPr bwMode="auto">
          <a:xfrm>
            <a:off x="4971463" y="3429000"/>
            <a:ext cx="689297" cy="8892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Line 57"/>
          <p:cNvSpPr>
            <a:spLocks noChangeShapeType="1"/>
          </p:cNvSpPr>
          <p:nvPr/>
        </p:nvSpPr>
        <p:spPr bwMode="auto">
          <a:xfrm>
            <a:off x="6103879" y="3429000"/>
            <a:ext cx="689297" cy="8892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401030" y="1859022"/>
            <a:ext cx="8341940" cy="5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o-RO" sz="2000" dirty="0"/>
              <a:t>Presupunem că procesorul numărul 3 este mai lent decât restul</a:t>
            </a:r>
            <a:r>
              <a:rPr lang="ro-RO" sz="2000" dirty="0" smtClean="0"/>
              <a:t>.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Suprascriere</a:t>
            </a:r>
            <a:r>
              <a:rPr lang="en-US" sz="2000" dirty="0" smtClean="0"/>
              <a:t> a </a:t>
            </a:r>
            <a:r>
              <a:rPr lang="en-US" sz="2000" dirty="0" err="1" smtClean="0"/>
              <a:t>loca</a:t>
            </a:r>
            <a:r>
              <a:rPr lang="ro-RO" sz="2000" dirty="0" smtClean="0"/>
              <a:t>ț</a:t>
            </a:r>
            <a:r>
              <a:rPr lang="en-US" sz="2000" dirty="0" err="1" smtClean="0"/>
              <a:t>iei</a:t>
            </a:r>
            <a:r>
              <a:rPr lang="en-US" sz="2000" dirty="0" smtClean="0"/>
              <a:t> de </a:t>
            </a:r>
            <a:r>
              <a:rPr lang="en-US" sz="2000" dirty="0" err="1" smtClean="0"/>
              <a:t>memorie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27"/>
              <p:cNvSpPr>
                <a:spLocks noChangeArrowheads="1"/>
              </p:cNvSpPr>
              <p:nvPr/>
            </p:nvSpPr>
            <p:spPr bwMode="auto">
              <a:xfrm>
                <a:off x="2267744" y="3068960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4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3068960"/>
                <a:ext cx="541590" cy="517991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6"/>
          <p:cNvSpPr>
            <a:spLocks noChangeArrowheads="1"/>
          </p:cNvSpPr>
          <p:nvPr/>
        </p:nvSpPr>
        <p:spPr bwMode="auto">
          <a:xfrm>
            <a:off x="2267744" y="3068960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383868" y="5173999"/>
                <a:ext cx="2376264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  <m:r>
                        <a:rPr lang="ro-RO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o-RO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ro-RO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8" y="5173999"/>
                <a:ext cx="2376264" cy="487249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8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1" grpId="0" animBg="1"/>
      <p:bldP spid="73" grpId="0" animBg="1"/>
      <p:bldP spid="75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25" grpId="0" animBg="1"/>
      <p:bldP spid="1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9350"/>
            <a:ext cx="8229600" cy="487362"/>
          </a:xfrm>
        </p:spPr>
        <p:txBody>
          <a:bodyPr/>
          <a:lstStyle/>
          <a:p>
            <a:r>
              <a:rPr lang="fr-FR" sz="2800" dirty="0" smtClean="0"/>
              <a:t>Sume prefix – varianta 2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2816"/>
            <a:ext cx="8164512" cy="30003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a[1:n], temp[1:n];</a:t>
            </a:r>
            <a:endParaRPr lang="en-US" sz="20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suma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[k=1 to n] {</a:t>
            </a:r>
            <a:endParaRPr lang="en-US" sz="20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[j = 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sup(log</a:t>
            </a:r>
            <a:r>
              <a:rPr lang="en-US" sz="2000" baseline="-30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n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)] {</a:t>
            </a:r>
            <a:endParaRPr lang="en-US" sz="20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temp[k]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a[k];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  <a:endParaRPr lang="en-US" sz="20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ro-RO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-</a:t>
            </a:r>
            <a:r>
              <a:rPr lang="ro-RO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j-1</a:t>
            </a:r>
            <a:r>
              <a:rPr lang="ro-RO" sz="2000" baseline="30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&gt;=</a:t>
            </a:r>
            <a:r>
              <a:rPr lang="ro-RO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1)</a:t>
            </a:r>
            <a:endParaRPr lang="en-US" sz="20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		 a[k] 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temp[k-2</a:t>
            </a:r>
            <a:r>
              <a:rPr lang="en-US" sz="2000" baseline="30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j-1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+ a[k</a:t>
            </a: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];</a:t>
            </a:r>
            <a:endParaRPr lang="en-US" sz="20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0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000" dirty="0" smtClean="0">
              <a:solidFill>
                <a:srgbClr val="12199A"/>
              </a:solidFill>
              <a:latin typeface="Courier New" pitchFamily="49" charset="0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5103714" y="439414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7696002" y="439414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27"/>
              <p:cNvSpPr>
                <a:spLocks noChangeArrowheads="1"/>
              </p:cNvSpPr>
              <p:nvPr/>
            </p:nvSpPr>
            <p:spPr bwMode="auto">
              <a:xfrm>
                <a:off x="5786261" y="5244561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6261" y="5244561"/>
                <a:ext cx="541590" cy="517991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30"/>
              <p:cNvSpPr>
                <a:spLocks noChangeArrowheads="1"/>
              </p:cNvSpPr>
              <p:nvPr/>
            </p:nvSpPr>
            <p:spPr bwMode="auto">
              <a:xfrm>
                <a:off x="6412157" y="613574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8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2157" y="6135749"/>
                <a:ext cx="541590" cy="517991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33"/>
              <p:cNvSpPr>
                <a:spLocks noChangeArrowheads="1"/>
              </p:cNvSpPr>
              <p:nvPr/>
            </p:nvSpPr>
            <p:spPr bwMode="auto">
              <a:xfrm>
                <a:off x="7702818" y="6135749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9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2818" y="6135749"/>
                <a:ext cx="541590" cy="517991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36"/>
              <p:cNvSpPr>
                <a:spLocks noChangeArrowheads="1"/>
              </p:cNvSpPr>
              <p:nvPr/>
            </p:nvSpPr>
            <p:spPr bwMode="auto">
              <a:xfrm>
                <a:off x="7047606" y="5229200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7606" y="5229200"/>
                <a:ext cx="541590" cy="517991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53"/>
          <p:cNvSpPr>
            <a:spLocks noChangeShapeType="1"/>
          </p:cNvSpPr>
          <p:nvPr/>
        </p:nvSpPr>
        <p:spPr bwMode="auto">
          <a:xfrm>
            <a:off x="5523496" y="4849296"/>
            <a:ext cx="344648" cy="45684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Line 54"/>
          <p:cNvSpPr>
            <a:spLocks noChangeShapeType="1"/>
          </p:cNvSpPr>
          <p:nvPr/>
        </p:nvSpPr>
        <p:spPr bwMode="auto">
          <a:xfrm>
            <a:off x="6876257" y="4849295"/>
            <a:ext cx="288031" cy="43169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Line 55"/>
          <p:cNvSpPr>
            <a:spLocks noChangeShapeType="1"/>
          </p:cNvSpPr>
          <p:nvPr/>
        </p:nvSpPr>
        <p:spPr bwMode="auto">
          <a:xfrm>
            <a:off x="7973612" y="4910237"/>
            <a:ext cx="1" cy="123410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Line 56"/>
          <p:cNvSpPr>
            <a:spLocks noChangeShapeType="1"/>
          </p:cNvSpPr>
          <p:nvPr/>
        </p:nvSpPr>
        <p:spPr bwMode="auto">
          <a:xfrm>
            <a:off x="6197966" y="5708368"/>
            <a:ext cx="345907" cy="48246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399858" y="439414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a</a:t>
            </a:r>
            <a:r>
              <a:rPr lang="ro-RO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6682952" y="4905847"/>
            <a:ext cx="0" cy="122990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7452320" y="5708368"/>
            <a:ext cx="360040" cy="52894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smtClean="0"/>
              <a:t>Sume prefix – varianta 3</a:t>
            </a:r>
            <a:endParaRPr lang="en-US" sz="2800" smtClean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641208" cy="504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a[1:n], temp[1:n];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</a:rPr>
              <a:t>process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</a:rPr>
              <a:t>suma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[k:1 to n] {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d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</a:rPr>
              <a:t>while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d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&lt;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)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{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  temp[k]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a[k];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</a:rPr>
              <a:t>barrier;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(k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–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&gt;=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1) a[k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temp[k-d] + a[k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];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</a:rPr>
              <a:t>barrier;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d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2 *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d;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</a:rPr>
              <a:t>}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</a:rPr>
              <a:t>}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Sume prefix – varianta SIMD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00808"/>
            <a:ext cx="5410200" cy="515719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200" b="1" dirty="0" err="1" smtClean="0">
                <a:latin typeface="Courier" charset="0"/>
              </a:rPr>
              <a:t>int</a:t>
            </a:r>
            <a:r>
              <a:rPr lang="en-US" altLang="en-US" sz="2200" dirty="0" smtClean="0">
                <a:latin typeface="Courier" charset="0"/>
              </a:rPr>
              <a:t> </a:t>
            </a:r>
            <a:r>
              <a:rPr lang="en-US" altLang="en-US" sz="2200" dirty="0" smtClean="0">
                <a:latin typeface="Courier" charset="0"/>
              </a:rPr>
              <a:t>a[1:n];</a:t>
            </a:r>
          </a:p>
          <a:p>
            <a:pPr>
              <a:buFontTx/>
              <a:buNone/>
            </a:pPr>
            <a:r>
              <a:rPr lang="en-US" altLang="en-US" sz="2200" b="1" dirty="0" smtClean="0">
                <a:latin typeface="Courier" charset="0"/>
              </a:rPr>
              <a:t>process</a:t>
            </a:r>
            <a:r>
              <a:rPr lang="en-US" altLang="en-US" sz="2200" dirty="0" smtClean="0">
                <a:latin typeface="Courier" charset="0"/>
              </a:rPr>
              <a:t> </a:t>
            </a:r>
            <a:r>
              <a:rPr lang="en-US" altLang="en-US" sz="2200" dirty="0" err="1" smtClean="0">
                <a:latin typeface="Courier" charset="0"/>
              </a:rPr>
              <a:t>suma</a:t>
            </a:r>
            <a:r>
              <a:rPr lang="en-US" altLang="en-US" sz="2200" dirty="0" smtClean="0">
                <a:latin typeface="Courier" charset="0"/>
              </a:rPr>
              <a:t> [k=1 to n]{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" charset="0"/>
              </a:rPr>
              <a:t>   </a:t>
            </a:r>
            <a:r>
              <a:rPr lang="en-US" altLang="en-US" sz="2200" b="1" dirty="0" err="1" smtClean="0">
                <a:latin typeface="Courier" charset="0"/>
              </a:rPr>
              <a:t>int</a:t>
            </a:r>
            <a:r>
              <a:rPr lang="en-US" altLang="en-US" sz="2200" dirty="0" smtClean="0">
                <a:latin typeface="Courier" charset="0"/>
              </a:rPr>
              <a:t> temp;          </a:t>
            </a:r>
          </a:p>
          <a:p>
            <a:pPr>
              <a:buFontTx/>
              <a:buNone/>
            </a:pPr>
            <a:r>
              <a:rPr lang="en-US" altLang="en-US" sz="2200" dirty="0" smtClean="0"/>
              <a:t>               /*temp </a:t>
            </a:r>
            <a:r>
              <a:rPr lang="en-US" altLang="en-US" sz="2200" dirty="0" err="1" smtClean="0"/>
              <a:t>este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locala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procesului</a:t>
            </a:r>
            <a:r>
              <a:rPr lang="en-US" altLang="en-US" sz="2200" dirty="0" smtClean="0"/>
              <a:t> k*/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" charset="0"/>
              </a:rPr>
              <a:t>   </a:t>
            </a:r>
            <a:r>
              <a:rPr lang="en-US" altLang="en-US" sz="2200" b="1" dirty="0" smtClean="0">
                <a:latin typeface="Courier" charset="0"/>
              </a:rPr>
              <a:t>for</a:t>
            </a:r>
            <a:r>
              <a:rPr lang="en-US" altLang="en-US" sz="2200" dirty="0" smtClean="0">
                <a:latin typeface="Courier" charset="0"/>
              </a:rPr>
              <a:t> [j = 1 </a:t>
            </a:r>
            <a:r>
              <a:rPr lang="en-US" altLang="en-US" sz="2200" b="1" dirty="0" smtClean="0">
                <a:latin typeface="Courier" charset="0"/>
              </a:rPr>
              <a:t>to</a:t>
            </a:r>
            <a:r>
              <a:rPr lang="en-US" altLang="en-US" sz="2200" dirty="0" smtClean="0">
                <a:latin typeface="Courier" charset="0"/>
              </a:rPr>
              <a:t> sup(log</a:t>
            </a:r>
            <a:r>
              <a:rPr lang="en-US" altLang="en-US" sz="2200" baseline="-25000" dirty="0" smtClean="0">
                <a:latin typeface="Courier" charset="0"/>
              </a:rPr>
              <a:t>2</a:t>
            </a:r>
            <a:r>
              <a:rPr lang="en-US" altLang="en-US" sz="2200" dirty="0" smtClean="0">
                <a:latin typeface="Courier" charset="0"/>
              </a:rPr>
              <a:t> n)]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" charset="0"/>
              </a:rPr>
              <a:t>      </a:t>
            </a:r>
            <a:r>
              <a:rPr lang="en-US" altLang="en-US" sz="2200" b="1" dirty="0" smtClean="0">
                <a:latin typeface="Courier" charset="0"/>
              </a:rPr>
              <a:t>if</a:t>
            </a:r>
            <a:r>
              <a:rPr lang="en-US" altLang="en-US" sz="2200" dirty="0" smtClean="0">
                <a:latin typeface="Courier" charset="0"/>
              </a:rPr>
              <a:t> (k-2</a:t>
            </a:r>
            <a:r>
              <a:rPr lang="en-US" altLang="en-US" sz="2200" baseline="30000" dirty="0" smtClean="0">
                <a:latin typeface="Courier" charset="0"/>
              </a:rPr>
              <a:t>j-1</a:t>
            </a:r>
            <a:r>
              <a:rPr lang="en-US" altLang="en-US" sz="2200" dirty="0" smtClean="0">
                <a:latin typeface="Courier" charset="0"/>
              </a:rPr>
              <a:t>&gt;=1){ 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" charset="0"/>
              </a:rPr>
              <a:t>         temp = a[k-2</a:t>
            </a:r>
            <a:r>
              <a:rPr lang="en-US" altLang="en-US" sz="2200" baseline="30000" dirty="0" smtClean="0">
                <a:latin typeface="Courier" charset="0"/>
              </a:rPr>
              <a:t>j-1</a:t>
            </a:r>
            <a:r>
              <a:rPr lang="en-US" altLang="en-US" sz="2200" dirty="0" smtClean="0">
                <a:latin typeface="Courier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" charset="0"/>
              </a:rPr>
              <a:t>         a[k] = temp + a[k];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" charset="0"/>
              </a:rPr>
              <a:t>      }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" charset="0"/>
              </a:rPr>
              <a:t>} </a:t>
            </a:r>
            <a:endParaRPr lang="en-US" altLang="en-US" sz="2200" b="1" dirty="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200" dirty="0" smtClean="0">
                <a:cs typeface="Times New Roman" pitchFamily="18" charset="0"/>
              </a:rPr>
              <a:t>Pune in </a:t>
            </a:r>
            <a:r>
              <a:rPr lang="en-US" altLang="en-US" sz="2200" dirty="0" err="1" smtClean="0">
                <a:cs typeface="Times New Roman" pitchFamily="18" charset="0"/>
              </a:rPr>
              <a:t>evidenta</a:t>
            </a:r>
            <a:r>
              <a:rPr lang="en-US" altLang="en-US" sz="2200" dirty="0" smtClean="0"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cs typeface="Times New Roman" pitchFamily="18" charset="0"/>
              </a:rPr>
              <a:t>procesoarele</a:t>
            </a:r>
            <a:r>
              <a:rPr lang="en-US" altLang="en-US" sz="2200" dirty="0" smtClean="0">
                <a:cs typeface="Times New Roman" pitchFamily="18" charset="0"/>
              </a:rPr>
              <a:t> care </a:t>
            </a:r>
            <a:r>
              <a:rPr lang="en-US" altLang="en-US" sz="2200" dirty="0" err="1" smtClean="0">
                <a:cs typeface="Times New Roman" pitchFamily="18" charset="0"/>
              </a:rPr>
              <a:t>lucreaza</a:t>
            </a:r>
            <a:r>
              <a:rPr lang="en-US" altLang="en-US" sz="2200" dirty="0" smtClean="0">
                <a:cs typeface="Times New Roman" pitchFamily="18" charset="0"/>
              </a:rPr>
              <a:t> – </a:t>
            </a:r>
            <a:r>
              <a:rPr lang="en-US" altLang="en-US" sz="2200" dirty="0" smtClean="0">
                <a:solidFill>
                  <a:srgbClr val="0000FF"/>
                </a:solidFill>
                <a:cs typeface="Times New Roman" pitchFamily="18" charset="0"/>
              </a:rPr>
              <a:t>k :=2</a:t>
            </a:r>
            <a:r>
              <a:rPr lang="en-US" altLang="en-US" sz="2200" baseline="30000" dirty="0" smtClean="0">
                <a:solidFill>
                  <a:srgbClr val="0000FF"/>
                </a:solidFill>
                <a:cs typeface="Times New Roman" pitchFamily="18" charset="0"/>
              </a:rPr>
              <a:t>j-1</a:t>
            </a:r>
            <a:r>
              <a:rPr lang="en-US" altLang="en-US" sz="2200" dirty="0" smtClean="0">
                <a:solidFill>
                  <a:srgbClr val="0000FF"/>
                </a:solidFill>
                <a:cs typeface="Times New Roman" pitchFamily="18" charset="0"/>
              </a:rPr>
              <a:t>+1 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to</a:t>
            </a:r>
            <a:r>
              <a:rPr lang="en-US" altLang="en-US" sz="2200" dirty="0" smtClean="0">
                <a:solidFill>
                  <a:srgbClr val="0000FF"/>
                </a:solidFill>
                <a:cs typeface="Times New Roman" pitchFamily="18" charset="0"/>
              </a:rPr>
              <a:t> N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en-US" sz="2200" dirty="0" smtClean="0">
              <a:cs typeface="Times New Roman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580112" y="1772816"/>
            <a:ext cx="3352800" cy="3657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b="1" dirty="0" err="1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a[n], temp[n];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process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suma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[k=1 to n]{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    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for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[j = 1 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to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sup(log</a:t>
            </a:r>
            <a:r>
              <a:rPr lang="en-US" sz="1800" baseline="-300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n)]{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temp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[k] = a[k];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       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barrier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       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if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(k-2</a:t>
            </a:r>
            <a:r>
              <a:rPr lang="en-US" sz="1800" baseline="300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j-1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&gt;=1) 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	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    a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[k] := temp[k-2</a:t>
            </a:r>
            <a:r>
              <a:rPr lang="en-US" sz="1800" baseline="300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j-1</a:t>
            </a: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] + a[k];</a:t>
            </a:r>
            <a:endParaRPr lang="en-US" sz="1800" b="1" dirty="0">
              <a:solidFill>
                <a:srgbClr val="C00000"/>
              </a:solidFill>
              <a:latin typeface="Arial" charset="0"/>
              <a:ea typeface="ＭＳ Ｐゴシック" charset="0"/>
              <a:cs typeface="Times New Roman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       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barrier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     </a:t>
            </a: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defRPr/>
            </a:pPr>
            <a:endParaRPr lang="en-US" sz="1800" b="1" dirty="0">
              <a:solidFill>
                <a:srgbClr val="C00000"/>
              </a:solidFill>
              <a:latin typeface="Arial" charset="0"/>
              <a:ea typeface="ＭＳ Ｐゴシック" charset="0"/>
              <a:cs typeface="Times New Roman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800" b="1" dirty="0">
                <a:solidFill>
                  <a:srgbClr val="C00000"/>
                </a:solidFill>
                <a:latin typeface="Arial" charset="0"/>
                <a:ea typeface="ＭＳ Ｐゴシック" charset="0"/>
                <a:cs typeface="Times New Roman" charset="0"/>
              </a:rPr>
              <a:t>VARIANTA MIMD</a:t>
            </a:r>
            <a:endParaRPr lang="en-US" sz="1800" dirty="0">
              <a:solidFill>
                <a:srgbClr val="C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fr-FR" sz="2800" dirty="0" smtClean="0"/>
              <a:t>Sume prefix – varianta </a:t>
            </a:r>
            <a:r>
              <a:rPr lang="ro-RO" sz="2800" dirty="0" smtClean="0"/>
              <a:t>1 </a:t>
            </a:r>
            <a:r>
              <a:rPr lang="fr-FR" sz="2800" dirty="0" smtClean="0"/>
              <a:t>SIMD</a:t>
            </a:r>
            <a:r>
              <a:rPr lang="ro-RO" sz="2800" dirty="0" smtClean="0"/>
              <a:t> </a:t>
            </a:r>
            <a:endParaRPr lang="en-US" sz="2800" dirty="0" smtClean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10685" y="3223506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764508" y="270551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1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093866" y="3223506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847689" y="270551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</a:t>
            </a:r>
            <a:r>
              <a:rPr lang="en-US" sz="1600" b="1" baseline="-25000" dirty="0">
                <a:solidFill>
                  <a:srgbClr val="FFFFFF"/>
                </a:solidFill>
              </a:rPr>
              <a:t>2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177046" y="3223506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30869" y="270551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3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6309462" y="3223506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6063285" y="270551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4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7392643" y="3253976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7146466" y="273598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5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8525059" y="3253976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8278882" y="2735985"/>
            <a:ext cx="541590" cy="51799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</a:t>
            </a:r>
            <a:r>
              <a:rPr lang="en-US" sz="1600" b="1" baseline="-25000">
                <a:solidFill>
                  <a:srgbClr val="FFFFFF"/>
                </a:solidFill>
              </a:rPr>
              <a:t>6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3010685" y="4289959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24"/>
              <p:cNvSpPr>
                <a:spLocks noChangeArrowheads="1"/>
              </p:cNvSpPr>
              <p:nvPr/>
            </p:nvSpPr>
            <p:spPr bwMode="auto">
              <a:xfrm>
                <a:off x="2764508" y="3771968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508" y="3771968"/>
                <a:ext cx="541590" cy="517991"/>
              </a:xfrm>
              <a:prstGeom prst="ellipse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093866" y="4289959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27"/>
              <p:cNvSpPr>
                <a:spLocks noChangeArrowheads="1"/>
              </p:cNvSpPr>
              <p:nvPr/>
            </p:nvSpPr>
            <p:spPr bwMode="auto">
              <a:xfrm>
                <a:off x="3847689" y="3771968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0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7689" y="3771968"/>
                <a:ext cx="541590" cy="517991"/>
              </a:xfrm>
              <a:prstGeom prst="ellipse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5177046" y="4289959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30"/>
              <p:cNvSpPr>
                <a:spLocks noChangeArrowheads="1"/>
              </p:cNvSpPr>
              <p:nvPr/>
            </p:nvSpPr>
            <p:spPr bwMode="auto">
              <a:xfrm>
                <a:off x="4930869" y="3771968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2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0869" y="3771968"/>
                <a:ext cx="541590" cy="517991"/>
              </a:xfrm>
              <a:prstGeom prst="ellipse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6309462" y="4289959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33"/>
              <p:cNvSpPr>
                <a:spLocks noChangeArrowheads="1"/>
              </p:cNvSpPr>
              <p:nvPr/>
            </p:nvSpPr>
            <p:spPr bwMode="auto">
              <a:xfrm>
                <a:off x="6063285" y="3771968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3285" y="3771968"/>
                <a:ext cx="541590" cy="517991"/>
              </a:xfrm>
              <a:prstGeom prst="ellipse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392643" y="4320429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7146466" y="3802438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6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6466" y="3802438"/>
                <a:ext cx="541590" cy="517991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8525059" y="4320429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8278882" y="3802438"/>
                <a:ext cx="541590" cy="51799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8882" y="3802438"/>
                <a:ext cx="541590" cy="517991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2961450" y="5356413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41"/>
              <p:cNvSpPr>
                <a:spLocks noChangeArrowheads="1"/>
              </p:cNvSpPr>
              <p:nvPr/>
            </p:nvSpPr>
            <p:spPr bwMode="auto">
              <a:xfrm>
                <a:off x="2715273" y="4838421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0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5273" y="4838421"/>
                <a:ext cx="541590" cy="517992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44"/>
          <p:cNvSpPr>
            <a:spLocks noChangeShapeType="1"/>
          </p:cNvSpPr>
          <p:nvPr/>
        </p:nvSpPr>
        <p:spPr bwMode="auto">
          <a:xfrm>
            <a:off x="4044631" y="5356413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43"/>
              <p:cNvSpPr>
                <a:spLocks noChangeArrowheads="1"/>
              </p:cNvSpPr>
              <p:nvPr/>
            </p:nvSpPr>
            <p:spPr bwMode="auto">
              <a:xfrm>
                <a:off x="3798453" y="4838421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2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8453" y="4838421"/>
                <a:ext cx="541590" cy="517992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46"/>
          <p:cNvSpPr>
            <a:spLocks noChangeShapeType="1"/>
          </p:cNvSpPr>
          <p:nvPr/>
        </p:nvSpPr>
        <p:spPr bwMode="auto">
          <a:xfrm>
            <a:off x="5127811" y="5356413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45"/>
              <p:cNvSpPr>
                <a:spLocks noChangeArrowheads="1"/>
              </p:cNvSpPr>
              <p:nvPr/>
            </p:nvSpPr>
            <p:spPr bwMode="auto">
              <a:xfrm>
                <a:off x="4881634" y="4838421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4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1634" y="4838421"/>
                <a:ext cx="541590" cy="517992"/>
              </a:xfrm>
              <a:prstGeom prst="ellipse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6260227" y="5356413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47"/>
              <p:cNvSpPr>
                <a:spLocks noChangeArrowheads="1"/>
              </p:cNvSpPr>
              <p:nvPr/>
            </p:nvSpPr>
            <p:spPr bwMode="auto">
              <a:xfrm>
                <a:off x="6014050" y="4838421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6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4050" y="4838421"/>
                <a:ext cx="541590" cy="517992"/>
              </a:xfrm>
              <a:prstGeom prst="ellipse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50"/>
          <p:cNvSpPr>
            <a:spLocks noChangeShapeType="1"/>
          </p:cNvSpPr>
          <p:nvPr/>
        </p:nvSpPr>
        <p:spPr bwMode="auto">
          <a:xfrm>
            <a:off x="7343408" y="5386883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49"/>
              <p:cNvSpPr>
                <a:spLocks noChangeArrowheads="1"/>
              </p:cNvSpPr>
              <p:nvPr/>
            </p:nvSpPr>
            <p:spPr bwMode="auto">
              <a:xfrm>
                <a:off x="7097230" y="4868891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8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7230" y="4868891"/>
                <a:ext cx="541590" cy="517992"/>
              </a:xfrm>
              <a:prstGeom prst="ellipse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52"/>
          <p:cNvSpPr>
            <a:spLocks noChangeShapeType="1"/>
          </p:cNvSpPr>
          <p:nvPr/>
        </p:nvSpPr>
        <p:spPr bwMode="auto">
          <a:xfrm>
            <a:off x="8475824" y="5386883"/>
            <a:ext cx="0" cy="5484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>
            <a:off x="3207628" y="3162566"/>
            <a:ext cx="716300" cy="7312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Line 54"/>
          <p:cNvSpPr>
            <a:spLocks noChangeShapeType="1"/>
          </p:cNvSpPr>
          <p:nvPr/>
        </p:nvSpPr>
        <p:spPr bwMode="auto">
          <a:xfrm>
            <a:off x="4340043" y="3065555"/>
            <a:ext cx="640063" cy="82829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Line 55"/>
          <p:cNvSpPr>
            <a:spLocks noChangeShapeType="1"/>
          </p:cNvSpPr>
          <p:nvPr/>
        </p:nvSpPr>
        <p:spPr bwMode="auto">
          <a:xfrm>
            <a:off x="5423224" y="3065555"/>
            <a:ext cx="732952" cy="82829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Line 56"/>
          <p:cNvSpPr>
            <a:spLocks noChangeShapeType="1"/>
          </p:cNvSpPr>
          <p:nvPr/>
        </p:nvSpPr>
        <p:spPr bwMode="auto">
          <a:xfrm>
            <a:off x="6555639" y="3065555"/>
            <a:ext cx="689297" cy="8892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Line 57"/>
          <p:cNvSpPr>
            <a:spLocks noChangeShapeType="1"/>
          </p:cNvSpPr>
          <p:nvPr/>
        </p:nvSpPr>
        <p:spPr bwMode="auto">
          <a:xfrm>
            <a:off x="7688055" y="3065555"/>
            <a:ext cx="689297" cy="889234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>
            <a:off x="3207628" y="4229019"/>
            <a:ext cx="1723242" cy="7312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Line 59"/>
          <p:cNvSpPr>
            <a:spLocks noChangeShapeType="1"/>
          </p:cNvSpPr>
          <p:nvPr/>
        </p:nvSpPr>
        <p:spPr bwMode="auto">
          <a:xfrm>
            <a:off x="4340044" y="4198549"/>
            <a:ext cx="1723242" cy="73128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5423224" y="4145675"/>
            <a:ext cx="1723241" cy="81462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Line 61"/>
          <p:cNvSpPr>
            <a:spLocks noChangeShapeType="1"/>
          </p:cNvSpPr>
          <p:nvPr/>
        </p:nvSpPr>
        <p:spPr bwMode="auto">
          <a:xfrm>
            <a:off x="6555640" y="4198549"/>
            <a:ext cx="1760776" cy="76175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51"/>
              <p:cNvSpPr>
                <a:spLocks noChangeArrowheads="1"/>
              </p:cNvSpPr>
              <p:nvPr/>
            </p:nvSpPr>
            <p:spPr bwMode="auto">
              <a:xfrm>
                <a:off x="8229646" y="4868891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9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46" y="4868891"/>
                <a:ext cx="541590" cy="517992"/>
              </a:xfrm>
              <a:prstGeom prst="ellipse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62"/>
              <p:cNvSpPr>
                <a:spLocks noChangeArrowheads="1"/>
              </p:cNvSpPr>
              <p:nvPr/>
            </p:nvSpPr>
            <p:spPr bwMode="auto">
              <a:xfrm>
                <a:off x="2715273" y="5904874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0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5273" y="5904874"/>
                <a:ext cx="541590" cy="517992"/>
              </a:xfrm>
              <a:prstGeom prst="ellipse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63"/>
              <p:cNvSpPr>
                <a:spLocks noChangeArrowheads="1"/>
              </p:cNvSpPr>
              <p:nvPr/>
            </p:nvSpPr>
            <p:spPr bwMode="auto">
              <a:xfrm>
                <a:off x="3798453" y="5904874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1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8453" y="5904874"/>
                <a:ext cx="541590" cy="517992"/>
              </a:xfrm>
              <a:prstGeom prst="ellipse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64"/>
              <p:cNvSpPr>
                <a:spLocks noChangeArrowheads="1"/>
              </p:cNvSpPr>
              <p:nvPr/>
            </p:nvSpPr>
            <p:spPr bwMode="auto">
              <a:xfrm>
                <a:off x="4881634" y="5904874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2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1634" y="5904874"/>
                <a:ext cx="541590" cy="517992"/>
              </a:xfrm>
              <a:prstGeom prst="ellipse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65"/>
              <p:cNvSpPr>
                <a:spLocks noChangeArrowheads="1"/>
              </p:cNvSpPr>
              <p:nvPr/>
            </p:nvSpPr>
            <p:spPr bwMode="auto">
              <a:xfrm>
                <a:off x="6014050" y="5904874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3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4050" y="5904874"/>
                <a:ext cx="541590" cy="517992"/>
              </a:xfrm>
              <a:prstGeom prst="ellipse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66"/>
              <p:cNvSpPr>
                <a:spLocks noChangeArrowheads="1"/>
              </p:cNvSpPr>
              <p:nvPr/>
            </p:nvSpPr>
            <p:spPr bwMode="auto">
              <a:xfrm>
                <a:off x="7097230" y="5935344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4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7230" y="5935344"/>
                <a:ext cx="541590" cy="517992"/>
              </a:xfrm>
              <a:prstGeom prst="ellipse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Line 68"/>
          <p:cNvSpPr>
            <a:spLocks noChangeShapeType="1"/>
          </p:cNvSpPr>
          <p:nvPr/>
        </p:nvSpPr>
        <p:spPr bwMode="auto">
          <a:xfrm>
            <a:off x="3158392" y="5295473"/>
            <a:ext cx="344648" cy="42658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Line 69"/>
          <p:cNvSpPr>
            <a:spLocks noChangeShapeType="1"/>
          </p:cNvSpPr>
          <p:nvPr/>
        </p:nvSpPr>
        <p:spPr bwMode="auto">
          <a:xfrm>
            <a:off x="3503041" y="5722054"/>
            <a:ext cx="364342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7146466" y="5722054"/>
            <a:ext cx="98471" cy="21329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4211961" y="5325943"/>
            <a:ext cx="325026" cy="304701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72"/>
          <p:cNvSpPr>
            <a:spLocks noChangeShapeType="1"/>
          </p:cNvSpPr>
          <p:nvPr/>
        </p:nvSpPr>
        <p:spPr bwMode="auto">
          <a:xfrm>
            <a:off x="4536986" y="5630644"/>
            <a:ext cx="3643425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Line 73"/>
          <p:cNvSpPr>
            <a:spLocks noChangeShapeType="1"/>
          </p:cNvSpPr>
          <p:nvPr/>
        </p:nvSpPr>
        <p:spPr bwMode="auto">
          <a:xfrm>
            <a:off x="8180411" y="5630644"/>
            <a:ext cx="196942" cy="365641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7"/>
              <p:cNvSpPr>
                <a:spLocks noChangeArrowheads="1"/>
              </p:cNvSpPr>
              <p:nvPr/>
            </p:nvSpPr>
            <p:spPr bwMode="auto">
              <a:xfrm>
                <a:off x="8229646" y="5935344"/>
                <a:ext cx="541590" cy="5179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ro-RO" sz="16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o-RO" sz="1600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61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46" y="5935344"/>
                <a:ext cx="541590" cy="517992"/>
              </a:xfrm>
              <a:prstGeom prst="ellipse">
                <a:avLst/>
              </a:prstGeom>
              <a:blipFill rotWithShape="1">
                <a:blip r:embed="rId19" cstate="print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01030" y="1859022"/>
            <a:ext cx="8341940" cy="5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o-RO" sz="2000" dirty="0" smtClean="0"/>
              <a:t>Se observă că, la anumiți pași, unele procesoare nu operează.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-36512" y="3820978"/>
            <a:ext cx="165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latin typeface="+mn-lt"/>
              </a:rPr>
              <a:t>Pas 1: </a:t>
            </a:r>
            <a:r>
              <a:rPr lang="ro-RO" sz="2000" b="1" i="1" dirty="0" smtClean="0">
                <a:latin typeface="+mn-lt"/>
              </a:rPr>
              <a:t>P</a:t>
            </a:r>
            <a:r>
              <a:rPr lang="ro-RO" sz="2000" i="1" dirty="0" smtClean="0">
                <a:latin typeface="+mn-lt"/>
              </a:rPr>
              <a:t>1</a:t>
            </a:r>
            <a:endParaRPr lang="en-US" sz="2000" i="1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36512" y="4901098"/>
            <a:ext cx="176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latin typeface="+mn-lt"/>
              </a:rPr>
              <a:t>Pas 2: </a:t>
            </a:r>
            <a:r>
              <a:rPr lang="ro-RO" sz="2000" b="1" i="1" dirty="0" smtClean="0">
                <a:latin typeface="+mn-lt"/>
              </a:rPr>
              <a:t>P1</a:t>
            </a:r>
            <a:r>
              <a:rPr lang="ro-RO" sz="2000" i="1" dirty="0" smtClean="0">
                <a:latin typeface="+mn-lt"/>
              </a:rPr>
              <a:t>, </a:t>
            </a:r>
            <a:r>
              <a:rPr lang="ro-RO" sz="2000" b="1" i="1" dirty="0" smtClean="0">
                <a:latin typeface="+mn-lt"/>
              </a:rPr>
              <a:t>P2</a:t>
            </a:r>
            <a:endParaRPr lang="en-US" sz="2000" b="1" i="1" dirty="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36512" y="5949280"/>
            <a:ext cx="3162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latin typeface="+mn-lt"/>
              </a:rPr>
              <a:t>Pas 3: </a:t>
            </a:r>
            <a:r>
              <a:rPr lang="ro-RO" sz="2000" b="1" i="1" dirty="0" smtClean="0">
                <a:latin typeface="+mn-lt"/>
              </a:rPr>
              <a:t>P1</a:t>
            </a:r>
            <a:r>
              <a:rPr lang="ro-RO" sz="2000" i="1" dirty="0" smtClean="0">
                <a:latin typeface="+mn-lt"/>
              </a:rPr>
              <a:t>, </a:t>
            </a:r>
            <a:r>
              <a:rPr lang="ro-RO" sz="2000" b="1" i="1" dirty="0" smtClean="0">
                <a:latin typeface="+mn-lt"/>
              </a:rPr>
              <a:t>P2</a:t>
            </a:r>
            <a:r>
              <a:rPr lang="ro-RO" sz="2000" i="1" dirty="0" smtClean="0">
                <a:latin typeface="+mn-lt"/>
              </a:rPr>
              <a:t>, </a:t>
            </a:r>
            <a:r>
              <a:rPr lang="ro-RO" sz="2000" b="1" i="1" dirty="0" smtClean="0">
                <a:latin typeface="+mn-lt"/>
              </a:rPr>
              <a:t>P3</a:t>
            </a:r>
            <a:r>
              <a:rPr lang="ro-RO" sz="2000" i="1" dirty="0" smtClean="0">
                <a:latin typeface="+mn-lt"/>
              </a:rPr>
              <a:t>, </a:t>
            </a:r>
            <a:r>
              <a:rPr lang="ro-RO" sz="2000" b="1" i="1" dirty="0" smtClean="0">
                <a:latin typeface="+mn-lt"/>
              </a:rPr>
              <a:t>P4</a:t>
            </a:r>
            <a:endParaRPr lang="en-US" sz="2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69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3" grpId="0"/>
      <p:bldP spid="64" grpId="0"/>
      <p:bldP spid="6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Sume prefix – varianta </a:t>
            </a:r>
            <a:r>
              <a:rPr lang="ro-RO" sz="2800" dirty="0" smtClean="0"/>
              <a:t>2 </a:t>
            </a:r>
            <a:r>
              <a:rPr lang="fr-FR" sz="2800" dirty="0" smtClean="0"/>
              <a:t>SIMD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030" y="2662833"/>
            <a:ext cx="8093075" cy="386251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A[1:N];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 [j =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0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 log N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– 1] {</a:t>
            </a:r>
            <a:endParaRPr lang="en-US" sz="2400" dirty="0" smtClean="0">
              <a:solidFill>
                <a:srgbClr val="00B05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[k 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+1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N] {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temp;       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	/* temp locala procesorului k */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1. temp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A[k-2</a:t>
            </a:r>
            <a:r>
              <a:rPr lang="en-US" sz="2400" baseline="30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2. A[k]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temp + A[k]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b="1" dirty="0" smtClean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10000"/>
              </a:spcAft>
              <a:buFontTx/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b="1" dirty="0" smtClean="0">
              <a:solidFill>
                <a:srgbClr val="00B05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1030" y="1859022"/>
            <a:ext cx="6691250" cy="4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Varianta p</a:t>
            </a:r>
            <a:r>
              <a:rPr lang="en-US" sz="2000" dirty="0" smtClean="0">
                <a:cs typeface="Times New Roman" pitchFamily="18" charset="0"/>
              </a:rPr>
              <a:t>une </a:t>
            </a:r>
            <a:r>
              <a:rPr lang="ro-RO" sz="2000" dirty="0">
                <a:cs typeface="Times New Roman" pitchFamily="18" charset="0"/>
              </a:rPr>
              <a:t>î</a:t>
            </a:r>
            <a:r>
              <a:rPr lang="en-US" sz="2000" dirty="0">
                <a:cs typeface="Times New Roman" pitchFamily="18" charset="0"/>
              </a:rPr>
              <a:t>n eviden</a:t>
            </a:r>
            <a:r>
              <a:rPr lang="ro-RO" sz="2000" dirty="0">
                <a:cs typeface="Times New Roman" pitchFamily="18" charset="0"/>
              </a:rPr>
              <a:t>ță</a:t>
            </a:r>
            <a:r>
              <a:rPr lang="en-US" sz="2000" dirty="0">
                <a:cs typeface="Times New Roman" pitchFamily="18" charset="0"/>
              </a:rPr>
              <a:t> procesoarele care lucreaz</a:t>
            </a:r>
            <a:r>
              <a:rPr lang="ro-RO" sz="2000" dirty="0" smtClean="0">
                <a:cs typeface="Times New Roman" pitchFamily="18" charset="0"/>
              </a:rPr>
              <a:t>ă</a:t>
            </a:r>
            <a:r>
              <a:rPr lang="ro-RO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66888"/>
            <a:ext cx="8785100" cy="50911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 smtClean="0">
                <a:latin typeface="Arial" charset="0"/>
                <a:cs typeface="Arial" charset="0"/>
              </a:rPr>
              <a:t>Pas 1: (Procesorul P</a:t>
            </a:r>
            <a:r>
              <a:rPr lang="en-US" sz="2400" b="1" baseline="-30000" dirty="0" smtClean="0">
                <a:latin typeface="Arial" charset="0"/>
                <a:cs typeface="Arial" charset="0"/>
              </a:rPr>
              <a:t>1</a:t>
            </a:r>
            <a:r>
              <a:rPr lang="en-US" sz="2400" b="1" dirty="0" smtClean="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Times Ro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t;/*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 locala P</a:t>
            </a:r>
            <a:r>
              <a:rPr lang="en-US" sz="2400" baseline="-25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*/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t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D;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A[1]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t;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endParaRPr lang="ro-RO" sz="2400" b="1" dirty="0" smtClean="0">
              <a:latin typeface="Arial" charset="0"/>
              <a:cs typeface="Arial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 smtClean="0">
                <a:latin typeface="Arial" charset="0"/>
                <a:cs typeface="Arial" charset="0"/>
              </a:rPr>
              <a:t>Pas 2: 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	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0 to (log N -1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)] {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[j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2</a:t>
            </a:r>
            <a:r>
              <a:rPr lang="en-US" sz="2400" baseline="30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+1 to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aseline="30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i+1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]{ </a:t>
            </a:r>
            <a:r>
              <a:rPr lang="ro-RO" sz="16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/*</a:t>
            </a:r>
            <a:r>
              <a:rPr lang="en-US" sz="16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Procesor</a:t>
            </a:r>
            <a:r>
              <a:rPr lang="en-US" sz="16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1600" baseline="-30000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16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ro-RO" sz="16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*/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t;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/* t local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*/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A[j-2</a:t>
            </a:r>
            <a:r>
              <a:rPr lang="en-US" sz="2400" baseline="300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A[j]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t;</a:t>
            </a: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"/>
              </a:spcBef>
              <a:spcAft>
                <a:spcPts val="600"/>
              </a:spcAft>
              <a:buFontTx/>
              <a:buNone/>
            </a:pP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Opera</a:t>
            </a:r>
            <a:r>
              <a:rPr lang="ro-RO" sz="2800" dirty="0" smtClean="0"/>
              <a:t>ț</a:t>
            </a:r>
            <a:r>
              <a:rPr lang="fr-FR" sz="2800" dirty="0" smtClean="0"/>
              <a:t>ii cu vectori – broadcast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fr-FR" sz="2800" dirty="0" smtClean="0"/>
              <a:t>Opera</a:t>
            </a:r>
            <a:r>
              <a:rPr lang="ro-RO" sz="2800" dirty="0" smtClean="0"/>
              <a:t>ț</a:t>
            </a:r>
            <a:r>
              <a:rPr lang="fr-FR" sz="2800" dirty="0" smtClean="0"/>
              <a:t>ii cu vectori – broadcast</a:t>
            </a:r>
            <a:endParaRPr lang="en-US" sz="28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143000" y="31623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29486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075536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88224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68372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014422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27110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07258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953308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65996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746144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892194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04882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68503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831080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3768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562800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7708850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621538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623916" y="36195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69966" y="31623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82654" y="3655219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B3D1F0"/>
                </a:solidFill>
              </a:rPr>
              <a:t>15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98575" y="4152900"/>
            <a:ext cx="935711" cy="288032"/>
            <a:chOff x="1295400" y="5085184"/>
            <a:chExt cx="972344" cy="288032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22585" y="4152900"/>
            <a:ext cx="3755542" cy="716261"/>
            <a:chOff x="1295400" y="5085184"/>
            <a:chExt cx="972344" cy="288032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95399" y="4117180"/>
            <a:ext cx="1888299" cy="329555"/>
            <a:chOff x="1295400" y="5085184"/>
            <a:chExt cx="972344" cy="288032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44812" y="4117181"/>
            <a:ext cx="1867245" cy="463948"/>
            <a:chOff x="1295400" y="5085184"/>
            <a:chExt cx="972344" cy="288032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95399" y="4152900"/>
            <a:ext cx="3766071" cy="284212"/>
            <a:chOff x="1295400" y="5085184"/>
            <a:chExt cx="972344" cy="288032"/>
          </a:xfrm>
        </p:grpSpPr>
        <p:cxnSp>
          <p:nvCxnSpPr>
            <p:cNvPr id="45" name="Straight Connector 44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231503" y="4152900"/>
            <a:ext cx="3768853" cy="428228"/>
            <a:chOff x="1295400" y="5085184"/>
            <a:chExt cx="972344" cy="288032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184399" y="4152900"/>
            <a:ext cx="3754844" cy="572245"/>
            <a:chOff x="1295400" y="5085184"/>
            <a:chExt cx="972344" cy="288032"/>
          </a:xfrm>
        </p:grpSpPr>
        <p:cxnSp>
          <p:nvCxnSpPr>
            <p:cNvPr id="53" name="Straight Connector 52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627296" y="1916832"/>
            <a:ext cx="7889408" cy="4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Ex: dorim să propagăm valoarea </a:t>
            </a:r>
            <a:r>
              <a:rPr lang="ro-RO" sz="2000" i="1" dirty="0" smtClean="0">
                <a:cs typeface="Times New Roman" pitchFamily="18" charset="0"/>
              </a:rPr>
              <a:t>15</a:t>
            </a:r>
            <a:r>
              <a:rPr lang="ro-RO" sz="2000" dirty="0" smtClean="0">
                <a:cs typeface="Times New Roman" pitchFamily="18" charset="0"/>
              </a:rPr>
              <a:t> la toate procesoarele.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8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remove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8" grpId="0"/>
      <p:bldP spid="21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r>
              <a:rPr lang="en-US" sz="2800" dirty="0" smtClean="0"/>
              <a:t>Fire de </a:t>
            </a:r>
            <a:r>
              <a:rPr lang="en-US" sz="2800" dirty="0" err="1" smtClean="0"/>
              <a:t>execu</a:t>
            </a:r>
            <a:r>
              <a:rPr lang="ro-RO" sz="2800" dirty="0" smtClean="0"/>
              <a:t>ț</a:t>
            </a:r>
            <a:r>
              <a:rPr lang="en-US" sz="2800" dirty="0" err="1" smtClean="0"/>
              <a:t>ie</a:t>
            </a:r>
            <a:r>
              <a:rPr lang="en-US" sz="2800" dirty="0" smtClean="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6088"/>
            <a:ext cx="4343400" cy="4876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000" dirty="0" smtClean="0"/>
              <a:t>Un proces poate avea mai multe </a:t>
            </a:r>
            <a:r>
              <a:rPr lang="en-US" sz="2000" dirty="0" smtClean="0">
                <a:solidFill>
                  <a:srgbClr val="C00000"/>
                </a:solidFill>
              </a:rPr>
              <a:t>fire de execu</a:t>
            </a:r>
            <a:r>
              <a:rPr lang="ro-RO" sz="2000" dirty="0" smtClean="0">
                <a:solidFill>
                  <a:srgbClr val="C00000"/>
                </a:solidFill>
              </a:rPr>
              <a:t>ț</a:t>
            </a:r>
            <a:r>
              <a:rPr lang="en-US" sz="2000" dirty="0" smtClean="0">
                <a:solidFill>
                  <a:srgbClr val="C00000"/>
                </a:solidFill>
              </a:rPr>
              <a:t>ie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000" dirty="0" smtClean="0"/>
              <a:t>Fir de execu</a:t>
            </a:r>
            <a:r>
              <a:rPr lang="ro-RO" sz="2000" dirty="0" smtClean="0"/>
              <a:t>ț</a:t>
            </a:r>
            <a:r>
              <a:rPr lang="en-US" sz="2000" dirty="0" smtClean="0"/>
              <a:t>ie (thread): 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1800" dirty="0" smtClean="0"/>
              <a:t>Flux de control secven</a:t>
            </a:r>
            <a:r>
              <a:rPr lang="ro-RO" sz="1800" dirty="0" smtClean="0"/>
              <a:t>ț</a:t>
            </a:r>
            <a:r>
              <a:rPr lang="en-US" sz="1800" dirty="0" smtClean="0"/>
              <a:t>ial </a:t>
            </a:r>
            <a:r>
              <a:rPr lang="ro-RO" sz="1800" dirty="0" smtClean="0"/>
              <a:t>î</a:t>
            </a:r>
            <a:r>
              <a:rPr lang="en-US" sz="1800" dirty="0" smtClean="0"/>
              <a:t>n cadrul unui proces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000" dirty="0" smtClean="0"/>
              <a:t>Firele de execu</a:t>
            </a:r>
            <a:r>
              <a:rPr lang="ro-RO" sz="2000" dirty="0" smtClean="0"/>
              <a:t>ț</a:t>
            </a:r>
            <a:r>
              <a:rPr lang="en-US" sz="2000" dirty="0" smtClean="0"/>
              <a:t>ie 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ro-RO" sz="1800" dirty="0" smtClean="0"/>
              <a:t>î</a:t>
            </a:r>
            <a:r>
              <a:rPr lang="en-US" sz="1800" dirty="0" smtClean="0"/>
              <a:t>mpart acela</a:t>
            </a:r>
            <a:r>
              <a:rPr lang="ro-RO" sz="1800" dirty="0" smtClean="0"/>
              <a:t>ș</a:t>
            </a:r>
            <a:r>
              <a:rPr lang="en-US" sz="1800" dirty="0" smtClean="0"/>
              <a:t>i spa</a:t>
            </a:r>
            <a:r>
              <a:rPr lang="ro-RO" sz="1800" dirty="0" smtClean="0"/>
              <a:t>ț</a:t>
            </a:r>
            <a:r>
              <a:rPr lang="en-US" sz="1800" dirty="0" smtClean="0"/>
              <a:t>iu de adrese; 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1800" dirty="0" smtClean="0"/>
              <a:t>au </a:t>
            </a:r>
            <a:r>
              <a:rPr lang="ro-RO" sz="1800" dirty="0" smtClean="0"/>
              <a:t>î</a:t>
            </a:r>
            <a:r>
              <a:rPr lang="en-US" sz="1800" dirty="0" smtClean="0"/>
              <a:t>n comun: zonele de cod </a:t>
            </a:r>
            <a:r>
              <a:rPr lang="ro-RO" sz="1800" dirty="0" smtClean="0"/>
              <a:t>ș</a:t>
            </a:r>
            <a:r>
              <a:rPr lang="en-US" sz="1800" dirty="0" smtClean="0"/>
              <a:t>i date din memorie, resursele procesului</a:t>
            </a:r>
          </a:p>
          <a:p>
            <a:pPr marL="692150" lvl="1" indent="-347663">
              <a:lnSpc>
                <a:spcPct val="90000"/>
              </a:lnSpc>
              <a:spcAft>
                <a:spcPts val="1200"/>
              </a:spcAft>
            </a:pPr>
            <a:r>
              <a:rPr lang="en-US" sz="1800" dirty="0" smtClean="0"/>
              <a:t>zona de stiv</a:t>
            </a:r>
            <a:r>
              <a:rPr lang="ro-RO" sz="1800" dirty="0" smtClean="0"/>
              <a:t>ă</a:t>
            </a:r>
            <a:r>
              <a:rPr lang="en-US" sz="1800" dirty="0" smtClean="0"/>
              <a:t> – reprezint</a:t>
            </a:r>
            <a:r>
              <a:rPr lang="ro-RO" sz="1800" dirty="0" smtClean="0"/>
              <a:t>ă</a:t>
            </a:r>
            <a:r>
              <a:rPr lang="en-US" sz="1800" dirty="0" smtClean="0"/>
              <a:t> starea curent</a:t>
            </a:r>
            <a:r>
              <a:rPr lang="ro-RO" sz="1800" dirty="0" smtClean="0"/>
              <a:t>ă</a:t>
            </a:r>
            <a:r>
              <a:rPr lang="en-US" sz="1800" dirty="0" smtClean="0"/>
              <a:t> a thread-ului </a:t>
            </a:r>
            <a:r>
              <a:rPr lang="ro-RO" sz="1800" dirty="0" smtClean="0"/>
              <a:t>ș</a:t>
            </a:r>
            <a:r>
              <a:rPr lang="en-US" sz="1800" dirty="0" smtClean="0"/>
              <a:t>i este proprie thread-ului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800600" y="2060575"/>
            <a:ext cx="4038600" cy="42672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019800" y="2136775"/>
            <a:ext cx="1447800" cy="685800"/>
          </a:xfrm>
          <a:prstGeom prst="rect">
            <a:avLst/>
          </a:prstGeom>
          <a:ln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Process</a:t>
            </a:r>
          </a:p>
          <a:p>
            <a:pPr algn="ctr"/>
            <a:r>
              <a:rPr lang="en-US" sz="1600" b="1" dirty="0"/>
              <a:t>Control Block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257800" y="2996952"/>
            <a:ext cx="1066800" cy="381000"/>
          </a:xfrm>
          <a:prstGeom prst="rect">
            <a:avLst/>
          </a:prstGeom>
          <a:ln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Cod</a:t>
            </a:r>
            <a:r>
              <a:rPr lang="ro-RO" sz="1600" b="1" dirty="0" smtClean="0"/>
              <a:t>e</a:t>
            </a:r>
            <a:endParaRPr lang="en-US" sz="1600" b="1" dirty="0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200900" y="2974975"/>
            <a:ext cx="1066800" cy="381000"/>
          </a:xfrm>
          <a:prstGeom prst="rect">
            <a:avLst/>
          </a:prstGeom>
          <a:ln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Dat</a:t>
            </a:r>
            <a:r>
              <a:rPr lang="ro-RO" sz="1600" b="1" dirty="0" smtClean="0"/>
              <a:t>a</a:t>
            </a:r>
            <a:endParaRPr lang="en-US" sz="1600" b="1" dirty="0"/>
          </a:p>
        </p:txBody>
      </p:sp>
      <p:sp>
        <p:nvSpPr>
          <p:cNvPr id="9230" name="Rectangle 10"/>
          <p:cNvSpPr>
            <a:spLocks noChangeArrowheads="1"/>
          </p:cNvSpPr>
          <p:nvPr/>
        </p:nvSpPr>
        <p:spPr bwMode="auto">
          <a:xfrm>
            <a:off x="5219700" y="4978152"/>
            <a:ext cx="10668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St</a:t>
            </a:r>
            <a:r>
              <a:rPr lang="ro-RO" sz="1600" b="1" dirty="0" smtClean="0"/>
              <a:t>ack</a:t>
            </a:r>
            <a:endParaRPr lang="en-US" sz="1600" b="1" dirty="0"/>
          </a:p>
        </p:txBody>
      </p:sp>
      <p:sp>
        <p:nvSpPr>
          <p:cNvPr id="9231" name="Rectangle 11"/>
          <p:cNvSpPr>
            <a:spLocks noChangeArrowheads="1"/>
          </p:cNvSpPr>
          <p:nvPr/>
        </p:nvSpPr>
        <p:spPr bwMode="auto">
          <a:xfrm>
            <a:off x="5029200" y="4148708"/>
            <a:ext cx="14478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Thread</a:t>
            </a:r>
          </a:p>
          <a:p>
            <a:pPr algn="ctr"/>
            <a:r>
              <a:rPr lang="en-US" sz="1600" b="1"/>
              <a:t>Control Block</a:t>
            </a:r>
          </a:p>
        </p:txBody>
      </p:sp>
      <p:sp>
        <p:nvSpPr>
          <p:cNvPr id="9232" name="Rectangle 12"/>
          <p:cNvSpPr>
            <a:spLocks noChangeArrowheads="1"/>
          </p:cNvSpPr>
          <p:nvPr/>
        </p:nvSpPr>
        <p:spPr bwMode="auto">
          <a:xfrm>
            <a:off x="4953000" y="3660775"/>
            <a:ext cx="1600200" cy="2514600"/>
          </a:xfrm>
          <a:prstGeom prst="rect">
            <a:avLst/>
          </a:prstGeom>
          <a:noFill/>
          <a:ln w="9525">
            <a:solidFill>
              <a:srgbClr val="3064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3"/>
          <p:cNvSpPr txBox="1">
            <a:spLocks noChangeArrowheads="1"/>
          </p:cNvSpPr>
          <p:nvPr/>
        </p:nvSpPr>
        <p:spPr bwMode="auto">
          <a:xfrm>
            <a:off x="5219700" y="3668514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Thread 1</a:t>
            </a:r>
          </a:p>
        </p:txBody>
      </p:sp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7200900" y="4956175"/>
            <a:ext cx="10668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St</a:t>
            </a:r>
            <a:r>
              <a:rPr lang="ro-RO" sz="1600" b="1" dirty="0" smtClean="0"/>
              <a:t>ack</a:t>
            </a:r>
            <a:endParaRPr lang="en-US" sz="1600" b="1" dirty="0"/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7010400" y="4137720"/>
            <a:ext cx="14478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Thread</a:t>
            </a:r>
          </a:p>
          <a:p>
            <a:pPr algn="ctr"/>
            <a:r>
              <a:rPr lang="en-US" sz="1600" b="1" dirty="0"/>
              <a:t>Control Block</a:t>
            </a:r>
          </a:p>
        </p:txBody>
      </p:sp>
      <p:sp>
        <p:nvSpPr>
          <p:cNvPr id="9228" name="Rectangle 17"/>
          <p:cNvSpPr>
            <a:spLocks noChangeArrowheads="1"/>
          </p:cNvSpPr>
          <p:nvPr/>
        </p:nvSpPr>
        <p:spPr bwMode="auto">
          <a:xfrm>
            <a:off x="6934200" y="3660775"/>
            <a:ext cx="1600200" cy="2514600"/>
          </a:xfrm>
          <a:prstGeom prst="rect">
            <a:avLst/>
          </a:prstGeom>
          <a:noFill/>
          <a:ln w="9525">
            <a:solidFill>
              <a:srgbClr val="3064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7200900" y="3668514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Thread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844823"/>
            <a:ext cx="8928992" cy="453650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a[1:n, 1:n], b[1:n, 1:n], c[1:n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, 1:n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];</a:t>
            </a:r>
            <a:endParaRPr lang="en-US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Prod[</a:t>
            </a:r>
            <a:r>
              <a:rPr lang="en-US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=1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,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j=1 to n) {</a:t>
            </a:r>
            <a:endParaRPr lang="en-US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sum =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[k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1 to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n] 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	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	sum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+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a[i,k]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b[</a:t>
            </a:r>
            <a:r>
              <a:rPr lang="en-US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k,j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]; </a:t>
            </a:r>
            <a:endParaRPr lang="en-US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c[i,j]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ro-RO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sum;</a:t>
            </a:r>
            <a:endParaRPr lang="en-US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325438"/>
          </a:xfrm>
        </p:spPr>
        <p:txBody>
          <a:bodyPr/>
          <a:lstStyle/>
          <a:p>
            <a:r>
              <a:rPr lang="fr-FR" sz="2800" dirty="0" smtClean="0"/>
              <a:t>Opera</a:t>
            </a:r>
            <a:r>
              <a:rPr lang="ro-RO" sz="2800" dirty="0" smtClean="0"/>
              <a:t>ț</a:t>
            </a:r>
            <a:r>
              <a:rPr lang="fr-FR" sz="2800" dirty="0" smtClean="0"/>
              <a:t>ii cu matrice - produs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smtClean="0"/>
              <a:t>Opera</a:t>
            </a:r>
            <a:r>
              <a:rPr lang="ro-RO" sz="2800" smtClean="0"/>
              <a:t>ț</a:t>
            </a:r>
            <a:r>
              <a:rPr lang="fr-FR" sz="2800" smtClean="0"/>
              <a:t>ii cu liste</a:t>
            </a:r>
            <a:endParaRPr lang="en-US" sz="280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27199"/>
            <a:ext cx="8382000" cy="53079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List</a:t>
            </a:r>
            <a:r>
              <a:rPr lang="ro-RO" sz="2800" dirty="0" smtClean="0"/>
              <a:t>ă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elemente: </a:t>
            </a:r>
            <a:r>
              <a:rPr lang="en-US" sz="2800" dirty="0" smtClean="0">
                <a:latin typeface="Courier New" pitchFamily="49" charset="0"/>
              </a:rPr>
              <a:t>data[1:n]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Leg</a:t>
            </a:r>
            <a:r>
              <a:rPr lang="ro-RO" sz="2800" dirty="0" smtClean="0"/>
              <a:t>ă</a:t>
            </a:r>
            <a:r>
              <a:rPr lang="en-US" sz="2800" dirty="0" smtClean="0"/>
              <a:t>turile </a:t>
            </a:r>
            <a:r>
              <a:rPr lang="ro-RO" sz="2800" dirty="0" smtClean="0"/>
              <a:t>î</a:t>
            </a:r>
            <a:r>
              <a:rPr lang="en-US" sz="2800" dirty="0" smtClean="0"/>
              <a:t>ntre elemente: </a:t>
            </a:r>
            <a:r>
              <a:rPr lang="en-US" sz="2800" dirty="0" smtClean="0">
                <a:latin typeface="Courier New" pitchFamily="49" charset="0"/>
              </a:rPr>
              <a:t>leg[1:n]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Capul listei: </a:t>
            </a:r>
            <a:r>
              <a:rPr lang="en-US" sz="2800" dirty="0" smtClean="0">
                <a:latin typeface="Courier New" pitchFamily="49" charset="0"/>
              </a:rPr>
              <a:t>cap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Elementul </a:t>
            </a:r>
            <a:r>
              <a:rPr lang="en-US" sz="2800" dirty="0" smtClean="0">
                <a:latin typeface="Courier New" pitchFamily="49" charset="0"/>
              </a:rPr>
              <a:t>i</a:t>
            </a:r>
            <a:r>
              <a:rPr lang="en-US" sz="2800" dirty="0" smtClean="0"/>
              <a:t> face parte din list</a:t>
            </a:r>
            <a:r>
              <a:rPr lang="ro-RO" sz="2800" dirty="0" smtClean="0"/>
              <a:t>ă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 fie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cap = i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exist</a:t>
            </a:r>
            <a:r>
              <a:rPr lang="ro-RO" sz="2400" dirty="0" smtClean="0"/>
              <a:t>ă</a:t>
            </a:r>
            <a:r>
              <a:rPr lang="en-US" sz="2400" dirty="0" smtClean="0"/>
              <a:t> un element</a:t>
            </a:r>
            <a:r>
              <a:rPr lang="en-US" sz="2400" dirty="0" smtClean="0">
                <a:latin typeface="Courier New" pitchFamily="49" charset="0"/>
              </a:rPr>
              <a:t> j</a:t>
            </a:r>
            <a:r>
              <a:rPr lang="en-US" sz="2400" dirty="0" smtClean="0"/>
              <a:t>, </a:t>
            </a:r>
            <a:r>
              <a:rPr lang="ro-RO" sz="2400" dirty="0" smtClean="0"/>
              <a:t>î</a:t>
            </a:r>
            <a:r>
              <a:rPr lang="en-US" sz="2400" dirty="0" smtClean="0"/>
              <a:t>ntre </a:t>
            </a:r>
            <a:r>
              <a:rPr lang="en-US" sz="2400" dirty="0" smtClean="0">
                <a:latin typeface="Courier New" pitchFamily="49" charset="0"/>
              </a:rPr>
              <a:t>1</a:t>
            </a:r>
            <a:r>
              <a:rPr lang="en-US" sz="2400" dirty="0" smtClean="0"/>
              <a:t> </a:t>
            </a:r>
            <a:r>
              <a:rPr lang="ro-RO" sz="2400" dirty="0" smtClean="0"/>
              <a:t>ș</a:t>
            </a:r>
            <a:r>
              <a:rPr lang="en-US" sz="2400" dirty="0" smtClean="0"/>
              <a:t>i </a:t>
            </a:r>
            <a:r>
              <a:rPr lang="en-US" sz="2400" dirty="0" smtClean="0">
                <a:latin typeface="Courier New" pitchFamily="49" charset="0"/>
              </a:rPr>
              <a:t>n</a:t>
            </a:r>
            <a:r>
              <a:rPr lang="en-US" sz="2400" dirty="0" smtClean="0"/>
              <a:t>, a.</a:t>
            </a:r>
            <a:r>
              <a:rPr lang="ro-RO" sz="2400" dirty="0" smtClean="0"/>
              <a:t>î</a:t>
            </a:r>
            <a:r>
              <a:rPr lang="en-US" sz="2400" dirty="0" smtClean="0"/>
              <a:t>. </a:t>
            </a:r>
            <a:r>
              <a:rPr lang="en-US" sz="2400" dirty="0" smtClean="0">
                <a:latin typeface="Courier New" pitchFamily="49" charset="0"/>
              </a:rPr>
              <a:t>leg[j]=i</a:t>
            </a:r>
            <a:endParaRPr lang="ro-RO" sz="24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ro-RO" sz="2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ro-RO" sz="2400" dirty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rgbClr val="3568C7"/>
              </a:buClr>
            </a:pPr>
            <a:endParaRPr lang="ro-RO" sz="2800" dirty="0" smtClean="0"/>
          </a:p>
          <a:p>
            <a:pPr>
              <a:lnSpc>
                <a:spcPct val="90000"/>
              </a:lnSpc>
              <a:buClr>
                <a:srgbClr val="3568C7"/>
              </a:buClr>
            </a:pPr>
            <a:r>
              <a:rPr lang="ro-RO" sz="2800" dirty="0" smtClean="0"/>
              <a:t>Problemă</a:t>
            </a:r>
            <a:r>
              <a:rPr lang="ro-RO" sz="2800" dirty="0"/>
              <a:t>: vrem ca fiecare procesor să afle capătul listei</a:t>
            </a:r>
            <a:endParaRPr lang="en-US" sz="2800" dirty="0"/>
          </a:p>
          <a:p>
            <a:pPr lvl="0">
              <a:lnSpc>
                <a:spcPct val="90000"/>
              </a:lnSpc>
              <a:buClr>
                <a:srgbClr val="3568C7"/>
              </a:buClr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 smtClean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 smtClean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 smtClean="0">
              <a:latin typeface="Courier New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ro-RO" sz="2400" dirty="0" smtClean="0">
              <a:latin typeface="Courier New" pitchFamily="49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47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4839816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ro-RO" sz="2000" dirty="0" smtClean="0"/>
              <a:t>cap</a:t>
            </a:r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19672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9" idx="1"/>
            <a:endCxn id="9" idx="3"/>
          </p:cNvCxnSpPr>
          <p:nvPr/>
        </p:nvCxnSpPr>
        <p:spPr bwMode="auto">
          <a:xfrm>
            <a:off x="1619672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15816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915816" y="5301208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11960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14" idx="1"/>
            <a:endCxn id="14" idx="3"/>
          </p:cNvCxnSpPr>
          <p:nvPr/>
        </p:nvCxnSpPr>
        <p:spPr bwMode="auto">
          <a:xfrm>
            <a:off x="4211960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08104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 bwMode="auto">
          <a:xfrm>
            <a:off x="5508104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04248" y="4805784"/>
            <a:ext cx="811560" cy="999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 bwMode="auto">
          <a:xfrm>
            <a:off x="6804248" y="5305524"/>
            <a:ext cx="8115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7704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 smtClean="0">
                <a:latin typeface="+mn-lt"/>
              </a:rPr>
              <a:t>1</a:t>
            </a:r>
            <a:endParaRPr lang="en-US" sz="1200" b="1" i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3848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2</a:t>
            </a:r>
            <a:endParaRPr lang="en-US" sz="1200" b="1" i="1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9992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3</a:t>
            </a:r>
            <a:endParaRPr lang="en-US" sz="1200" b="1" i="1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6136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4</a:t>
            </a:r>
            <a:endParaRPr lang="en-US" sz="1200" b="1" i="1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58052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5</a:t>
            </a:r>
            <a:endParaRPr lang="en-US" sz="1200" b="1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7824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6256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Date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1700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bg1"/>
                </a:solidFill>
                <a:latin typeface="+mn-lt"/>
              </a:rPr>
              <a:t>3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7844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4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3988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2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60132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5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56276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1"/>
                </a:solidFill>
                <a:latin typeface="+mn-lt"/>
              </a:rPr>
              <a:t>0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6319664" y="5085184"/>
            <a:ext cx="48458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flipH="1">
            <a:off x="3727376" y="5085184"/>
            <a:ext cx="48458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rot="10800000" flipH="1">
            <a:off x="2030065" y="4581128"/>
            <a:ext cx="2587675" cy="216022"/>
            <a:chOff x="1295400" y="5085184"/>
            <a:chExt cx="972344" cy="288032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10800000" flipH="1">
            <a:off x="3278162" y="4437112"/>
            <a:ext cx="2587675" cy="360038"/>
            <a:chOff x="1295400" y="5085184"/>
            <a:chExt cx="972344" cy="288032"/>
          </a:xfrm>
        </p:grpSpPr>
        <p:cxnSp>
          <p:nvCxnSpPr>
            <p:cNvPr id="67" name="Straight Connector 66"/>
            <p:cNvCxnSpPr/>
            <p:nvPr/>
          </p:nvCxnSpPr>
          <p:spPr bwMode="auto">
            <a:xfrm>
              <a:off x="1298480" y="5373216"/>
              <a:ext cx="969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2267744" y="508518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1295400" y="5085184"/>
              <a:ext cx="0" cy="2880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 bwMode="auto">
          <a:xfrm>
            <a:off x="1149152" y="5062418"/>
            <a:ext cx="4705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Opera</a:t>
            </a:r>
            <a:r>
              <a:rPr lang="ro-RO" sz="2800" dirty="0" smtClean="0"/>
              <a:t>ț</a:t>
            </a:r>
            <a:r>
              <a:rPr lang="fr-FR" sz="2800" dirty="0" smtClean="0"/>
              <a:t>ii cu liste</a:t>
            </a:r>
            <a:endParaRPr lang="en-US" sz="2800" dirty="0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3820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400" b="1" dirty="0" smtClean="0">
              <a:solidFill>
                <a:srgbClr val="12199A"/>
              </a:solidFill>
              <a:latin typeface="Times Ro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leg[1:n], end[1:n];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Afl</a:t>
            </a:r>
            <a:r>
              <a:rPr lang="ro-RO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ă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=1 to n] {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, d=1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end[i]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leg[i];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(d&lt;n) {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]&lt;&gt;0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end[end[i]]&lt;&gt;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0) 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=end[end[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]]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&lt;&gt;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0) 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]=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 d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2*d;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>
              <a:solidFill>
                <a:srgbClr val="1219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fr-FR" sz="2800" dirty="0" smtClean="0"/>
              <a:t>Opera</a:t>
            </a:r>
            <a:r>
              <a:rPr lang="ro-RO" sz="2800" dirty="0" smtClean="0"/>
              <a:t>ț</a:t>
            </a:r>
            <a:r>
              <a:rPr lang="fr-FR" sz="2800" dirty="0" smtClean="0"/>
              <a:t>ii cu liste</a:t>
            </a:r>
            <a:endParaRPr lang="en-US" sz="2800" dirty="0" smtClean="0"/>
          </a:p>
        </p:txBody>
      </p:sp>
      <p:grpSp>
        <p:nvGrpSpPr>
          <p:cNvPr id="38" name="Group 37"/>
          <p:cNvGrpSpPr/>
          <p:nvPr/>
        </p:nvGrpSpPr>
        <p:grpSpPr>
          <a:xfrm>
            <a:off x="1403648" y="1700808"/>
            <a:ext cx="6072944" cy="1153859"/>
            <a:chOff x="755576" y="1700808"/>
            <a:chExt cx="7200800" cy="136815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55576" y="2103512"/>
              <a:ext cx="6096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ro-RO" sz="2000" dirty="0" smtClean="0"/>
                <a:t>cap</a:t>
              </a:r>
              <a:endParaRPr lang="en-US" sz="20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35696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stCxn id="6" idx="1"/>
              <a:endCxn id="6" idx="3"/>
            </p:cNvCxnSpPr>
            <p:nvPr/>
          </p:nvCxnSpPr>
          <p:spPr bwMode="auto">
            <a:xfrm>
              <a:off x="1835696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31840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3131840" y="2564904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427984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>
              <a:stCxn id="10" idx="1"/>
              <a:endCxn id="10" idx="3"/>
            </p:cNvCxnSpPr>
            <p:nvPr/>
          </p:nvCxnSpPr>
          <p:spPr bwMode="auto">
            <a:xfrm>
              <a:off x="4427984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724128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 bwMode="auto">
            <a:xfrm>
              <a:off x="5724128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020272" y="2069480"/>
              <a:ext cx="811560" cy="999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4" idx="3"/>
            </p:cNvCxnSpPr>
            <p:nvPr/>
          </p:nvCxnSpPr>
          <p:spPr bwMode="auto">
            <a:xfrm>
              <a:off x="7020272" y="2569220"/>
              <a:ext cx="81156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07704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3848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9992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6136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92280" y="263691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Date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87724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83868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4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0012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2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6156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5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2300" y="2123564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800" dirty="0" smtClean="0">
                  <a:solidFill>
                    <a:schemeClr val="bg1"/>
                  </a:solidFill>
                  <a:latin typeface="+mn-lt"/>
                </a:rPr>
                <a:t>0</a:t>
              </a:r>
              <a:endParaRPr 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535688" y="2348880"/>
              <a:ext cx="48458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3943400" y="2348880"/>
              <a:ext cx="48458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10800000" flipH="1">
              <a:off x="2246089" y="1844824"/>
              <a:ext cx="2587675" cy="216022"/>
              <a:chOff x="1295400" y="5085184"/>
              <a:chExt cx="972344" cy="288032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>
                <a:off x="1298480" y="5373216"/>
                <a:ext cx="96926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 bwMode="auto">
              <a:xfrm flipV="1">
                <a:off x="2267744" y="5085184"/>
                <a:ext cx="0" cy="28803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1295400" y="5085184"/>
                <a:ext cx="0" cy="2880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10800000" flipH="1">
              <a:off x="3494186" y="1700808"/>
              <a:ext cx="2587675" cy="360038"/>
              <a:chOff x="1295400" y="5085184"/>
              <a:chExt cx="972344" cy="288032"/>
            </a:xfrm>
          </p:grpSpPr>
          <p:cxnSp>
            <p:nvCxnSpPr>
              <p:cNvPr id="33" name="Straight Connector 32"/>
              <p:cNvCxnSpPr/>
              <p:nvPr/>
            </p:nvCxnSpPr>
            <p:spPr bwMode="auto">
              <a:xfrm>
                <a:off x="1298480" y="5373216"/>
                <a:ext cx="96926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 bwMode="auto">
              <a:xfrm flipV="1">
                <a:off x="2267744" y="5085184"/>
                <a:ext cx="0" cy="28803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1295400" y="5085184"/>
                <a:ext cx="0" cy="2880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 bwMode="auto">
            <a:xfrm>
              <a:off x="1365176" y="2326114"/>
              <a:ext cx="4705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283968" y="3284984"/>
            <a:ext cx="52136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leg,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end[1:n];</a:t>
            </a:r>
            <a:endParaRPr lang="en-US" sz="1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Afl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ă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=1 to n] {</a:t>
            </a:r>
            <a:endParaRPr lang="en-US" sz="1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, d=1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leg[i];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  <a:endParaRPr lang="en-US" sz="1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14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n) {</a:t>
            </a:r>
            <a:endParaRPr lang="en-US" sz="1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(end[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]&lt;&gt;0 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end[end[i]]&lt;&gt;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0)</a:t>
            </a:r>
            <a:endParaRPr lang="en-US" sz="1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end[end[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]]</a:t>
            </a:r>
            <a:endParaRPr lang="en-US" sz="1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  <a:endParaRPr lang="en-US" sz="1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f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&lt;&gt;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0)</a:t>
            </a:r>
            <a:endParaRPr lang="ro-RO" sz="1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 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nou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en-US" sz="1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barrier;</a:t>
            </a:r>
            <a:endParaRPr lang="en-US" sz="1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d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d;</a:t>
            </a:r>
            <a:endParaRPr lang="en-US" sz="1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ro-RO" sz="14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1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ro-RO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o</a:t>
            </a: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d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1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oc</a:t>
            </a:r>
            <a:r>
              <a:rPr lang="en-US" sz="1400" dirty="0" smtClean="0">
                <a:solidFill>
                  <a:srgbClr val="12199A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1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>
              <a:solidFill>
                <a:srgbClr val="12199A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71351"/>
              </p:ext>
            </p:extLst>
          </p:nvPr>
        </p:nvGraphicFramePr>
        <p:xfrm>
          <a:off x="107504" y="3940264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/>
                        <a:t>Procesor</a:t>
                      </a:r>
                      <a:endParaRPr lang="en-US" sz="900" i="1" dirty="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83768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 smtClean="0">
                <a:latin typeface="+mn-lt"/>
              </a:rPr>
              <a:t>1</a:t>
            </a:r>
            <a:endParaRPr lang="en-US" sz="1200" b="1" i="1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9892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2</a:t>
            </a:r>
            <a:endParaRPr lang="en-US" sz="1200" b="1" i="1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6016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3</a:t>
            </a:r>
            <a:endParaRPr lang="en-US" sz="1200" b="1" i="1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32140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4</a:t>
            </a:r>
            <a:endParaRPr lang="en-US" sz="1200" b="1" i="1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8264" y="285293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b="1" i="1" dirty="0">
                <a:latin typeface="+mn-lt"/>
              </a:rPr>
              <a:t>5</a:t>
            </a:r>
            <a:endParaRPr lang="en-US" sz="1200" b="1" i="1" dirty="0">
              <a:latin typeface="+mn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77329"/>
              </p:ext>
            </p:extLst>
          </p:nvPr>
        </p:nvGraphicFramePr>
        <p:xfrm>
          <a:off x="971600" y="3940264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/>
                        <a:t>End[i]</a:t>
                      </a:r>
                      <a:endParaRPr lang="en-US" sz="900" i="1" dirty="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84632"/>
              </p:ext>
            </p:extLst>
          </p:nvPr>
        </p:nvGraphicFramePr>
        <p:xfrm>
          <a:off x="1835696" y="3933056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/>
                        <a:t>End[i]</a:t>
                      </a:r>
                      <a:endParaRPr lang="en-US" sz="900" i="1" dirty="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44866"/>
              </p:ext>
            </p:extLst>
          </p:nvPr>
        </p:nvGraphicFramePr>
        <p:xfrm>
          <a:off x="2699792" y="3933056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/>
                        <a:t>End[i]</a:t>
                      </a:r>
                      <a:endParaRPr lang="en-US" sz="900" i="1" dirty="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45980"/>
              </p:ext>
            </p:extLst>
          </p:nvPr>
        </p:nvGraphicFramePr>
        <p:xfrm>
          <a:off x="3563888" y="3933056"/>
          <a:ext cx="792087" cy="20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i="1" dirty="0" smtClean="0"/>
                        <a:t>End[i]</a:t>
                      </a:r>
                      <a:endParaRPr lang="en-US" sz="900" i="1" dirty="0"/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ro-RO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15616" y="5949280"/>
            <a:ext cx="54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init</a:t>
            </a:r>
          </a:p>
          <a:p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79712" y="594928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 = 1</a:t>
            </a:r>
          </a:p>
          <a:p>
            <a:r>
              <a:rPr lang="ro-RO" sz="10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 &lt; 5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43808" y="594928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 = 2</a:t>
            </a:r>
          </a:p>
          <a:p>
            <a:r>
              <a:rPr lang="ro-RO" sz="10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 &lt; 5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7904" y="594928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 = 4</a:t>
            </a:r>
          </a:p>
          <a:p>
            <a:r>
              <a:rPr lang="ro-RO" sz="10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 &lt; 5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9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smtClean="0"/>
              <a:t>Varianta SIMD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800" dirty="0" smtClean="0">
              <a:solidFill>
                <a:srgbClr val="12199A"/>
              </a:solidFill>
              <a:latin typeface="Times Ro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leg,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end[1:n];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 P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=1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n]{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leg[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];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 &lt;&gt; 0 </a:t>
            </a: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end[end[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]] &lt;&gt;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0) </a:t>
            </a: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	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end[end[</a:t>
            </a:r>
            <a:r>
              <a:rPr lang="en-US" sz="2400" dirty="0" err="1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]];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400" b="1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5000"/>
              </a:spcBef>
              <a:buFontTx/>
              <a:buNone/>
            </a:pPr>
            <a:endParaRPr lang="en-US" sz="2400" dirty="0" smtClean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800" dirty="0" smtClean="0">
              <a:solidFill>
                <a:srgbClr val="12199A"/>
              </a:solidFill>
            </a:endParaRPr>
          </a:p>
          <a:p>
            <a:endParaRPr lang="en-US" dirty="0" smtClean="0">
              <a:solidFill>
                <a:srgbClr val="1219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ro-RO" sz="2800" smtClean="0"/>
              <a:t>Sumar</a:t>
            </a:r>
            <a:endParaRPr lang="en-US" sz="280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o-RO" dirty="0" smtClean="0"/>
              <a:t>Suportul pentru concurență </a:t>
            </a:r>
            <a:r>
              <a:rPr lang="ro-RO" dirty="0"/>
              <a:t>î</a:t>
            </a:r>
            <a:r>
              <a:rPr lang="ro-RO" dirty="0" smtClean="0"/>
              <a:t>n Java</a:t>
            </a:r>
          </a:p>
          <a:p>
            <a:pPr>
              <a:spcAft>
                <a:spcPts val="600"/>
              </a:spcAft>
            </a:pPr>
            <a:r>
              <a:rPr lang="ro-RO" dirty="0" smtClean="0"/>
              <a:t>Aplicații ale paralelismului de date</a:t>
            </a:r>
          </a:p>
          <a:p>
            <a:pPr lvl="1">
              <a:spcAft>
                <a:spcPts val="600"/>
              </a:spcAft>
            </a:pPr>
            <a:r>
              <a:rPr lang="ro-RO" dirty="0" smtClean="0"/>
              <a:t>Sume prefix</a:t>
            </a:r>
          </a:p>
          <a:p>
            <a:pPr lvl="1">
              <a:spcAft>
                <a:spcPts val="600"/>
              </a:spcAft>
            </a:pPr>
            <a:r>
              <a:rPr lang="ro-RO" dirty="0" smtClean="0"/>
              <a:t>Notații SIMD</a:t>
            </a:r>
          </a:p>
          <a:p>
            <a:pPr lvl="1">
              <a:spcAft>
                <a:spcPts val="600"/>
              </a:spcAft>
            </a:pPr>
            <a:r>
              <a:rPr lang="ro-RO" dirty="0" smtClean="0"/>
              <a:t>Operații cu liste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4716016" y="2060575"/>
            <a:ext cx="4038600" cy="42672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76200"/>
            <a:ext cx="8915400" cy="1066800"/>
          </a:xfrm>
        </p:spPr>
        <p:txBody>
          <a:bodyPr/>
          <a:lstStyle/>
          <a:p>
            <a:r>
              <a:rPr lang="en-US" sz="2800" smtClean="0"/>
              <a:t>Multi-proces vs. multi-thread</a:t>
            </a: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323528" y="1847850"/>
            <a:ext cx="1905000" cy="4495800"/>
            <a:chOff x="336" y="1248"/>
            <a:chExt cx="1056" cy="2688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336" y="1248"/>
              <a:ext cx="1056" cy="26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408" y="1676"/>
              <a:ext cx="912" cy="432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/>
                <a:t>Process</a:t>
              </a:r>
            </a:p>
            <a:p>
              <a:pPr algn="ctr"/>
              <a:r>
                <a:rPr lang="en-US" sz="1600" b="1" dirty="0"/>
                <a:t>Control Block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528" y="2253"/>
              <a:ext cx="672" cy="240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Code</a:t>
              </a:r>
              <a:endParaRPr lang="en-US" sz="1600" b="1" dirty="0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528" y="2639"/>
              <a:ext cx="672" cy="288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Data</a:t>
              </a:r>
              <a:endParaRPr lang="en-US" sz="1600" b="1" dirty="0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528" y="3072"/>
              <a:ext cx="672" cy="672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Stack</a:t>
              </a:r>
              <a:endParaRPr lang="en-US" sz="1600" b="1" dirty="0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2" y="1310"/>
              <a:ext cx="64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 smtClean="0"/>
                <a:t>Process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2376959" y="1847850"/>
            <a:ext cx="1905000" cy="4495800"/>
            <a:chOff x="336" y="1248"/>
            <a:chExt cx="1056" cy="2688"/>
          </a:xfrm>
        </p:grpSpPr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336" y="1248"/>
              <a:ext cx="1056" cy="26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384" y="1693"/>
              <a:ext cx="912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/>
                <a:t>Process</a:t>
              </a:r>
            </a:p>
            <a:p>
              <a:pPr algn="ctr"/>
              <a:r>
                <a:rPr lang="en-US" sz="1600" b="1"/>
                <a:t>Control Block</a:t>
              </a: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504" y="2265"/>
              <a:ext cx="672" cy="240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Code</a:t>
              </a:r>
              <a:endParaRPr lang="en-US" sz="1600" b="1" dirty="0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504" y="2644"/>
              <a:ext cx="672" cy="288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Data</a:t>
              </a:r>
              <a:endParaRPr lang="en-US" sz="1600" b="1" dirty="0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04" y="3072"/>
              <a:ext cx="672" cy="672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/>
                <a:t>Stack</a:t>
              </a:r>
              <a:endParaRPr lang="en-US" sz="1600" b="1" dirty="0"/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31" y="1333"/>
              <a:ext cx="6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 dirty="0" smtClean="0"/>
                <a:t>Process </a:t>
              </a:r>
              <a:r>
                <a:rPr lang="en-US" sz="1800" b="1" dirty="0"/>
                <a:t>2</a:t>
              </a:r>
            </a:p>
          </p:txBody>
        </p:sp>
      </p:grp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019800" y="2136775"/>
            <a:ext cx="1447800" cy="685800"/>
          </a:xfrm>
          <a:prstGeom prst="rect">
            <a:avLst/>
          </a:prstGeom>
          <a:ln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Process</a:t>
            </a:r>
          </a:p>
          <a:p>
            <a:pPr algn="ctr"/>
            <a:r>
              <a:rPr lang="en-US" sz="1600" b="1" dirty="0"/>
              <a:t>Control Block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5257800" y="2996952"/>
            <a:ext cx="1066800" cy="381000"/>
          </a:xfrm>
          <a:prstGeom prst="rect">
            <a:avLst/>
          </a:prstGeom>
          <a:ln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Cod</a:t>
            </a:r>
            <a:r>
              <a:rPr lang="ro-RO" sz="1600" b="1" dirty="0" smtClean="0"/>
              <a:t>e</a:t>
            </a:r>
            <a:endParaRPr lang="en-US" sz="1600" b="1" dirty="0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7200900" y="2974975"/>
            <a:ext cx="1066800" cy="381000"/>
          </a:xfrm>
          <a:prstGeom prst="rect">
            <a:avLst/>
          </a:prstGeom>
          <a:ln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Dat</a:t>
            </a:r>
            <a:r>
              <a:rPr lang="ro-RO" sz="1600" b="1" dirty="0" smtClean="0"/>
              <a:t>a</a:t>
            </a:r>
            <a:endParaRPr lang="en-US" sz="1600" b="1" dirty="0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5219700" y="4978152"/>
            <a:ext cx="10668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St</a:t>
            </a:r>
            <a:r>
              <a:rPr lang="ro-RO" sz="1600" b="1" dirty="0" smtClean="0"/>
              <a:t>ack</a:t>
            </a:r>
            <a:endParaRPr lang="en-US" sz="1600" b="1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029200" y="4148708"/>
            <a:ext cx="14478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Thread</a:t>
            </a:r>
          </a:p>
          <a:p>
            <a:pPr algn="ctr"/>
            <a:r>
              <a:rPr lang="en-US" sz="1600" b="1"/>
              <a:t>Control Block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4953000" y="3660775"/>
            <a:ext cx="1600200" cy="2514600"/>
          </a:xfrm>
          <a:prstGeom prst="rect">
            <a:avLst/>
          </a:prstGeom>
          <a:noFill/>
          <a:ln w="9525">
            <a:solidFill>
              <a:srgbClr val="3064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219700" y="3668514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Thread 1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7200900" y="4956175"/>
            <a:ext cx="106680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 smtClean="0"/>
              <a:t>St</a:t>
            </a:r>
            <a:r>
              <a:rPr lang="ro-RO" sz="1600" b="1" dirty="0" smtClean="0"/>
              <a:t>ack</a:t>
            </a:r>
            <a:endParaRPr lang="en-US" sz="1600" b="1" dirty="0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7010400" y="4137720"/>
            <a:ext cx="14478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Thread</a:t>
            </a:r>
          </a:p>
          <a:p>
            <a:pPr algn="ctr"/>
            <a:r>
              <a:rPr lang="en-US" sz="1600" b="1" dirty="0"/>
              <a:t>Control Block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934200" y="3660775"/>
            <a:ext cx="1600200" cy="2514600"/>
          </a:xfrm>
          <a:prstGeom prst="rect">
            <a:avLst/>
          </a:prstGeom>
          <a:noFill/>
          <a:ln w="9525">
            <a:solidFill>
              <a:srgbClr val="3064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7200900" y="3668514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/>
              <a:t>Thread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03225"/>
          </a:xfrm>
        </p:spPr>
        <p:txBody>
          <a:bodyPr/>
          <a:lstStyle/>
          <a:p>
            <a:r>
              <a:rPr lang="en-US" sz="2800" smtClean="0"/>
              <a:t>Execu</a:t>
            </a:r>
            <a:r>
              <a:rPr lang="ro-RO" sz="2800" smtClean="0"/>
              <a:t>ț</a:t>
            </a:r>
            <a:r>
              <a:rPr lang="en-US" sz="2800" smtClean="0"/>
              <a:t>ia thread-urilor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876800" y="53340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cs typeface="Arial" charset="0"/>
              </a:rPr>
              <a:t>t</a:t>
            </a:r>
          </a:p>
        </p:txBody>
      </p:sp>
      <p:sp>
        <p:nvSpPr>
          <p:cNvPr id="11281" name="Line 5"/>
          <p:cNvSpPr>
            <a:spLocks noChangeShapeType="1"/>
          </p:cNvSpPr>
          <p:nvPr/>
        </p:nvSpPr>
        <p:spPr bwMode="auto">
          <a:xfrm>
            <a:off x="685800" y="4267200"/>
            <a:ext cx="0" cy="1219200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282" name="Line 6"/>
          <p:cNvSpPr>
            <a:spLocks noChangeShapeType="1"/>
          </p:cNvSpPr>
          <p:nvPr/>
        </p:nvSpPr>
        <p:spPr bwMode="auto">
          <a:xfrm>
            <a:off x="609600" y="5334000"/>
            <a:ext cx="45720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800" y="4648200"/>
            <a:ext cx="4191000" cy="381000"/>
            <a:chOff x="685800" y="4648200"/>
            <a:chExt cx="4191000" cy="381000"/>
          </a:xfrm>
        </p:grpSpPr>
        <p:sp>
          <p:nvSpPr>
            <p:cNvPr id="11283" name="Rectangle 7" descr="Light upward diagonal"/>
            <p:cNvSpPr>
              <a:spLocks noChangeArrowheads="1"/>
            </p:cNvSpPr>
            <p:nvPr/>
          </p:nvSpPr>
          <p:spPr bwMode="auto">
            <a:xfrm>
              <a:off x="1219200" y="46482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8" descr="Light upward diagonal"/>
            <p:cNvSpPr>
              <a:spLocks noChangeArrowheads="1"/>
            </p:cNvSpPr>
            <p:nvPr/>
          </p:nvSpPr>
          <p:spPr bwMode="auto">
            <a:xfrm>
              <a:off x="1905000" y="46482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9" descr="Light upward diagonal"/>
            <p:cNvSpPr>
              <a:spLocks noChangeArrowheads="1"/>
            </p:cNvSpPr>
            <p:nvPr/>
          </p:nvSpPr>
          <p:spPr bwMode="auto">
            <a:xfrm>
              <a:off x="3886200" y="4648200"/>
              <a:ext cx="228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10" descr="Light upward diagonal"/>
            <p:cNvSpPr>
              <a:spLocks noChangeArrowheads="1"/>
            </p:cNvSpPr>
            <p:nvPr/>
          </p:nvSpPr>
          <p:spPr bwMode="auto">
            <a:xfrm>
              <a:off x="2590800" y="46482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11" descr="Light upward diagonal"/>
            <p:cNvSpPr>
              <a:spLocks noChangeArrowheads="1"/>
            </p:cNvSpPr>
            <p:nvPr/>
          </p:nvSpPr>
          <p:spPr bwMode="auto">
            <a:xfrm>
              <a:off x="3276600" y="4648200"/>
              <a:ext cx="3048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12"/>
            <p:cNvSpPr>
              <a:spLocks noChangeArrowheads="1"/>
            </p:cNvSpPr>
            <p:nvPr/>
          </p:nvSpPr>
          <p:spPr bwMode="auto">
            <a:xfrm>
              <a:off x="1600200" y="4648200"/>
              <a:ext cx="304800" cy="381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13"/>
            <p:cNvSpPr>
              <a:spLocks noChangeArrowheads="1"/>
            </p:cNvSpPr>
            <p:nvPr/>
          </p:nvSpPr>
          <p:spPr bwMode="auto">
            <a:xfrm>
              <a:off x="3581400" y="4648200"/>
              <a:ext cx="304800" cy="381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14"/>
            <p:cNvSpPr>
              <a:spLocks noChangeArrowheads="1"/>
            </p:cNvSpPr>
            <p:nvPr/>
          </p:nvSpPr>
          <p:spPr bwMode="auto">
            <a:xfrm>
              <a:off x="2286000" y="4648200"/>
              <a:ext cx="304800" cy="381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15"/>
            <p:cNvSpPr>
              <a:spLocks noChangeArrowheads="1"/>
            </p:cNvSpPr>
            <p:nvPr/>
          </p:nvSpPr>
          <p:spPr bwMode="auto">
            <a:xfrm>
              <a:off x="685800" y="4648200"/>
              <a:ext cx="533400" cy="381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16"/>
            <p:cNvSpPr>
              <a:spLocks noChangeArrowheads="1"/>
            </p:cNvSpPr>
            <p:nvPr/>
          </p:nvSpPr>
          <p:spPr bwMode="auto">
            <a:xfrm>
              <a:off x="2971800" y="4648200"/>
              <a:ext cx="304800" cy="381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17" descr="Light upward diagonal"/>
            <p:cNvSpPr>
              <a:spLocks noChangeArrowheads="1"/>
            </p:cNvSpPr>
            <p:nvPr/>
          </p:nvSpPr>
          <p:spPr bwMode="auto">
            <a:xfrm>
              <a:off x="4343400" y="4648200"/>
              <a:ext cx="5334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18"/>
            <p:cNvSpPr>
              <a:spLocks noChangeArrowheads="1"/>
            </p:cNvSpPr>
            <p:nvPr/>
          </p:nvSpPr>
          <p:spPr bwMode="auto">
            <a:xfrm>
              <a:off x="4114800" y="4648200"/>
              <a:ext cx="228600" cy="381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" name="Rectangle 20"/>
          <p:cNvSpPr>
            <a:spLocks noChangeArrowheads="1"/>
          </p:cNvSpPr>
          <p:nvPr/>
        </p:nvSpPr>
        <p:spPr bwMode="auto">
          <a:xfrm>
            <a:off x="685800" y="1981200"/>
            <a:ext cx="19812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5" name="Line 21"/>
          <p:cNvSpPr>
            <a:spLocks noChangeShapeType="1"/>
          </p:cNvSpPr>
          <p:nvPr/>
        </p:nvSpPr>
        <p:spPr bwMode="auto">
          <a:xfrm>
            <a:off x="685800" y="1600200"/>
            <a:ext cx="0" cy="1828800"/>
          </a:xfrm>
          <a:prstGeom prst="line">
            <a:avLst/>
          </a:prstGeom>
          <a:ln>
            <a:headEnd type="triangle" w="med" len="med"/>
            <a:tailEnd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276" name="Line 22"/>
          <p:cNvSpPr>
            <a:spLocks noChangeShapeType="1"/>
          </p:cNvSpPr>
          <p:nvPr/>
        </p:nvSpPr>
        <p:spPr bwMode="auto">
          <a:xfrm>
            <a:off x="609600" y="3276600"/>
            <a:ext cx="34290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277" name="Text Box 23"/>
          <p:cNvSpPr txBox="1">
            <a:spLocks noChangeArrowheads="1"/>
          </p:cNvSpPr>
          <p:nvPr/>
        </p:nvSpPr>
        <p:spPr bwMode="auto">
          <a:xfrm>
            <a:off x="3733800" y="3276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cs typeface="Arial" charset="0"/>
              </a:rPr>
              <a:t>t</a:t>
            </a:r>
          </a:p>
        </p:txBody>
      </p:sp>
      <p:sp>
        <p:nvSpPr>
          <p:cNvPr id="11278" name="Rectangle 24" descr="Light upward diagonal"/>
          <p:cNvSpPr>
            <a:spLocks noChangeArrowheads="1"/>
          </p:cNvSpPr>
          <p:nvPr/>
        </p:nvSpPr>
        <p:spPr bwMode="auto">
          <a:xfrm>
            <a:off x="685800" y="2590800"/>
            <a:ext cx="22098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79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cs typeface="Arial" charset="0"/>
              </a:rPr>
              <a:t>P1</a:t>
            </a:r>
          </a:p>
        </p:txBody>
      </p:sp>
      <p:sp>
        <p:nvSpPr>
          <p:cNvPr id="11280" name="Text Box 26"/>
          <p:cNvSpPr txBox="1">
            <a:spLocks noChangeArrowheads="1"/>
          </p:cNvSpPr>
          <p:nvPr/>
        </p:nvSpPr>
        <p:spPr bwMode="auto">
          <a:xfrm>
            <a:off x="228600" y="2590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cs typeface="Arial" charset="0"/>
              </a:rPr>
              <a:t>P2</a:t>
            </a:r>
          </a:p>
        </p:txBody>
      </p:sp>
      <p:sp>
        <p:nvSpPr>
          <p:cNvPr id="11270" name="Text Box 27"/>
          <p:cNvSpPr txBox="1">
            <a:spLocks noChangeArrowheads="1"/>
          </p:cNvSpPr>
          <p:nvPr/>
        </p:nvSpPr>
        <p:spPr bwMode="auto">
          <a:xfrm>
            <a:off x="5688385" y="2205038"/>
            <a:ext cx="35278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>
                <a:latin typeface="Lucida Grande"/>
                <a:cs typeface="Arial" charset="0"/>
              </a:rPr>
              <a:t>Sisteme </a:t>
            </a:r>
            <a:r>
              <a:rPr lang="en-US" sz="2000" b="1" i="1" dirty="0" smtClean="0">
                <a:latin typeface="Lucida Grande"/>
                <a:cs typeface="Arial" charset="0"/>
              </a:rPr>
              <a:t>multiprocesor:</a:t>
            </a:r>
            <a:endParaRPr lang="ro-RO" sz="2000" b="1" i="1" dirty="0">
              <a:latin typeface="Lucida Grande"/>
              <a:cs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b="1" dirty="0" smtClean="0">
                <a:latin typeface="Cambria"/>
                <a:cs typeface="Arial" charset="0"/>
              </a:rPr>
              <a:t>→</a:t>
            </a:r>
            <a:r>
              <a:rPr lang="ro-RO" sz="2000" b="1" dirty="0" smtClean="0">
                <a:latin typeface="Cambria"/>
                <a:cs typeface="Arial" charset="0"/>
              </a:rPr>
              <a:t>  </a:t>
            </a:r>
            <a:r>
              <a:rPr lang="en-US" sz="2000" dirty="0" smtClean="0">
                <a:latin typeface="Lucida Grande"/>
                <a:cs typeface="Arial" charset="0"/>
              </a:rPr>
              <a:t>execu</a:t>
            </a:r>
            <a:r>
              <a:rPr lang="ro-RO" sz="2000" dirty="0">
                <a:latin typeface="Lucida Grande"/>
                <a:cs typeface="Arial" charset="0"/>
              </a:rPr>
              <a:t>ț</a:t>
            </a:r>
            <a:r>
              <a:rPr lang="en-US" sz="2000" dirty="0">
                <a:latin typeface="Lucida Grande"/>
                <a:cs typeface="Arial" charset="0"/>
              </a:rPr>
              <a:t>ie </a:t>
            </a:r>
            <a:r>
              <a:rPr lang="ro-RO" sz="2000" dirty="0">
                <a:latin typeface="Lucida Grande"/>
                <a:cs typeface="Arial" charset="0"/>
              </a:rPr>
              <a:t>î</a:t>
            </a:r>
            <a:r>
              <a:rPr lang="en-US" sz="2000" dirty="0">
                <a:latin typeface="Lucida Grande"/>
                <a:cs typeface="Arial" charset="0"/>
              </a:rPr>
              <a:t>n </a:t>
            </a:r>
            <a:r>
              <a:rPr lang="en-US" sz="2000" dirty="0" smtClean="0">
                <a:latin typeface="Lucida Grande"/>
                <a:cs typeface="Arial" charset="0"/>
              </a:rPr>
              <a:t>paralel</a:t>
            </a:r>
            <a:endParaRPr lang="ro-RO" sz="2000" dirty="0" smtClean="0">
              <a:latin typeface="Lucida Grande"/>
              <a:cs typeface="Arial" charset="0"/>
            </a:endParaRPr>
          </a:p>
        </p:txBody>
      </p:sp>
      <p:sp>
        <p:nvSpPr>
          <p:cNvPr id="11271" name="Text Box 28"/>
          <p:cNvSpPr txBox="1">
            <a:spLocks noChangeArrowheads="1"/>
          </p:cNvSpPr>
          <p:nvPr/>
        </p:nvSpPr>
        <p:spPr bwMode="auto">
          <a:xfrm>
            <a:off x="5770252" y="4005064"/>
            <a:ext cx="3364136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sz="2000" b="1" i="1" dirty="0">
                <a:latin typeface="Lucida Grande"/>
                <a:cs typeface="Arial" charset="0"/>
              </a:rPr>
              <a:t>Sisteme </a:t>
            </a:r>
            <a:r>
              <a:rPr lang="en-US" sz="2000" b="1" i="1" dirty="0" smtClean="0">
                <a:latin typeface="Lucida Grande"/>
                <a:cs typeface="Arial" charset="0"/>
              </a:rPr>
              <a:t>uniprocesor:</a:t>
            </a:r>
            <a:endParaRPr lang="en-US" sz="2000" dirty="0" smtClean="0">
              <a:latin typeface="Lucida Grande"/>
              <a:cs typeface="Arial" charset="0"/>
            </a:endParaRP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b="1" dirty="0">
                <a:latin typeface="Cambria"/>
                <a:cs typeface="Arial" charset="0"/>
              </a:rPr>
              <a:t>→</a:t>
            </a:r>
            <a:r>
              <a:rPr lang="en-US" sz="2000" b="1" dirty="0">
                <a:latin typeface="Cambria"/>
                <a:cs typeface="Arial" charset="0"/>
              </a:rPr>
              <a:t> </a:t>
            </a:r>
            <a:r>
              <a:rPr lang="en-US" sz="2000" dirty="0" smtClean="0">
                <a:latin typeface="Lucida Grande"/>
                <a:cs typeface="Arial" charset="0"/>
              </a:rPr>
              <a:t>planificarea </a:t>
            </a:r>
            <a:r>
              <a:rPr lang="en-US" sz="2000" dirty="0">
                <a:latin typeface="Lucida Grande"/>
                <a:cs typeface="Arial" charset="0"/>
              </a:rPr>
              <a:t>este realizat</a:t>
            </a:r>
            <a:r>
              <a:rPr lang="ro-RO" sz="2000" dirty="0">
                <a:latin typeface="Lucida Grande"/>
                <a:cs typeface="Arial" charset="0"/>
              </a:rPr>
              <a:t>ă </a:t>
            </a:r>
            <a:r>
              <a:rPr lang="en-US" sz="2000" dirty="0">
                <a:latin typeface="Lucida Grande"/>
                <a:cs typeface="Arial" charset="0"/>
              </a:rPr>
              <a:t>de c</a:t>
            </a:r>
            <a:r>
              <a:rPr lang="ro-RO" sz="2000" dirty="0">
                <a:latin typeface="Lucida Grande"/>
                <a:cs typeface="Arial" charset="0"/>
              </a:rPr>
              <a:t>ă</a:t>
            </a:r>
            <a:r>
              <a:rPr lang="en-US" sz="2000" dirty="0">
                <a:latin typeface="Lucida Grande"/>
                <a:cs typeface="Arial" charset="0"/>
              </a:rPr>
              <a:t>tre sistemul de operare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b="1" dirty="0">
                <a:latin typeface="Cambria"/>
                <a:cs typeface="Arial" charset="0"/>
              </a:rPr>
              <a:t>→ </a:t>
            </a:r>
            <a:r>
              <a:rPr lang="ro-RO" sz="2000" dirty="0" smtClean="0">
                <a:latin typeface="Lucida Grande"/>
                <a:cs typeface="Arial" charset="0"/>
              </a:rPr>
              <a:t>p</a:t>
            </a:r>
            <a:r>
              <a:rPr lang="en-US" sz="2000" dirty="0" smtClean="0">
                <a:latin typeface="Lucida Grande"/>
                <a:cs typeface="Arial" charset="0"/>
              </a:rPr>
              <a:t>olitici</a:t>
            </a:r>
            <a:r>
              <a:rPr lang="en-US" sz="2000" dirty="0">
                <a:latin typeface="Lucida Grande"/>
                <a:cs typeface="Arial" charset="0"/>
              </a:rPr>
              <a:t>: divizarea timpului (</a:t>
            </a:r>
            <a:r>
              <a:rPr lang="en-US" sz="2000" i="1" dirty="0">
                <a:latin typeface="Lucida Grande"/>
                <a:cs typeface="Arial" charset="0"/>
              </a:rPr>
              <a:t>time sharing</a:t>
            </a:r>
            <a:r>
              <a:rPr lang="en-US" sz="2000" dirty="0">
                <a:latin typeface="Lucida Grande"/>
                <a:cs typeface="Arial" charset="0"/>
              </a:rPr>
              <a:t>), priorit</a:t>
            </a:r>
            <a:r>
              <a:rPr lang="ro-RO" sz="2000" dirty="0">
                <a:latin typeface="Lucida Grande"/>
                <a:cs typeface="Arial" charset="0"/>
              </a:rPr>
              <a:t>ăți</a:t>
            </a:r>
            <a:endParaRPr lang="en-US" sz="2000" dirty="0">
              <a:latin typeface="Lucida Grande"/>
              <a:cs typeface="Arial" charset="0"/>
            </a:endParaRPr>
          </a:p>
        </p:txBody>
      </p:sp>
      <p:sp>
        <p:nvSpPr>
          <p:cNvPr id="11272" name="Text Box 29"/>
          <p:cNvSpPr txBox="1">
            <a:spLocks noChangeArrowheads="1"/>
          </p:cNvSpPr>
          <p:nvPr/>
        </p:nvSpPr>
        <p:spPr bwMode="auto">
          <a:xfrm>
            <a:off x="2743200" y="19812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cs typeface="Arial" charset="0"/>
              </a:rPr>
              <a:t>Thread 1</a:t>
            </a:r>
          </a:p>
        </p:txBody>
      </p:sp>
      <p:sp>
        <p:nvSpPr>
          <p:cNvPr id="11273" name="Text Box 30"/>
          <p:cNvSpPr txBox="1">
            <a:spLocks noChangeArrowheads="1"/>
          </p:cNvSpPr>
          <p:nvPr/>
        </p:nvSpPr>
        <p:spPr bwMode="auto">
          <a:xfrm>
            <a:off x="2971800" y="25908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cs typeface="Arial" charset="0"/>
              </a:rPr>
              <a:t>Thread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81" grpId="0" animBg="1"/>
      <p:bldP spid="11282" grpId="0" animBg="1"/>
      <p:bldP spid="11274" grpId="0" animBg="1"/>
      <p:bldP spid="11278" grpId="0" animBg="1"/>
      <p:bldP spid="11279" grpId="0"/>
      <p:bldP spid="11280" grpId="0"/>
      <p:bldP spid="11270" grpId="0"/>
      <p:bldP spid="11271" grpId="0"/>
      <p:bldP spid="11272" grpId="0"/>
      <p:bldP spid="112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sz="1000" smtClean="0">
                <a:solidFill>
                  <a:srgbClr val="FFFFFF"/>
                </a:solidFill>
              </a:rPr>
              <a:t>Algoritmmi paraleli si distribuiti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 smtClean="0"/>
              <a:t>Avantajele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utilizarii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firelor</a:t>
            </a:r>
            <a:r>
              <a:rPr lang="en-US" altLang="en-US" sz="3600" dirty="0" smtClean="0"/>
              <a:t> de </a:t>
            </a:r>
            <a:r>
              <a:rPr lang="en-US" altLang="en-US" sz="3600" dirty="0" err="1" smtClean="0"/>
              <a:t>executie</a:t>
            </a:r>
            <a:endParaRPr lang="en-US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832"/>
            <a:ext cx="8229600" cy="4361731"/>
          </a:xfrm>
        </p:spPr>
        <p:txBody>
          <a:bodyPr>
            <a:noAutofit/>
          </a:bodyPr>
          <a:lstStyle/>
          <a:p>
            <a:r>
              <a:rPr lang="en-US" altLang="en-US" sz="2000" b="1" dirty="0" err="1" smtClean="0">
                <a:solidFill>
                  <a:srgbClr val="0000FF"/>
                </a:solidFill>
              </a:rPr>
              <a:t>Partajarea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</a:rPr>
              <a:t>datelor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 in Java </a:t>
            </a:r>
          </a:p>
          <a:p>
            <a:pPr lvl="1"/>
            <a:r>
              <a:rPr lang="en-US" altLang="en-US" sz="2000" dirty="0" smtClean="0">
                <a:ea typeface="Lucida Sans Unicode" pitchFamily="34" charset="0"/>
                <a:sym typeface="Wingdings" pitchFamily="2" charset="2"/>
              </a:rPr>
              <a:t>Un </a:t>
            </a:r>
            <a:r>
              <a:rPr lang="en-US" altLang="en-US" sz="2000" dirty="0" err="1" smtClean="0">
                <a:ea typeface="Lucida Sans Unicode" pitchFamily="34" charset="0"/>
                <a:sym typeface="Wingdings" pitchFamily="2" charset="2"/>
              </a:rPr>
              <a:t>proces</a:t>
            </a:r>
            <a:r>
              <a:rPr lang="en-US" altLang="en-US" sz="2000" dirty="0" smtClean="0">
                <a:ea typeface="Lucida Sans Unicode" pitchFamily="34" charset="0"/>
                <a:sym typeface="Wingdings" pitchFamily="2" charset="2"/>
              </a:rPr>
              <a:t> nu </a:t>
            </a:r>
            <a:r>
              <a:rPr lang="en-US" altLang="en-US" sz="2000" dirty="0" err="1" smtClean="0">
                <a:ea typeface="Lucida Sans Unicode" pitchFamily="34" charset="0"/>
                <a:sym typeface="Wingdings" pitchFamily="2" charset="2"/>
              </a:rPr>
              <a:t>poate</a:t>
            </a:r>
            <a:r>
              <a:rPr lang="en-US" altLang="en-US" sz="2000" dirty="0" smtClean="0">
                <a:ea typeface="Lucida Sans Unicode" pitchFamily="34" charset="0"/>
                <a:sym typeface="Wingdings" pitchFamily="2" charset="2"/>
              </a:rPr>
              <a:t> </a:t>
            </a:r>
            <a:r>
              <a:rPr lang="en-US" altLang="en-US" sz="2000" dirty="0" err="1" smtClean="0">
                <a:ea typeface="Lucida Sans Unicode" pitchFamily="34" charset="0"/>
                <a:sym typeface="Wingdings" pitchFamily="2" charset="2"/>
              </a:rPr>
              <a:t>partaja</a:t>
            </a:r>
            <a:r>
              <a:rPr lang="en-US" altLang="en-US" sz="2000" dirty="0" smtClean="0">
                <a:ea typeface="Lucida Sans Unicode" pitchFamily="34" charset="0"/>
                <a:sym typeface="Wingdings" pitchFamily="2" charset="2"/>
              </a:rPr>
              <a:t> direct date cu un alt </a:t>
            </a:r>
            <a:r>
              <a:rPr lang="en-US" altLang="en-US" sz="2000" dirty="0" err="1" smtClean="0">
                <a:ea typeface="Lucida Sans Unicode" pitchFamily="34" charset="0"/>
                <a:sym typeface="Wingdings" pitchFamily="2" charset="2"/>
              </a:rPr>
              <a:t>proces</a:t>
            </a:r>
            <a:endParaRPr lang="en-US" altLang="en-US" sz="2000" dirty="0" smtClean="0">
              <a:ea typeface="Lucida Sans Unicode" pitchFamily="34" charset="0"/>
              <a:sym typeface="Wingdings" pitchFamily="2" charset="2"/>
            </a:endParaRP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Dou</a:t>
            </a:r>
            <a:r>
              <a:rPr lang="ro-RO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ă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fire de 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execu</a:t>
            </a:r>
            <a:r>
              <a:rPr lang="ro-RO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ț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ie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ale 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aceluia</a:t>
            </a:r>
            <a:r>
              <a:rPr lang="ro-RO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ș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proces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 pot 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accesa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 direct date din 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memoria</a:t>
            </a:r>
            <a:r>
              <a:rPr lang="en-US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  <a:ea typeface="Lucida Sans Unicode" pitchFamily="34" charset="0"/>
              </a:rPr>
              <a:t>partajat</a:t>
            </a:r>
            <a:r>
              <a:rPr lang="ro-RO" altLang="en-US" sz="2000" dirty="0" smtClean="0">
                <a:solidFill>
                  <a:srgbClr val="FF0000"/>
                </a:solidFill>
                <a:ea typeface="Lucida Sans Unicode" pitchFamily="34" charset="0"/>
              </a:rPr>
              <a:t>ă</a:t>
            </a:r>
            <a:endParaRPr lang="en-US" altLang="en-US" sz="2000" dirty="0" smtClean="0">
              <a:solidFill>
                <a:srgbClr val="FF0000"/>
              </a:solidFill>
              <a:ea typeface="Lucida Sans Unicode" pitchFamily="34" charset="0"/>
            </a:endParaRPr>
          </a:p>
          <a:p>
            <a:r>
              <a:rPr lang="ro-RO" altLang="en-US" sz="2000" dirty="0" smtClean="0"/>
              <a:t>Î</a:t>
            </a:r>
            <a:r>
              <a:rPr lang="en-US" altLang="en-US" sz="2000" dirty="0" err="1" smtClean="0"/>
              <a:t>mbun</a:t>
            </a:r>
            <a:r>
              <a:rPr lang="ro-RO" altLang="en-US" sz="2000" dirty="0" smtClean="0"/>
              <a:t>ă</a:t>
            </a:r>
            <a:r>
              <a:rPr lang="en-US" altLang="en-US" sz="2000" dirty="0" smtClean="0"/>
              <a:t>t</a:t>
            </a:r>
            <a:r>
              <a:rPr lang="ro-RO" altLang="en-US" sz="2000" dirty="0" smtClean="0"/>
              <a:t>ăț</a:t>
            </a:r>
            <a:r>
              <a:rPr lang="en-US" altLang="en-US" sz="2000" dirty="0" err="1" smtClean="0"/>
              <a:t>irea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productivit</a:t>
            </a:r>
            <a:r>
              <a:rPr lang="ro-RO" altLang="en-US" sz="2000" dirty="0" smtClean="0">
                <a:solidFill>
                  <a:srgbClr val="0000FF"/>
                </a:solidFill>
              </a:rPr>
              <a:t>ăț</a:t>
            </a:r>
            <a:r>
              <a:rPr lang="en-US" altLang="en-US" sz="2000" dirty="0" smtClean="0">
                <a:solidFill>
                  <a:srgbClr val="0000FF"/>
                </a:solidFill>
              </a:rPr>
              <a:t>ii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prin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utilizarea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concurent</a:t>
            </a:r>
            <a:r>
              <a:rPr lang="ro-RO" altLang="en-US" sz="2000" dirty="0" smtClean="0">
                <a:solidFill>
                  <a:schemeClr val="tx1"/>
                </a:solidFill>
              </a:rPr>
              <a:t>ă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</a:rPr>
              <a:t>a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resurselor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ro-RO" altLang="en-US" sz="2000" dirty="0" smtClean="0">
                <a:ea typeface="Lucida Sans Unicode" pitchFamily="34" charset="0"/>
              </a:rPr>
              <a:t>Î</a:t>
            </a:r>
            <a:r>
              <a:rPr lang="en-US" altLang="en-US" sz="2000" dirty="0" smtClean="0">
                <a:ea typeface="Lucida Sans Unicode" pitchFamily="34" charset="0"/>
              </a:rPr>
              <a:t>n </a:t>
            </a:r>
            <a:r>
              <a:rPr lang="en-US" altLang="en-US" sz="2000" dirty="0" err="1" smtClean="0">
                <a:ea typeface="Lucida Sans Unicode" pitchFamily="34" charset="0"/>
              </a:rPr>
              <a:t>sistemele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ea typeface="Lucida Sans Unicode" pitchFamily="34" charset="0"/>
              </a:rPr>
              <a:t>multiprocesor</a:t>
            </a:r>
            <a:r>
              <a:rPr lang="en-US" altLang="en-US" sz="2000" dirty="0" smtClean="0">
                <a:ea typeface="Lucida Sans Unicode" pitchFamily="34" charset="0"/>
              </a:rPr>
              <a:t>: </a:t>
            </a:r>
            <a:r>
              <a:rPr lang="en-US" altLang="en-US" sz="2000" dirty="0" err="1" smtClean="0">
                <a:ea typeface="Lucida Sans Unicode" pitchFamily="34" charset="0"/>
              </a:rPr>
              <a:t>utilizarea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ea typeface="Lucida Sans Unicode" pitchFamily="34" charset="0"/>
              </a:rPr>
              <a:t>simultan</a:t>
            </a:r>
            <a:r>
              <a:rPr lang="ro-RO" altLang="en-US" sz="2000" dirty="0" smtClean="0">
                <a:ea typeface="Lucida Sans Unicode" pitchFamily="34" charset="0"/>
              </a:rPr>
              <a:t>ă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smtClean="0">
                <a:ea typeface="Lucida Sans Unicode" pitchFamily="34" charset="0"/>
              </a:rPr>
              <a:t>a </a:t>
            </a:r>
            <a:r>
              <a:rPr lang="en-US" altLang="en-US" sz="2000" dirty="0" err="1" smtClean="0">
                <a:ea typeface="Lucida Sans Unicode" pitchFamily="34" charset="0"/>
              </a:rPr>
              <a:t>procesoarelor</a:t>
            </a:r>
            <a:endParaRPr lang="en-US" altLang="en-US" sz="2000" dirty="0" smtClean="0">
              <a:ea typeface="Lucida Sans Unicode" pitchFamily="34" charset="0"/>
            </a:endParaRPr>
          </a:p>
          <a:p>
            <a:pPr lvl="1"/>
            <a:r>
              <a:rPr lang="ro-RO" altLang="en-US" sz="2000" dirty="0" smtClean="0">
                <a:ea typeface="Lucida Sans Unicode" pitchFamily="34" charset="0"/>
              </a:rPr>
              <a:t>Î</a:t>
            </a:r>
            <a:r>
              <a:rPr lang="en-US" altLang="en-US" sz="2000" dirty="0" smtClean="0">
                <a:ea typeface="Lucida Sans Unicode" pitchFamily="34" charset="0"/>
              </a:rPr>
              <a:t>n </a:t>
            </a:r>
            <a:r>
              <a:rPr lang="en-US" altLang="en-US" sz="2000" dirty="0" smtClean="0">
                <a:ea typeface="Lucida Sans Unicode" pitchFamily="34" charset="0"/>
              </a:rPr>
              <a:t>general: </a:t>
            </a:r>
            <a:r>
              <a:rPr lang="en-US" altLang="en-US" sz="2000" dirty="0" err="1" smtClean="0">
                <a:ea typeface="Lucida Sans Unicode" pitchFamily="34" charset="0"/>
              </a:rPr>
              <a:t>utilizarea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ea typeface="Lucida Sans Unicode" pitchFamily="34" charset="0"/>
              </a:rPr>
              <a:t>simultan</a:t>
            </a:r>
            <a:r>
              <a:rPr lang="ro-RO" altLang="en-US" sz="2000" dirty="0" smtClean="0">
                <a:ea typeface="Lucida Sans Unicode" pitchFamily="34" charset="0"/>
              </a:rPr>
              <a:t>ă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smtClean="0">
                <a:ea typeface="Lucida Sans Unicode" pitchFamily="34" charset="0"/>
              </a:rPr>
              <a:t>a </a:t>
            </a:r>
            <a:r>
              <a:rPr lang="en-US" altLang="en-US" sz="2000" dirty="0" err="1" smtClean="0">
                <a:ea typeface="Lucida Sans Unicode" pitchFamily="34" charset="0"/>
              </a:rPr>
              <a:t>diverselor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  <a:ea typeface="Lucida Sans Unicode" pitchFamily="34" charset="0"/>
              </a:rPr>
              <a:t>resurse</a:t>
            </a:r>
            <a:r>
              <a:rPr lang="en-US" altLang="en-US" sz="2000" dirty="0" smtClean="0">
                <a:solidFill>
                  <a:srgbClr val="0000FF"/>
                </a:solidFill>
                <a:ea typeface="Lucida Sans Unicode" pitchFamily="34" charset="0"/>
              </a:rPr>
              <a:t> </a:t>
            </a:r>
            <a:r>
              <a:rPr lang="en-US" altLang="en-US" sz="2000" dirty="0" smtClean="0">
                <a:ea typeface="Lucida Sans Unicode" pitchFamily="34" charset="0"/>
              </a:rPr>
              <a:t>(ex: </a:t>
            </a:r>
            <a:r>
              <a:rPr lang="ro-RO" altLang="en-US" sz="2000" dirty="0" smtClean="0">
                <a:ea typeface="Lucida Sans Unicode" pitchFamily="34" charset="0"/>
              </a:rPr>
              <a:t>î</a:t>
            </a:r>
            <a:r>
              <a:rPr lang="en-US" altLang="en-US" sz="2000" dirty="0" smtClean="0">
                <a:ea typeface="Lucida Sans Unicode" pitchFamily="34" charset="0"/>
              </a:rPr>
              <a:t>n </a:t>
            </a:r>
            <a:r>
              <a:rPr lang="en-US" altLang="en-US" sz="2000" dirty="0" err="1" smtClean="0">
                <a:ea typeface="Lucida Sans Unicode" pitchFamily="34" charset="0"/>
              </a:rPr>
              <a:t>timp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ea typeface="Lucida Sans Unicode" pitchFamily="34" charset="0"/>
              </a:rPr>
              <a:t>ce</a:t>
            </a:r>
            <a:r>
              <a:rPr lang="en-US" altLang="en-US" sz="2000" dirty="0" smtClean="0">
                <a:ea typeface="Lucida Sans Unicode" pitchFamily="34" charset="0"/>
              </a:rPr>
              <a:t> se </a:t>
            </a:r>
            <a:r>
              <a:rPr lang="en-US" altLang="en-US" sz="2000" dirty="0" smtClean="0">
                <a:ea typeface="Lucida Sans Unicode" pitchFamily="34" charset="0"/>
              </a:rPr>
              <a:t>a</a:t>
            </a:r>
            <a:r>
              <a:rPr lang="ro-RO" altLang="en-US" sz="2000" dirty="0" smtClean="0">
                <a:ea typeface="Lucida Sans Unicode" pitchFamily="34" charset="0"/>
              </a:rPr>
              <a:t>ș</a:t>
            </a:r>
            <a:r>
              <a:rPr lang="en-US" altLang="en-US" sz="2000" dirty="0" err="1" smtClean="0">
                <a:ea typeface="Lucida Sans Unicode" pitchFamily="34" charset="0"/>
              </a:rPr>
              <a:t>teapt</a:t>
            </a:r>
            <a:r>
              <a:rPr lang="ro-RO" altLang="en-US" sz="2000" dirty="0" smtClean="0">
                <a:ea typeface="Lucida Sans Unicode" pitchFamily="34" charset="0"/>
              </a:rPr>
              <a:t>ă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smtClean="0">
                <a:ea typeface="Lucida Sans Unicode" pitchFamily="34" charset="0"/>
              </a:rPr>
              <a:t>la un </a:t>
            </a:r>
            <a:r>
              <a:rPr lang="en-US" altLang="en-US" sz="2000" dirty="0" err="1" smtClean="0">
                <a:ea typeface="Lucida Sans Unicode" pitchFamily="34" charset="0"/>
              </a:rPr>
              <a:t>dispozitiv</a:t>
            </a:r>
            <a:r>
              <a:rPr lang="en-US" altLang="en-US" sz="2000" dirty="0" smtClean="0">
                <a:ea typeface="Lucida Sans Unicode" pitchFamily="34" charset="0"/>
              </a:rPr>
              <a:t> I/O se pot </a:t>
            </a:r>
            <a:r>
              <a:rPr lang="en-US" altLang="en-US" sz="2000" dirty="0" err="1" smtClean="0">
                <a:ea typeface="Lucida Sans Unicode" pitchFamily="34" charset="0"/>
              </a:rPr>
              <a:t>executa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err="1" smtClean="0">
                <a:ea typeface="Lucida Sans Unicode" pitchFamily="34" charset="0"/>
              </a:rPr>
              <a:t>alte</a:t>
            </a:r>
            <a:r>
              <a:rPr lang="en-US" altLang="en-US" sz="2000" dirty="0" smtClean="0">
                <a:ea typeface="Lucida Sans Unicode" pitchFamily="34" charset="0"/>
              </a:rPr>
              <a:t> </a:t>
            </a:r>
            <a:r>
              <a:rPr lang="en-US" altLang="en-US" sz="2000" dirty="0" smtClean="0">
                <a:ea typeface="Lucida Sans Unicode" pitchFamily="34" charset="0"/>
              </a:rPr>
              <a:t>opera</a:t>
            </a:r>
            <a:r>
              <a:rPr lang="ro-RO" altLang="en-US" sz="2000" dirty="0" smtClean="0">
                <a:ea typeface="Lucida Sans Unicode" pitchFamily="34" charset="0"/>
              </a:rPr>
              <a:t>ț</a:t>
            </a:r>
            <a:r>
              <a:rPr lang="en-US" altLang="en-US" sz="2000" dirty="0" smtClean="0">
                <a:ea typeface="Lucida Sans Unicode" pitchFamily="34" charset="0"/>
              </a:rPr>
              <a:t>ii </a:t>
            </a:r>
            <a:r>
              <a:rPr lang="en-US" altLang="en-US" sz="2000" dirty="0" smtClean="0">
                <a:ea typeface="Lucida Sans Unicode" pitchFamily="34" charset="0"/>
              </a:rPr>
              <a:t>cu </a:t>
            </a:r>
            <a:r>
              <a:rPr lang="en-US" altLang="en-US" sz="2000" dirty="0" err="1" smtClean="0">
                <a:ea typeface="Lucida Sans Unicode" pitchFamily="34" charset="0"/>
              </a:rPr>
              <a:t>procesorul</a:t>
            </a:r>
            <a:r>
              <a:rPr lang="en-US" altLang="en-US" sz="2000" dirty="0" smtClean="0">
                <a:ea typeface="Lucida Sans Unicode" pitchFamily="34" charset="0"/>
              </a:rPr>
              <a:t>)</a:t>
            </a:r>
          </a:p>
          <a:p>
            <a:r>
              <a:rPr lang="en-US" altLang="en-US" sz="2000" dirty="0" err="1" smtClean="0">
                <a:solidFill>
                  <a:srgbClr val="0000FF"/>
                </a:solidFill>
              </a:rPr>
              <a:t>Structurarea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err="1" smtClean="0"/>
              <a:t>mai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bun</a:t>
            </a:r>
            <a:r>
              <a:rPr lang="ro-RO" altLang="en-US" sz="2000" dirty="0" smtClean="0"/>
              <a:t>ă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a </a:t>
            </a:r>
            <a:r>
              <a:rPr lang="en-US" altLang="en-US" sz="2000" dirty="0" err="1" smtClean="0"/>
              <a:t>programelor</a:t>
            </a:r>
            <a:r>
              <a:rPr lang="en-US" altLang="en-US" sz="2000" dirty="0" smtClean="0"/>
              <a:t> – </a:t>
            </a:r>
            <a:r>
              <a:rPr lang="en-US" altLang="en-US" sz="2000" dirty="0" err="1" smtClean="0"/>
              <a:t>mai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multe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unit</a:t>
            </a:r>
            <a:r>
              <a:rPr lang="ro-RO" altLang="en-US" sz="2000" dirty="0" smtClean="0"/>
              <a:t>ăț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de </a:t>
            </a:r>
            <a:r>
              <a:rPr lang="en-US" altLang="en-US" sz="2000" dirty="0" err="1" smtClean="0"/>
              <a:t>execu</a:t>
            </a:r>
            <a:r>
              <a:rPr lang="ro-RO" altLang="en-US" sz="2000" dirty="0" smtClean="0"/>
              <a:t>ț</a:t>
            </a:r>
            <a:r>
              <a:rPr lang="en-US" altLang="en-US" sz="2000" dirty="0" err="1" smtClean="0"/>
              <a:t>ie</a:t>
            </a:r>
            <a:endParaRPr lang="en-US" altLang="en-US" sz="2000" dirty="0" smtClean="0"/>
          </a:p>
          <a:p>
            <a:r>
              <a:rPr lang="en-US" altLang="en-US" sz="2000" dirty="0" err="1" smtClean="0"/>
              <a:t>Diferen</a:t>
            </a:r>
            <a:r>
              <a:rPr lang="ro-RO" altLang="en-US" sz="2000" dirty="0" smtClean="0"/>
              <a:t>ț</a:t>
            </a:r>
            <a:r>
              <a:rPr lang="en-US" altLang="en-US" sz="2000" dirty="0" smtClean="0"/>
              <a:t>a fa</a:t>
            </a:r>
            <a:r>
              <a:rPr lang="ro-RO" altLang="en-US" sz="2000" dirty="0" smtClean="0"/>
              <a:t>ță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de </a:t>
            </a:r>
            <a:r>
              <a:rPr lang="en-US" altLang="en-US" sz="2000" dirty="0" err="1" smtClean="0"/>
              <a:t>procese</a:t>
            </a:r>
            <a:r>
              <a:rPr lang="en-US" altLang="en-US" sz="2000" dirty="0" smtClean="0"/>
              <a:t>: </a:t>
            </a:r>
            <a:r>
              <a:rPr lang="en-US" altLang="en-US" sz="2000" dirty="0" err="1" smtClean="0"/>
              <a:t>crearea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unui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nou</a:t>
            </a:r>
            <a:r>
              <a:rPr lang="en-US" altLang="en-US" sz="2000" dirty="0" smtClean="0"/>
              <a:t> fir de </a:t>
            </a:r>
            <a:r>
              <a:rPr lang="en-US" altLang="en-US" sz="2000" dirty="0" err="1" smtClean="0"/>
              <a:t>execu</a:t>
            </a:r>
            <a:r>
              <a:rPr lang="ro-RO" altLang="en-US" sz="2000" dirty="0" smtClean="0"/>
              <a:t>ț</a:t>
            </a:r>
            <a:r>
              <a:rPr lang="en-US" altLang="en-US" sz="2000" dirty="0" err="1" smtClean="0"/>
              <a:t>ie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este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mai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simpl</a:t>
            </a:r>
            <a:r>
              <a:rPr lang="ro-RO" altLang="en-US" sz="2000" dirty="0" smtClean="0">
                <a:solidFill>
                  <a:srgbClr val="0000FF"/>
                </a:solidFill>
              </a:rPr>
              <a:t>ă</a:t>
            </a:r>
            <a:endParaRPr lang="en-US" alt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Programare concurent</a:t>
            </a:r>
            <a:r>
              <a:rPr lang="ro-RO" sz="2800" smtClean="0"/>
              <a:t>ă</a:t>
            </a:r>
            <a:r>
              <a:rPr lang="en-US" sz="2800" smtClean="0"/>
              <a:t> </a:t>
            </a:r>
            <a:r>
              <a:rPr lang="ro-RO" sz="2800" smtClean="0"/>
              <a:t>î</a:t>
            </a:r>
            <a:r>
              <a:rPr lang="en-US" sz="2800" smtClean="0"/>
              <a:t>n Java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35150"/>
            <a:ext cx="8382000" cy="4978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Limbajul ofer</a:t>
            </a:r>
            <a:r>
              <a:rPr lang="ro-RO" sz="2400" dirty="0" smtClean="0"/>
              <a:t>ă</a:t>
            </a:r>
            <a:r>
              <a:rPr lang="en-US" sz="2400" dirty="0" smtClean="0"/>
              <a:t> suport pentru fire de execu</a:t>
            </a:r>
            <a:r>
              <a:rPr lang="ro-RO" sz="2400" dirty="0" smtClean="0"/>
              <a:t>ț</a:t>
            </a:r>
            <a:r>
              <a:rPr lang="en-US" sz="2400" dirty="0" smtClean="0"/>
              <a:t>ie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Avantaj: programarea este independent</a:t>
            </a:r>
            <a:r>
              <a:rPr lang="ro-RO" sz="2400" dirty="0" smtClean="0"/>
              <a:t>ă</a:t>
            </a:r>
            <a:r>
              <a:rPr lang="en-US" sz="2400" dirty="0" smtClean="0"/>
              <a:t> de platform</a:t>
            </a:r>
            <a:r>
              <a:rPr lang="ro-RO" sz="2400" dirty="0" smtClean="0"/>
              <a:t>ă</a:t>
            </a:r>
            <a:endParaRPr lang="en-US" sz="24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ro-RO" sz="2400" dirty="0" smtClean="0"/>
              <a:t>Î</a:t>
            </a:r>
            <a:r>
              <a:rPr lang="en-US" sz="2400" dirty="0" smtClean="0"/>
              <a:t>ncep</a:t>
            </a:r>
            <a:r>
              <a:rPr lang="ro-RO" sz="2400" dirty="0" smtClean="0"/>
              <a:t>â</a:t>
            </a:r>
            <a:r>
              <a:rPr lang="en-US" sz="2400" dirty="0" smtClean="0"/>
              <a:t>nd cu versiunea 1.5: set variat de clase utilitare pentru programarea concurent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Pentru crearea firelor de execu</a:t>
            </a:r>
            <a:r>
              <a:rPr lang="ro-RO" sz="2400" dirty="0"/>
              <a:t>ț</a:t>
            </a:r>
            <a:r>
              <a:rPr lang="en-US" sz="2400" dirty="0" smtClean="0"/>
              <a:t>ie:</a:t>
            </a:r>
          </a:p>
          <a:p>
            <a:pPr marL="692150" lvl="1" indent="-347663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Clasa </a:t>
            </a:r>
            <a:r>
              <a:rPr lang="en-US" sz="2000" dirty="0" smtClean="0">
                <a:latin typeface="Courier New" pitchFamily="49" charset="0"/>
              </a:rPr>
              <a:t>java.lang.Thread</a:t>
            </a:r>
          </a:p>
          <a:p>
            <a:pPr marL="692150" lvl="1" indent="-347663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Interfa</a:t>
            </a:r>
            <a:r>
              <a:rPr lang="ro-RO" sz="2000" dirty="0" smtClean="0"/>
              <a:t>ț</a:t>
            </a:r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</a:rPr>
              <a:t>Runnable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Metode specifice clasei </a:t>
            </a:r>
            <a:r>
              <a:rPr lang="en-US" sz="2400" dirty="0" smtClean="0">
                <a:latin typeface="Courier New" pitchFamily="49" charset="0"/>
              </a:rPr>
              <a:t>Thread</a:t>
            </a:r>
            <a:r>
              <a:rPr lang="en-US" sz="2400" dirty="0" smtClean="0"/>
              <a:t>: </a:t>
            </a:r>
          </a:p>
          <a:p>
            <a:pPr marL="692150" lvl="1" indent="-347663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latin typeface="Courier New" pitchFamily="49" charset="0"/>
              </a:rPr>
              <a:t>start(), sleep(), getPrority(), setPriority()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Metode specifice clasei </a:t>
            </a:r>
            <a:r>
              <a:rPr lang="en-US" sz="2400" dirty="0" smtClean="0">
                <a:latin typeface="Courier New" pitchFamily="49" charset="0"/>
              </a:rPr>
              <a:t>Object</a:t>
            </a:r>
            <a:r>
              <a:rPr lang="en-US" sz="2400" dirty="0" smtClean="0"/>
              <a:t>: </a:t>
            </a:r>
          </a:p>
          <a:p>
            <a:pPr marL="692150" lvl="1" indent="-347663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>
                <a:latin typeface="Courier New" pitchFamily="49" charset="0"/>
              </a:rPr>
              <a:t>wait(), notify()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2775</TotalTime>
  <Words>3352</Words>
  <Application>Microsoft Office PowerPoint</Application>
  <PresentationFormat>On-screen Show (4:3)</PresentationFormat>
  <Paragraphs>767</Paragraphs>
  <Slides>56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Lightbar</vt:lpstr>
      <vt:lpstr>Worksheet</vt:lpstr>
      <vt:lpstr>Aplicații ale  paralelismului de date</vt:lpstr>
      <vt:lpstr>PowerPoint Presentation</vt:lpstr>
      <vt:lpstr>Premise</vt:lpstr>
      <vt:lpstr>Procese și fire de execuție </vt:lpstr>
      <vt:lpstr>Fire de execuție </vt:lpstr>
      <vt:lpstr>Multi-proces vs. multi-thread</vt:lpstr>
      <vt:lpstr>Execuția thread-urilor</vt:lpstr>
      <vt:lpstr>Avantajele utilizarii firelor de executie</vt:lpstr>
      <vt:lpstr>Programare concurentă în Java</vt:lpstr>
      <vt:lpstr>Exemplu: Crearea unui fir de execuție</vt:lpstr>
      <vt:lpstr>Controlul execuției thread-urilor</vt:lpstr>
      <vt:lpstr>Stările posibile ale unui thread</vt:lpstr>
      <vt:lpstr>Exemplu: Programare concurentă</vt:lpstr>
      <vt:lpstr>Exemplu</vt:lpstr>
      <vt:lpstr>Scenariu de execuție</vt:lpstr>
      <vt:lpstr>Sincronizarea firelor de execuție</vt:lpstr>
      <vt:lpstr>Exemplu: Sincronizare pentru accesul concurent la o resursă (1)</vt:lpstr>
      <vt:lpstr>Exemplu: Sincronizare pentru accesul concurent la o resursă (2)</vt:lpstr>
      <vt:lpstr>Exemplu: sincronizare cu zăvoare</vt:lpstr>
      <vt:lpstr>Exemplul 2 (lazy instantiation)</vt:lpstr>
      <vt:lpstr>Singleton: Double check locking</vt:lpstr>
      <vt:lpstr>Singleton: Double check locking</vt:lpstr>
      <vt:lpstr>Singleton: Double check locking</vt:lpstr>
      <vt:lpstr>Metoda wait()</vt:lpstr>
      <vt:lpstr>Notificări</vt:lpstr>
      <vt:lpstr>Exemplu – sincronizare pentru colaborare (1)</vt:lpstr>
      <vt:lpstr>PowerPoint Presentation</vt:lpstr>
      <vt:lpstr>PowerPoint Presentation</vt:lpstr>
      <vt:lpstr>Suportul pentru concurență în JDK 5.0</vt:lpstr>
      <vt:lpstr>Clase utile pentru sincronizare în JDK 1.5</vt:lpstr>
      <vt:lpstr>Facilități pentru sincronizare de nivel scăzut </vt:lpstr>
      <vt:lpstr>Exemplu: Utilizare semafoare in Java 1.5</vt:lpstr>
      <vt:lpstr>Referințe</vt:lpstr>
      <vt:lpstr>Aplicații ale  paralelismului de date</vt:lpstr>
      <vt:lpstr>Paralelism de date</vt:lpstr>
      <vt:lpstr>Aplicații folosind paralelismul de date Calculul sumelor prefix</vt:lpstr>
      <vt:lpstr>Suma elementelor unui vector</vt:lpstr>
      <vt:lpstr>Suma elementelor unui vector</vt:lpstr>
      <vt:lpstr>Suma elementelor unui vector</vt:lpstr>
      <vt:lpstr>Sume prefix (varianta 1)</vt:lpstr>
      <vt:lpstr>Sume prefix – varianta 1</vt:lpstr>
      <vt:lpstr>Sume prefix – varianta 1 – probleme</vt:lpstr>
      <vt:lpstr>Sume prefix – varianta 2</vt:lpstr>
      <vt:lpstr>Sume prefix – varianta 3</vt:lpstr>
      <vt:lpstr>Sume prefix – varianta SIMD</vt:lpstr>
      <vt:lpstr>Sume prefix – varianta 1 SIMD </vt:lpstr>
      <vt:lpstr>Sume prefix – varianta 2 SIMD</vt:lpstr>
      <vt:lpstr>Operații cu vectori – broadcast</vt:lpstr>
      <vt:lpstr>Operații cu vectori – broadcast</vt:lpstr>
      <vt:lpstr>Operații cu matrice - produs</vt:lpstr>
      <vt:lpstr>Operații cu liste</vt:lpstr>
      <vt:lpstr>Operații cu liste</vt:lpstr>
      <vt:lpstr>Operații cu liste</vt:lpstr>
      <vt:lpstr>Varianta SIMD</vt:lpstr>
      <vt:lpstr>Sumar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Dependability</dc:title>
  <dc:creator>Simon Lock</dc:creator>
  <cp:lastModifiedBy>cipsm</cp:lastModifiedBy>
  <cp:revision>361</cp:revision>
  <dcterms:created xsi:type="dcterms:W3CDTF">2003-12-18T12:29:33Z</dcterms:created>
  <dcterms:modified xsi:type="dcterms:W3CDTF">2015-10-05T20:35:30Z</dcterms:modified>
</cp:coreProperties>
</file>