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sldIdLst>
    <p:sldId id="256" r:id="rId2"/>
    <p:sldId id="312" r:id="rId3"/>
    <p:sldId id="314" r:id="rId4"/>
    <p:sldId id="315" r:id="rId5"/>
    <p:sldId id="316" r:id="rId6"/>
    <p:sldId id="317" r:id="rId7"/>
    <p:sldId id="325" r:id="rId8"/>
    <p:sldId id="326" r:id="rId9"/>
    <p:sldId id="329" r:id="rId10"/>
    <p:sldId id="319" r:id="rId11"/>
    <p:sldId id="320" r:id="rId12"/>
    <p:sldId id="327" r:id="rId13"/>
    <p:sldId id="330" r:id="rId14"/>
    <p:sldId id="331" r:id="rId15"/>
    <p:sldId id="332" r:id="rId16"/>
    <p:sldId id="333" r:id="rId17"/>
    <p:sldId id="324" r:id="rId18"/>
    <p:sldId id="334" r:id="rId19"/>
    <p:sldId id="328" r:id="rId20"/>
    <p:sldId id="335" r:id="rId21"/>
    <p:sldId id="306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3D1F0"/>
    <a:srgbClr val="FF0000"/>
    <a:srgbClr val="00B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5899" autoAdjust="0"/>
  </p:normalViewPr>
  <p:slideViewPr>
    <p:cSldViewPr>
      <p:cViewPr>
        <p:scale>
          <a:sx n="75" d="100"/>
          <a:sy n="75" d="100"/>
        </p:scale>
        <p:origin x="-181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C7FAA41F-2FE6-4B6E-8CEA-740D477D741C}" type="datetimeFigureOut">
              <a:rPr lang="en-US"/>
              <a:pPr>
                <a:defRPr/>
              </a:pPr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C68B47E-0FB5-4842-AF75-01078EE12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E33455C-1A11-415E-898E-EDB384F6895D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în general, fiecare procesor este dedicat execuţiei acţiunilor unui proces </a:t>
            </a:r>
          </a:p>
          <a:p>
            <a:r>
              <a:rPr lang="en-US" smtClean="0"/>
              <a:t>pentru a putea aprecia  costul  operaţiilor  în  raport  cu  categoriile  de  sisteme  PRAM menţionate </a:t>
            </a:r>
          </a:p>
          <a:p>
            <a:r>
              <a:rPr lang="en-US" smtClean="0"/>
              <a:t>instrucţiuni </a:t>
            </a:r>
            <a:r>
              <a:rPr lang="en-US" b="1" smtClean="0"/>
              <a:t>co</a:t>
            </a:r>
            <a:r>
              <a:rPr lang="en-US" smtClean="0"/>
              <a:t> </a:t>
            </a:r>
            <a:r>
              <a:rPr lang="en-US" b="1" smtClean="0"/>
              <a:t>...</a:t>
            </a:r>
            <a:r>
              <a:rPr lang="en-US" smtClean="0"/>
              <a:t> </a:t>
            </a:r>
            <a:r>
              <a:rPr lang="en-US" b="1" smtClean="0"/>
              <a:t>oc</a:t>
            </a:r>
            <a:r>
              <a:rPr lang="en-US" smtClean="0"/>
              <a:t> pot fi incluse în cicluri</a:t>
            </a:r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1CC804B-481C-48EE-9021-37BB1EF00767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Distincte – relaxata prin: daca mai  multe, cautam pe cea cu indexul minim</a:t>
            </a:r>
          </a:p>
          <a:p>
            <a:endParaRPr lang="en-US" smtClean="0"/>
          </a:p>
          <a:p>
            <a:r>
              <a:rPr lang="en-US" smtClean="0"/>
              <a:t>Metoda secvenţială de căutare binară constă în compararea lui </a:t>
            </a:r>
            <a:r>
              <a:rPr lang="en-US" b="1" smtClean="0"/>
              <a:t>x</a:t>
            </a:r>
            <a:r>
              <a:rPr lang="en-US" smtClean="0"/>
              <a:t> cu elementul din mijlocul secvenţei </a:t>
            </a:r>
            <a:r>
              <a:rPr lang="en-US" b="1" smtClean="0"/>
              <a:t>S</a:t>
            </a:r>
            <a:r>
              <a:rPr lang="en-US" smtClean="0"/>
              <a:t>. În funcţie de rezultatul acestei comparaţii, căutarea se termină sau continuă cu una din cele două jumătăţi separate de elementul din mijloc. Algoritmul are complexitatea O(log n).</a:t>
            </a:r>
          </a:p>
          <a:p>
            <a:r>
              <a:rPr lang="en-US" smtClean="0"/>
              <a:t>= Divide &amp; Conquer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411D0C0-A4BC-4DF4-9384-C0AB2E3C902A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Un procesor = cel pt care s[] &lt;x&lt; s[i(n/N)]</a:t>
            </a:r>
          </a:p>
          <a:p>
            <a:r>
              <a:rPr lang="en-US" smtClean="0"/>
              <a:t>Limitari =&gt; majoritatea procesoarelor idle</a:t>
            </a:r>
          </a:p>
          <a:p>
            <a:r>
              <a:rPr lang="en-US" smtClean="0"/>
              <a:t>	  =&gt; cel activ executa cautare secv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3A386B7-9425-42B3-AF91-E32DB1FF4C46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Extindem</a:t>
            </a:r>
            <a:r>
              <a:rPr lang="en-US" dirty="0" smtClean="0"/>
              <a:t> </a:t>
            </a:r>
            <a:r>
              <a:rPr lang="en-US" dirty="0" err="1" smtClean="0"/>
              <a:t>cautarea</a:t>
            </a:r>
            <a:r>
              <a:rPr lang="en-US" dirty="0" smtClean="0"/>
              <a:t> </a:t>
            </a:r>
            <a:r>
              <a:rPr lang="en-US" dirty="0" err="1" smtClean="0"/>
              <a:t>binara</a:t>
            </a:r>
            <a:r>
              <a:rPr lang="en-US" dirty="0" smtClean="0"/>
              <a:t> =&gt; </a:t>
            </a:r>
            <a:r>
              <a:rPr lang="en-US" dirty="0" err="1" smtClean="0"/>
              <a:t>cautare</a:t>
            </a:r>
            <a:r>
              <a:rPr lang="en-US" dirty="0" smtClean="0"/>
              <a:t> N+1</a:t>
            </a:r>
          </a:p>
          <a:p>
            <a:r>
              <a:rPr lang="en-US" dirty="0" err="1" smtClean="0"/>
              <a:t>Algoritmul</a:t>
            </a:r>
            <a:r>
              <a:rPr lang="en-US" dirty="0" smtClean="0"/>
              <a:t> se </a:t>
            </a:r>
            <a:r>
              <a:rPr lang="en-US" dirty="0" err="1" smtClean="0"/>
              <a:t>bazează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împărţirea</a:t>
            </a:r>
            <a:r>
              <a:rPr lang="en-US" dirty="0" smtClean="0"/>
              <a:t>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etapă</a:t>
            </a:r>
            <a:r>
              <a:rPr lang="en-US" dirty="0" smtClean="0"/>
              <a:t>, a </a:t>
            </a:r>
            <a:r>
              <a:rPr lang="en-US" dirty="0" err="1" smtClean="0"/>
              <a:t>secvenţei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care se face </a:t>
            </a:r>
            <a:r>
              <a:rPr lang="en-US" dirty="0" err="1" smtClean="0"/>
              <a:t>căutarea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N+1 </a:t>
            </a:r>
            <a:r>
              <a:rPr lang="en-US" dirty="0" err="1" smtClean="0"/>
              <a:t>subsecvenţe</a:t>
            </a:r>
            <a:r>
              <a:rPr lang="en-US" dirty="0" smtClean="0"/>
              <a:t> de </a:t>
            </a:r>
            <a:r>
              <a:rPr lang="en-US" dirty="0" err="1" smtClean="0"/>
              <a:t>aceeaşi</a:t>
            </a:r>
            <a:r>
              <a:rPr lang="en-US" dirty="0" smtClean="0"/>
              <a:t> </a:t>
            </a:r>
            <a:r>
              <a:rPr lang="en-US" dirty="0" err="1" smtClean="0"/>
              <a:t>lungime</a:t>
            </a:r>
            <a:r>
              <a:rPr lang="en-US" dirty="0" smtClean="0"/>
              <a:t>. </a:t>
            </a:r>
            <a:r>
              <a:rPr lang="en-US" dirty="0" err="1" smtClean="0"/>
              <a:t>Fiecare</a:t>
            </a:r>
            <a:r>
              <a:rPr lang="en-US" dirty="0" smtClean="0"/>
              <a:t> din </a:t>
            </a:r>
            <a:r>
              <a:rPr lang="en-US" dirty="0" err="1" smtClean="0"/>
              <a:t>cele</a:t>
            </a:r>
            <a:r>
              <a:rPr lang="en-US" dirty="0" smtClean="0"/>
              <a:t> N </a:t>
            </a:r>
            <a:r>
              <a:rPr lang="en-US" dirty="0" err="1" smtClean="0"/>
              <a:t>procesoare</a:t>
            </a:r>
            <a:r>
              <a:rPr lang="en-US" dirty="0" smtClean="0"/>
              <a:t>  </a:t>
            </a:r>
            <a:r>
              <a:rPr lang="en-US" dirty="0" err="1" smtClean="0"/>
              <a:t>inspectează</a:t>
            </a:r>
            <a:r>
              <a:rPr lang="en-US" dirty="0" smtClean="0"/>
              <a:t> o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aflată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poziţia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secvenţe</a:t>
            </a:r>
            <a:r>
              <a:rPr lang="en-US" dirty="0" smtClean="0"/>
              <a:t> </a:t>
            </a:r>
            <a:r>
              <a:rPr lang="en-US" dirty="0" err="1" smtClean="0"/>
              <a:t>adiacente</a:t>
            </a:r>
            <a:r>
              <a:rPr lang="en-US" dirty="0" smtClean="0"/>
              <a:t>. </a:t>
            </a:r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b="1" dirty="0" smtClean="0"/>
              <a:t>x&lt;s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aflate</a:t>
            </a:r>
            <a:r>
              <a:rPr lang="en-US" dirty="0" smtClean="0"/>
              <a:t> la </a:t>
            </a:r>
            <a:r>
              <a:rPr lang="en-US" dirty="0" err="1" smtClean="0"/>
              <a:t>dreapta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ignorate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pasul</a:t>
            </a:r>
            <a:r>
              <a:rPr lang="en-US" dirty="0" smtClean="0"/>
              <a:t> </a:t>
            </a:r>
            <a:r>
              <a:rPr lang="en-US" dirty="0" err="1" smtClean="0"/>
              <a:t>următor</a:t>
            </a:r>
            <a:r>
              <a:rPr lang="en-US" dirty="0" smtClean="0"/>
              <a:t>. Similar, </a:t>
            </a:r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b="1" dirty="0" smtClean="0"/>
              <a:t>x&gt;s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ignorate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. </a:t>
            </a:r>
            <a:r>
              <a:rPr lang="en-US" dirty="0" err="1" smtClean="0"/>
              <a:t>Următorul</a:t>
            </a:r>
            <a:r>
              <a:rPr lang="en-US" dirty="0" smtClean="0"/>
              <a:t> subinterval de </a:t>
            </a:r>
            <a:r>
              <a:rPr lang="en-US" dirty="0" err="1" smtClean="0"/>
              <a:t>căutare</a:t>
            </a:r>
            <a:r>
              <a:rPr lang="en-US" dirty="0" smtClean="0"/>
              <a:t> se </a:t>
            </a:r>
            <a:r>
              <a:rPr lang="en-US" dirty="0" err="1" smtClean="0"/>
              <a:t>obţine</a:t>
            </a:r>
            <a:r>
              <a:rPr lang="en-US" dirty="0" smtClean="0"/>
              <a:t> </a:t>
            </a:r>
            <a:r>
              <a:rPr lang="en-US" dirty="0" err="1" smtClean="0"/>
              <a:t>făcand</a:t>
            </a:r>
            <a:r>
              <a:rPr lang="en-US" dirty="0" smtClean="0"/>
              <a:t> </a:t>
            </a:r>
            <a:r>
              <a:rPr lang="en-US" dirty="0" err="1" smtClean="0"/>
              <a:t>intersecţia</a:t>
            </a:r>
            <a:r>
              <a:rPr lang="en-US" dirty="0" smtClean="0"/>
              <a:t> </a:t>
            </a:r>
            <a:r>
              <a:rPr lang="en-US" dirty="0" err="1" smtClean="0"/>
              <a:t>subintervalelor</a:t>
            </a:r>
            <a:r>
              <a:rPr lang="en-US" dirty="0" smtClean="0"/>
              <a:t> </a:t>
            </a:r>
            <a:r>
              <a:rPr lang="en-US" dirty="0" err="1" smtClean="0"/>
              <a:t>păstrate</a:t>
            </a:r>
            <a:r>
              <a:rPr lang="en-US" dirty="0" smtClean="0"/>
              <a:t> de </a:t>
            </a:r>
            <a:r>
              <a:rPr lang="en-US" dirty="0" err="1" smtClean="0"/>
              <a:t>diferitele</a:t>
            </a:r>
            <a:r>
              <a:rPr lang="en-US" dirty="0" smtClean="0"/>
              <a:t> </a:t>
            </a:r>
            <a:r>
              <a:rPr lang="en-US" dirty="0" err="1" smtClean="0"/>
              <a:t>procesoare</a:t>
            </a:r>
            <a:r>
              <a:rPr lang="en-US" dirty="0" smtClean="0"/>
              <a:t>. =&gt; </a:t>
            </a:r>
            <a:r>
              <a:rPr lang="en-US" dirty="0" err="1" smtClean="0"/>
              <a:t>pana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b="1" dirty="0" smtClean="0"/>
              <a:t>x=s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eliminate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3A386B7-9425-42B3-AF91-E32DB1FF4C46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Extindem</a:t>
            </a:r>
            <a:r>
              <a:rPr lang="en-US" dirty="0" smtClean="0"/>
              <a:t> </a:t>
            </a:r>
            <a:r>
              <a:rPr lang="en-US" dirty="0" err="1" smtClean="0"/>
              <a:t>cautarea</a:t>
            </a:r>
            <a:r>
              <a:rPr lang="en-US" dirty="0" smtClean="0"/>
              <a:t> </a:t>
            </a:r>
            <a:r>
              <a:rPr lang="en-US" dirty="0" err="1" smtClean="0"/>
              <a:t>binara</a:t>
            </a:r>
            <a:r>
              <a:rPr lang="en-US" dirty="0" smtClean="0"/>
              <a:t> =&gt; </a:t>
            </a:r>
            <a:r>
              <a:rPr lang="en-US" dirty="0" err="1" smtClean="0"/>
              <a:t>cautare</a:t>
            </a:r>
            <a:r>
              <a:rPr lang="en-US" dirty="0" smtClean="0"/>
              <a:t> N+1</a:t>
            </a:r>
          </a:p>
          <a:p>
            <a:r>
              <a:rPr lang="en-US" dirty="0" err="1" smtClean="0"/>
              <a:t>Algoritmul</a:t>
            </a:r>
            <a:r>
              <a:rPr lang="en-US" dirty="0" smtClean="0"/>
              <a:t> se </a:t>
            </a:r>
            <a:r>
              <a:rPr lang="en-US" dirty="0" err="1" smtClean="0"/>
              <a:t>bazează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împărţirea</a:t>
            </a:r>
            <a:r>
              <a:rPr lang="en-US" dirty="0" smtClean="0"/>
              <a:t>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etapă</a:t>
            </a:r>
            <a:r>
              <a:rPr lang="en-US" dirty="0" smtClean="0"/>
              <a:t>, a </a:t>
            </a:r>
            <a:r>
              <a:rPr lang="en-US" dirty="0" err="1" smtClean="0"/>
              <a:t>secvenţei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care se face </a:t>
            </a:r>
            <a:r>
              <a:rPr lang="en-US" dirty="0" err="1" smtClean="0"/>
              <a:t>căutarea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N+1 </a:t>
            </a:r>
            <a:r>
              <a:rPr lang="en-US" dirty="0" err="1" smtClean="0"/>
              <a:t>subsecvenţe</a:t>
            </a:r>
            <a:r>
              <a:rPr lang="en-US" dirty="0" smtClean="0"/>
              <a:t> de </a:t>
            </a:r>
            <a:r>
              <a:rPr lang="en-US" dirty="0" err="1" smtClean="0"/>
              <a:t>aceeaşi</a:t>
            </a:r>
            <a:r>
              <a:rPr lang="en-US" dirty="0" smtClean="0"/>
              <a:t> </a:t>
            </a:r>
            <a:r>
              <a:rPr lang="en-US" dirty="0" err="1" smtClean="0"/>
              <a:t>lungime</a:t>
            </a:r>
            <a:r>
              <a:rPr lang="en-US" dirty="0" smtClean="0"/>
              <a:t>. </a:t>
            </a:r>
            <a:r>
              <a:rPr lang="en-US" dirty="0" err="1" smtClean="0"/>
              <a:t>Fiecare</a:t>
            </a:r>
            <a:r>
              <a:rPr lang="en-US" dirty="0" smtClean="0"/>
              <a:t> din </a:t>
            </a:r>
            <a:r>
              <a:rPr lang="en-US" dirty="0" err="1" smtClean="0"/>
              <a:t>cele</a:t>
            </a:r>
            <a:r>
              <a:rPr lang="en-US" dirty="0" smtClean="0"/>
              <a:t> N </a:t>
            </a:r>
            <a:r>
              <a:rPr lang="en-US" dirty="0" err="1" smtClean="0"/>
              <a:t>procesoare</a:t>
            </a:r>
            <a:r>
              <a:rPr lang="en-US" dirty="0" smtClean="0"/>
              <a:t>  </a:t>
            </a:r>
            <a:r>
              <a:rPr lang="en-US" dirty="0" err="1" smtClean="0"/>
              <a:t>inspectează</a:t>
            </a:r>
            <a:r>
              <a:rPr lang="en-US" dirty="0" smtClean="0"/>
              <a:t> o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aflată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poziţia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secvenţe</a:t>
            </a:r>
            <a:r>
              <a:rPr lang="en-US" dirty="0" smtClean="0"/>
              <a:t> </a:t>
            </a:r>
            <a:r>
              <a:rPr lang="en-US" dirty="0" err="1" smtClean="0"/>
              <a:t>adiacente</a:t>
            </a:r>
            <a:r>
              <a:rPr lang="en-US" dirty="0" smtClean="0"/>
              <a:t>. </a:t>
            </a:r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b="1" dirty="0" smtClean="0"/>
              <a:t>x&lt;s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aflate</a:t>
            </a:r>
            <a:r>
              <a:rPr lang="en-US" dirty="0" smtClean="0"/>
              <a:t> la </a:t>
            </a:r>
            <a:r>
              <a:rPr lang="en-US" dirty="0" err="1" smtClean="0"/>
              <a:t>dreapta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ignorate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pasul</a:t>
            </a:r>
            <a:r>
              <a:rPr lang="en-US" dirty="0" smtClean="0"/>
              <a:t> </a:t>
            </a:r>
            <a:r>
              <a:rPr lang="en-US" dirty="0" err="1" smtClean="0"/>
              <a:t>următor</a:t>
            </a:r>
            <a:r>
              <a:rPr lang="en-US" dirty="0" smtClean="0"/>
              <a:t>. Similar, </a:t>
            </a:r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b="1" dirty="0" smtClean="0"/>
              <a:t>x&gt;s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ignorate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. </a:t>
            </a:r>
            <a:r>
              <a:rPr lang="en-US" dirty="0" err="1" smtClean="0"/>
              <a:t>Următorul</a:t>
            </a:r>
            <a:r>
              <a:rPr lang="en-US" dirty="0" smtClean="0"/>
              <a:t> subinterval de </a:t>
            </a:r>
            <a:r>
              <a:rPr lang="en-US" dirty="0" err="1" smtClean="0"/>
              <a:t>căutare</a:t>
            </a:r>
            <a:r>
              <a:rPr lang="en-US" dirty="0" smtClean="0"/>
              <a:t> se </a:t>
            </a:r>
            <a:r>
              <a:rPr lang="en-US" dirty="0" err="1" smtClean="0"/>
              <a:t>obţine</a:t>
            </a:r>
            <a:r>
              <a:rPr lang="en-US" dirty="0" smtClean="0"/>
              <a:t> </a:t>
            </a:r>
            <a:r>
              <a:rPr lang="en-US" dirty="0" err="1" smtClean="0"/>
              <a:t>făcand</a:t>
            </a:r>
            <a:r>
              <a:rPr lang="en-US" dirty="0" smtClean="0"/>
              <a:t> </a:t>
            </a:r>
            <a:r>
              <a:rPr lang="en-US" dirty="0" err="1" smtClean="0"/>
              <a:t>intersecţia</a:t>
            </a:r>
            <a:r>
              <a:rPr lang="en-US" dirty="0" smtClean="0"/>
              <a:t> </a:t>
            </a:r>
            <a:r>
              <a:rPr lang="en-US" dirty="0" err="1" smtClean="0"/>
              <a:t>subintervalelor</a:t>
            </a:r>
            <a:r>
              <a:rPr lang="en-US" dirty="0" smtClean="0"/>
              <a:t> </a:t>
            </a:r>
            <a:r>
              <a:rPr lang="en-US" dirty="0" err="1" smtClean="0"/>
              <a:t>păstrate</a:t>
            </a:r>
            <a:r>
              <a:rPr lang="en-US" dirty="0" smtClean="0"/>
              <a:t> de </a:t>
            </a:r>
            <a:r>
              <a:rPr lang="en-US" dirty="0" err="1" smtClean="0"/>
              <a:t>diferitele</a:t>
            </a:r>
            <a:r>
              <a:rPr lang="en-US" dirty="0" smtClean="0"/>
              <a:t> </a:t>
            </a:r>
            <a:r>
              <a:rPr lang="en-US" dirty="0" err="1" smtClean="0"/>
              <a:t>procesoare</a:t>
            </a:r>
            <a:r>
              <a:rPr lang="en-US" dirty="0" smtClean="0"/>
              <a:t>. =&gt; </a:t>
            </a:r>
            <a:r>
              <a:rPr lang="en-US" dirty="0" err="1" smtClean="0"/>
              <a:t>pana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b="1" dirty="0" smtClean="0"/>
              <a:t>x=s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eliminate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A1EACED-F11B-4C63-A793-55D8FE2E5C13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În general, un sistem cu N procesoare poate "acoperi" în </a:t>
            </a:r>
            <a:r>
              <a:rPr lang="en-US" b="1" smtClean="0"/>
              <a:t>g</a:t>
            </a:r>
            <a:r>
              <a:rPr lang="en-US" smtClean="0"/>
              <a:t> paşi o secvenţă de lungime cel mult ng = (N+1)g-1. În primul pas, această secvenţă este împărţită în subsecvenţe de ng-1 = (N+1)g-1-1 elemente, procesorul Pi inspectând elementul din poziţia i*(N+1)g-1 (considerand că primul element are poziţia 1). Dacă primul element are indicele q, atunci poziţia care corespunde lui Pi este (q-1)+i*(N+1)g-1.</a:t>
            </a:r>
          </a:p>
          <a:p>
            <a:endParaRPr lang="en-US" smtClean="0"/>
          </a:p>
          <a:p>
            <a:r>
              <a:rPr lang="en-US" smtClean="0"/>
              <a:t>Raman: (n – N)/(N+1) = ((n+1)/(N+1))-1 ….. ((n+1)/(N+1)^g)-1 &lt;=0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8B47E-0FB5-4842-AF75-01078EE12E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6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1A1EA13-F7DA-45FC-A4F8-DB0967FF565E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Deci</a:t>
            </a:r>
            <a:r>
              <a:rPr lang="en-US" dirty="0" smtClean="0"/>
              <a:t>,  </a:t>
            </a:r>
            <a:r>
              <a:rPr lang="en-US" dirty="0" err="1" smtClean="0"/>
              <a:t>numărul</a:t>
            </a:r>
            <a:r>
              <a:rPr lang="en-US" dirty="0" smtClean="0"/>
              <a:t> de </a:t>
            </a:r>
            <a:r>
              <a:rPr lang="en-US" dirty="0" err="1" smtClean="0"/>
              <a:t>iteraţii</a:t>
            </a:r>
            <a:r>
              <a:rPr lang="en-US" dirty="0" smtClean="0"/>
              <a:t> </a:t>
            </a:r>
            <a:r>
              <a:rPr lang="en-US" dirty="0" err="1" smtClean="0"/>
              <a:t>cerute</a:t>
            </a:r>
            <a:r>
              <a:rPr lang="en-US" dirty="0" smtClean="0"/>
              <a:t> de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 </a:t>
            </a:r>
            <a:r>
              <a:rPr lang="en-US" dirty="0" err="1" smtClean="0"/>
              <a:t>să</a:t>
            </a:r>
            <a:r>
              <a:rPr lang="en-US" dirty="0" smtClean="0"/>
              <a:t>  fie </a:t>
            </a:r>
            <a:r>
              <a:rPr lang="en-US" dirty="0" err="1" smtClean="0"/>
              <a:t>mai</a:t>
            </a:r>
            <a:r>
              <a:rPr lang="en-US" dirty="0" smtClean="0"/>
              <a:t> mare de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 </a:t>
            </a:r>
            <a:r>
              <a:rPr lang="en-US" b="1" dirty="0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avem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[(n+1)/(N+1)g]-1 &lt;=0, </a:t>
            </a:r>
            <a:r>
              <a:rPr lang="en-US" dirty="0" err="1" smtClean="0"/>
              <a:t>adică</a:t>
            </a:r>
            <a:endParaRPr lang="en-US" dirty="0" smtClean="0"/>
          </a:p>
          <a:p>
            <a:r>
              <a:rPr lang="en-US" dirty="0" smtClean="0"/>
              <a:t>     g = sup(log(n+1)/log(N+1)).</a:t>
            </a:r>
          </a:p>
          <a:p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care N=n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rezolvată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constant.</a:t>
            </a:r>
          </a:p>
          <a:p>
            <a:endParaRPr lang="en-US" dirty="0" smtClean="0"/>
          </a:p>
          <a:p>
            <a:r>
              <a:rPr lang="en-US" dirty="0" err="1" smtClean="0"/>
              <a:t>În</a:t>
            </a:r>
            <a:r>
              <a:rPr lang="en-US" dirty="0" smtClean="0"/>
              <a:t>  </a:t>
            </a:r>
            <a:r>
              <a:rPr lang="en-US" dirty="0" err="1" smtClean="0"/>
              <a:t>privinţa</a:t>
            </a:r>
            <a:r>
              <a:rPr lang="en-US" dirty="0" smtClean="0"/>
              <a:t> </a:t>
            </a:r>
            <a:r>
              <a:rPr lang="en-US" dirty="0" err="1" smtClean="0"/>
              <a:t>cerinţei</a:t>
            </a:r>
            <a:r>
              <a:rPr lang="en-US" dirty="0" smtClean="0"/>
              <a:t> ca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secvenţei</a:t>
            </a:r>
            <a:r>
              <a:rPr lang="en-US" dirty="0" smtClean="0"/>
              <a:t> S </a:t>
            </a:r>
            <a:r>
              <a:rPr lang="en-US" dirty="0" err="1" smtClean="0"/>
              <a:t>să</a:t>
            </a:r>
            <a:r>
              <a:rPr lang="en-US" dirty="0" smtClean="0"/>
              <a:t> fie </a:t>
            </a:r>
            <a:r>
              <a:rPr lang="en-US" b="1" dirty="0" err="1" smtClean="0"/>
              <a:t>distincte</a:t>
            </a:r>
            <a:r>
              <a:rPr lang="en-US" dirty="0" smtClean="0"/>
              <a:t>,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înlăturată</a:t>
            </a:r>
            <a:r>
              <a:rPr lang="en-US" dirty="0" smtClean="0"/>
              <a:t> </a:t>
            </a:r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actualizarea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b="1" dirty="0" smtClean="0"/>
              <a:t>k</a:t>
            </a:r>
            <a:r>
              <a:rPr lang="en-US" dirty="0" smtClean="0"/>
              <a:t> la </a:t>
            </a:r>
            <a:r>
              <a:rPr lang="en-US" dirty="0" err="1" smtClean="0"/>
              <a:t>găsirea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coincidenţe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realizată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-o  </a:t>
            </a:r>
            <a:r>
              <a:rPr lang="en-US" dirty="0" err="1" smtClean="0"/>
              <a:t>procedură</a:t>
            </a:r>
            <a:r>
              <a:rPr lang="en-US" dirty="0" smtClean="0"/>
              <a:t>  </a:t>
            </a:r>
            <a:r>
              <a:rPr lang="en-US" dirty="0" err="1" smtClean="0"/>
              <a:t>specială</a:t>
            </a:r>
            <a:r>
              <a:rPr lang="en-US" dirty="0" smtClean="0"/>
              <a:t> care  </a:t>
            </a:r>
            <a:r>
              <a:rPr lang="en-US" dirty="0" err="1" smtClean="0"/>
              <a:t>evită</a:t>
            </a:r>
            <a:r>
              <a:rPr lang="en-US" dirty="0" smtClean="0"/>
              <a:t>  </a:t>
            </a:r>
            <a:r>
              <a:rPr lang="en-US" dirty="0" err="1" smtClean="0"/>
              <a:t>conflictele</a:t>
            </a:r>
            <a:r>
              <a:rPr lang="en-US" dirty="0" smtClean="0"/>
              <a:t>  de  </a:t>
            </a: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  (</a:t>
            </a:r>
            <a:r>
              <a:rPr lang="en-US" dirty="0" err="1" smtClean="0"/>
              <a:t>modelele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până</a:t>
            </a:r>
            <a:r>
              <a:rPr lang="en-US" dirty="0" smtClean="0"/>
              <a:t> </a:t>
            </a:r>
            <a:r>
              <a:rPr lang="en-US" dirty="0" err="1" smtClean="0"/>
              <a:t>acum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cu </a:t>
            </a:r>
            <a:r>
              <a:rPr lang="en-US" dirty="0" err="1" smtClean="0"/>
              <a:t>scriere</a:t>
            </a:r>
            <a:r>
              <a:rPr lang="en-US" dirty="0" smtClean="0"/>
              <a:t>  </a:t>
            </a:r>
            <a:r>
              <a:rPr lang="en-US" dirty="0" err="1" smtClean="0"/>
              <a:t>exclusivă</a:t>
            </a:r>
            <a:r>
              <a:rPr lang="en-US" dirty="0" smtClean="0"/>
              <a:t>).  </a:t>
            </a:r>
            <a:r>
              <a:rPr lang="en-US" dirty="0" err="1" smtClean="0"/>
              <a:t>Această</a:t>
            </a:r>
            <a:r>
              <a:rPr lang="en-US" dirty="0" smtClean="0"/>
              <a:t> </a:t>
            </a:r>
            <a:r>
              <a:rPr lang="en-US" dirty="0" err="1" smtClean="0"/>
              <a:t>procedură</a:t>
            </a:r>
            <a:r>
              <a:rPr lang="en-US" dirty="0" smtClean="0"/>
              <a:t>  </a:t>
            </a:r>
            <a:r>
              <a:rPr lang="en-US" dirty="0" err="1" smtClean="0"/>
              <a:t>ia</a:t>
            </a:r>
            <a:r>
              <a:rPr lang="en-US" dirty="0" smtClean="0"/>
              <a:t>  un  </a:t>
            </a:r>
            <a:r>
              <a:rPr lang="en-US" dirty="0" err="1" smtClean="0"/>
              <a:t>timp</a:t>
            </a:r>
            <a:r>
              <a:rPr lang="en-US" dirty="0" smtClean="0"/>
              <a:t>  O(log  N), </a:t>
            </a:r>
            <a:r>
              <a:rPr lang="en-US" dirty="0" err="1" smtClean="0"/>
              <a:t>mărind</a:t>
            </a:r>
            <a:r>
              <a:rPr lang="en-US" dirty="0" smtClean="0"/>
              <a:t>  </a:t>
            </a:r>
            <a:r>
              <a:rPr lang="en-US" dirty="0" err="1" smtClean="0"/>
              <a:t>astfel</a:t>
            </a:r>
            <a:r>
              <a:rPr lang="en-US" dirty="0" smtClean="0"/>
              <a:t>  </a:t>
            </a:r>
            <a:r>
              <a:rPr lang="en-US" dirty="0" err="1" smtClean="0"/>
              <a:t>timpul</a:t>
            </a:r>
            <a:r>
              <a:rPr lang="en-US" dirty="0" smtClean="0"/>
              <a:t>  de  </a:t>
            </a:r>
            <a:r>
              <a:rPr lang="en-US" dirty="0" err="1" smtClean="0"/>
              <a:t>execuţie</a:t>
            </a:r>
            <a:r>
              <a:rPr lang="en-US" dirty="0" smtClean="0"/>
              <a:t>  al </a:t>
            </a:r>
            <a:r>
              <a:rPr lang="en-US" dirty="0" err="1" smtClean="0"/>
              <a:t>algoritmului</a:t>
            </a:r>
            <a:r>
              <a:rPr lang="en-US" dirty="0" smtClean="0"/>
              <a:t> la: </a:t>
            </a:r>
          </a:p>
          <a:p>
            <a:r>
              <a:rPr lang="en-US" dirty="0" smtClean="0"/>
              <a:t>     t(n) = O(log(n+1)/log(N+1)) + O(log N). </a:t>
            </a:r>
          </a:p>
          <a:p>
            <a:r>
              <a:rPr lang="en-US" dirty="0" err="1" smtClean="0"/>
              <a:t>Putem</a:t>
            </a:r>
            <a:r>
              <a:rPr lang="en-US" dirty="0" smtClean="0"/>
              <a:t>  </a:t>
            </a:r>
            <a:r>
              <a:rPr lang="en-US" dirty="0" err="1" smtClean="0"/>
              <a:t>aprecia</a:t>
            </a:r>
            <a:r>
              <a:rPr lang="en-US" dirty="0" smtClean="0"/>
              <a:t> </a:t>
            </a:r>
            <a:r>
              <a:rPr lang="en-US" dirty="0" err="1" smtClean="0"/>
              <a:t>importanţa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suplimentar</a:t>
            </a:r>
            <a:r>
              <a:rPr lang="en-US" dirty="0" smtClean="0"/>
              <a:t> </a:t>
            </a:r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luăm</a:t>
            </a:r>
            <a:r>
              <a:rPr lang="en-US" dirty="0" smtClean="0"/>
              <a:t> </a:t>
            </a:r>
            <a:r>
              <a:rPr lang="en-US" dirty="0" err="1" smtClean="0"/>
              <a:t>cazul</a:t>
            </a:r>
            <a:r>
              <a:rPr lang="en-US" dirty="0" smtClean="0"/>
              <a:t>  N=n,  </a:t>
            </a:r>
            <a:r>
              <a:rPr lang="en-US" dirty="0" err="1" smtClean="0"/>
              <a:t>în</a:t>
            </a:r>
            <a:r>
              <a:rPr lang="en-US" dirty="0" smtClean="0"/>
              <a:t> care nu se </a:t>
            </a:r>
            <a:r>
              <a:rPr lang="en-US" dirty="0" err="1" smtClean="0"/>
              <a:t>realizează</a:t>
            </a:r>
            <a:r>
              <a:rPr lang="en-US" dirty="0" smtClean="0"/>
              <a:t> </a:t>
            </a:r>
            <a:r>
              <a:rPr lang="en-US" dirty="0" err="1" smtClean="0"/>
              <a:t>nici</a:t>
            </a:r>
            <a:r>
              <a:rPr lang="en-US" dirty="0" smtClean="0"/>
              <a:t> o </a:t>
            </a:r>
            <a:r>
              <a:rPr lang="en-US" dirty="0" err="1" smtClean="0"/>
              <a:t>îmbunătăţire</a:t>
            </a:r>
            <a:r>
              <a:rPr lang="en-US" dirty="0" smtClean="0"/>
              <a:t> </a:t>
            </a:r>
            <a:r>
              <a:rPr lang="en-US" dirty="0" err="1" smtClean="0"/>
              <a:t>faţă</a:t>
            </a:r>
            <a:r>
              <a:rPr lang="en-US" dirty="0" smtClean="0"/>
              <a:t> de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secvenţial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6F2156-F629-47C9-9121-5CA3A07F88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9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1DFE1-55F4-49F1-BFBC-159C119723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1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F252E-212C-4672-8CD9-0270BCFCF5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3C987-2A0D-4134-89B5-1A1E070DCF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9B8D8-08E1-4890-849D-879AFD643D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594CF-A6AB-4958-B290-DD61A6D10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5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8F4CD-5F72-4106-9932-A3013DDA92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B09E7-C573-4547-8861-45D89DADD7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A23B1-6C53-4AAA-97F8-0687B727E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6EF2-A5B3-4756-8E92-DEF15ABA8B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3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56AB5-29DD-4A2E-A04E-D498947819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8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62526CBA-8F1D-4BB6-9A0A-2AF0171D1B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1038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42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5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2400" cy="1470025"/>
          </a:xfrm>
        </p:spPr>
        <p:txBody>
          <a:bodyPr/>
          <a:lstStyle/>
          <a:p>
            <a:pPr eaLnBrk="1" hangingPunct="1"/>
            <a:r>
              <a:rPr lang="ro-RO" smtClean="0"/>
              <a:t>Căutare paralelă</a:t>
            </a:r>
            <a:r>
              <a:rPr lang="en-US" smtClean="0"/>
              <a:t>.</a:t>
            </a:r>
            <a:endParaRPr lang="en-GB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dirty="0" err="1" smtClean="0"/>
              <a:t>Ciprian</a:t>
            </a:r>
            <a:r>
              <a:rPr lang="en-GB" sz="2400" dirty="0" smtClean="0"/>
              <a:t> </a:t>
            </a:r>
            <a:r>
              <a:rPr lang="en-GB" sz="2400" dirty="0" err="1" smtClean="0"/>
              <a:t>Dobre</a:t>
            </a:r>
            <a:endParaRPr lang="en-GB" sz="2400" dirty="0" smtClean="0"/>
          </a:p>
          <a:p>
            <a:pPr algn="r" eaLnBrk="1" hangingPunct="1">
              <a:lnSpc>
                <a:spcPct val="90000"/>
              </a:lnSpc>
            </a:pPr>
            <a:r>
              <a:rPr lang="en-GB" sz="2400" dirty="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475002" y="3577022"/>
                <a:ext cx="233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o-RO" sz="18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ro-RO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o-RO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ro-RO" sz="1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ro-RO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𝑃</m:t>
                      </m:r>
                      <m:r>
                        <a:rPr lang="ro-RO" sz="1800" b="0" i="1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02" y="3577022"/>
                <a:ext cx="233801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 bwMode="auto">
          <a:xfrm>
            <a:off x="5940152" y="2830891"/>
            <a:ext cx="0" cy="741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 bwMode="auto">
          <a:xfrm>
            <a:off x="7724352" y="2806328"/>
            <a:ext cx="0" cy="741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08113"/>
                <a:ext cx="8382000" cy="53340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20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20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20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20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20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20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20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sz="20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sz="20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ro-RO" sz="2000" dirty="0" smtClean="0"/>
                  <a:t>în ultimul pas </a:t>
                </a:r>
                <a:r>
                  <a:rPr lang="en-US" sz="2000" dirty="0" smtClean="0"/>
                  <a:t>P</a:t>
                </a:r>
                <a:r>
                  <a:rPr lang="ro-RO" sz="2000" dirty="0" smtClean="0"/>
                  <a:t> procesoare acoperă </a:t>
                </a:r>
                <a:r>
                  <a:rPr lang="en-US" sz="2000" dirty="0" smtClean="0"/>
                  <a:t>P</a:t>
                </a:r>
                <a:r>
                  <a:rPr lang="ro-RO" sz="2000" dirty="0" smtClean="0"/>
                  <a:t> elemente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ro-RO" sz="2000" dirty="0" smtClean="0"/>
                  <a:t>în pasul anterior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ro-RO" sz="20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ro-RO" sz="2000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ro-RO" sz="2000" dirty="0" smtClean="0"/>
                  <a:t>în g paşi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ro-RO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ro-RO" sz="2000" b="0" i="1" smtClean="0">
                            <a:latin typeface="Cambria Math"/>
                          </a:rPr>
                          <m:t>𝑔</m:t>
                        </m:r>
                      </m:sup>
                    </m:sSup>
                    <m:r>
                      <a:rPr lang="ro-RO" sz="2000" i="1">
                        <a:latin typeface="Cambria Math"/>
                      </a:rPr>
                      <m:t>−1</m:t>
                    </m:r>
                  </m:oMath>
                </a14:m>
                <a:endParaRPr lang="ro-RO" sz="20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sz="2000" dirty="0" smtClean="0"/>
              </a:p>
              <a:p>
                <a:pPr>
                  <a:lnSpc>
                    <a:spcPct val="80000"/>
                  </a:lnSpc>
                  <a:buNone/>
                </a:pPr>
                <a:r>
                  <a:rPr lang="ro-RO" sz="2000" dirty="0" smtClean="0"/>
                  <a:t>din 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ro-RO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ro-RO" sz="2000" i="1">
                            <a:latin typeface="Cambria Math"/>
                          </a:rPr>
                          <m:t>𝑔</m:t>
                        </m:r>
                      </m:sup>
                    </m:sSup>
                    <m:r>
                      <a:rPr lang="ro-RO" sz="2000" i="1">
                        <a:latin typeface="Cambria Math"/>
                      </a:rPr>
                      <m:t>−1</m:t>
                    </m:r>
                    <m:r>
                      <a:rPr lang="ro-RO" sz="2000" b="0" i="1" smtClean="0">
                        <a:latin typeface="Cambria Math"/>
                      </a:rPr>
                      <m:t>≥</m:t>
                    </m:r>
                    <m:r>
                      <a:rPr lang="ro-RO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ro-RO" sz="2000" dirty="0" smtClean="0"/>
                  <a:t>             </a:t>
                </a:r>
                <a:r>
                  <a:rPr lang="en-US" sz="20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en-US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nr elemente </a:t>
                </a:r>
                <a:r>
                  <a:rPr lang="ro-RO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ş</a:t>
                </a:r>
                <a:r>
                  <a:rPr lang="en-US" sz="20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ir</a:t>
                </a:r>
                <a:r>
                  <a:rPr lang="en-US" sz="20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n-US" sz="2000" dirty="0" smtClean="0"/>
                  <a:t>		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2000" dirty="0" err="1" smtClean="0"/>
                  <a:t>rezult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𝒈</m:t>
                    </m:r>
                    <m:r>
                      <a:rPr lang="ro-RO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o-RO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𝒔𝒖𝒑</m:t>
                    </m:r>
                    <m:d>
                      <m:dPr>
                        <m:ctrlPr>
                          <a:rPr lang="ro-RO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ro-RO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ro-RO" sz="20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𝐥𝐨𝐠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o-RO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o-RO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ro-RO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ro-RO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ro-RO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ro-RO" sz="20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𝐥𝐨𝐠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o-RO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𝑷</m:t>
                                    </m:r>
                                    <m:r>
                                      <a:rPr lang="ro-RO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ro-RO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sz="2000" b="1" dirty="0" smtClean="0"/>
              </a:p>
              <a:p>
                <a:pPr>
                  <a:lnSpc>
                    <a:spcPct val="80000"/>
                  </a:lnSpc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08113"/>
                <a:ext cx="8382000" cy="5334000"/>
              </a:xfrm>
              <a:blipFill rotWithShape="1">
                <a:blip r:embed="rId4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9552" y="2377852"/>
            <a:ext cx="8064896" cy="432048"/>
            <a:chOff x="467544" y="3068960"/>
            <a:chExt cx="8064896" cy="432048"/>
          </a:xfrm>
          <a:solidFill>
            <a:schemeClr val="accent3">
              <a:lumMod val="25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467544" y="3068960"/>
              <a:ext cx="4032448" cy="432048"/>
              <a:chOff x="467544" y="3068960"/>
              <a:chExt cx="4032448" cy="432048"/>
            </a:xfrm>
            <a:grpFill/>
          </p:grpSpPr>
          <p:grpSp>
            <p:nvGrpSpPr>
              <p:cNvPr id="30" name="Group 29"/>
              <p:cNvGrpSpPr/>
              <p:nvPr/>
            </p:nvGrpSpPr>
            <p:grpSpPr>
              <a:xfrm>
                <a:off x="467544" y="3068960"/>
                <a:ext cx="2016224" cy="432048"/>
                <a:chOff x="467544" y="3068960"/>
                <a:chExt cx="2016224" cy="432048"/>
              </a:xfrm>
              <a:grpFill/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67544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475656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2483768" y="3068960"/>
                <a:ext cx="2016224" cy="432048"/>
                <a:chOff x="467544" y="3068960"/>
                <a:chExt cx="2016224" cy="432048"/>
              </a:xfrm>
              <a:grpFill/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467544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475656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4499992" y="3068960"/>
              <a:ext cx="4032448" cy="432048"/>
              <a:chOff x="467544" y="3068960"/>
              <a:chExt cx="4032448" cy="432048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>
                <a:off x="467544" y="3068960"/>
                <a:ext cx="2016224" cy="432048"/>
                <a:chOff x="467544" y="3068960"/>
                <a:chExt cx="2016224" cy="432048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67544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26" name="Rectangle 25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475656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2483768" y="3068960"/>
                <a:ext cx="2016224" cy="432048"/>
                <a:chOff x="467544" y="3068960"/>
                <a:chExt cx="2016224" cy="432048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67544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16" name="Rectangle 15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475656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own Arrow Callout 51"/>
              <p:cNvSpPr/>
              <p:nvPr/>
            </p:nvSpPr>
            <p:spPr bwMode="auto">
              <a:xfrm>
                <a:off x="3174876" y="1844824"/>
                <a:ext cx="533028" cy="533028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52" name="Down Arrow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4876" y="1844824"/>
                <a:ext cx="533028" cy="533028"/>
              </a:xfrm>
              <a:prstGeom prst="downArrowCallou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Up Arrow Callout 1"/>
              <p:cNvSpPr/>
              <p:nvPr/>
            </p:nvSpPr>
            <p:spPr bwMode="auto">
              <a:xfrm>
                <a:off x="3419872" y="2809900"/>
                <a:ext cx="530352" cy="530352"/>
              </a:xfrm>
              <a:prstGeom prst="up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2" name="Up Arrow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2" y="2809900"/>
                <a:ext cx="530352" cy="530352"/>
              </a:xfrm>
              <a:prstGeom prst="upArrowCallou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Down Arrow Callout 54"/>
              <p:cNvSpPr/>
              <p:nvPr/>
            </p:nvSpPr>
            <p:spPr bwMode="auto">
              <a:xfrm>
                <a:off x="3678932" y="1844824"/>
                <a:ext cx="533028" cy="533028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55" name="Down Arrow Callou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8932" y="1844824"/>
                <a:ext cx="533028" cy="533028"/>
              </a:xfrm>
              <a:prstGeom prst="downArrowCallou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57914" y="3547399"/>
                <a:ext cx="972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o-RO" sz="18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ro-RO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14" y="3547399"/>
                <a:ext cx="97218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 bwMode="auto">
          <a:xfrm>
            <a:off x="3347864" y="2809900"/>
            <a:ext cx="0" cy="741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3347864" y="3550971"/>
            <a:ext cx="25922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 bwMode="auto">
          <a:xfrm>
            <a:off x="1419648" y="2806328"/>
            <a:ext cx="0" cy="741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 bwMode="auto">
          <a:xfrm>
            <a:off x="1419648" y="3547399"/>
            <a:ext cx="63047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Up Arrow Callout 55"/>
              <p:cNvSpPr/>
              <p:nvPr/>
            </p:nvSpPr>
            <p:spPr bwMode="auto">
              <a:xfrm>
                <a:off x="5690976" y="2809900"/>
                <a:ext cx="530352" cy="530352"/>
              </a:xfrm>
              <a:prstGeom prst="up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56" name="Up Arrow Callout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0976" y="2809900"/>
                <a:ext cx="530352" cy="530352"/>
              </a:xfrm>
              <a:prstGeom prst="upArrowCallou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Justificare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-0.21493 -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13924 -0.0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023 L -0.0552 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19496 -0.004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2" grpId="0" animBg="1"/>
      <p:bldP spid="52" grpId="1" animBg="1"/>
      <p:bldP spid="2" grpId="0" animBg="1"/>
      <p:bldP spid="2" grpId="1" animBg="1"/>
      <p:bldP spid="55" grpId="0" animBg="1"/>
      <p:bldP spid="55" grpId="1" animBg="1"/>
      <p:bldP spid="3" grpId="0"/>
      <p:bldP spid="3" grpId="1"/>
      <p:bldP spid="56" grpId="0" animBg="1"/>
      <p:bldP spid="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7238" y="2330600"/>
            <a:ext cx="1678713" cy="864096"/>
            <a:chOff x="522956" y="3140968"/>
            <a:chExt cx="1129908" cy="550564"/>
          </a:xfrm>
        </p:grpSpPr>
        <p:sp>
          <p:nvSpPr>
            <p:cNvPr id="4" name="Rectangle 3"/>
            <p:cNvSpPr/>
            <p:nvPr/>
          </p:nvSpPr>
          <p:spPr bwMode="auto">
            <a:xfrm>
              <a:off x="522956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99592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4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276228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6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53931" y="2330600"/>
            <a:ext cx="1678713" cy="864096"/>
            <a:chOff x="522956" y="3140968"/>
            <a:chExt cx="1129908" cy="550564"/>
          </a:xfrm>
        </p:grpSpPr>
        <p:sp>
          <p:nvSpPr>
            <p:cNvPr id="10" name="Rectangle 9"/>
            <p:cNvSpPr/>
            <p:nvPr/>
          </p:nvSpPr>
          <p:spPr bwMode="auto">
            <a:xfrm>
              <a:off x="522956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9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99592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10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276228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11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32644" y="2330600"/>
            <a:ext cx="1678713" cy="864096"/>
            <a:chOff x="522956" y="3140968"/>
            <a:chExt cx="1129908" cy="55056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522956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13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99592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14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76228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15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99337" y="2330600"/>
            <a:ext cx="1678713" cy="864096"/>
            <a:chOff x="522956" y="3140968"/>
            <a:chExt cx="1129908" cy="550564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22956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18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99592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20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276228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25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7078049" y="2330600"/>
            <a:ext cx="559571" cy="864096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32</a:t>
            </a:r>
            <a:endParaRPr kumimoji="0" lang="en-US" sz="29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637620" y="2330600"/>
            <a:ext cx="559571" cy="864096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45</a:t>
            </a:r>
            <a:endParaRPr kumimoji="0" lang="en-US" sz="29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197191" y="2330600"/>
            <a:ext cx="559571" cy="864096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51</a:t>
            </a:r>
            <a:endParaRPr kumimoji="0" lang="en-US" sz="29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Down Arrow Callout 29"/>
              <p:cNvSpPr/>
              <p:nvPr/>
            </p:nvSpPr>
            <p:spPr bwMode="auto">
              <a:xfrm>
                <a:off x="2054824" y="1772816"/>
                <a:ext cx="557784" cy="557784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0" name="Down Arrow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4824" y="1772816"/>
                <a:ext cx="557784" cy="557784"/>
              </a:xfrm>
              <a:prstGeom prst="downArrowCallou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Arrow Callout 30"/>
              <p:cNvSpPr/>
              <p:nvPr/>
            </p:nvSpPr>
            <p:spPr bwMode="auto">
              <a:xfrm>
                <a:off x="4292215" y="1772816"/>
                <a:ext cx="557784" cy="557784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1" name="Down Arrow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2215" y="1772816"/>
                <a:ext cx="557784" cy="557784"/>
              </a:xfrm>
              <a:prstGeom prst="downArrowCallou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wn Arrow Callout 31"/>
              <p:cNvSpPr/>
              <p:nvPr/>
            </p:nvSpPr>
            <p:spPr bwMode="auto">
              <a:xfrm>
                <a:off x="6520266" y="1772816"/>
                <a:ext cx="557784" cy="557784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2" name="Down Arrow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266" y="1772816"/>
                <a:ext cx="557784" cy="557784"/>
              </a:xfrm>
              <a:prstGeom prst="downArrowCallou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96852" y="3213261"/>
            <a:ext cx="8230602" cy="461665"/>
            <a:chOff x="496852" y="4023629"/>
            <a:chExt cx="8230602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496852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99495" y="40236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5994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63546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30125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82687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44045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01829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26139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32007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95499" y="4023629"/>
              <a:ext cx="481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52936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10719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71183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10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02886" y="4077072"/>
                <a:ext cx="8561602" cy="18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pt-BR" dirty="0" smtClean="0"/>
                  <a:t>X</a:t>
                </a:r>
                <a:r>
                  <a:rPr lang="ro-RO" dirty="0"/>
                  <a:t> </a:t>
                </a:r>
                <a:r>
                  <a:rPr lang="pt-BR" dirty="0"/>
                  <a:t>=</a:t>
                </a:r>
                <a:r>
                  <a:rPr lang="ro-RO" dirty="0"/>
                  <a:t> </a:t>
                </a:r>
                <a:r>
                  <a:rPr lang="pt-BR" dirty="0"/>
                  <a:t>45</a:t>
                </a:r>
                <a:r>
                  <a:rPr lang="ro-RO" dirty="0"/>
                  <a:t> </a:t>
                </a:r>
                <a:r>
                  <a:rPr lang="ro-RO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ro-RO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numărul căutat)</a:t>
                </a: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en-US" dirty="0" smtClean="0"/>
                  <a:t>P</a:t>
                </a:r>
                <a:r>
                  <a:rPr lang="ro-RO" dirty="0" smtClean="0"/>
                  <a:t> </a:t>
                </a:r>
                <a:r>
                  <a:rPr lang="pt-BR" dirty="0" smtClean="0"/>
                  <a:t>=</a:t>
                </a:r>
                <a:r>
                  <a:rPr lang="ro-RO" dirty="0" smtClean="0"/>
                  <a:t> </a:t>
                </a:r>
                <a:r>
                  <a:rPr lang="pt-BR" dirty="0" smtClean="0"/>
                  <a:t>3</a:t>
                </a:r>
                <a:r>
                  <a:rPr lang="ro-RO" dirty="0" smtClean="0"/>
                  <a:t>   </a:t>
                </a:r>
                <a:r>
                  <a:rPr lang="ro-RO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(numărul de procesoare)</a:t>
                </a:r>
                <a:endParaRPr lang="ro-RO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ro-RO" dirty="0"/>
                  <a:t>n</a:t>
                </a:r>
                <a:r>
                  <a:rPr lang="ro-RO" dirty="0" smtClean="0"/>
                  <a:t> </a:t>
                </a:r>
                <a:r>
                  <a:rPr lang="pt-BR" dirty="0" smtClean="0"/>
                  <a:t>=</a:t>
                </a:r>
                <a:r>
                  <a:rPr lang="ro-RO" dirty="0" smtClean="0"/>
                  <a:t> </a:t>
                </a:r>
                <a:r>
                  <a:rPr lang="pt-BR" dirty="0" smtClean="0"/>
                  <a:t>15</a:t>
                </a:r>
                <a:r>
                  <a:rPr lang="ro-RO" dirty="0" smtClean="0"/>
                  <a:t>  </a:t>
                </a:r>
                <a:r>
                  <a:rPr lang="ro-RO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(dimensiunea vectorului)</a:t>
                </a: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endParaRPr lang="pt-BR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ro-RO" dirty="0" smtClean="0"/>
                  <a:t>D</a:t>
                </a:r>
                <a:r>
                  <a:rPr lang="pt-BR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ro-RO" b="0" i="1" smtClean="0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𝑔</m:t>
                        </m:r>
                      </m:sup>
                    </m:sSup>
                    <m:r>
                      <a:rPr lang="ro-RO" b="0" i="1" smtClean="0">
                        <a:latin typeface="Cambria Math"/>
                      </a:rPr>
                      <m:t>≥</m:t>
                    </m:r>
                    <m:r>
                      <a:rPr lang="ro-RO" b="0" i="1" smtClean="0">
                        <a:latin typeface="Cambria Math"/>
                      </a:rPr>
                      <m:t>𝑛</m:t>
                    </m:r>
                    <m:r>
                      <a:rPr lang="ro-RO" b="0" i="1" smtClean="0">
                        <a:latin typeface="Cambria Math"/>
                      </a:rPr>
                      <m:t>+1 →</m:t>
                    </m:r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𝒈</m:t>
                    </m:r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pt-BR" dirty="0"/>
                  <a:t>. </a:t>
                </a: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pt-BR" dirty="0"/>
                  <a:t>Lungimea unei subsecvenţe </a:t>
                </a:r>
                <a:r>
                  <a:rPr lang="ro-RO" dirty="0"/>
                  <a:t>î</a:t>
                </a:r>
                <a:r>
                  <a:rPr lang="pt-BR" dirty="0"/>
                  <a:t>n primul pas </a:t>
                </a:r>
                <a:r>
                  <a:rPr lang="pt-BR" dirty="0" smtClean="0"/>
                  <a:t>este</a:t>
                </a:r>
                <a14:m>
                  <m:oMath xmlns:m="http://schemas.openxmlformats.org/officeDocument/2006/math">
                    <m:r>
                      <a:rPr lang="ro-RO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ro-RO" b="0" i="1" smtClean="0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𝑔</m:t>
                        </m:r>
                        <m:r>
                          <a:rPr lang="ro-RO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o-RO" b="0" i="1" smtClean="0">
                        <a:latin typeface="Cambria Math"/>
                      </a:rPr>
                      <m:t>=</m:t>
                    </m:r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pt-BR" dirty="0"/>
                  <a:t>.  </a:t>
                </a:r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6" y="4077072"/>
                <a:ext cx="8561602" cy="1865126"/>
              </a:xfrm>
              <a:prstGeom prst="rect">
                <a:avLst/>
              </a:prstGeom>
              <a:blipFill rotWithShape="1">
                <a:blip r:embed="rId5"/>
                <a:stretch>
                  <a:fillRect l="-925" t="-6536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2336" y="4078224"/>
                <a:ext cx="6531727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i="1" smtClean="0">
                        <a:latin typeface="Cambria Math"/>
                      </a:rPr>
                      <m:t>𝑔</m:t>
                    </m:r>
                    <m:r>
                      <a:rPr lang="ro-RO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" y="4078224"/>
                <a:ext cx="6531727" cy="387798"/>
              </a:xfrm>
              <a:prstGeom prst="rect">
                <a:avLst/>
              </a:prstGeom>
              <a:blipFill rotWithShape="1">
                <a:blip r:embed="rId6"/>
                <a:stretch>
                  <a:fillRect l="-1214" t="-25000" b="-29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Exemplu 1</a:t>
            </a:r>
            <a:endParaRPr lang="en-US" sz="2800" dirty="0"/>
          </a:p>
        </p:txBody>
      </p:sp>
      <p:cxnSp>
        <p:nvCxnSpPr>
          <p:cNvPr id="7" name="Mod1"/>
          <p:cNvCxnSpPr/>
          <p:nvPr/>
        </p:nvCxnSpPr>
        <p:spPr bwMode="auto">
          <a:xfrm>
            <a:off x="402886" y="3674926"/>
            <a:ext cx="8324568" cy="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Mod2"/>
          <p:cNvCxnSpPr/>
          <p:nvPr/>
        </p:nvCxnSpPr>
        <p:spPr bwMode="auto">
          <a:xfrm>
            <a:off x="7110719" y="3675600"/>
            <a:ext cx="1617049" cy="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402336" y="4078224"/>
                <a:ext cx="8561602" cy="2456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i="1" smtClean="0">
                        <a:latin typeface="Cambria Math"/>
                      </a:rPr>
                      <m:t>𝑔</m:t>
                    </m:r>
                    <m:r>
                      <a:rPr lang="ro-RO" i="1" smtClean="0">
                        <a:latin typeface="Cambria Math"/>
                      </a:rPr>
                      <m:t>=2</m:t>
                    </m:r>
                  </m:oMath>
                </a14:m>
                <a:endParaRPr lang="ro-RO" dirty="0"/>
              </a:p>
              <a:p>
                <a:pPr marL="800100" lvl="1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/>
                      </a:rPr>
                      <m:t>𝑖</m:t>
                    </m:r>
                    <m:r>
                      <a:rPr lang="ro-RO" b="0" i="1" smtClean="0">
                        <a:latin typeface="Cambria Math"/>
                      </a:rPr>
                      <m:t>=1</m:t>
                    </m:r>
                  </m:oMath>
                </a14:m>
                <a:endParaRPr lang="ro-RO" b="0" dirty="0" smtClean="0"/>
              </a:p>
              <a:p>
                <a:pPr marL="1257300" lvl="2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ro-RO" dirty="0" smtClean="0"/>
                  <a:t>Din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/>
                          </a:rPr>
                          <m:t>𝑖</m:t>
                        </m:r>
                        <m:r>
                          <a:rPr lang="ro-RO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ro-RO" b="0" i="1" smtClean="0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𝑔</m:t>
                        </m:r>
                        <m:r>
                          <a:rPr lang="ro-RO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o-RO" b="0" i="1" smtClean="0">
                        <a:latin typeface="Cambria Math"/>
                      </a:rPr>
                      <m:t>⇒ </m:t>
                    </m:r>
                    <m:sSub>
                      <m:sSubPr>
                        <m:ctrlPr>
                          <a:rPr lang="ro-RO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dirty="0" smtClean="0"/>
                  <a:t> va</a:t>
                </a:r>
                <a:r>
                  <a:rPr lang="pt-BR" dirty="0" smtClean="0"/>
                  <a:t> </a:t>
                </a:r>
                <a:r>
                  <a:rPr lang="ro-RO" dirty="0" smtClean="0"/>
                  <a:t>ocupa poziția 4 din vector</a:t>
                </a:r>
                <a:r>
                  <a:rPr lang="pt-BR" dirty="0" smtClean="0"/>
                  <a:t> </a:t>
                </a:r>
                <a:endParaRPr lang="ro-RO" dirty="0"/>
              </a:p>
              <a:p>
                <a:pPr marL="800100" lvl="1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</a:rPr>
                      <m:t>𝑖</m:t>
                    </m:r>
                    <m:r>
                      <a:rPr lang="ro-RO" i="1">
                        <a:latin typeface="Cambria Math"/>
                      </a:rPr>
                      <m:t>=2</m:t>
                    </m:r>
                  </m:oMath>
                </a14:m>
                <a:endParaRPr lang="ro-RO" dirty="0"/>
              </a:p>
              <a:p>
                <a:pPr marL="1257300" lvl="2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ro-RO" dirty="0"/>
                  <a:t>Din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/>
                          </a:rPr>
                          <m:t>𝑖</m:t>
                        </m:r>
                        <m:r>
                          <a:rPr lang="ro-RO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ro-RO" i="1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ro-RO" i="1">
                            <a:latin typeface="Cambria Math"/>
                          </a:rPr>
                          <m:t>𝑔</m:t>
                        </m:r>
                        <m:r>
                          <a:rPr lang="ro-RO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o-RO" i="1">
                        <a:latin typeface="Cambria Math"/>
                      </a:rPr>
                      <m:t>⇒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dirty="0"/>
                  <a:t> va</a:t>
                </a:r>
                <a:r>
                  <a:rPr lang="pt-BR" dirty="0"/>
                  <a:t> </a:t>
                </a:r>
                <a:r>
                  <a:rPr lang="ro-RO" dirty="0"/>
                  <a:t>ocupa poziția </a:t>
                </a:r>
                <a:r>
                  <a:rPr lang="ro-RO" dirty="0" smtClean="0"/>
                  <a:t>8 </a:t>
                </a:r>
                <a:r>
                  <a:rPr lang="ro-RO" dirty="0"/>
                  <a:t>din </a:t>
                </a:r>
                <a:r>
                  <a:rPr lang="ro-RO" dirty="0" smtClean="0"/>
                  <a:t>vector</a:t>
                </a:r>
                <a:r>
                  <a:rPr lang="pt-BR" dirty="0" smtClean="0"/>
                  <a:t> </a:t>
                </a:r>
                <a:endParaRPr lang="ro-RO" dirty="0"/>
              </a:p>
              <a:p>
                <a:pPr marL="800100" lvl="1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</a:rPr>
                      <m:t>𝑖</m:t>
                    </m:r>
                    <m:r>
                      <a:rPr lang="ro-RO" i="1">
                        <a:latin typeface="Cambria Math"/>
                      </a:rPr>
                      <m:t>=3</m:t>
                    </m:r>
                  </m:oMath>
                </a14:m>
                <a:endParaRPr lang="ro-RO" dirty="0"/>
              </a:p>
              <a:p>
                <a:pPr marL="1257300" lvl="2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ro-RO" dirty="0"/>
                  <a:t>Din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i="1">
                            <a:latin typeface="Cambria Math"/>
                          </a:rPr>
                          <m:t>𝑖</m:t>
                        </m:r>
                        <m:r>
                          <a:rPr lang="ro-RO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ro-RO" i="1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ro-RO" i="1">
                            <a:latin typeface="Cambria Math"/>
                          </a:rPr>
                          <m:t>𝑔</m:t>
                        </m:r>
                        <m:r>
                          <a:rPr lang="ro-RO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o-RO" i="1">
                        <a:latin typeface="Cambria Math"/>
                      </a:rPr>
                      <m:t>⇒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/>
                  <a:t> va</a:t>
                </a:r>
                <a:r>
                  <a:rPr lang="pt-BR" dirty="0"/>
                  <a:t> </a:t>
                </a:r>
                <a:r>
                  <a:rPr lang="ro-RO" dirty="0"/>
                  <a:t>ocupa poziția </a:t>
                </a:r>
                <a:r>
                  <a:rPr lang="ro-RO" dirty="0" smtClean="0"/>
                  <a:t>12 </a:t>
                </a:r>
                <a:r>
                  <a:rPr lang="ro-RO" dirty="0"/>
                  <a:t>din vector</a:t>
                </a:r>
                <a:endParaRPr lang="en-US" dirty="0"/>
              </a:p>
              <a:p>
                <a:pPr marL="800100" lvl="1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" y="4078224"/>
                <a:ext cx="8561602" cy="2456057"/>
              </a:xfrm>
              <a:prstGeom prst="rect">
                <a:avLst/>
              </a:prstGeom>
              <a:blipFill rotWithShape="1">
                <a:blip r:embed="rId7"/>
                <a:stretch>
                  <a:fillRect l="-926" t="-3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18159 0.0013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0" y="6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3625 0.00139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69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5441 0.0013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50" grpId="0" uiExpand="1" build="allAtOnce"/>
      <p:bldP spid="54" grpId="0"/>
      <p:bldP spid="55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g3"/>
              <p:cNvSpPr txBox="1"/>
              <p:nvPr/>
            </p:nvSpPr>
            <p:spPr>
              <a:xfrm>
                <a:off x="402336" y="4078224"/>
                <a:ext cx="856160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i="1" smtClean="0">
                        <a:latin typeface="Cambria Math"/>
                      </a:rPr>
                      <m:t>𝑔</m:t>
                    </m:r>
                    <m:r>
                      <a:rPr lang="ro-RO" i="1" smtClean="0">
                        <a:latin typeface="Cambria Math"/>
                      </a:rPr>
                      <m:t>=3</m:t>
                    </m:r>
                  </m:oMath>
                </a14:m>
                <a:endParaRPr lang="ro-RO" dirty="0"/>
              </a:p>
              <a:p>
                <a:pPr marL="800100" lvl="1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/>
                      </a:rPr>
                      <m:t>𝑖</m:t>
                    </m:r>
                    <m:r>
                      <a:rPr lang="ro-RO" b="0" i="1" smtClean="0">
                        <a:latin typeface="Cambria Math"/>
                      </a:rPr>
                      <m:t>=1</m:t>
                    </m:r>
                  </m:oMath>
                </a14:m>
                <a:endParaRPr lang="ro-RO" b="0" dirty="0" smtClean="0"/>
              </a:p>
              <a:p>
                <a:pPr marL="1257300" lvl="2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ro-RO" dirty="0" smtClean="0"/>
                  <a:t>Din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/>
                          </a:rPr>
                          <m:t>𝑖</m:t>
                        </m:r>
                        <m:r>
                          <a:rPr lang="ro-RO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ro-RO" b="0" i="1" smtClean="0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𝑔</m:t>
                        </m:r>
                        <m:r>
                          <a:rPr lang="ro-RO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o-RO" b="0" i="1" smtClean="0">
                        <a:latin typeface="Cambria Math"/>
                      </a:rPr>
                      <m:t>⇒ </m:t>
                    </m:r>
                    <m:sSub>
                      <m:sSubPr>
                        <m:ctrlPr>
                          <a:rPr lang="ro-RO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dirty="0" smtClean="0"/>
                  <a:t> va</a:t>
                </a:r>
                <a:r>
                  <a:rPr lang="pt-BR" dirty="0" smtClean="0"/>
                  <a:t> </a:t>
                </a:r>
                <a:r>
                  <a:rPr lang="ro-RO" dirty="0" smtClean="0"/>
                  <a:t>ocupa poziția 9 din vector</a:t>
                </a:r>
                <a:r>
                  <a:rPr lang="pt-BR" dirty="0" smtClean="0"/>
                  <a:t> </a:t>
                </a:r>
                <a:endParaRPr lang="ro-RO" dirty="0"/>
              </a:p>
              <a:p>
                <a:pPr marL="800100" lvl="1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</a:rPr>
                      <m:t>𝑖</m:t>
                    </m:r>
                    <m:r>
                      <a:rPr lang="ro-RO" i="1">
                        <a:latin typeface="Cambria Math"/>
                      </a:rPr>
                      <m:t>=2</m:t>
                    </m:r>
                  </m:oMath>
                </a14:m>
                <a:endParaRPr lang="ro-RO" dirty="0"/>
              </a:p>
              <a:p>
                <a:pPr marL="1257300" lvl="2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ro-RO" dirty="0"/>
                  <a:t>Din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/>
                          </a:rPr>
                          <m:t>𝑖</m:t>
                        </m:r>
                        <m:r>
                          <a:rPr lang="ro-RO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ro-RO" i="1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ro-RO" i="1">
                            <a:latin typeface="Cambria Math"/>
                          </a:rPr>
                          <m:t>𝑔</m:t>
                        </m:r>
                        <m:r>
                          <a:rPr lang="ro-RO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o-RO" i="1">
                        <a:latin typeface="Cambria Math"/>
                      </a:rPr>
                      <m:t>⇒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dirty="0"/>
                  <a:t> va</a:t>
                </a:r>
                <a:r>
                  <a:rPr lang="pt-BR" dirty="0"/>
                  <a:t> </a:t>
                </a:r>
                <a:r>
                  <a:rPr lang="ro-RO" dirty="0"/>
                  <a:t>ocupa poziția </a:t>
                </a:r>
                <a:r>
                  <a:rPr lang="ro-RO" b="1" dirty="0" smtClean="0">
                    <a:solidFill>
                      <a:srgbClr val="FF0000"/>
                    </a:solidFill>
                  </a:rPr>
                  <a:t>18</a:t>
                </a:r>
                <a:r>
                  <a:rPr lang="ro-RO" dirty="0" smtClean="0"/>
                  <a:t> </a:t>
                </a:r>
                <a:r>
                  <a:rPr lang="ro-RO" dirty="0"/>
                  <a:t>din </a:t>
                </a:r>
                <a:r>
                  <a:rPr lang="ro-RO" dirty="0" smtClean="0"/>
                  <a:t>vector</a:t>
                </a:r>
                <a:endParaRPr lang="en-US" dirty="0"/>
              </a:p>
            </p:txBody>
          </p:sp>
        </mc:Choice>
        <mc:Fallback xmlns="">
          <p:sp>
            <p:nvSpPr>
              <p:cNvPr id="55" name="g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" y="4078224"/>
                <a:ext cx="8561602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926" t="-6226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2886" y="4077072"/>
                <a:ext cx="8561602" cy="18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pt-BR" dirty="0" smtClean="0"/>
                  <a:t>X</a:t>
                </a:r>
                <a:r>
                  <a:rPr lang="ro-RO" dirty="0"/>
                  <a:t> </a:t>
                </a:r>
                <a:r>
                  <a:rPr lang="pt-BR" dirty="0"/>
                  <a:t>=</a:t>
                </a:r>
                <a:r>
                  <a:rPr lang="ro-RO" dirty="0"/>
                  <a:t> </a:t>
                </a:r>
                <a:r>
                  <a:rPr lang="ro-RO" dirty="0" smtClean="0"/>
                  <a:t>21 </a:t>
                </a:r>
                <a:r>
                  <a:rPr lang="ro-RO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ro-RO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numărul căutat)</a:t>
                </a: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en-US" dirty="0" smtClean="0"/>
                  <a:t>P</a:t>
                </a:r>
                <a:r>
                  <a:rPr lang="ro-RO" dirty="0" smtClean="0"/>
                  <a:t> </a:t>
                </a:r>
                <a:r>
                  <a:rPr lang="pt-BR" dirty="0" smtClean="0"/>
                  <a:t>=</a:t>
                </a:r>
                <a:r>
                  <a:rPr lang="ro-RO" dirty="0" smtClean="0"/>
                  <a:t> </a:t>
                </a:r>
                <a:r>
                  <a:rPr lang="ro-RO" dirty="0"/>
                  <a:t>2</a:t>
                </a:r>
                <a:r>
                  <a:rPr lang="ro-RO" dirty="0" smtClean="0"/>
                  <a:t>   </a:t>
                </a:r>
                <a:r>
                  <a:rPr lang="ro-RO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(numărul de procesoare)</a:t>
                </a:r>
                <a:endParaRPr lang="ro-RO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ro-RO" dirty="0"/>
                  <a:t>n</a:t>
                </a:r>
                <a:r>
                  <a:rPr lang="ro-RO" dirty="0" smtClean="0"/>
                  <a:t> </a:t>
                </a:r>
                <a:r>
                  <a:rPr lang="pt-BR" dirty="0" smtClean="0"/>
                  <a:t>=</a:t>
                </a:r>
                <a:r>
                  <a:rPr lang="ro-RO" dirty="0" smtClean="0"/>
                  <a:t> </a:t>
                </a:r>
                <a:r>
                  <a:rPr lang="pt-BR" dirty="0" smtClean="0"/>
                  <a:t>15</a:t>
                </a:r>
                <a:r>
                  <a:rPr lang="ro-RO" dirty="0" smtClean="0"/>
                  <a:t>  </a:t>
                </a:r>
                <a:r>
                  <a:rPr lang="ro-RO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(dimensiunea vectorului)</a:t>
                </a: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endParaRPr lang="pt-BR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ro-RO" dirty="0" smtClean="0"/>
                  <a:t>D</a:t>
                </a:r>
                <a:r>
                  <a:rPr lang="pt-BR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ro-RO" b="0" i="1" smtClean="0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𝑔</m:t>
                        </m:r>
                      </m:sup>
                    </m:sSup>
                    <m:r>
                      <a:rPr lang="ro-RO" b="0" i="1" smtClean="0">
                        <a:latin typeface="Cambria Math"/>
                      </a:rPr>
                      <m:t>≥</m:t>
                    </m:r>
                    <m:r>
                      <a:rPr lang="ro-RO" b="0" i="1" smtClean="0">
                        <a:latin typeface="Cambria Math"/>
                      </a:rPr>
                      <m:t>𝑛</m:t>
                    </m:r>
                    <m:r>
                      <a:rPr lang="ro-RO" b="0" i="1" smtClean="0">
                        <a:latin typeface="Cambria Math"/>
                      </a:rPr>
                      <m:t>+1 →</m:t>
                    </m:r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𝒈</m:t>
                    </m:r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pt-BR" dirty="0"/>
                  <a:t>. </a:t>
                </a:r>
              </a:p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:r>
                  <a:rPr lang="pt-BR" dirty="0"/>
                  <a:t>Lungimea unei subsecvenţe </a:t>
                </a:r>
                <a:r>
                  <a:rPr lang="ro-RO" dirty="0"/>
                  <a:t>î</a:t>
                </a:r>
                <a:r>
                  <a:rPr lang="pt-BR" dirty="0"/>
                  <a:t>n primul pas </a:t>
                </a:r>
                <a:r>
                  <a:rPr lang="pt-BR" dirty="0" smtClean="0"/>
                  <a:t>este</a:t>
                </a:r>
                <a14:m>
                  <m:oMath xmlns:m="http://schemas.openxmlformats.org/officeDocument/2006/math">
                    <m:r>
                      <a:rPr lang="ro-RO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ro-RO" b="0" i="1" smtClean="0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ro-RO" b="0" i="1" smtClean="0">
                            <a:latin typeface="Cambria Math"/>
                          </a:rPr>
                          <m:t>𝑔</m:t>
                        </m:r>
                        <m:r>
                          <a:rPr lang="ro-RO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o-RO" b="0" i="1" smtClean="0">
                        <a:latin typeface="Cambria Math"/>
                      </a:rPr>
                      <m:t>=</m:t>
                    </m:r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pt-BR" dirty="0"/>
                  <a:t>.  </a:t>
                </a:r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6" y="4077072"/>
                <a:ext cx="8561602" cy="1865126"/>
              </a:xfrm>
              <a:prstGeom prst="rect">
                <a:avLst/>
              </a:prstGeom>
              <a:blipFill rotWithShape="1">
                <a:blip r:embed="rId4"/>
                <a:stretch>
                  <a:fillRect l="-925" t="-6536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7238" y="2330600"/>
            <a:ext cx="1678713" cy="864096"/>
            <a:chOff x="522956" y="3140968"/>
            <a:chExt cx="1129908" cy="550564"/>
          </a:xfrm>
        </p:grpSpPr>
        <p:sp>
          <p:nvSpPr>
            <p:cNvPr id="4" name="Rectangle 3"/>
            <p:cNvSpPr/>
            <p:nvPr/>
          </p:nvSpPr>
          <p:spPr bwMode="auto">
            <a:xfrm>
              <a:off x="522956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99592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4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276228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6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53931" y="2330600"/>
            <a:ext cx="1678713" cy="864096"/>
            <a:chOff x="522956" y="3140968"/>
            <a:chExt cx="1129908" cy="550564"/>
          </a:xfrm>
        </p:grpSpPr>
        <p:sp>
          <p:nvSpPr>
            <p:cNvPr id="10" name="Rectangle 9"/>
            <p:cNvSpPr/>
            <p:nvPr/>
          </p:nvSpPr>
          <p:spPr bwMode="auto">
            <a:xfrm>
              <a:off x="522956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9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99592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10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276228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11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32644" y="2330600"/>
            <a:ext cx="1678713" cy="864096"/>
            <a:chOff x="522956" y="3140968"/>
            <a:chExt cx="1129908" cy="55056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522956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13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99592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14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76228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15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99337" y="2330600"/>
            <a:ext cx="1678713" cy="864096"/>
            <a:chOff x="522956" y="3140968"/>
            <a:chExt cx="1129908" cy="550564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22956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18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99592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20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276228" y="3140968"/>
              <a:ext cx="376636" cy="550564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9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25</a:t>
              </a:r>
              <a:endParaRPr kumimoji="0" lang="en-US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7078049" y="2330600"/>
            <a:ext cx="559571" cy="864096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32</a:t>
            </a:r>
            <a:endParaRPr kumimoji="0" lang="en-US" sz="29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637620" y="2330600"/>
            <a:ext cx="559571" cy="864096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45</a:t>
            </a:r>
            <a:endParaRPr kumimoji="0" lang="en-US" sz="29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197191" y="2330600"/>
            <a:ext cx="559571" cy="864096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51</a:t>
            </a:r>
            <a:endParaRPr kumimoji="0" lang="en-US" sz="29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Down Arrow Callout 29"/>
              <p:cNvSpPr/>
              <p:nvPr/>
            </p:nvSpPr>
            <p:spPr bwMode="auto">
              <a:xfrm>
                <a:off x="4853573" y="1772816"/>
                <a:ext cx="557784" cy="557784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0" name="Down Arrow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3573" y="1772816"/>
                <a:ext cx="557784" cy="557784"/>
              </a:xfrm>
              <a:prstGeom prst="downArrowCallou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Arrow Callout 30"/>
              <p:cNvSpPr/>
              <p:nvPr/>
            </p:nvSpPr>
            <p:spPr bwMode="auto">
              <a:xfrm>
                <a:off x="8503469" y="1772816"/>
                <a:ext cx="557784" cy="557784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1" name="Down Arrow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3469" y="1772816"/>
                <a:ext cx="557784" cy="557784"/>
              </a:xfrm>
              <a:prstGeom prst="downArrowCallou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96852" y="3213261"/>
            <a:ext cx="8230602" cy="461665"/>
            <a:chOff x="496852" y="4023629"/>
            <a:chExt cx="8230602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496852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99495" y="40236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5994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63546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30125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82687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44045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01829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26139" y="4023629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32007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95499" y="4023629"/>
              <a:ext cx="481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52936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10719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71183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10" y="4023629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o-RO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2"/>
              <p:cNvSpPr txBox="1"/>
              <p:nvPr/>
            </p:nvSpPr>
            <p:spPr>
              <a:xfrm>
                <a:off x="402336" y="4078224"/>
                <a:ext cx="6531727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i="1" smtClean="0">
                        <a:latin typeface="Cambria Math"/>
                      </a:rPr>
                      <m:t>𝑔</m:t>
                    </m:r>
                    <m:r>
                      <a:rPr lang="ro-RO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g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" y="4078224"/>
                <a:ext cx="6531727" cy="387798"/>
              </a:xfrm>
              <a:prstGeom prst="rect">
                <a:avLst/>
              </a:prstGeom>
              <a:blipFill rotWithShape="1">
                <a:blip r:embed="rId7"/>
                <a:stretch>
                  <a:fillRect l="-1214" t="-25000" b="-29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g1"/>
              <p:cNvSpPr txBox="1"/>
              <p:nvPr/>
            </p:nvSpPr>
            <p:spPr>
              <a:xfrm>
                <a:off x="402336" y="4078224"/>
                <a:ext cx="6531727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80000"/>
                  </a:lnSpc>
                  <a:buClr>
                    <a:srgbClr val="C00000"/>
                  </a:buClr>
                  <a:buFont typeface="Wingdings" pitchFamily="2" charset="2"/>
                  <a:buChar char="w"/>
                </a:pPr>
                <a14:m>
                  <m:oMath xmlns:m="http://schemas.openxmlformats.org/officeDocument/2006/math">
                    <m:r>
                      <a:rPr lang="ro-RO" i="1" smtClean="0">
                        <a:latin typeface="Cambria Math"/>
                      </a:rPr>
                      <m:t>𝑔</m:t>
                    </m:r>
                    <m:r>
                      <a:rPr lang="ro-RO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g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" y="4078224"/>
                <a:ext cx="6531727" cy="387798"/>
              </a:xfrm>
              <a:prstGeom prst="rect">
                <a:avLst/>
              </a:prstGeom>
              <a:blipFill rotWithShape="1">
                <a:blip r:embed="rId8"/>
                <a:stretch>
                  <a:fillRect l="-1214" t="-25000" b="-29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Exemplu 2</a:t>
            </a:r>
            <a:endParaRPr lang="en-US" sz="2800" dirty="0"/>
          </a:p>
        </p:txBody>
      </p:sp>
      <p:cxnSp>
        <p:nvCxnSpPr>
          <p:cNvPr id="51" name="Mod1"/>
          <p:cNvCxnSpPr/>
          <p:nvPr/>
        </p:nvCxnSpPr>
        <p:spPr bwMode="auto">
          <a:xfrm>
            <a:off x="402886" y="3674926"/>
            <a:ext cx="8324568" cy="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Mod2"/>
          <p:cNvCxnSpPr/>
          <p:nvPr/>
        </p:nvCxnSpPr>
        <p:spPr bwMode="auto">
          <a:xfrm>
            <a:off x="5432007" y="3675600"/>
            <a:ext cx="3316457" cy="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Mod3"/>
          <p:cNvCxnSpPr/>
          <p:nvPr/>
        </p:nvCxnSpPr>
        <p:spPr bwMode="auto">
          <a:xfrm>
            <a:off x="5399337" y="3675600"/>
            <a:ext cx="1119142" cy="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9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0.18282 -0.0023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-11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138 L -0.03108 -4.07407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2 -0.00231 L 0.05678 -0.0023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8 -2.96296E-6 L -0.27518 0.0013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allAtOnce"/>
      <p:bldP spid="50" grpId="0" uiExpand="1" build="allAtOnce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54" grpId="0"/>
      <p:bldP spid="54" grpId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764704"/>
            <a:ext cx="9144000" cy="10081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Algoritmi Paraleli si distribuiti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57CAA22-1DB7-4B88-A0E7-1CA446316244}" type="slidenum">
              <a:rPr lang="en-US" altLang="en-US" sz="900">
                <a:solidFill>
                  <a:srgbClr val="FFFFFF"/>
                </a:solidFill>
              </a:rPr>
              <a:pPr eaLnBrk="1" hangingPunct="1"/>
              <a:t>13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688504"/>
          </a:xfrm>
        </p:spPr>
        <p:txBody>
          <a:bodyPr/>
          <a:lstStyle/>
          <a:p>
            <a:r>
              <a:rPr lang="pt-BR" altLang="en-US" b="1" dirty="0" smtClean="0"/>
              <a:t>Algoritm</a:t>
            </a:r>
            <a:r>
              <a:rPr lang="en-US" altLang="en-US" dirty="0" smtClean="0"/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791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chemeClr val="accent2"/>
                </a:solidFill>
              </a:rPr>
              <a:t>/1/  /* Initializarea indicilor secventei de cautat */</a:t>
            </a:r>
            <a:endParaRPr lang="sv-SE" altLang="en-US" sz="2000" b="1" dirty="0" smtClean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sv-SE" altLang="en-US" sz="2000" dirty="0" smtClean="0"/>
              <a:t>	 </a:t>
            </a:r>
            <a:r>
              <a:rPr lang="sv-SE" altLang="en-US" sz="2000" b="1" dirty="0" smtClean="0"/>
              <a:t>int</a:t>
            </a:r>
            <a:r>
              <a:rPr lang="sv-SE" altLang="en-US" sz="2000" dirty="0" smtClean="0"/>
              <a:t> </a:t>
            </a:r>
            <a:r>
              <a:rPr lang="sv-SE" altLang="en-US" sz="2000" b="1" dirty="0" smtClean="0">
                <a:solidFill>
                  <a:srgbClr val="FF0000"/>
                </a:solidFill>
              </a:rPr>
              <a:t>q = 1;</a:t>
            </a:r>
            <a:r>
              <a:rPr lang="sv-SE" altLang="en-US" sz="2000" dirty="0" smtClean="0"/>
              <a:t>                 </a:t>
            </a:r>
            <a:r>
              <a:rPr lang="sv-SE" altLang="en-US" sz="2000" b="1" dirty="0" smtClean="0">
                <a:solidFill>
                  <a:schemeClr val="accent2"/>
                </a:solidFill>
              </a:rPr>
              <a:t>/* limita stg interval crt */</a:t>
            </a:r>
            <a:endParaRPr lang="sv-SE" altLang="en-US" sz="2000" b="1" dirty="0" smtClean="0"/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sv-SE" altLang="en-US" sz="2000" dirty="0" smtClean="0"/>
              <a:t>	 </a:t>
            </a:r>
            <a:r>
              <a:rPr lang="sv-SE" altLang="en-US" sz="2000" b="1" dirty="0" smtClean="0"/>
              <a:t>int</a:t>
            </a:r>
            <a:r>
              <a:rPr lang="sv-SE" altLang="en-US" sz="2000" dirty="0" smtClean="0"/>
              <a:t> </a:t>
            </a:r>
            <a:r>
              <a:rPr lang="sv-SE" altLang="en-US" sz="2000" b="1" dirty="0" smtClean="0">
                <a:solidFill>
                  <a:srgbClr val="FF0000"/>
                </a:solidFill>
              </a:rPr>
              <a:t>r = n;</a:t>
            </a:r>
            <a:r>
              <a:rPr lang="sv-SE" altLang="en-US" sz="2000" dirty="0" smtClean="0"/>
              <a:t>                 </a:t>
            </a:r>
            <a:r>
              <a:rPr lang="sv-SE" altLang="en-US" sz="2000" b="1" dirty="0" smtClean="0">
                <a:solidFill>
                  <a:srgbClr val="0000FF"/>
                </a:solidFill>
              </a:rPr>
              <a:t>/* limita dr interval crt */</a:t>
            </a:r>
            <a:endParaRPr lang="pt-BR" altLang="en-US" sz="2000" b="1" dirty="0" smtClean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chemeClr val="accent2"/>
                </a:solidFill>
              </a:rPr>
              <a:t>/2/  /* Initializarea rezultatului k si a numarului de pasi g */</a:t>
            </a:r>
            <a:endParaRPr lang="sv-SE" altLang="en-US" sz="2000" b="1" dirty="0" smtClean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sv-SE" altLang="en-US" sz="2000" dirty="0" smtClean="0"/>
              <a:t>	 </a:t>
            </a:r>
            <a:r>
              <a:rPr lang="sv-SE" altLang="en-US" sz="2000" b="1" dirty="0" smtClean="0"/>
              <a:t>int</a:t>
            </a:r>
            <a:r>
              <a:rPr lang="sv-SE" altLang="en-US" sz="2000" dirty="0" smtClean="0"/>
              <a:t> </a:t>
            </a:r>
            <a:r>
              <a:rPr lang="sv-SE" altLang="en-US" sz="2000" b="1" dirty="0" smtClean="0">
                <a:solidFill>
                  <a:srgbClr val="FF0000"/>
                </a:solidFill>
              </a:rPr>
              <a:t>x, k = 0;</a:t>
            </a:r>
            <a:r>
              <a:rPr lang="sv-SE" altLang="en-US" sz="2000" dirty="0" smtClean="0"/>
              <a:t>			</a:t>
            </a:r>
            <a:r>
              <a:rPr lang="sv-SE" altLang="en-US" sz="2000" b="1" dirty="0" smtClean="0">
                <a:solidFill>
                  <a:schemeClr val="accent2"/>
                </a:solidFill>
              </a:rPr>
              <a:t>/* x = numar cautat, k = pozitia lui in sir */</a:t>
            </a: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sv-SE" altLang="en-US" sz="2000" dirty="0" smtClean="0"/>
              <a:t>	 </a:t>
            </a:r>
            <a:r>
              <a:rPr lang="sv-SE" altLang="en-US" sz="2000" b="1" dirty="0" smtClean="0"/>
              <a:t>int</a:t>
            </a:r>
            <a:r>
              <a:rPr lang="sv-SE" altLang="en-US" sz="2000" dirty="0" smtClean="0"/>
              <a:t> </a:t>
            </a:r>
            <a:r>
              <a:rPr lang="sv-SE" altLang="en-US" sz="2000" b="1" dirty="0" smtClean="0">
                <a:solidFill>
                  <a:srgbClr val="FF0000"/>
                </a:solidFill>
              </a:rPr>
              <a:t>g = sup(log(n+1)/</a:t>
            </a:r>
            <a:r>
              <a:rPr lang="sv-SE" altLang="en-US" sz="2000" b="1" dirty="0" smtClean="0">
                <a:solidFill>
                  <a:srgbClr val="FF0000"/>
                </a:solidFill>
              </a:rPr>
              <a:t>log(P+1</a:t>
            </a:r>
            <a:r>
              <a:rPr lang="sv-SE" altLang="en-US" sz="2000" b="1" dirty="0" smtClean="0">
                <a:solidFill>
                  <a:srgbClr val="FF0000"/>
                </a:solidFill>
              </a:rPr>
              <a:t>))</a:t>
            </a: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 smtClean="0"/>
              <a:t>enum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sens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 {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stg,dr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};</a:t>
            </a: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altLang="en-US" sz="2000" dirty="0" smtClean="0"/>
              <a:t>	 </a:t>
            </a:r>
            <a:r>
              <a:rPr lang="en-US" altLang="en-US" sz="2000" b="1" dirty="0" err="1" smtClean="0"/>
              <a:t>sens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c[0:P+1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]; 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	/*c[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] – x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este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la stg /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dr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pozitiei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procesului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*/</a:t>
            </a: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altLang="en-US" sz="2000" dirty="0" smtClean="0"/>
              <a:t>      </a:t>
            </a:r>
            <a:r>
              <a:rPr lang="pt-BR" altLang="en-US" sz="2000" b="1" dirty="0" smtClean="0">
                <a:solidFill>
                  <a:srgbClr val="FF0000"/>
                </a:solidFill>
              </a:rPr>
              <a:t>c[0] = dr; </a:t>
            </a:r>
            <a:r>
              <a:rPr lang="pt-BR" altLang="en-US" sz="2000" b="1" dirty="0" smtClean="0">
                <a:solidFill>
                  <a:srgbClr val="FF0000"/>
                </a:solidFill>
              </a:rPr>
              <a:t>c[P+1</a:t>
            </a:r>
            <a:r>
              <a:rPr lang="pt-BR" altLang="en-US" sz="2000" b="1" dirty="0" smtClean="0">
                <a:solidFill>
                  <a:srgbClr val="FF0000"/>
                </a:solidFill>
              </a:rPr>
              <a:t>] = stg;</a:t>
            </a:r>
            <a:r>
              <a:rPr lang="en-US" altLang="en-US" sz="2000" dirty="0" smtClean="0"/>
              <a:t> </a:t>
            </a:r>
          </a:p>
          <a:p>
            <a:pPr>
              <a:spcBef>
                <a:spcPct val="0"/>
              </a:spcBef>
              <a:spcAft>
                <a:spcPts val="2000"/>
              </a:spcAft>
              <a:buFont typeface="Arial" pitchFamily="34" charset="0"/>
              <a:buNone/>
            </a:pPr>
            <a:r>
              <a:rPr lang="en-US" altLang="en-US" sz="1600" dirty="0" smtClean="0"/>
              <a:t>       </a:t>
            </a:r>
            <a:r>
              <a:rPr lang="en-US" altLang="en-US" sz="2000" b="1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j[1:P];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		     /* j[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] =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pozitia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din sir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inspectata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de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proces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*/</a:t>
            </a:r>
            <a:endParaRPr lang="pt-BR" altLang="en-US" sz="2000" b="1" dirty="0" smtClean="0"/>
          </a:p>
          <a:p>
            <a:pPr>
              <a:spcBef>
                <a:spcPct val="0"/>
              </a:spcBef>
              <a:spcAft>
                <a:spcPts val="2000"/>
              </a:spcAft>
              <a:buFont typeface="Arial" pitchFamily="34" charset="0"/>
              <a:buNone/>
            </a:pPr>
            <a:r>
              <a:rPr lang="pt-BR" altLang="en-US" sz="1600" b="1" dirty="0" smtClean="0">
                <a:latin typeface="Courier New" pitchFamily="49" charset="0"/>
              </a:rPr>
              <a:t> +-----------------------------------------------------------------+</a:t>
            </a: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pt-BR" alt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600" b="1" dirty="0" smtClean="0">
                <a:latin typeface="Courier New" pitchFamily="49" charset="0"/>
              </a:rPr>
              <a:t>| | | | |</a:t>
            </a:r>
            <a:r>
              <a:rPr lang="pt-BR" alt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600" b="1" dirty="0" smtClean="0">
                <a:latin typeface="Courier New" pitchFamily="49" charset="0"/>
              </a:rPr>
              <a:t>| | | | |</a:t>
            </a:r>
            <a:r>
              <a:rPr lang="pt-BR" alt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600" b="1" dirty="0" smtClean="0">
                <a:latin typeface="Courier New" pitchFamily="49" charset="0"/>
              </a:rPr>
              <a:t>| | | | | |</a:t>
            </a:r>
            <a:r>
              <a:rPr lang="pt-BR" alt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600" b="1" dirty="0" smtClean="0">
                <a:latin typeface="Courier New" pitchFamily="49" charset="0"/>
              </a:rPr>
              <a:t>| | | | |</a:t>
            </a:r>
            <a:r>
              <a:rPr lang="pt-BR" alt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600" b="1" dirty="0" smtClean="0">
                <a:latin typeface="Courier New" pitchFamily="49" charset="0"/>
              </a:rPr>
              <a:t>| | | | | | | |</a:t>
            </a:r>
            <a:r>
              <a:rPr lang="pt-BR" alt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600" b="1" dirty="0" smtClean="0">
                <a:latin typeface="Courier New" pitchFamily="49" charset="0"/>
              </a:rPr>
              <a:t>| | | | |</a:t>
            </a:r>
            <a:r>
              <a:rPr lang="pt-BR" alt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600" b="1" dirty="0" smtClean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pt-BR" altLang="en-US" sz="1600" b="1" dirty="0" smtClean="0">
                <a:latin typeface="Courier New" pitchFamily="49" charset="0"/>
              </a:rPr>
              <a:t> +-----------------------------------------------------------------+</a:t>
            </a:r>
          </a:p>
          <a:p>
            <a:pPr>
              <a:spcBef>
                <a:spcPct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rgbClr val="FF0000"/>
                </a:solidFill>
              </a:rPr>
              <a:t>c[0]</a:t>
            </a:r>
            <a:r>
              <a:rPr lang="pt-BR" altLang="en-US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pt-BR" altLang="en-US" sz="2000" b="1" dirty="0" smtClean="0">
                <a:solidFill>
                  <a:srgbClr val="FF0000"/>
                </a:solidFill>
              </a:rPr>
              <a:t>			</a:t>
            </a:r>
            <a:r>
              <a:rPr lang="pt-BR" altLang="en-US" sz="2000" b="1" dirty="0" smtClean="0">
                <a:solidFill>
                  <a:srgbClr val="FF0000"/>
                </a:solidFill>
              </a:rPr>
              <a:t>	c[i</a:t>
            </a:r>
            <a:r>
              <a:rPr lang="pt-BR" altLang="en-US" sz="2000" b="1" dirty="0" smtClean="0">
                <a:solidFill>
                  <a:srgbClr val="FF0000"/>
                </a:solidFill>
              </a:rPr>
              <a:t>]			          </a:t>
            </a:r>
            <a:r>
              <a:rPr lang="pt-BR" altLang="en-US" sz="2000" b="1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pt-BR" altLang="en-US" sz="2000" b="1" dirty="0" smtClean="0">
                <a:solidFill>
                  <a:srgbClr val="FF0000"/>
                </a:solidFill>
              </a:rPr>
              <a:t>c[N+1]</a:t>
            </a:r>
            <a:endParaRPr lang="en-US" alt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260648"/>
            <a:ext cx="9144000" cy="151216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Algoritmi Paraleli si distribuiti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20ABEA3-AF05-4D44-A479-7668FD4F15FF}" type="slidenum">
              <a:rPr lang="en-US" altLang="en-US" sz="900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6096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pt-BR" altLang="en-US" sz="2000" b="1" dirty="0" smtClean="0"/>
              <a:t>process P[i = 1 to </a:t>
            </a:r>
            <a:r>
              <a:rPr lang="pt-BR" altLang="en-US" sz="2000" b="1" dirty="0" smtClean="0"/>
              <a:t>P]{</a:t>
            </a:r>
            <a:endParaRPr lang="pt-BR" altLang="en-US" sz="2000" b="1" dirty="0" smtClean="0"/>
          </a:p>
          <a:p>
            <a:pPr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rgbClr val="0000FF"/>
                </a:solidFill>
              </a:rPr>
              <a:t>/3/ gaseste pozitia k unde se afla valoarea x</a:t>
            </a:r>
          </a:p>
          <a:p>
            <a:pPr>
              <a:buFont typeface="Arial" pitchFamily="34" charset="0"/>
              <a:buNone/>
            </a:pPr>
            <a:r>
              <a:rPr lang="pt-BR" altLang="en-US" sz="2000" b="1" dirty="0" smtClean="0"/>
              <a:t>    while (q&lt;=r and k=0){</a:t>
            </a:r>
            <a:r>
              <a:rPr lang="pt-BR" altLang="en-US" sz="1800" b="1" dirty="0" smtClean="0"/>
              <a:t>		</a:t>
            </a:r>
            <a:r>
              <a:rPr lang="pt-BR" altLang="en-US" sz="1800" b="1" dirty="0" smtClean="0">
                <a:solidFill>
                  <a:srgbClr val="0000FF"/>
                </a:solidFill>
              </a:rPr>
              <a:t>/* subsir exista si valoare negasita */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pt-BR" altLang="en-US" sz="2000" b="1" dirty="0" smtClean="0"/>
              <a:t>        j[i] = (q-1) + </a:t>
            </a:r>
            <a:r>
              <a:rPr lang="pt-BR" altLang="en-US" sz="2000" b="1" dirty="0" smtClean="0">
                <a:solidFill>
                  <a:srgbClr val="CC0099"/>
                </a:solidFill>
              </a:rPr>
              <a:t>i</a:t>
            </a:r>
            <a:r>
              <a:rPr lang="pt-BR" altLang="en-US" sz="2000" b="1" dirty="0" smtClean="0">
                <a:solidFill>
                  <a:srgbClr val="CC0099"/>
                </a:solidFill>
              </a:rPr>
              <a:t>*(P+1)</a:t>
            </a:r>
            <a:r>
              <a:rPr lang="pt-BR" altLang="en-US" sz="2000" b="1" baseline="30000" dirty="0" smtClean="0">
                <a:solidFill>
                  <a:srgbClr val="CC0099"/>
                </a:solidFill>
              </a:rPr>
              <a:t>g-1</a:t>
            </a:r>
            <a:r>
              <a:rPr lang="pt-BR" altLang="en-US" sz="2000" b="1" dirty="0" smtClean="0"/>
              <a:t>;</a:t>
            </a:r>
            <a:endParaRPr lang="pt-BR" altLang="en-US" sz="1800" b="1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en-US" sz="1800" dirty="0" smtClean="0"/>
              <a:t>									</a:t>
            </a:r>
            <a:r>
              <a:rPr lang="en-US" altLang="en-US" sz="1800" b="1" dirty="0" smtClean="0">
                <a:solidFill>
                  <a:srgbClr val="0000FF"/>
                </a:solidFill>
              </a:rPr>
              <a:t> </a:t>
            </a:r>
          </a:p>
          <a:p>
            <a:pPr>
              <a:buFont typeface="Arial" pitchFamily="34" charset="0"/>
              <a:buNone/>
            </a:pPr>
            <a:endParaRPr lang="en-US" altLang="en-US" sz="1800" dirty="0" smtClean="0"/>
          </a:p>
          <a:p>
            <a:pPr>
              <a:buFont typeface="Arial" pitchFamily="34" charset="0"/>
              <a:buNone/>
            </a:pPr>
            <a:endParaRPr lang="en-US" altLang="en-US" sz="1800" dirty="0" smtClean="0"/>
          </a:p>
          <a:p>
            <a:pPr>
              <a:spcBef>
                <a:spcPts val="10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pt-BR" altLang="en-US" sz="1500" b="1" dirty="0" smtClean="0">
                <a:latin typeface="Courier New" pitchFamily="49" charset="0"/>
              </a:rPr>
              <a:t>		</a:t>
            </a:r>
            <a:r>
              <a:rPr lang="pt-BR" altLang="en-US" sz="1500" b="1" dirty="0" smtClean="0">
                <a:latin typeface="Courier New" pitchFamily="49" charset="0"/>
              </a:rPr>
              <a:t> </a:t>
            </a:r>
            <a:r>
              <a:rPr lang="pt-BR" altLang="en-US" sz="2000" b="1" dirty="0" smtClean="0"/>
              <a:t>P</a:t>
            </a:r>
            <a:r>
              <a:rPr lang="pt-BR" altLang="en-US" sz="2000" b="1" baseline="-25000" dirty="0" smtClean="0"/>
              <a:t>1</a:t>
            </a:r>
            <a:r>
              <a:rPr lang="pt-BR" altLang="en-US" sz="2000" b="1" dirty="0" smtClean="0"/>
              <a:t>           P</a:t>
            </a:r>
            <a:r>
              <a:rPr lang="pt-BR" altLang="en-US" sz="2000" b="1" baseline="-25000" dirty="0" smtClean="0"/>
              <a:t>2</a:t>
            </a:r>
            <a:r>
              <a:rPr lang="pt-BR" altLang="en-US" sz="2000" b="1" dirty="0" smtClean="0"/>
              <a:t>      ...       Pi            Pi+1        ...       </a:t>
            </a:r>
            <a:r>
              <a:rPr lang="pt-BR" altLang="en-US" sz="2000" b="1" dirty="0" smtClean="0"/>
              <a:t>P</a:t>
            </a:r>
            <a:r>
              <a:rPr lang="pt-BR" altLang="en-US" sz="2000" b="1" baseline="-25000" dirty="0" smtClean="0"/>
              <a:t>P</a:t>
            </a:r>
            <a:endParaRPr lang="pt-BR" altLang="en-US" sz="2000" b="1" baseline="-25000" dirty="0" smtClean="0"/>
          </a:p>
          <a:p>
            <a:pPr>
              <a:spcBef>
                <a:spcPts val="10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pt-BR" altLang="en-US" sz="1500" b="1" dirty="0" smtClean="0">
                <a:latin typeface="Courier New" pitchFamily="49" charset="0"/>
              </a:rPr>
              <a:t>                               </a:t>
            </a:r>
            <a:r>
              <a:rPr lang="pt-BR" altLang="en-US" sz="1500" dirty="0" smtClean="0">
                <a:latin typeface="Tahoma" pitchFamily="34" charset="0"/>
              </a:rPr>
              <a:t>V</a:t>
            </a:r>
            <a:r>
              <a:rPr lang="pt-BR" altLang="en-US" sz="1500" b="1" dirty="0" smtClean="0">
                <a:latin typeface="Tahoma" pitchFamily="34" charset="0"/>
              </a:rPr>
              <a:t>                  </a:t>
            </a:r>
            <a:r>
              <a:rPr lang="pt-BR" altLang="en-US" sz="1500" dirty="0" smtClean="0">
                <a:latin typeface="Tahoma" pitchFamily="34" charset="0"/>
              </a:rPr>
              <a:t>V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pt-BR" altLang="en-US" sz="1500" b="1" dirty="0" smtClean="0">
                <a:latin typeface="Courier New" pitchFamily="49" charset="0"/>
              </a:rPr>
              <a:t>+-----------------------------------------------------------------+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pt-BR" altLang="en-US" sz="1500" b="1" dirty="0" smtClean="0">
                <a:latin typeface="Courier New" pitchFamily="49" charset="0"/>
              </a:rPr>
              <a:t>| | | | |</a:t>
            </a:r>
            <a:r>
              <a:rPr lang="pt-BR" alt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500" b="1" dirty="0" smtClean="0">
                <a:latin typeface="Courier New" pitchFamily="49" charset="0"/>
              </a:rPr>
              <a:t>| | | | |</a:t>
            </a:r>
            <a:r>
              <a:rPr lang="pt-BR" alt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500" b="1" dirty="0" smtClean="0">
                <a:latin typeface="Courier New" pitchFamily="49" charset="0"/>
              </a:rPr>
              <a:t>| | | | | |</a:t>
            </a:r>
            <a:r>
              <a:rPr lang="pt-BR" alt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500" b="1" dirty="0" smtClean="0">
                <a:latin typeface="Courier New" pitchFamily="49" charset="0"/>
              </a:rPr>
              <a:t>| | | | |</a:t>
            </a:r>
            <a:r>
              <a:rPr lang="pt-BR" alt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500" b="1" dirty="0" smtClean="0">
                <a:latin typeface="Courier New" pitchFamily="49" charset="0"/>
              </a:rPr>
              <a:t>| | | | | | | |</a:t>
            </a:r>
            <a:r>
              <a:rPr lang="pt-BR" alt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500" b="1" dirty="0" smtClean="0">
                <a:latin typeface="Courier New" pitchFamily="49" charset="0"/>
              </a:rPr>
              <a:t>| | | | |    </a:t>
            </a:r>
            <a:r>
              <a:rPr lang="pt-BR" altLang="en-US" sz="2000" b="1" dirty="0" smtClean="0"/>
              <a:t>S</a:t>
            </a:r>
            <a:r>
              <a:rPr lang="pt-BR" altLang="en-US" sz="1500" b="1" dirty="0" smtClean="0">
                <a:latin typeface="Courier New" pitchFamily="49" charset="0"/>
              </a:rPr>
              <a:t> 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pt-BR" altLang="en-US" sz="1500" b="1" dirty="0" smtClean="0">
                <a:latin typeface="Courier New" pitchFamily="49" charset="0"/>
              </a:rPr>
              <a:t>+-----------------------------------------------------------------+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rgbClr val="CC0099"/>
                </a:solidFill>
              </a:rPr>
              <a:t>q=1</a:t>
            </a:r>
            <a:r>
              <a:rPr lang="pt-BR" altLang="en-US" sz="2000" b="1" dirty="0" smtClean="0"/>
              <a:t>                                            ^              ^                                     </a:t>
            </a:r>
            <a:r>
              <a:rPr lang="pt-BR" altLang="en-US" sz="2000" b="1" dirty="0" smtClean="0">
                <a:solidFill>
                  <a:srgbClr val="CC0099"/>
                </a:solidFill>
              </a:rPr>
              <a:t>r=n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pt-BR" altLang="en-US" sz="1500" b="1" dirty="0" smtClean="0">
                <a:latin typeface="Courier New" pitchFamily="49" charset="0"/>
              </a:rPr>
              <a:t> </a:t>
            </a:r>
            <a:r>
              <a:rPr lang="pt-BR" altLang="en-US" sz="2000" b="1" dirty="0" smtClean="0"/>
              <a:t>indici elemente  .....          </a:t>
            </a:r>
            <a:r>
              <a:rPr lang="pt-BR" altLang="en-US" sz="2000" b="1" dirty="0" smtClean="0">
                <a:solidFill>
                  <a:srgbClr val="CC0099"/>
                </a:solidFill>
              </a:rPr>
              <a:t>i(P+1)</a:t>
            </a:r>
            <a:r>
              <a:rPr lang="pt-BR" altLang="en-US" sz="2000" b="1" baseline="30000" dirty="0" smtClean="0">
                <a:solidFill>
                  <a:srgbClr val="CC0099"/>
                </a:solidFill>
              </a:rPr>
              <a:t>g-1</a:t>
            </a:r>
            <a:r>
              <a:rPr lang="pt-BR" altLang="en-US" sz="2000" b="1" dirty="0" smtClean="0"/>
              <a:t>     (</a:t>
            </a:r>
            <a:r>
              <a:rPr lang="pt-BR" altLang="en-US" sz="2000" b="1" dirty="0" smtClean="0"/>
              <a:t>i+1</a:t>
            </a:r>
            <a:r>
              <a:rPr lang="pt-BR" altLang="en-US" sz="2000" b="1" dirty="0" smtClean="0"/>
              <a:t>)(P+1)</a:t>
            </a:r>
            <a:r>
              <a:rPr lang="pt-BR" altLang="en-US" sz="2000" b="1" baseline="30000" dirty="0" smtClean="0"/>
              <a:t>g-1</a:t>
            </a:r>
            <a:r>
              <a:rPr lang="pt-BR" altLang="en-US" sz="2000" b="1" dirty="0" smtClean="0"/>
              <a:t>   </a:t>
            </a:r>
            <a:r>
              <a:rPr lang="pt-BR" altLang="en-US" sz="2000" b="1" dirty="0" smtClean="0"/>
              <a:t>....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Arial" pitchFamily="34" charset="0"/>
              <a:buNone/>
            </a:pPr>
            <a:endParaRPr lang="pt-BR" altLang="en-US" sz="1500" b="1" dirty="0" smtClean="0">
              <a:latin typeface="Courier New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pt-BR" altLang="en-US" sz="1500" b="1" dirty="0" smtClean="0">
                <a:latin typeface="Courier New" pitchFamily="49" charset="0"/>
              </a:rPr>
              <a:t> </a:t>
            </a:r>
            <a:r>
              <a:rPr lang="pt-BR" altLang="en-US" sz="2000" b="1" dirty="0" smtClean="0"/>
              <a:t>dimensiune subinterval         </a:t>
            </a:r>
            <a:r>
              <a:rPr lang="pt-BR" altLang="en-US" sz="2000" b="1" dirty="0" smtClean="0">
                <a:solidFill>
                  <a:srgbClr val="CC0099"/>
                </a:solidFill>
              </a:rPr>
              <a:t>(P+1)</a:t>
            </a:r>
            <a:r>
              <a:rPr lang="pt-BR" altLang="en-US" sz="2000" b="1" baseline="30000" dirty="0" smtClean="0">
                <a:solidFill>
                  <a:srgbClr val="CC0099"/>
                </a:solidFill>
              </a:rPr>
              <a:t>g-1</a:t>
            </a:r>
            <a:r>
              <a:rPr lang="pt-BR" altLang="en-US" sz="2000" b="1" dirty="0" smtClean="0">
                <a:solidFill>
                  <a:srgbClr val="CC0099"/>
                </a:solidFill>
              </a:rPr>
              <a:t>-1</a:t>
            </a:r>
            <a:endParaRPr lang="en-US" altLang="en-US" sz="2000" dirty="0" smtClean="0">
              <a:solidFill>
                <a:srgbClr val="CC0099"/>
              </a:solidFill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 flipH="1">
            <a:off x="2057400" y="2209800"/>
            <a:ext cx="609600" cy="11430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7" name="AutoShape 5"/>
          <p:cNvSpPr>
            <a:spLocks/>
          </p:cNvSpPr>
          <p:nvPr/>
        </p:nvSpPr>
        <p:spPr bwMode="auto">
          <a:xfrm rot="5400000">
            <a:off x="1943100" y="1549400"/>
            <a:ext cx="304800" cy="3581400"/>
          </a:xfrm>
          <a:prstGeom prst="leftBrace">
            <a:avLst>
              <a:gd name="adj1" fmla="val 97917"/>
              <a:gd name="adj2" fmla="val 50000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>
              <a:cs typeface="Arial" pitchFamily="34" charset="0"/>
            </a:endParaRPr>
          </a:p>
        </p:txBody>
      </p:sp>
      <p:sp>
        <p:nvSpPr>
          <p:cNvPr id="95239" name="AutoShape 7"/>
          <p:cNvSpPr>
            <a:spLocks/>
          </p:cNvSpPr>
          <p:nvPr/>
        </p:nvSpPr>
        <p:spPr bwMode="auto">
          <a:xfrm rot="-5400000">
            <a:off x="4292724" y="3085976"/>
            <a:ext cx="304800" cy="1117848"/>
          </a:xfrm>
          <a:prstGeom prst="leftBrace">
            <a:avLst>
              <a:gd name="adj1" fmla="val 22917"/>
              <a:gd name="adj2" fmla="val 5965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>
              <a:cs typeface="Arial" pitchFamily="34" charset="0"/>
            </a:endParaRP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H="1">
            <a:off x="4559300" y="3822700"/>
            <a:ext cx="0" cy="12954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260648"/>
            <a:ext cx="9144000" cy="151216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Algoritmi Paraleli si distribuiti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C413C68-8414-4FDE-BE7F-ECEF428CCB29}" type="slidenum">
              <a:rPr lang="en-US" altLang="en-US" sz="900">
                <a:solidFill>
                  <a:srgbClr val="FFFFFF"/>
                </a:solidFill>
              </a:rPr>
              <a:pPr eaLnBrk="1" hangingPunct="1"/>
              <a:t>15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6248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/>
              <a:t>    while (q&lt;=r and k=0){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/>
              <a:t>        j[i] = (q-1) + i</a:t>
            </a:r>
            <a:r>
              <a:rPr lang="pt-BR" altLang="en-US" sz="2000" b="1" dirty="0" smtClean="0"/>
              <a:t>*(P+1)</a:t>
            </a:r>
            <a:r>
              <a:rPr lang="pt-BR" altLang="en-US" sz="2000" b="1" baseline="30000" dirty="0" smtClean="0"/>
              <a:t>g-1</a:t>
            </a:r>
            <a:endParaRPr lang="pt-BR" altLang="en-US" sz="2000" b="1" dirty="0" smtClean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chemeClr val="accent2"/>
                </a:solidFill>
              </a:rPr>
              <a:t>/* Pi compara x cu s[j[i]] si determina partea de secv acceptata */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/>
              <a:t>       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if</a:t>
            </a:r>
            <a:r>
              <a:rPr lang="en-US" altLang="en-US" sz="2000" b="1" dirty="0" smtClean="0"/>
              <a:t> (j[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 &lt;= r)                              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/*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pozitie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in interior sir */</a:t>
            </a:r>
            <a:r>
              <a:rPr lang="en-US" altLang="en-US" sz="2000" dirty="0" smtClean="0"/>
              <a:t> </a:t>
            </a:r>
            <a:endParaRPr lang="en-US" altLang="en-US" sz="2000" b="1" dirty="0" smtClean="0"/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sz="2000" b="1" dirty="0" smtClean="0"/>
              <a:t>            if (s[j[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]] == x){ k = j[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];	       </a:t>
            </a:r>
            <a:r>
              <a:rPr lang="en-US" altLang="en-US" sz="2000" b="1" dirty="0" smtClean="0">
                <a:solidFill>
                  <a:schemeClr val="accent2"/>
                </a:solidFill>
              </a:rPr>
              <a:t>/*</a:t>
            </a:r>
            <a:r>
              <a:rPr lang="en-US" altLang="en-US" sz="2000" b="1" dirty="0" err="1" smtClean="0">
                <a:solidFill>
                  <a:schemeClr val="accent2"/>
                </a:solidFill>
              </a:rPr>
              <a:t>pozitie</a:t>
            </a:r>
            <a:r>
              <a:rPr lang="en-US" alt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en-US" sz="2000" b="1" dirty="0" err="1" smtClean="0">
                <a:solidFill>
                  <a:schemeClr val="accent2"/>
                </a:solidFill>
              </a:rPr>
              <a:t>gasita</a:t>
            </a:r>
            <a:r>
              <a:rPr lang="en-US" altLang="en-US" sz="2000" b="1" dirty="0" smtClean="0">
                <a:solidFill>
                  <a:schemeClr val="accent2"/>
                </a:solidFill>
              </a:rPr>
              <a:t>*/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sz="2000" b="1" dirty="0" smtClean="0"/>
              <a:t>            else if (s[j[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]] &gt; x) c[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 = stg;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sz="2000" b="1" dirty="0" smtClean="0"/>
              <a:t>            else c[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 = </a:t>
            </a:r>
            <a:r>
              <a:rPr lang="en-US" altLang="en-US" sz="2000" b="1" dirty="0" err="1" smtClean="0"/>
              <a:t>dr</a:t>
            </a:r>
            <a:r>
              <a:rPr lang="en-US" altLang="en-US" sz="2000" b="1" dirty="0" smtClean="0"/>
              <a:t>;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/>
              <a:t>        else {j[i] = r+1;			</a:t>
            </a:r>
            <a:r>
              <a:rPr lang="pt-BR" altLang="en-US" sz="2000" b="1" dirty="0" smtClean="0">
                <a:solidFill>
                  <a:srgbClr val="0000FF"/>
                </a:solidFill>
              </a:rPr>
              <a:t>/*j[i] indica o pozitie afara din sir*/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/>
              <a:t>                c[i] = stg;}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Arial" pitchFamily="34" charset="0"/>
              <a:buNone/>
            </a:pPr>
            <a:endParaRPr lang="pt-BR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endParaRPr lang="pt-BR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1400" b="1" dirty="0" smtClean="0">
                <a:latin typeface="Courier New" pitchFamily="49" charset="0"/>
              </a:rPr>
              <a:t>		 P1        P2                               </a:t>
            </a:r>
            <a:r>
              <a:rPr lang="pt-BR" altLang="en-US" sz="1400" b="1" dirty="0" smtClean="0">
                <a:latin typeface="Courier New" pitchFamily="49" charset="0"/>
              </a:rPr>
              <a:t> </a:t>
            </a:r>
            <a:r>
              <a:rPr lang="pt-BR" altLang="en-US" sz="1400" b="1" dirty="0" smtClean="0">
                <a:solidFill>
                  <a:srgbClr val="CC0099"/>
                </a:solidFill>
                <a:latin typeface="Courier New" pitchFamily="49" charset="0"/>
              </a:rPr>
              <a:t>Pi</a:t>
            </a:r>
            <a:r>
              <a:rPr lang="pt-BR" altLang="en-US" sz="1400" b="1" dirty="0" smtClean="0">
                <a:latin typeface="Courier New" pitchFamily="49" charset="0"/>
              </a:rPr>
              <a:t>	</a:t>
            </a:r>
            <a:r>
              <a:rPr lang="pt-BR" altLang="en-US" sz="1400" b="1" dirty="0" smtClean="0">
                <a:latin typeface="Tahoma" pitchFamily="34" charset="0"/>
              </a:rPr>
              <a:t> </a:t>
            </a:r>
            <a:endParaRPr lang="pt-BR" altLang="en-US" sz="1400" dirty="0" smtClean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1400" b="1" dirty="0" smtClean="0">
                <a:latin typeface="Courier New" pitchFamily="49" charset="0"/>
              </a:rPr>
              <a:t>+---------------------------------------------------+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1400" b="1" dirty="0" smtClean="0">
                <a:latin typeface="Courier New" pitchFamily="49" charset="0"/>
              </a:rPr>
              <a:t>| | | | |</a:t>
            </a:r>
            <a:r>
              <a:rPr lang="pt-BR" alt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400" b="1" dirty="0" smtClean="0">
                <a:latin typeface="Courier New" pitchFamily="49" charset="0"/>
              </a:rPr>
              <a:t>| | | | |</a:t>
            </a:r>
            <a:r>
              <a:rPr lang="pt-BR" alt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400" b="1" dirty="0" smtClean="0">
                <a:latin typeface="Courier New" pitchFamily="49" charset="0"/>
              </a:rPr>
              <a:t>| | | | | |</a:t>
            </a:r>
            <a:r>
              <a:rPr lang="pt-BR" alt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400" b="1" dirty="0" smtClean="0">
                <a:latin typeface="Courier New" pitchFamily="49" charset="0"/>
              </a:rPr>
              <a:t>| | | | |</a:t>
            </a:r>
            <a:r>
              <a:rPr lang="pt-BR" alt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█</a:t>
            </a:r>
            <a:r>
              <a:rPr lang="pt-BR" altLang="en-US" sz="1400" b="1" dirty="0" smtClean="0">
                <a:latin typeface="Courier New" pitchFamily="49" charset="0"/>
              </a:rPr>
              <a:t>| | | | | | S 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1400" b="1" dirty="0" smtClean="0">
                <a:latin typeface="Courier New" pitchFamily="49" charset="0"/>
              </a:rPr>
              <a:t>+---------------------------------------------------+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sz="1400" b="1" dirty="0" smtClean="0"/>
              <a:t> 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CC0099"/>
                </a:solidFill>
              </a:rPr>
              <a:t>q</a:t>
            </a:r>
            <a:r>
              <a:rPr lang="en-US" altLang="en-US" sz="1800" b="1" dirty="0" smtClean="0"/>
              <a:t>													</a:t>
            </a:r>
            <a:r>
              <a:rPr lang="en-US" altLang="en-US" sz="1800" b="1" dirty="0" smtClean="0"/>
              <a:t>			  </a:t>
            </a:r>
            <a:r>
              <a:rPr lang="en-US" altLang="en-US" sz="1800" b="1" dirty="0" smtClean="0">
                <a:solidFill>
                  <a:srgbClr val="CC0099"/>
                </a:solidFill>
              </a:rPr>
              <a:t>r        </a:t>
            </a:r>
            <a:r>
              <a:rPr lang="en-US" altLang="en-US" sz="1800" b="1" dirty="0" err="1" smtClean="0">
                <a:solidFill>
                  <a:srgbClr val="CC0099"/>
                </a:solidFill>
              </a:rPr>
              <a:t>j</a:t>
            </a:r>
            <a:r>
              <a:rPr lang="en-US" altLang="en-US" sz="1800" b="1" baseline="-25000" dirty="0" err="1" smtClean="0">
                <a:solidFill>
                  <a:srgbClr val="CC0099"/>
                </a:solidFill>
              </a:rPr>
              <a:t>i</a:t>
            </a:r>
            <a:endParaRPr lang="en-US" altLang="en-US" sz="1800" b="1" baseline="-25000" dirty="0" smtClean="0">
              <a:solidFill>
                <a:srgbClr val="CC0099"/>
              </a:solidFill>
            </a:endParaRP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6400800" y="3429000"/>
            <a:ext cx="0" cy="19050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6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60648"/>
            <a:ext cx="9144000" cy="151216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Algoritmi Paraleli si distribuiti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652E87D-5E02-4F6F-BD70-C21EC78EFB47}" type="slidenum">
              <a:rPr lang="en-US" altLang="en-US" sz="900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6248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chemeClr val="accent2"/>
                </a:solidFill>
              </a:rPr>
              <a:t>/* calculeaza indicii subsecventei urmatoare */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chemeClr val="accent2"/>
                </a:solidFill>
              </a:rPr>
              <a:t>/* doar un proces poate face modificarea intervalului de cautare */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/>
              <a:t>           </a:t>
            </a:r>
            <a:r>
              <a:rPr lang="en-US" altLang="en-US" sz="2000" b="1" dirty="0" smtClean="0"/>
              <a:t>if (c[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 &lt;&gt; c[i-1]){	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sz="2000" b="1" dirty="0" smtClean="0"/>
              <a:t>                        r = j[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 – 1;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sz="2000" b="1" dirty="0" smtClean="0"/>
              <a:t>                  if (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&gt;1) q = j[i-1] + 1;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sz="2000" b="1" dirty="0" smtClean="0"/>
              <a:t>   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sz="2000" b="1" dirty="0" smtClean="0">
                <a:solidFill>
                  <a:srgbClr val="0000FF"/>
                </a:solidFill>
              </a:rPr>
              <a:t>/*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doar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procesul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P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executa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operatia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urmatoare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*/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sz="2000" b="1" dirty="0" smtClean="0"/>
              <a:t>           if (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==P </a:t>
            </a:r>
            <a:r>
              <a:rPr lang="en-US" altLang="en-US" sz="2000" b="1" dirty="0" smtClean="0"/>
              <a:t>and c[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]&lt;&gt;c[i+1]) q = j[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</a:t>
            </a:r>
            <a:r>
              <a:rPr lang="en-US" altLang="en-US" sz="2000" b="1" baseline="-25000" dirty="0" smtClean="0"/>
              <a:t> </a:t>
            </a:r>
            <a:r>
              <a:rPr lang="en-US" altLang="en-US" sz="2000" b="1" dirty="0" smtClean="0"/>
              <a:t>+1;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/>
              <a:t>           g := g-1;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/>
              <a:t>    }		</a:t>
            </a:r>
            <a:r>
              <a:rPr lang="pt-BR" altLang="en-US" sz="2000" b="1" dirty="0" smtClean="0">
                <a:solidFill>
                  <a:srgbClr val="0000FF"/>
                </a:solidFill>
              </a:rPr>
              <a:t>/*end while*/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pt-BR" altLang="en-US" sz="2000" b="1" dirty="0" smtClean="0"/>
              <a:t>}           </a:t>
            </a:r>
            <a:r>
              <a:rPr lang="pt-BR" altLang="en-US" sz="2000" b="1" dirty="0" smtClean="0">
                <a:solidFill>
                  <a:srgbClr val="0000FF"/>
                </a:solidFill>
              </a:rPr>
              <a:t>/*end process*/</a:t>
            </a:r>
            <a:endParaRPr lang="pt-BR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9104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Observaţii</a:t>
            </a:r>
            <a:r>
              <a:rPr lang="en-US" sz="28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204269"/>
                <a:ext cx="8382000" cy="3456979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ro-RO" sz="2000" dirty="0" smtClean="0"/>
                  <a:t>C</a:t>
                </a:r>
                <a:r>
                  <a:rPr lang="pt-BR" sz="2000" dirty="0" smtClean="0"/>
                  <a:t>omplexitatea</a:t>
                </a:r>
                <a:endParaRPr lang="pt-BR" sz="16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pt-BR" sz="2000" dirty="0" smtClean="0"/>
                  <a:t>		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sz="2000" b="0" i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ro-RO" sz="20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o-RO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o-RO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o-RO" sz="2000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ro-RO" sz="20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ro-RO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o-RO" sz="20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ro-RO" sz="2000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ro-RO" sz="2000" b="0" i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ro-RO" sz="2000" dirty="0" smtClean="0"/>
                  <a:t> algoritmul este </a:t>
                </a:r>
                <a:r>
                  <a:rPr lang="ro-RO" sz="2000" i="1" dirty="0" smtClean="0"/>
                  <a:t>timp </a:t>
                </a:r>
                <a:r>
                  <a:rPr lang="pt-BR" sz="2000" dirty="0" smtClean="0"/>
                  <a:t>optimal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 err="1" smtClean="0"/>
                  <a:t>Costul</a:t>
                </a:r>
                <a:r>
                  <a:rPr lang="pt-BR" sz="2000" dirty="0" smtClean="0"/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pt-BR" sz="2000" dirty="0" smtClean="0"/>
                  <a:t>		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𝑂</m:t>
                    </m:r>
                    <m:r>
                      <a:rPr lang="ro-RO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ro-RO" sz="2000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o-RO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ro-RO" sz="20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fName>
                      <m:e>
                        <m:r>
                          <a:rPr lang="ro-RO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ro-RO" sz="2000" b="0" i="1" smtClean="0">
                            <a:latin typeface="Cambria Math"/>
                          </a:rPr>
                          <m:t>+1))</m:t>
                        </m:r>
                      </m:e>
                    </m:func>
                    <m:r>
                      <a:rPr lang="ro-RO" sz="2000" b="0" i="1" smtClean="0">
                        <a:latin typeface="Cambria Math"/>
                      </a:rPr>
                      <m:t> →</m:t>
                    </m:r>
                  </m:oMath>
                </a14:m>
                <a:r>
                  <a:rPr lang="ro-RO" sz="2000" dirty="0" smtClean="0"/>
                  <a:t> algoritmul nu este </a:t>
                </a:r>
                <a:r>
                  <a:rPr lang="ro-RO" sz="2000" i="1" dirty="0" smtClean="0"/>
                  <a:t>cost</a:t>
                </a:r>
                <a:r>
                  <a:rPr lang="ro-RO" sz="2000" dirty="0" smtClean="0"/>
                  <a:t> optimal</a:t>
                </a:r>
                <a:r>
                  <a:rPr lang="pt-BR" sz="2000" dirty="0" smtClean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pt-BR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pt-BR" sz="2000" dirty="0" smtClean="0"/>
                  <a:t>Not</a:t>
                </a:r>
                <a:r>
                  <a:rPr lang="ro-RO" sz="2000" dirty="0"/>
                  <a:t>ă</a:t>
                </a:r>
                <a:r>
                  <a:rPr lang="pt-BR" sz="2000" dirty="0" smtClean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t-BR" sz="2000" dirty="0" smtClean="0"/>
                  <a:t>cerinţa este ca toate elementele secvenţei S să fie distincte</a:t>
                </a:r>
              </a:p>
              <a:p>
                <a:pPr lvl="1">
                  <a:lnSpc>
                    <a:spcPct val="90000"/>
                  </a:lnSpc>
                </a:pPr>
                <a:endParaRPr lang="pt-BR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ro-RO" sz="2000" dirty="0"/>
                  <a:t>Î</a:t>
                </a:r>
                <a:r>
                  <a:rPr lang="pt-BR" sz="2000" dirty="0" smtClean="0"/>
                  <a:t>n cazul</a:t>
                </a:r>
                <a:r>
                  <a:rPr lang="ro-RO" sz="2000" dirty="0" smtClean="0"/>
                  <a:t> </a:t>
                </a:r>
                <a:r>
                  <a:rPr lang="pt-BR" sz="2000" dirty="0" smtClean="0"/>
                  <a:t>în care</a:t>
                </a:r>
                <a:r>
                  <a:rPr lang="ro-RO" sz="2000" dirty="0"/>
                  <a:t> </a:t>
                </a:r>
                <a:r>
                  <a:rPr lang="ro-RO" sz="2000" dirty="0" smtClean="0"/>
                  <a:t>șirul conține valori egale</a:t>
                </a:r>
                <a:endParaRPr lang="pt-BR" sz="2000" dirty="0" smtClean="0"/>
              </a:p>
              <a:p>
                <a:pPr lvl="1">
                  <a:lnSpc>
                    <a:spcPct val="90000"/>
                  </a:lnSpc>
                </a:pPr>
                <a:r>
                  <a:rPr lang="pt-BR" sz="2000" dirty="0" smtClean="0"/>
                  <a:t>Menţinerea eficienţei algoritmului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pt-BR" sz="2000" dirty="0" smtClean="0"/>
                  <a:t> model CRCW.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204269"/>
                <a:ext cx="8382000" cy="3456979"/>
              </a:xfrm>
              <a:blipFill rotWithShape="1">
                <a:blip r:embed="rId3"/>
                <a:stretch>
                  <a:fillRect l="-655" t="-1587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Algoritmi Paraleli si distribuiti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57BB71C-672C-4C99-8353-B72129CB308C}" type="slidenum">
              <a:rPr lang="en-US" altLang="en-US" sz="900">
                <a:solidFill>
                  <a:srgbClr val="FFFFFF"/>
                </a:solidFill>
              </a:rPr>
              <a:pPr eaLnBrk="1" hangingPunct="1"/>
              <a:t>18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b="1" dirty="0" smtClean="0"/>
              <a:t>Proprietati (dorite) ale algoritmilor paraleli</a:t>
            </a:r>
            <a:r>
              <a:rPr lang="en-US" altLang="en-US" sz="3600" dirty="0" smtClean="0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353425" cy="442034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chemeClr val="accent2"/>
                </a:solidFill>
              </a:rPr>
              <a:t>Număr de procesoare</a:t>
            </a:r>
          </a:p>
          <a:p>
            <a:pPr>
              <a:buFont typeface="Arial" pitchFamily="34" charset="0"/>
              <a:buNone/>
            </a:pPr>
            <a:r>
              <a:rPr lang="pt-BR" altLang="en-US" sz="2000" b="1" dirty="0" smtClean="0"/>
              <a:t>- p(n) &lt; n 	</a:t>
            </a:r>
            <a:r>
              <a:rPr lang="pt-BR" altLang="en-US" sz="2000" b="1" dirty="0" smtClean="0"/>
              <a:t>	- </a:t>
            </a:r>
            <a:r>
              <a:rPr lang="pt-BR" altLang="en-US" sz="2000" b="1" dirty="0" smtClean="0"/>
              <a:t>uzual p(n) este funcţie sublineară de n</a:t>
            </a:r>
            <a:endParaRPr lang="fr-FR" altLang="en-US" sz="2000" b="1" dirty="0" smtClean="0"/>
          </a:p>
          <a:p>
            <a:pPr>
              <a:buFont typeface="Arial" pitchFamily="34" charset="0"/>
              <a:buNone/>
            </a:pPr>
            <a:r>
              <a:rPr lang="fr-FR" altLang="en-US" sz="2000" b="1" dirty="0" smtClean="0"/>
              <a:t>- p(n) </a:t>
            </a:r>
            <a:r>
              <a:rPr lang="fr-FR" altLang="en-US" sz="2000" b="1" dirty="0" err="1" smtClean="0"/>
              <a:t>adaptiv</a:t>
            </a:r>
            <a:r>
              <a:rPr lang="fr-FR" altLang="en-US" sz="2000" b="1" dirty="0" smtClean="0"/>
              <a:t> 	</a:t>
            </a:r>
            <a:r>
              <a:rPr lang="fr-FR" altLang="en-US" sz="2000" b="1" dirty="0" smtClean="0"/>
              <a:t>	- </a:t>
            </a:r>
            <a:r>
              <a:rPr lang="fr-FR" altLang="en-US" sz="2000" b="1" dirty="0" err="1" smtClean="0"/>
              <a:t>algoritmul</a:t>
            </a:r>
            <a:r>
              <a:rPr lang="fr-FR" altLang="en-US" sz="2000" b="1" dirty="0" smtClean="0"/>
              <a:t> sa nu </a:t>
            </a:r>
            <a:r>
              <a:rPr lang="fr-FR" altLang="en-US" sz="2000" b="1" dirty="0" err="1" smtClean="0"/>
              <a:t>depindă</a:t>
            </a:r>
            <a:r>
              <a:rPr lang="fr-FR" altLang="en-US" sz="2000" b="1" dirty="0" smtClean="0"/>
              <a:t> de un </a:t>
            </a:r>
            <a:r>
              <a:rPr lang="fr-FR" altLang="en-US" sz="2000" b="1" dirty="0" err="1" smtClean="0"/>
              <a:t>număr</a:t>
            </a:r>
            <a:r>
              <a:rPr lang="fr-FR" altLang="en-US" sz="2000" b="1" dirty="0" smtClean="0"/>
              <a:t> </a:t>
            </a:r>
            <a:r>
              <a:rPr lang="ro-RO" altLang="en-US" sz="2000" b="1" dirty="0" smtClean="0"/>
              <a:t>			</a:t>
            </a:r>
            <a:r>
              <a:rPr lang="en-US" altLang="en-US" sz="2000" b="1" dirty="0" smtClean="0"/>
              <a:t>	</a:t>
            </a:r>
            <a:r>
              <a:rPr lang="fr-FR" altLang="en-US" sz="2000" b="1" dirty="0" err="1" smtClean="0"/>
              <a:t>fix</a:t>
            </a:r>
            <a:r>
              <a:rPr lang="fr-FR" altLang="en-US" sz="2000" b="1" dirty="0" smtClean="0"/>
              <a:t> </a:t>
            </a:r>
            <a:r>
              <a:rPr lang="fr-FR" altLang="en-US" sz="2000" b="1" dirty="0" smtClean="0"/>
              <a:t>de </a:t>
            </a:r>
            <a:r>
              <a:rPr lang="pt-BR" altLang="en-US" sz="2000" b="1" dirty="0" smtClean="0"/>
              <a:t>procesoare</a:t>
            </a:r>
          </a:p>
          <a:p>
            <a:pPr>
              <a:buFont typeface="Arial" pitchFamily="34" charset="0"/>
              <a:buNone/>
            </a:pPr>
            <a:r>
              <a:rPr lang="pt-BR" altLang="en-US" sz="2000" b="1" dirty="0" smtClean="0">
                <a:solidFill>
                  <a:schemeClr val="accent2"/>
                </a:solidFill>
              </a:rPr>
              <a:t>Timp de execuţie</a:t>
            </a:r>
          </a:p>
          <a:p>
            <a:pPr>
              <a:buFont typeface="Arial" pitchFamily="34" charset="0"/>
              <a:buNone/>
            </a:pPr>
            <a:r>
              <a:rPr lang="pt-BR" altLang="en-US" sz="2000" b="1" dirty="0" smtClean="0"/>
              <a:t>- t(n) mic </a:t>
            </a:r>
            <a:r>
              <a:rPr lang="ro-RO" altLang="en-US" sz="2000" b="1" dirty="0" smtClean="0"/>
              <a:t>		</a:t>
            </a:r>
            <a:r>
              <a:rPr lang="pt-BR" altLang="en-US" sz="2000" b="1" dirty="0" smtClean="0"/>
              <a:t>- semnificativ mai mic dacat al variantei </a:t>
            </a:r>
            <a:r>
              <a:rPr lang="ro-RO" altLang="en-US" sz="2000" b="1" dirty="0" smtClean="0"/>
              <a:t>				</a:t>
            </a:r>
            <a:r>
              <a:rPr lang="pt-BR" altLang="en-US" sz="2000" b="1" dirty="0" smtClean="0"/>
              <a:t>secvenţiale</a:t>
            </a:r>
            <a:endParaRPr lang="fr-FR" altLang="en-US" sz="2000" b="1" dirty="0" smtClean="0"/>
          </a:p>
          <a:p>
            <a:pPr>
              <a:buFont typeface="Arial" pitchFamily="34" charset="0"/>
              <a:buNone/>
            </a:pPr>
            <a:r>
              <a:rPr lang="fr-FR" altLang="en-US" sz="2000" b="1" dirty="0" smtClean="0"/>
              <a:t>- t(n) </a:t>
            </a:r>
            <a:r>
              <a:rPr lang="fr-FR" altLang="en-US" sz="2000" b="1" dirty="0" err="1" smtClean="0"/>
              <a:t>adaptiv</a:t>
            </a:r>
            <a:r>
              <a:rPr lang="fr-FR" altLang="en-US" sz="2000" b="1" dirty="0" smtClean="0"/>
              <a:t> </a:t>
            </a:r>
            <a:r>
              <a:rPr lang="ro-RO" altLang="en-US" sz="2000" b="1" dirty="0" smtClean="0"/>
              <a:t>	</a:t>
            </a:r>
            <a:r>
              <a:rPr lang="en-US" altLang="en-US" sz="2000" b="1" dirty="0" smtClean="0"/>
              <a:t>	</a:t>
            </a:r>
            <a:r>
              <a:rPr lang="fr-FR" altLang="en-US" sz="2000" b="1" dirty="0" smtClean="0"/>
              <a:t>- </a:t>
            </a:r>
            <a:r>
              <a:rPr lang="fr-FR" altLang="en-US" sz="2000" b="1" dirty="0" err="1" smtClean="0"/>
              <a:t>invers</a:t>
            </a:r>
            <a:r>
              <a:rPr lang="fr-FR" altLang="en-US" sz="2000" b="1" dirty="0" smtClean="0"/>
              <a:t> </a:t>
            </a:r>
            <a:r>
              <a:rPr lang="fr-FR" altLang="en-US" sz="2000" b="1" dirty="0" err="1" smtClean="0"/>
              <a:t>proportional</a:t>
            </a:r>
            <a:r>
              <a:rPr lang="fr-FR" altLang="en-US" sz="2000" b="1" dirty="0" smtClean="0"/>
              <a:t> </a:t>
            </a:r>
            <a:r>
              <a:rPr lang="fr-FR" altLang="en-US" sz="2000" b="1" dirty="0" err="1" smtClean="0"/>
              <a:t>cu</a:t>
            </a:r>
            <a:r>
              <a:rPr lang="fr-FR" altLang="en-US" sz="2000" b="1" dirty="0" smtClean="0"/>
              <a:t> p(n)</a:t>
            </a:r>
            <a:endParaRPr lang="ro-RO" altLang="en-US" sz="2000" b="1" dirty="0" smtClean="0"/>
          </a:p>
          <a:p>
            <a:pPr>
              <a:buFont typeface="Arial" pitchFamily="34" charset="0"/>
              <a:buNone/>
            </a:pPr>
            <a:endParaRPr lang="fr-FR" altLang="en-US" sz="2000" b="1" dirty="0" smtClean="0"/>
          </a:p>
          <a:p>
            <a:pPr>
              <a:buFont typeface="Arial" pitchFamily="34" charset="0"/>
              <a:buNone/>
            </a:pPr>
            <a:r>
              <a:rPr lang="fr-FR" altLang="en-US" sz="2000" b="1" dirty="0" err="1" smtClean="0">
                <a:solidFill>
                  <a:schemeClr val="accent2"/>
                </a:solidFill>
              </a:rPr>
              <a:t>Cost</a:t>
            </a:r>
            <a:endParaRPr lang="fr-FR" altLang="en-US" sz="2000" b="1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None/>
            </a:pPr>
            <a:r>
              <a:rPr lang="fr-FR" altLang="en-US" sz="2000" b="1" dirty="0" smtClean="0"/>
              <a:t>- c(n) sa fie </a:t>
            </a:r>
            <a:r>
              <a:rPr lang="fr-FR" altLang="en-US" sz="2000" b="1" dirty="0" err="1" smtClean="0"/>
              <a:t>minim</a:t>
            </a:r>
            <a:r>
              <a:rPr lang="fr-FR" altLang="en-US" sz="2000" b="1" dirty="0" smtClean="0"/>
              <a:t>, </a:t>
            </a:r>
            <a:r>
              <a:rPr lang="fr-FR" altLang="en-US" sz="2000" b="1" dirty="0" err="1" smtClean="0"/>
              <a:t>deci</a:t>
            </a:r>
            <a:r>
              <a:rPr lang="fr-FR" altLang="en-US" sz="2000" b="1" dirty="0" smtClean="0"/>
              <a:t> </a:t>
            </a:r>
            <a:r>
              <a:rPr lang="fr-FR" altLang="en-US" sz="2000" b="1" dirty="0" err="1" smtClean="0"/>
              <a:t>algoritmul</a:t>
            </a:r>
            <a:r>
              <a:rPr lang="fr-FR" altLang="en-US" sz="2000" b="1" dirty="0" smtClean="0"/>
              <a:t> sa fie </a:t>
            </a:r>
            <a:r>
              <a:rPr lang="fr-FR" altLang="en-US" sz="2000" b="1" dirty="0" err="1" smtClean="0"/>
              <a:t>cost</a:t>
            </a:r>
            <a:r>
              <a:rPr lang="fr-FR" altLang="en-US" sz="2000" b="1" dirty="0" smtClean="0"/>
              <a:t>-optimal</a:t>
            </a:r>
            <a:endParaRPr lang="en-US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08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9512" y="1772816"/>
                <a:ext cx="8856984" cy="5047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Costul </a:t>
                </a:r>
                <a:r>
                  <a:rPr lang="en-US" sz="1400" dirty="0" err="1" smtClean="0">
                    <a:latin typeface="+mj-lt"/>
                  </a:rPr>
                  <a:t>unui</a:t>
                </a:r>
                <a:r>
                  <a:rPr lang="en-US" sz="1400" dirty="0" smtClean="0">
                    <a:latin typeface="+mj-lt"/>
                  </a:rPr>
                  <a:t> </a:t>
                </a:r>
                <a:r>
                  <a:rPr lang="en-US" sz="1400" dirty="0" err="1" smtClean="0">
                    <a:latin typeface="+mj-lt"/>
                  </a:rPr>
                  <a:t>algoritm</a:t>
                </a:r>
                <a:r>
                  <a:rPr lang="en-US" sz="1400" dirty="0" smtClean="0">
                    <a:latin typeface="+mj-lt"/>
                  </a:rPr>
                  <a:t> se define</a:t>
                </a:r>
                <a:r>
                  <a:rPr lang="ro-RO" sz="1400" dirty="0" smtClean="0">
                    <a:latin typeface="+mj-lt"/>
                  </a:rPr>
                  <a:t>ște ca </a:t>
                </a:r>
                <a:r>
                  <a:rPr lang="ro-RO" sz="1400" dirty="0" smtClean="0">
                    <a:solidFill>
                      <a:srgbClr val="FF0000"/>
                    </a:solidFill>
                    <a:latin typeface="+mj-lt"/>
                  </a:rPr>
                  <a:t>produsul dintre numărul de procesoare folosite și timpul de rulare</a:t>
                </a:r>
                <a:r>
                  <a:rPr lang="en-US" sz="1400" dirty="0" smtClean="0">
                    <a:latin typeface="+mj-lt"/>
                  </a:rPr>
                  <a:t>.</a:t>
                </a:r>
                <a:r>
                  <a:rPr lang="en-US" sz="1400" dirty="0">
                    <a:latin typeface="+mj-lt"/>
                  </a:rPr>
                  <a:t> </a:t>
                </a:r>
                <a:endParaRPr lang="ro-RO" sz="1400" dirty="0" smtClean="0">
                  <a:latin typeface="+mj-lt"/>
                </a:endParaRPr>
              </a:p>
              <a:p>
                <a:r>
                  <a:rPr lang="ro-RO" sz="1400" dirty="0" smtClean="0">
                    <a:latin typeface="+mj-lt"/>
                  </a:rPr>
                  <a:t>Pe o mașină secvențială, P=1, deci costul algoritmul este timpul (asimptotic) de execuție</a:t>
                </a:r>
                <a:r>
                  <a:rPr lang="en-US" sz="1400" dirty="0" smtClean="0">
                    <a:latin typeface="+mj-lt"/>
                  </a:rPr>
                  <a:t>.</a:t>
                </a:r>
                <a:r>
                  <a:rPr lang="en-US" sz="1400" dirty="0">
                    <a:latin typeface="+mj-lt"/>
                  </a:rPr>
                  <a:t>  </a:t>
                </a:r>
                <a:endParaRPr lang="ro-RO" sz="1400" dirty="0" smtClean="0">
                  <a:latin typeface="+mj-lt"/>
                </a:endParaRPr>
              </a:p>
              <a:p>
                <a:endParaRPr lang="ro-RO" sz="1400" dirty="0">
                  <a:latin typeface="+mj-lt"/>
                </a:endParaRPr>
              </a:p>
              <a:p>
                <a:r>
                  <a:rPr lang="ro-RO" sz="1400" dirty="0" smtClean="0">
                    <a:latin typeface="+mj-lt"/>
                  </a:rPr>
                  <a:t>Un algoritm paralel 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+mj-lt"/>
                  </a:rPr>
                  <a:t>cost </a:t>
                </a:r>
                <a:r>
                  <a:rPr lang="en-US" sz="1400" dirty="0">
                    <a:solidFill>
                      <a:srgbClr val="FF0000"/>
                    </a:solidFill>
                    <a:latin typeface="+mj-lt"/>
                  </a:rPr>
                  <a:t>optimal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este unul pentru care costul este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(</a:t>
                </a:r>
                <a:r>
                  <a:rPr lang="ro-RO" sz="1400" dirty="0" smtClean="0">
                    <a:latin typeface="+mj-lt"/>
                  </a:rPr>
                  <a:t>timpul de execuție secvențial</a:t>
                </a:r>
                <a:r>
                  <a:rPr lang="en-US" sz="1400" dirty="0" smtClean="0">
                    <a:latin typeface="+mj-lt"/>
                  </a:rPr>
                  <a:t>).</a:t>
                </a:r>
                <a:r>
                  <a:rPr lang="en-US" sz="1400" dirty="0">
                    <a:latin typeface="+mj-lt"/>
                  </a:rPr>
                  <a:t> </a:t>
                </a:r>
                <a:endParaRPr lang="ro-RO" sz="1400" dirty="0" smtClean="0">
                  <a:latin typeface="+mj-lt"/>
                </a:endParaRPr>
              </a:p>
              <a:p>
                <a:r>
                  <a:rPr lang="ro-RO" sz="1400" dirty="0" smtClean="0">
                    <a:latin typeface="+mj-lt"/>
                  </a:rPr>
                  <a:t>Dacă un algoritm paralel nu este cost optimal, el poate fi făcut cost optimal fie reducând timpul asimptotic de execuție, fie reduând numărul de procesoare.</a:t>
                </a:r>
                <a:endParaRPr lang="en-US" sz="1400" dirty="0">
                  <a:latin typeface="+mj-lt"/>
                </a:endParaRPr>
              </a:p>
              <a:p>
                <a:r>
                  <a:rPr lang="en-US" sz="1400" dirty="0">
                    <a:latin typeface="+mj-lt"/>
                  </a:rPr>
                  <a:t> </a:t>
                </a:r>
              </a:p>
              <a:p>
                <a:r>
                  <a:rPr lang="ro-RO" sz="1400" dirty="0" smtClean="0">
                    <a:latin typeface="+mj-lt"/>
                  </a:rPr>
                  <a:t>Fie timpul de execuție </a:t>
                </a:r>
                <a:r>
                  <a:rPr lang="ro-RO" sz="1400" dirty="0" smtClean="0">
                    <a:latin typeface="+mj-lt"/>
                  </a:rPr>
                  <a:t>al</a:t>
                </a:r>
                <a:r>
                  <a:rPr lang="en-US" sz="1400" dirty="0" smtClean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algoritmului </a:t>
                </a:r>
                <a:r>
                  <a:rPr lang="ro-RO" sz="1400" dirty="0" smtClean="0">
                    <a:latin typeface="+mj-lt"/>
                  </a:rPr>
                  <a:t>secvențial pentru efectuarea unor task-uri de dimeniune n, </a:t>
                </a:r>
                <a14:m>
                  <m:oMath xmlns:m="http://schemas.openxmlformats.org/officeDocument/2006/math">
                    <m:r>
                      <a:rPr lang="ro-RO" sz="14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ro-RO" sz="1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ro-RO" sz="1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ro-RO" sz="1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:r>
                  <a:rPr lang="ro-RO" sz="1400" dirty="0" smtClean="0">
                    <a:latin typeface="+mj-lt"/>
                  </a:rPr>
                  <a:t>și timpul de execuție a versiunii paralele a acelui algoritm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o-RO" sz="1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 b="0" i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ro-RO" sz="1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o-RO" sz="1400" dirty="0" smtClean="0">
                    <a:latin typeface="+mj-lt"/>
                  </a:rPr>
                  <a:t>, acesta folosind </a:t>
                </a:r>
                <a:r>
                  <a:rPr lang="en-US" sz="1400" dirty="0" smtClean="0">
                    <a:latin typeface="+mj-lt"/>
                  </a:rPr>
                  <a:t>n </a:t>
                </a:r>
                <a:r>
                  <a:rPr lang="ro-RO" sz="1400" dirty="0" smtClean="0">
                    <a:latin typeface="+mj-lt"/>
                  </a:rPr>
                  <a:t>procesoare, fiecare păstrând un element de </a:t>
                </a:r>
                <a:r>
                  <a:rPr lang="en-US" sz="1400" dirty="0" err="1" smtClean="0">
                    <a:latin typeface="+mj-lt"/>
                  </a:rPr>
                  <a:t>dat</a:t>
                </a:r>
                <a:r>
                  <a:rPr lang="ro-RO" sz="1400" dirty="0" smtClean="0">
                    <a:latin typeface="+mj-lt"/>
                  </a:rPr>
                  <a:t>e</a:t>
                </a:r>
                <a:r>
                  <a:rPr lang="en-US" sz="1400" dirty="0" smtClean="0">
                    <a:latin typeface="+mj-lt"/>
                  </a:rPr>
                  <a:t>.</a:t>
                </a:r>
                <a:r>
                  <a:rPr lang="en-US" sz="1400" dirty="0">
                    <a:latin typeface="+mj-lt"/>
                  </a:rPr>
                  <a:t> </a:t>
                </a:r>
                <a:r>
                  <a:rPr lang="ro-RO" sz="1400" dirty="0" smtClean="0">
                    <a:latin typeface="+mj-lt"/>
                  </a:rPr>
                  <a:t>Costul este așadar</a:t>
                </a:r>
                <a:r>
                  <a:rPr lang="en-US" sz="1400" dirty="0" smtClean="0">
                    <a:latin typeface="+mj-lt"/>
                  </a:rPr>
                  <a:t>:</a:t>
                </a:r>
                <a:endParaRPr lang="en-US" sz="1400" dirty="0">
                  <a:latin typeface="+mj-lt"/>
                </a:endParaRPr>
              </a:p>
              <a:p>
                <a:r>
                  <a:rPr lang="en-US" sz="1400" dirty="0">
                    <a:latin typeface="+mj-lt"/>
                  </a:rPr>
                  <a:t> </a:t>
                </a:r>
              </a:p>
              <a:p>
                <a:r>
                  <a:rPr lang="en-US" sz="1400" dirty="0">
                    <a:latin typeface="+mj-lt"/>
                  </a:rPr>
                  <a:t>            </a:t>
                </a:r>
                <a14:m>
                  <m:oMath xmlns:m="http://schemas.openxmlformats.org/officeDocument/2006/math">
                    <m:r>
                      <a:rPr lang="ro-RO" sz="1400" b="0" i="1" smtClean="0">
                        <a:latin typeface="Cambria Math"/>
                      </a:rPr>
                      <m:t>𝑐𝑜𝑠𝑡</m:t>
                    </m:r>
                    <m:r>
                      <a:rPr lang="ro-RO" sz="1400" b="0" i="1" smtClean="0">
                        <a:latin typeface="Cambria Math"/>
                      </a:rPr>
                      <m:t>=</m:t>
                    </m:r>
                    <m:r>
                      <a:rPr lang="ro-RO" sz="1400" b="0" i="1" smtClean="0">
                        <a:latin typeface="Cambria Math"/>
                      </a:rPr>
                      <m:t>𝑛</m:t>
                    </m:r>
                    <m:r>
                      <a:rPr lang="ro-RO" sz="14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ro-RO" sz="1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 b="0" i="0" smtClean="0">
                                <a:latin typeface="Cambria Math"/>
                                <a:ea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ro-RO" sz="1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4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ro-RO" sz="1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ro-RO" sz="1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 b="0" i="0" smtClean="0">
                                <a:latin typeface="Cambria Math"/>
                                <a:ea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ro-RO" sz="1400" dirty="0" smtClean="0">
                  <a:latin typeface="+mj-lt"/>
                </a:endParaRPr>
              </a:p>
              <a:p>
                <a:r>
                  <a:rPr lang="en-US" sz="1400" dirty="0">
                    <a:latin typeface="+mj-lt"/>
                  </a:rPr>
                  <a:t> </a:t>
                </a:r>
              </a:p>
              <a:p>
                <a:r>
                  <a:rPr lang="ro-RO" sz="1400" dirty="0" smtClean="0">
                    <a:latin typeface="+mj-lt"/>
                  </a:rPr>
                  <a:t>Costul acesta nu este </a:t>
                </a:r>
                <a:r>
                  <a:rPr lang="en-US" sz="1400" dirty="0" smtClean="0">
                    <a:latin typeface="+mj-lt"/>
                  </a:rPr>
                  <a:t>optimal</a:t>
                </a:r>
                <a:r>
                  <a:rPr lang="en-US" sz="1400" dirty="0">
                    <a:latin typeface="+mj-lt"/>
                  </a:rPr>
                  <a:t>. </a:t>
                </a:r>
                <a:r>
                  <a:rPr lang="ro-RO" sz="1400" dirty="0" smtClean="0">
                    <a:latin typeface="+mj-lt"/>
                  </a:rPr>
                  <a:t>Pentru a obține un algoritm de cost optimal, putem fie reduce timpul de execuție la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ro-RO" sz="1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ro-RO" sz="1400" dirty="0" smtClean="0">
                    <a:latin typeface="+mj-lt"/>
                  </a:rPr>
                  <a:t>,</a:t>
                </a:r>
                <a:r>
                  <a:rPr lang="en-US" sz="1400" dirty="0" smtClean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fie reduce numărul de procesoare </a:t>
                </a:r>
                <a:r>
                  <a:rPr lang="en-US" sz="1400" dirty="0" smtClean="0">
                    <a:latin typeface="+mj-lt"/>
                  </a:rPr>
                  <a:t>(</a:t>
                </a:r>
                <a:r>
                  <a:rPr lang="ro-RO" sz="1400" dirty="0" smtClean="0">
                    <a:latin typeface="+mj-lt"/>
                  </a:rPr>
                  <a:t>la</a:t>
                </a:r>
                <a:r>
                  <a:rPr lang="en-US" sz="1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ro-RO" sz="1400" b="0" i="1" smtClean="0">
                        <a:latin typeface="Cambria Math"/>
                      </a:rPr>
                      <m:t>𝑛</m:t>
                    </m:r>
                    <m:r>
                      <a:rPr lang="ro-RO" sz="1400" b="0" i="1" smtClean="0"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ro-RO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ro-RO" sz="1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ro-RO" sz="1400" dirty="0" smtClean="0">
                    <a:latin typeface="+mj-lt"/>
                  </a:rPr>
                  <a:t>, astfel încât produsul </a:t>
                </a:r>
                <a14:m>
                  <m:oMath xmlns:m="http://schemas.openxmlformats.org/officeDocument/2006/math">
                    <m:r>
                      <a:rPr lang="ro-RO" sz="1400" i="1">
                        <a:latin typeface="Cambria Math"/>
                      </a:rPr>
                      <m:t>𝑛</m:t>
                    </m:r>
                    <m:r>
                      <a:rPr lang="ro-RO" sz="1400" i="1"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ro-RO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ro-RO" sz="1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cu</a:t>
                </a:r>
                <a:r>
                  <a:rPr lang="en-US" sz="1400" dirty="0">
                    <a:latin typeface="+mj-lt"/>
                  </a:rPr>
                  <a:t> 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o-RO" sz="1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 b="0" i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ro-RO" sz="1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400" dirty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să dea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ro-RO" sz="1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ro-RO" sz="1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ro-RO" sz="1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400" dirty="0">
                    <a:latin typeface="+mj-lt"/>
                  </a:rPr>
                  <a:t>).</a:t>
                </a:r>
              </a:p>
              <a:p>
                <a:r>
                  <a:rPr lang="en-US" sz="1400" dirty="0">
                    <a:latin typeface="+mj-lt"/>
                  </a:rPr>
                  <a:t> </a:t>
                </a:r>
              </a:p>
              <a:p>
                <a:r>
                  <a:rPr lang="ro-RO" sz="1400" dirty="0" smtClean="0">
                    <a:latin typeface="+mj-lt"/>
                  </a:rPr>
                  <a:t>Să presupunem acum că fiecare procesor deține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o-RO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ro-RO" sz="1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 smtClean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date</a:t>
                </a:r>
                <a:r>
                  <a:rPr lang="en-US" sz="1400" dirty="0" smtClean="0">
                    <a:latin typeface="+mj-lt"/>
                  </a:rPr>
                  <a:t>.</a:t>
                </a:r>
                <a:r>
                  <a:rPr lang="en-US" sz="1400" dirty="0">
                    <a:latin typeface="+mj-lt"/>
                  </a:rPr>
                  <a:t> </a:t>
                </a:r>
                <a:r>
                  <a:rPr lang="ro-RO" sz="1400" dirty="0" smtClean="0">
                    <a:latin typeface="+mj-lt"/>
                  </a:rPr>
                  <a:t>Dacă procesul secvențial este liniar cu numărul de elemente, atunci fiecare dintre cele </a:t>
                </a:r>
                <a14:m>
                  <m:oMath xmlns:m="http://schemas.openxmlformats.org/officeDocument/2006/math">
                    <m:r>
                      <a:rPr lang="ro-RO" sz="1400" i="1">
                        <a:latin typeface="Cambria Math"/>
                      </a:rPr>
                      <m:t>𝑛</m:t>
                    </m:r>
                    <m:r>
                      <a:rPr lang="ro-RO" sz="1400" i="1"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ro-RO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ro-RO" sz="1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procesoare va procesa în paralel cele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o-RO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ro-RO" sz="1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date locale într-un timp de</a:t>
                </a:r>
                <a:r>
                  <a:rPr lang="en-US" sz="1400" dirty="0">
                    <a:latin typeface="+mj-lt"/>
                  </a:rPr>
                  <a:t> 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o-RO" sz="1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ro-RO" sz="1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400" dirty="0" smtClean="0">
                    <a:latin typeface="+mj-lt"/>
                  </a:rPr>
                  <a:t>.</a:t>
                </a:r>
                <a:r>
                  <a:rPr lang="en-US" sz="1400" dirty="0">
                    <a:latin typeface="+mj-lt"/>
                  </a:rPr>
                  <a:t> </a:t>
                </a:r>
                <a:r>
                  <a:rPr lang="ro-RO" sz="1400" dirty="0" smtClean="0">
                    <a:latin typeface="+mj-lt"/>
                  </a:rPr>
                  <a:t>Cele </a:t>
                </a:r>
                <a14:m>
                  <m:oMath xmlns:m="http://schemas.openxmlformats.org/officeDocument/2006/math">
                    <m:r>
                      <a:rPr lang="ro-RO" sz="1400" i="1">
                        <a:latin typeface="Cambria Math"/>
                      </a:rPr>
                      <m:t>𝑛</m:t>
                    </m:r>
                    <m:r>
                      <a:rPr lang="ro-RO" sz="1400" i="1"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ro-RO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ro-RO" sz="1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procesoare vor efectua algoritmul (</a:t>
                </a:r>
                <a:r>
                  <a:rPr lang="en-US" sz="1400" dirty="0" smtClean="0">
                    <a:latin typeface="+mj-lt"/>
                  </a:rPr>
                  <a:t>non-cost </a:t>
                </a:r>
                <a:r>
                  <a:rPr lang="en-US" sz="1400" dirty="0">
                    <a:latin typeface="+mj-lt"/>
                  </a:rPr>
                  <a:t>optimal) </a:t>
                </a:r>
                <a:r>
                  <a:rPr lang="ro-RO" sz="1400" dirty="0" smtClean="0">
                    <a:latin typeface="+mj-lt"/>
                  </a:rPr>
                  <a:t>anterior asupra celor </a:t>
                </a:r>
                <a14:m>
                  <m:oMath xmlns:m="http://schemas.openxmlformats.org/officeDocument/2006/math">
                    <m:r>
                      <a:rPr lang="ro-RO" sz="1400" i="1">
                        <a:latin typeface="Cambria Math"/>
                      </a:rPr>
                      <m:t>𝑛</m:t>
                    </m:r>
                    <m:r>
                      <a:rPr lang="ro-RO" sz="1400" i="1"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ro-RO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ro-RO" sz="1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ro-RO" sz="1400" i="1">
                        <a:latin typeface="Cambria Math"/>
                      </a:rPr>
                      <m:t> </m:t>
                    </m:r>
                  </m:oMath>
                </a14:m>
                <a:r>
                  <a:rPr lang="ro-RO" sz="1400" dirty="0" smtClean="0">
                    <a:latin typeface="+mj-lt"/>
                  </a:rPr>
                  <a:t>rezultate din pasul secvențial î</a:t>
                </a:r>
                <a:r>
                  <a:rPr lang="en-US" sz="1400" dirty="0" smtClean="0">
                    <a:latin typeface="+mj-lt"/>
                  </a:rPr>
                  <a:t>n</a:t>
                </a:r>
                <a:r>
                  <a:rPr lang="ro-RO" sz="1400" dirty="0" smtClean="0">
                    <a:latin typeface="+mj-lt"/>
                  </a:rPr>
                  <a:t>tr-un timp de</a:t>
                </a:r>
                <a:r>
                  <a:rPr lang="en-US" sz="1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ro-RO" sz="1400" b="0" i="1" smtClean="0">
                        <a:latin typeface="Cambria Math"/>
                      </a:rPr>
                      <m:t>𝑙𝑔</m:t>
                    </m:r>
                    <m:d>
                      <m:dPr>
                        <m:ctrlPr>
                          <a:rPr lang="ro-RO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1400" b="0" i="1" smtClean="0">
                            <a:latin typeface="Cambria Math"/>
                          </a:rPr>
                          <m:t>𝑛</m:t>
                        </m:r>
                        <m:r>
                          <a:rPr lang="ro-RO" sz="1400" b="0" i="1" smtClean="0">
                            <a:latin typeface="Cambria Math"/>
                          </a:rPr>
                          <m:t>/</m:t>
                        </m:r>
                        <m:func>
                          <m:funcPr>
                            <m:ctrlPr>
                              <a:rPr lang="ro-RO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 b="0" i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ro-RO" sz="14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ro-RO" sz="1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ro-RO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ro-RO" sz="1400" b="0" i="1" smtClean="0">
                            <a:latin typeface="Cambria Math"/>
                          </a:rPr>
                          <m:t>𝑛</m:t>
                        </m:r>
                        <m:r>
                          <a:rPr lang="ro-RO" sz="1400" b="0" i="1" smtClean="0">
                            <a:latin typeface="Cambria Math"/>
                          </a:rPr>
                          <m:t>−</m:t>
                        </m:r>
                        <m:r>
                          <a:rPr lang="ro-RO" sz="1400" b="0" i="1" smtClean="0">
                            <a:latin typeface="Cambria Math"/>
                          </a:rPr>
                          <m:t>𝑙𝑔</m:t>
                        </m:r>
                        <m:d>
                          <m:dPr>
                            <m:ctrlPr>
                              <a:rPr lang="ro-RO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ro-RO" sz="1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o-RO" sz="1400" b="0" i="0" smtClean="0">
                                    <a:latin typeface="Cambria Math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ro-RO" sz="1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ro-RO" sz="1400" b="0" i="1" smtClean="0">
                            <a:latin typeface="Cambria Math"/>
                          </a:rPr>
                          <m:t>=</m:t>
                        </m:r>
                        <m:r>
                          <a:rPr lang="ro-RO" sz="1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ro-RO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 b="0" i="0" smtClean="0">
                                <a:latin typeface="Cambria Math"/>
                                <a:ea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400" dirty="0" smtClean="0">
                    <a:latin typeface="+mj-lt"/>
                  </a:rPr>
                  <a:t>.</a:t>
                </a:r>
                <a:r>
                  <a:rPr lang="en-US" sz="1400" dirty="0">
                    <a:latin typeface="+mj-lt"/>
                  </a:rPr>
                  <a:t> </a:t>
                </a:r>
                <a:r>
                  <a:rPr lang="ro-RO" sz="1400" dirty="0" smtClean="0">
                    <a:latin typeface="+mj-lt"/>
                  </a:rPr>
                  <a:t>Costul fiecărui pas este 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o-RO" sz="1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ro-RO" sz="1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:r>
                  <a:rPr lang="ro-RO" sz="1400" dirty="0" smtClean="0">
                    <a:latin typeface="+mj-lt"/>
                  </a:rPr>
                  <a:t>dar costul final este </a:t>
                </a:r>
                <a14:m>
                  <m:oMath xmlns:m="http://schemas.openxmlformats.org/officeDocument/2006/math">
                    <m:r>
                      <a:rPr lang="ro-RO" sz="1400" b="0" i="1" smtClean="0">
                        <a:latin typeface="Cambria Math"/>
                      </a:rPr>
                      <m:t>(</m:t>
                    </m:r>
                    <m:r>
                      <a:rPr lang="ro-RO" sz="1400" b="0" i="1" smtClean="0">
                        <a:latin typeface="Cambria Math"/>
                      </a:rPr>
                      <m:t>𝑛</m:t>
                    </m:r>
                    <m:r>
                      <a:rPr lang="ro-RO" sz="1400" b="0" i="1" smtClean="0"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ro-RO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ro-RO" sz="1400" b="0" i="1" smtClean="0">
                            <a:latin typeface="Cambria Math"/>
                          </a:rPr>
                          <m:t>𝑛</m:t>
                        </m:r>
                        <m:r>
                          <a:rPr lang="ro-RO" sz="1400" b="0" i="1" smtClean="0">
                            <a:latin typeface="Cambria Math"/>
                          </a:rPr>
                          <m:t>)</m:t>
                        </m:r>
                        <m:r>
                          <a:rPr lang="ro-RO" sz="1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ro-RO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 b="0" i="0" smtClean="0">
                                <a:latin typeface="Cambria Math"/>
                                <a:ea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)=</m:t>
                            </m:r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ro-RO" sz="1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400" dirty="0" smtClean="0">
                    <a:latin typeface="+mj-lt"/>
                  </a:rPr>
                  <a:t>.</a:t>
                </a:r>
                <a:endParaRPr lang="en-US" sz="1400" dirty="0">
                  <a:latin typeface="+mj-lt"/>
                </a:endParaRPr>
              </a:p>
              <a:p>
                <a:r>
                  <a:rPr lang="en-US" sz="1400" dirty="0">
                    <a:latin typeface="+mj-lt"/>
                  </a:rPr>
                  <a:t> 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72816"/>
                <a:ext cx="8856984" cy="5047536"/>
              </a:xfrm>
              <a:prstGeom prst="rect">
                <a:avLst/>
              </a:prstGeom>
              <a:blipFill rotWithShape="1">
                <a:blip r:embed="rId2"/>
                <a:stretch>
                  <a:fillRect l="-138" t="-121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964612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Shared Memory SIMD = PRAM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(Parallel Random Access Machines)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err="1" smtClean="0"/>
              <a:t>Sistemele</a:t>
            </a:r>
            <a:r>
              <a:rPr lang="en-US" sz="2400" dirty="0" smtClean="0"/>
              <a:t> SM SIMD se </a:t>
            </a:r>
            <a:r>
              <a:rPr lang="en-US" sz="2400" dirty="0" err="1" smtClean="0"/>
              <a:t>subdivid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:</a:t>
            </a:r>
            <a:endParaRPr lang="ro-RO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EREW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(Exclusive Read Exclusive Write)</a:t>
            </a:r>
            <a:endParaRPr lang="ro-RO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CREW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(Concurrent Read Exclusive Write)</a:t>
            </a:r>
            <a:endParaRPr lang="ro-RO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ERCW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(Exclusive Read Concurrent Write)</a:t>
            </a:r>
            <a:endParaRPr lang="ro-RO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CRCW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(Concurrent Read Concurrent Write)</a:t>
            </a:r>
            <a:endParaRPr lang="ro-RO" sz="2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 err="1" smtClean="0"/>
              <a:t>Caracteristici</a:t>
            </a:r>
            <a:r>
              <a:rPr lang="en-US" sz="2400" dirty="0" smtClean="0"/>
              <a:t> ale </a:t>
            </a:r>
            <a:r>
              <a:rPr lang="en-US" sz="2400" dirty="0" err="1" smtClean="0"/>
              <a:t>algoritmilor</a:t>
            </a:r>
            <a:r>
              <a:rPr lang="en-US" sz="2400" dirty="0" smtClean="0"/>
              <a:t>:</a:t>
            </a:r>
            <a:endParaRPr lang="ro-RO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err="1"/>
              <a:t>explicitarea</a:t>
            </a:r>
            <a:r>
              <a:rPr lang="en-US" sz="2400" dirty="0"/>
              <a:t> </a:t>
            </a:r>
            <a:r>
              <a:rPr lang="en-US" sz="2400" dirty="0" err="1"/>
              <a:t>separat</a:t>
            </a:r>
            <a:r>
              <a:rPr lang="ro-RO" sz="2400" dirty="0"/>
              <a:t>ă</a:t>
            </a:r>
            <a:r>
              <a:rPr lang="en-US" sz="2400" dirty="0"/>
              <a:t> a ac</a:t>
            </a:r>
            <a:r>
              <a:rPr lang="ro-RO" sz="2400" dirty="0"/>
              <a:t>ţ</a:t>
            </a:r>
            <a:r>
              <a:rPr lang="en-US" sz="2400" dirty="0" err="1"/>
              <a:t>iunilor</a:t>
            </a:r>
            <a:r>
              <a:rPr lang="en-US" sz="2400" dirty="0"/>
              <a:t> de </a:t>
            </a:r>
            <a:r>
              <a:rPr lang="en-US" sz="2400" dirty="0" err="1">
                <a:solidFill>
                  <a:srgbClr val="FF0000"/>
                </a:solidFill>
              </a:rPr>
              <a:t>citire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o-RO" sz="2400" dirty="0"/>
              <a:t>ş</a:t>
            </a:r>
            <a:r>
              <a:rPr lang="en-US" sz="2400" dirty="0" err="1"/>
              <a:t>i</a:t>
            </a:r>
            <a:r>
              <a:rPr lang="en-US" sz="2400" dirty="0"/>
              <a:t> de </a:t>
            </a:r>
            <a:r>
              <a:rPr lang="en-US" sz="2400" dirty="0" err="1">
                <a:solidFill>
                  <a:srgbClr val="FF0000"/>
                </a:solidFill>
              </a:rPr>
              <a:t>scriere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err="1" smtClean="0"/>
              <a:t>indicarea</a:t>
            </a:r>
            <a:r>
              <a:rPr lang="en-US" sz="2400" dirty="0" smtClean="0"/>
              <a:t> </a:t>
            </a:r>
            <a:r>
              <a:rPr lang="en-US" sz="2400" dirty="0" smtClean="0"/>
              <a:t>ac</a:t>
            </a:r>
            <a:r>
              <a:rPr lang="ro-RO" sz="2400" dirty="0" smtClean="0"/>
              <a:t>ţ</a:t>
            </a:r>
            <a:r>
              <a:rPr lang="en-US" sz="2400" dirty="0" err="1" smtClean="0"/>
              <a:t>iunilor</a:t>
            </a:r>
            <a:r>
              <a:rPr lang="en-US" sz="2400" dirty="0" smtClean="0"/>
              <a:t> </a:t>
            </a:r>
            <a:r>
              <a:rPr lang="en-US" sz="2400" dirty="0" err="1" smtClean="0"/>
              <a:t>executate</a:t>
            </a:r>
            <a:r>
              <a:rPr lang="en-US" sz="2400" dirty="0" smtClean="0"/>
              <a:t> de </a:t>
            </a:r>
            <a:r>
              <a:rPr lang="en-US" sz="2400" dirty="0" err="1" smtClean="0">
                <a:solidFill>
                  <a:srgbClr val="FF0000"/>
                </a:solidFill>
              </a:rPr>
              <a:t>procesoare</a:t>
            </a:r>
            <a:endParaRPr lang="ro-RO" sz="2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err="1" smtClean="0"/>
              <a:t>lansarea</a:t>
            </a:r>
            <a:r>
              <a:rPr lang="en-US" sz="2400" dirty="0" smtClean="0"/>
              <a:t> </a:t>
            </a:r>
            <a:r>
              <a:rPr lang="ro-R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terminarea</a:t>
            </a:r>
            <a:r>
              <a:rPr lang="en-US" sz="2400" dirty="0" smtClean="0"/>
              <a:t> </a:t>
            </a:r>
            <a:r>
              <a:rPr lang="en-US" sz="2400" dirty="0" err="1" smtClean="0"/>
              <a:t>proceselor</a:t>
            </a:r>
            <a:r>
              <a:rPr lang="en-US" sz="2400" dirty="0" smtClean="0"/>
              <a:t> au "overhead" </a:t>
            </a:r>
            <a:r>
              <a:rPr lang="en-US" sz="2400" dirty="0" err="1" smtClean="0"/>
              <a:t>redus</a:t>
            </a: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err="1" smtClean="0"/>
              <a:t>algoritmii</a:t>
            </a:r>
            <a:r>
              <a:rPr lang="en-US" sz="2400" dirty="0" smtClean="0"/>
              <a:t> se </a:t>
            </a:r>
            <a:r>
              <a:rPr lang="en-US" sz="2400" dirty="0" err="1" smtClean="0"/>
              <a:t>încadreazã</a:t>
            </a:r>
            <a:r>
              <a:rPr lang="en-US" sz="2400" dirty="0" smtClean="0"/>
              <a:t>, de </a:t>
            </a:r>
            <a:r>
              <a:rPr lang="en-US" sz="2400" dirty="0" err="1" smtClean="0"/>
              <a:t>obicei</a:t>
            </a:r>
            <a:r>
              <a:rPr lang="en-US" sz="2400" dirty="0" smtClean="0"/>
              <a:t>,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clasa</a:t>
            </a:r>
            <a:r>
              <a:rPr lang="en-US" sz="2400" dirty="0" smtClean="0"/>
              <a:t> "fine grain". </a:t>
            </a:r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Dezvoltarea</a:t>
            </a:r>
            <a:r>
              <a:rPr lang="en-US" sz="2800" dirty="0" smtClean="0"/>
              <a:t> </a:t>
            </a:r>
            <a:r>
              <a:rPr lang="en-US" sz="2800" dirty="0" err="1" smtClean="0"/>
              <a:t>aplica</a:t>
            </a:r>
            <a:r>
              <a:rPr lang="ro-RO" sz="2800" dirty="0" smtClean="0"/>
              <a:t>ţ</a:t>
            </a:r>
            <a:r>
              <a:rPr lang="en-US" sz="2800" dirty="0" err="1" smtClean="0"/>
              <a:t>iilor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SM SIMD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Algoritmi Paraleli si distribuiti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E159A90-EA42-4022-95FB-F7BAF14F5771}" type="slidenum">
              <a:rPr lang="en-US" altLang="en-US" sz="900">
                <a:solidFill>
                  <a:srgbClr val="FFFFFF"/>
                </a:solidFill>
              </a:rPr>
              <a:pPr eaLnBrk="1" hangingPunct="1"/>
              <a:t>20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b="1" dirty="0" smtClean="0"/>
              <a:t>Exemplu</a:t>
            </a:r>
            <a:r>
              <a:rPr lang="en-US" altLang="en-US" dirty="0" smtClean="0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44824"/>
            <a:ext cx="8353425" cy="4632176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None/>
            </a:pPr>
            <a:r>
              <a:rPr lang="pt-BR" altLang="en-US" dirty="0" smtClean="0"/>
              <a:t>Algoritmul  de  </a:t>
            </a:r>
            <a:r>
              <a:rPr lang="pt-BR" altLang="en-US" b="1" dirty="0" smtClean="0">
                <a:solidFill>
                  <a:srgbClr val="FF0000"/>
                </a:solidFill>
              </a:rPr>
              <a:t>selec</a:t>
            </a:r>
            <a:r>
              <a:rPr lang="ro-RO" altLang="en-US" b="1" dirty="0" smtClean="0">
                <a:solidFill>
                  <a:srgbClr val="FF0000"/>
                </a:solidFill>
              </a:rPr>
              <a:t>ţ</a:t>
            </a:r>
            <a:r>
              <a:rPr lang="pt-BR" altLang="en-US" b="1" dirty="0" smtClean="0">
                <a:solidFill>
                  <a:srgbClr val="FF0000"/>
                </a:solidFill>
              </a:rPr>
              <a:t>ie</a:t>
            </a:r>
            <a:r>
              <a:rPr lang="pt-BR" altLang="en-US" dirty="0" smtClean="0">
                <a:solidFill>
                  <a:srgbClr val="FF0000"/>
                </a:solidFill>
              </a:rPr>
              <a:t>  </a:t>
            </a:r>
            <a:r>
              <a:rPr lang="pt-BR" altLang="en-US" dirty="0" smtClean="0"/>
              <a:t>a  unei valori din secventa S  =  {s1,  ...,  sn} se execut</a:t>
            </a:r>
            <a:r>
              <a:rPr lang="ro-RO" altLang="en-US" dirty="0" smtClean="0"/>
              <a:t>ă</a:t>
            </a:r>
            <a:r>
              <a:rPr lang="pt-BR" altLang="en-US" dirty="0" smtClean="0"/>
              <a:t> pe o maşină EREW SM SIMD cu </a:t>
            </a:r>
            <a:r>
              <a:rPr lang="pt-BR" altLang="en-US" dirty="0" smtClean="0">
                <a:solidFill>
                  <a:srgbClr val="FF0000"/>
                </a:solidFill>
              </a:rPr>
              <a:t>P</a:t>
            </a:r>
            <a:r>
              <a:rPr lang="pt-BR" altLang="en-US" dirty="0" smtClean="0"/>
              <a:t>  </a:t>
            </a:r>
            <a:r>
              <a:rPr lang="pt-BR" altLang="en-US" dirty="0" smtClean="0"/>
              <a:t>procesoare, unde </a:t>
            </a:r>
            <a:r>
              <a:rPr lang="pt-BR" altLang="en-US" dirty="0" smtClean="0"/>
              <a:t>P&lt;n</a:t>
            </a:r>
            <a:r>
              <a:rPr lang="pt-BR" altLang="en-US" dirty="0" smtClean="0"/>
              <a:t>. </a:t>
            </a:r>
          </a:p>
          <a:p>
            <a:pPr marL="314325" lvl="1" indent="-314325">
              <a:spcAft>
                <a:spcPts val="575"/>
              </a:spcAft>
              <a:buClr>
                <a:srgbClr val="333399"/>
              </a:buClr>
              <a:buFont typeface="Arial" pitchFamily="34" charset="0"/>
              <a:buNone/>
            </a:pPr>
            <a:r>
              <a:rPr lang="pt-BR" altLang="en-US" dirty="0" smtClean="0">
                <a:ea typeface="Lucida Sans Unicode" pitchFamily="34" charset="0"/>
              </a:rPr>
              <a:t>Se noteaza cu </a:t>
            </a:r>
            <a:r>
              <a:rPr lang="pt-BR" altLang="en-US" b="1" dirty="0" smtClean="0">
                <a:solidFill>
                  <a:srgbClr val="0000FF"/>
                </a:solidFill>
                <a:ea typeface="Lucida Sans Unicode" pitchFamily="34" charset="0"/>
              </a:rPr>
              <a:t>x</a:t>
            </a:r>
            <a:r>
              <a:rPr lang="pt-BR" altLang="en-US" dirty="0" smtClean="0">
                <a:ea typeface="Lucida Sans Unicode" pitchFamily="34" charset="0"/>
              </a:rPr>
              <a:t>, 0&lt;x&lt;1 </a:t>
            </a:r>
            <a:r>
              <a:rPr lang="ro-RO" altLang="en-US" dirty="0" smtClean="0">
                <a:ea typeface="Lucida Sans Unicode" pitchFamily="34" charset="0"/>
              </a:rPr>
              <a:t>valoarea obtinuta din ecuatia </a:t>
            </a:r>
            <a:r>
              <a:rPr lang="pt-BR" altLang="en-US" b="1" dirty="0" smtClean="0">
                <a:solidFill>
                  <a:srgbClr val="FF0000"/>
                </a:solidFill>
                <a:ea typeface="Lucida Sans Unicode" pitchFamily="34" charset="0"/>
              </a:rPr>
              <a:t>P </a:t>
            </a:r>
            <a:r>
              <a:rPr lang="pt-BR" altLang="en-US" b="1" dirty="0" smtClean="0">
                <a:solidFill>
                  <a:srgbClr val="FF0000"/>
                </a:solidFill>
                <a:ea typeface="Lucida Sans Unicode" pitchFamily="34" charset="0"/>
              </a:rPr>
              <a:t>=  n</a:t>
            </a:r>
            <a:r>
              <a:rPr lang="pt-BR" altLang="en-US" b="1" baseline="30000" dirty="0" smtClean="0">
                <a:solidFill>
                  <a:srgbClr val="FF0000"/>
                </a:solidFill>
                <a:ea typeface="Lucida Sans Unicode" pitchFamily="34" charset="0"/>
              </a:rPr>
              <a:t>1-x</a:t>
            </a:r>
            <a:r>
              <a:rPr lang="pt-BR" altLang="en-US" dirty="0" smtClean="0">
                <a:ea typeface="Lucida Sans Unicode" pitchFamily="34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pt-BR" altLang="en-US" dirty="0" smtClean="0"/>
              <a:t>Complexitatea:</a:t>
            </a:r>
          </a:p>
          <a:p>
            <a:pPr>
              <a:buFont typeface="Arial" pitchFamily="34" charset="0"/>
              <a:buNone/>
            </a:pPr>
            <a:r>
              <a:rPr lang="pt-BR" altLang="en-US" dirty="0" smtClean="0"/>
              <a:t>(i) num</a:t>
            </a:r>
            <a:r>
              <a:rPr lang="ro-RO" altLang="en-US" dirty="0" smtClean="0"/>
              <a:t>ă</a:t>
            </a:r>
            <a:r>
              <a:rPr lang="pt-BR" altLang="en-US" dirty="0" smtClean="0"/>
              <a:t>rul de procesoare p(n) este subliniar </a:t>
            </a:r>
            <a:r>
              <a:rPr lang="ro-RO" altLang="en-US" dirty="0" smtClean="0"/>
              <a:t>ş</a:t>
            </a:r>
            <a:r>
              <a:rPr lang="pt-BR" altLang="en-US" dirty="0" smtClean="0"/>
              <a:t>i adaptiv: </a:t>
            </a:r>
            <a:endParaRPr lang="ro-RO" altLang="en-US" dirty="0" smtClean="0"/>
          </a:p>
          <a:p>
            <a:pPr marL="314325" lvl="1" indent="-314325"/>
            <a:r>
              <a:rPr lang="pt-BR" altLang="en-US" dirty="0" smtClean="0">
                <a:ea typeface="Lucida Sans Unicode" pitchFamily="34" charset="0"/>
              </a:rPr>
              <a:t>Algoritmul folose</a:t>
            </a:r>
            <a:r>
              <a:rPr lang="ro-RO" altLang="en-US" dirty="0" smtClean="0">
                <a:ea typeface="Lucida Sans Unicode" pitchFamily="34" charset="0"/>
              </a:rPr>
              <a:t>ş</a:t>
            </a:r>
            <a:r>
              <a:rPr lang="pt-BR" altLang="en-US" dirty="0" smtClean="0">
                <a:ea typeface="Lucida Sans Unicode" pitchFamily="34" charset="0"/>
              </a:rPr>
              <a:t>te </a:t>
            </a:r>
            <a:r>
              <a:rPr lang="pt-BR" altLang="en-US" b="1" dirty="0" smtClean="0">
                <a:solidFill>
                  <a:srgbClr val="FF0000"/>
                </a:solidFill>
                <a:ea typeface="Lucida Sans Unicode" pitchFamily="34" charset="0"/>
              </a:rPr>
              <a:t>p(n) = n</a:t>
            </a:r>
            <a:r>
              <a:rPr lang="pt-BR" altLang="en-US" b="1" baseline="30000" dirty="0" smtClean="0">
                <a:solidFill>
                  <a:srgbClr val="FF0000"/>
                </a:solidFill>
                <a:ea typeface="Lucida Sans Unicode" pitchFamily="34" charset="0"/>
              </a:rPr>
              <a:t>1-x</a:t>
            </a:r>
            <a:r>
              <a:rPr lang="pt-BR" altLang="en-US" dirty="0" smtClean="0">
                <a:solidFill>
                  <a:srgbClr val="FF0000"/>
                </a:solidFill>
                <a:ea typeface="Lucida Sans Unicode" pitchFamily="34" charset="0"/>
              </a:rPr>
              <a:t> </a:t>
            </a:r>
            <a:r>
              <a:rPr lang="pt-BR" altLang="en-US" dirty="0" smtClean="0">
                <a:ea typeface="Lucida Sans Unicode" pitchFamily="34" charset="0"/>
              </a:rPr>
              <a:t>procesoare, </a:t>
            </a:r>
            <a:endParaRPr lang="ro-RO" altLang="en-US" dirty="0" smtClean="0">
              <a:ea typeface="Lucida Sans Unicode" pitchFamily="34" charset="0"/>
            </a:endParaRPr>
          </a:p>
          <a:p>
            <a:pPr>
              <a:buFont typeface="Arial" pitchFamily="34" charset="0"/>
              <a:buNone/>
            </a:pPr>
            <a:r>
              <a:rPr lang="pt-BR" altLang="en-US" dirty="0" smtClean="0"/>
              <a:t>(ii)  timpul  de  execu</a:t>
            </a:r>
            <a:r>
              <a:rPr lang="ro-RO" altLang="en-US" dirty="0" smtClean="0"/>
              <a:t>ţ</a:t>
            </a:r>
            <a:r>
              <a:rPr lang="pt-BR" altLang="en-US" dirty="0" smtClean="0"/>
              <a:t>ie este mai scurt dec</a:t>
            </a:r>
            <a:r>
              <a:rPr lang="ro-RO" altLang="en-US" dirty="0" smtClean="0"/>
              <a:t>â</a:t>
            </a:r>
            <a:r>
              <a:rPr lang="pt-BR" altLang="en-US" dirty="0" smtClean="0"/>
              <a:t>t cel al unui  algoritm secven</a:t>
            </a:r>
            <a:r>
              <a:rPr lang="ro-RO" altLang="en-US" dirty="0" smtClean="0"/>
              <a:t>ţ</a:t>
            </a:r>
            <a:r>
              <a:rPr lang="pt-BR" altLang="en-US" dirty="0" smtClean="0"/>
              <a:t>ial: </a:t>
            </a:r>
            <a:endParaRPr lang="ro-RO" altLang="en-US" dirty="0" smtClean="0"/>
          </a:p>
          <a:p>
            <a:pPr marL="314325" lvl="1" indent="-314325"/>
            <a:r>
              <a:rPr lang="pt-BR" altLang="en-US" b="1" dirty="0" smtClean="0">
                <a:solidFill>
                  <a:srgbClr val="FF0000"/>
                </a:solidFill>
                <a:ea typeface="Lucida Sans Unicode" pitchFamily="34" charset="0"/>
              </a:rPr>
              <a:t>t(n) = O(n</a:t>
            </a:r>
            <a:r>
              <a:rPr lang="pt-BR" altLang="en-US" b="1" baseline="30000" dirty="0" smtClean="0">
                <a:solidFill>
                  <a:srgbClr val="FF0000"/>
                </a:solidFill>
                <a:ea typeface="Lucida Sans Unicode" pitchFamily="34" charset="0"/>
              </a:rPr>
              <a:t>x</a:t>
            </a:r>
            <a:r>
              <a:rPr lang="pt-BR" altLang="en-US" b="1" dirty="0" smtClean="0">
                <a:solidFill>
                  <a:srgbClr val="FF0000"/>
                </a:solidFill>
                <a:ea typeface="Lucida Sans Unicode" pitchFamily="34" charset="0"/>
              </a:rPr>
              <a:t>)</a:t>
            </a:r>
            <a:r>
              <a:rPr lang="pt-BR" altLang="en-US" dirty="0" smtClean="0">
                <a:ea typeface="Lucida Sans Unicode" pitchFamily="34" charset="0"/>
              </a:rPr>
              <a:t>.</a:t>
            </a:r>
            <a:endParaRPr lang="ro-RO" altLang="en-US" dirty="0" smtClean="0">
              <a:ea typeface="Lucida Sans Unicode" pitchFamily="34" charset="0"/>
            </a:endParaRPr>
          </a:p>
          <a:p>
            <a:pPr marL="314325" lvl="1" indent="-314325"/>
            <a:r>
              <a:rPr lang="pt-BR" altLang="en-US" dirty="0" smtClean="0">
                <a:ea typeface="Lucida Sans Unicode" pitchFamily="34" charset="0"/>
              </a:rPr>
              <a:t>algoritmul este adaptiv: p(n)</a:t>
            </a:r>
            <a:r>
              <a:rPr lang="ro-RO" altLang="en-US" dirty="0" smtClean="0">
                <a:ea typeface="Lucida Sans Unicode" pitchFamily="34" charset="0"/>
              </a:rPr>
              <a:t> creşte </a:t>
            </a:r>
            <a:r>
              <a:rPr lang="en-US" altLang="en-US" dirty="0" smtClean="0">
                <a:ea typeface="Lucida Sans Unicode" pitchFamily="34" charset="0"/>
              </a:rPr>
              <a:t>=&gt; </a:t>
            </a:r>
            <a:r>
              <a:rPr lang="pt-BR" altLang="en-US" dirty="0" smtClean="0">
                <a:ea typeface="Lucida Sans Unicode" pitchFamily="34" charset="0"/>
              </a:rPr>
              <a:t>t(n) scade.</a:t>
            </a:r>
            <a:endParaRPr lang="ro-RO" altLang="en-US" dirty="0" smtClean="0">
              <a:ea typeface="Lucida Sans Unicode" pitchFamily="34" charset="0"/>
            </a:endParaRPr>
          </a:p>
          <a:p>
            <a:pPr>
              <a:buFont typeface="Arial" pitchFamily="34" charset="0"/>
              <a:buNone/>
            </a:pPr>
            <a:r>
              <a:rPr lang="pt-BR" altLang="en-US" dirty="0" smtClean="0"/>
              <a:t>(iii) Costul este optim</a:t>
            </a:r>
          </a:p>
          <a:p>
            <a:pPr marL="314325" lvl="1" indent="-314325"/>
            <a:r>
              <a:rPr lang="pt-BR" altLang="en-US" dirty="0" smtClean="0">
                <a:ea typeface="Lucida Sans Unicode" pitchFamily="34" charset="0"/>
              </a:rPr>
              <a:t> </a:t>
            </a:r>
            <a:r>
              <a:rPr lang="pt-BR" altLang="en-US" b="1" dirty="0" smtClean="0">
                <a:solidFill>
                  <a:srgbClr val="FF0000"/>
                </a:solidFill>
                <a:ea typeface="Lucida Sans Unicode" pitchFamily="34" charset="0"/>
              </a:rPr>
              <a:t>c(n) =  n</a:t>
            </a:r>
            <a:r>
              <a:rPr lang="pt-BR" altLang="en-US" b="1" baseline="30000" dirty="0" smtClean="0">
                <a:solidFill>
                  <a:srgbClr val="FF0000"/>
                </a:solidFill>
                <a:ea typeface="Lucida Sans Unicode" pitchFamily="34" charset="0"/>
              </a:rPr>
              <a:t>1-x</a:t>
            </a:r>
            <a:r>
              <a:rPr lang="pt-BR" altLang="en-US" b="1" dirty="0" smtClean="0">
                <a:solidFill>
                  <a:srgbClr val="FF0000"/>
                </a:solidFill>
                <a:ea typeface="Lucida Sans Unicode" pitchFamily="34" charset="0"/>
              </a:rPr>
              <a:t> * O(n</a:t>
            </a:r>
            <a:r>
              <a:rPr lang="pt-BR" altLang="en-US" b="1" baseline="30000" dirty="0" smtClean="0">
                <a:solidFill>
                  <a:srgbClr val="FF0000"/>
                </a:solidFill>
                <a:ea typeface="Lucida Sans Unicode" pitchFamily="34" charset="0"/>
              </a:rPr>
              <a:t>x</a:t>
            </a:r>
            <a:r>
              <a:rPr lang="pt-BR" altLang="en-US" b="1" dirty="0" smtClean="0">
                <a:solidFill>
                  <a:srgbClr val="FF0000"/>
                </a:solidFill>
                <a:ea typeface="Lucida Sans Unicode" pitchFamily="34" charset="0"/>
              </a:rPr>
              <a:t>) = O(n)</a:t>
            </a:r>
          </a:p>
        </p:txBody>
      </p:sp>
    </p:spTree>
    <p:extLst>
      <p:ext uri="{BB962C8B-B14F-4D97-AF65-F5344CB8AC3E}">
        <p14:creationId xmlns:p14="http://schemas.microsoft.com/office/powerpoint/2010/main" val="246251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Sumar</a:t>
            </a:r>
            <a:endParaRPr lang="en-US" sz="28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vi-VN" sz="2800" dirty="0" smtClean="0"/>
              <a:t>Dezvoltarea aplica</a:t>
            </a:r>
            <a:r>
              <a:rPr lang="ro-RO" sz="2800" dirty="0" smtClean="0"/>
              <a:t>ț</a:t>
            </a:r>
            <a:r>
              <a:rPr lang="vi-VN" sz="2800" dirty="0" smtClean="0"/>
              <a:t>iilor pentru SM SIMD</a:t>
            </a:r>
          </a:p>
          <a:p>
            <a:pPr>
              <a:spcAft>
                <a:spcPts val="600"/>
              </a:spcAft>
            </a:pPr>
            <a:r>
              <a:rPr lang="vi-VN" sz="2800" dirty="0" smtClean="0"/>
              <a:t>Propriet</a:t>
            </a:r>
            <a:r>
              <a:rPr lang="ro-RO" sz="2800" dirty="0" smtClean="0"/>
              <a:t>ă</a:t>
            </a:r>
            <a:r>
              <a:rPr lang="ro-RO" sz="2800" dirty="0"/>
              <a:t>ț</a:t>
            </a:r>
            <a:r>
              <a:rPr lang="vi-VN" sz="2800" dirty="0" smtClean="0"/>
              <a:t>i dorite ale algoritmilor paraleli</a:t>
            </a:r>
          </a:p>
          <a:p>
            <a:pPr>
              <a:spcAft>
                <a:spcPts val="600"/>
              </a:spcAft>
            </a:pPr>
            <a:r>
              <a:rPr lang="vi-VN" sz="2800" dirty="0" smtClean="0"/>
              <a:t>Exemplificare: c</a:t>
            </a:r>
            <a:r>
              <a:rPr lang="ro-RO" sz="2800" dirty="0" smtClean="0"/>
              <a:t>ă</a:t>
            </a:r>
            <a:r>
              <a:rPr lang="vi-VN" sz="2800" dirty="0" smtClean="0"/>
              <a:t>utare paralel</a:t>
            </a:r>
            <a:r>
              <a:rPr lang="ro-RO" sz="2800" dirty="0" smtClean="0"/>
              <a:t>ă</a:t>
            </a:r>
            <a:r>
              <a:rPr lang="vi-VN" sz="2800" dirty="0" smtClean="0"/>
              <a:t> - justificare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Căutarea paralelă</a:t>
            </a:r>
            <a:r>
              <a:rPr lang="en-US" sz="28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250825" y="1724025"/>
                <a:ext cx="8713788" cy="513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pt-BR" sz="2800" dirty="0" smtClean="0"/>
                  <a:t>Problema: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>
                    <a:solidFill>
                      <a:schemeClr val="accent2"/>
                    </a:solidFill>
                  </a:rPr>
                  <a:t>    </a:t>
                </a:r>
                <a:r>
                  <a:rPr lang="ro-RO" sz="2800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ăutarea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unei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valori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într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-o 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secvenţă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ordonată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de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valori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 </a:t>
                </a:r>
              </a:p>
              <a:p>
                <a:pPr lvl="2">
                  <a:lnSpc>
                    <a:spcPct val="90000"/>
                  </a:lnSpc>
                  <a:buFontTx/>
                  <a:buNone/>
                </a:pPr>
                <a:endParaRPr lang="pt-BR" sz="2800" dirty="0" smtClean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pt-BR" sz="2800" dirty="0" smtClean="0"/>
                  <a:t>Presupunere - elementele secvenţei sunt toate distincte între ele: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&lt;</m:t>
                      </m:r>
                      <m:r>
                        <a:rPr lang="en-US" sz="28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&lt; .. . &lt;</m:t>
                      </m:r>
                      <m:r>
                        <a:rPr 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8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pt-BR" sz="2800" dirty="0" smtClean="0"/>
              </a:p>
              <a:p>
                <a:pPr>
                  <a:lnSpc>
                    <a:spcPct val="90000"/>
                  </a:lnSpc>
                </a:pPr>
                <a:r>
                  <a:rPr lang="pt-BR" sz="2800" dirty="0" smtClean="0"/>
                  <a:t>Varianta secven</a:t>
                </a:r>
                <a:r>
                  <a:rPr lang="ro-RO" sz="2800" dirty="0" smtClean="0"/>
                  <a:t>ţ</a:t>
                </a:r>
                <a:r>
                  <a:rPr lang="pt-BR" sz="2800" dirty="0" smtClean="0"/>
                  <a:t>ial</a:t>
                </a:r>
                <a:r>
                  <a:rPr lang="ro-RO" sz="2800" dirty="0" smtClean="0"/>
                  <a:t>ă</a:t>
                </a:r>
                <a:r>
                  <a:rPr lang="pt-BR" sz="2800" dirty="0" smtClean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t-BR" dirty="0" smtClean="0">
                    <a:solidFill>
                      <a:srgbClr val="C00000"/>
                    </a:solidFill>
                  </a:rPr>
                  <a:t>C</a:t>
                </a:r>
                <a:r>
                  <a:rPr lang="ro-RO" dirty="0" smtClean="0">
                    <a:solidFill>
                      <a:srgbClr val="C00000"/>
                    </a:solidFill>
                  </a:rPr>
                  <a:t>ă</a:t>
                </a:r>
                <a:r>
                  <a:rPr lang="pt-BR" dirty="0" smtClean="0">
                    <a:solidFill>
                      <a:srgbClr val="C00000"/>
                    </a:solidFill>
                  </a:rPr>
                  <a:t>utare binar</a:t>
                </a:r>
                <a:r>
                  <a:rPr lang="ro-RO" dirty="0" smtClean="0">
                    <a:solidFill>
                      <a:srgbClr val="C00000"/>
                    </a:solidFill>
                  </a:rPr>
                  <a:t>ă</a:t>
                </a:r>
                <a:r>
                  <a:rPr lang="pt-BR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t-BR" dirty="0" smtClean="0"/>
                  <a:t>Timp de executie: </a:t>
                </a:r>
                <a:r>
                  <a:rPr lang="pt-BR" dirty="0" smtClean="0">
                    <a:solidFill>
                      <a:srgbClr val="C00000"/>
                    </a:solidFill>
                  </a:rPr>
                  <a:t>O(log n)</a:t>
                </a:r>
                <a:endParaRPr lang="pt-BR" i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724025"/>
                <a:ext cx="8713788" cy="5133975"/>
              </a:xfrm>
              <a:prstGeom prst="rect">
                <a:avLst/>
              </a:prstGeom>
              <a:blipFill rotWithShape="1">
                <a:blip r:embed="rId3"/>
                <a:stretch>
                  <a:fillRect l="-1189" t="-20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</a:t>
            </a:r>
            <a:r>
              <a:rPr lang="ro-RO" sz="2800" dirty="0" smtClean="0"/>
              <a:t>ă</a:t>
            </a:r>
            <a:r>
              <a:rPr lang="en-US" sz="2800" dirty="0" err="1" smtClean="0"/>
              <a:t>utarea</a:t>
            </a:r>
            <a:r>
              <a:rPr lang="en-US" sz="2800" dirty="0" smtClean="0"/>
              <a:t> </a:t>
            </a:r>
            <a:r>
              <a:rPr lang="en-US" sz="2800" dirty="0" err="1" smtClean="0"/>
              <a:t>binar</a:t>
            </a:r>
            <a:r>
              <a:rPr lang="ro-RO" sz="2800" dirty="0" smtClean="0"/>
              <a:t>ă</a:t>
            </a:r>
            <a:r>
              <a:rPr lang="en-US" sz="2800" dirty="0" smtClean="0"/>
              <a:t> </a:t>
            </a:r>
            <a:r>
              <a:rPr lang="ro-RO" sz="2800" dirty="0" smtClean="0"/>
              <a:t>î</a:t>
            </a:r>
            <a:r>
              <a:rPr lang="en-US" sz="2800" dirty="0" smtClean="0"/>
              <a:t>n </a:t>
            </a:r>
            <a:r>
              <a:rPr lang="en-US" sz="2800" dirty="0" err="1" smtClean="0"/>
              <a:t>varianta</a:t>
            </a:r>
            <a:r>
              <a:rPr lang="en-US" sz="2800" dirty="0" smtClean="0"/>
              <a:t> </a:t>
            </a:r>
            <a:r>
              <a:rPr lang="en-US" sz="2800" dirty="0" err="1" smtClean="0"/>
              <a:t>secven</a:t>
            </a:r>
            <a:r>
              <a:rPr lang="ro-RO" sz="2800" dirty="0" smtClean="0"/>
              <a:t>ţ</a:t>
            </a:r>
            <a:r>
              <a:rPr lang="en-US" sz="2800" dirty="0" err="1" smtClean="0"/>
              <a:t>ial</a:t>
            </a:r>
            <a:r>
              <a:rPr lang="ro-RO" sz="2800" dirty="0" smtClean="0"/>
              <a:t>ă</a:t>
            </a:r>
            <a:endParaRPr lang="en-US" sz="2800" dirty="0" smtClean="0"/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990600" y="3429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1828800" y="3429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23</a:t>
            </a: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2667000" y="3429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3505200" y="3429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41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4343400" y="3429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52</a:t>
            </a:r>
          </a:p>
        </p:txBody>
      </p:sp>
      <p:sp>
        <p:nvSpPr>
          <p:cNvPr id="424969" name="Rectangle 9"/>
          <p:cNvSpPr>
            <a:spLocks noChangeArrowheads="1"/>
          </p:cNvSpPr>
          <p:nvPr/>
        </p:nvSpPr>
        <p:spPr bwMode="auto">
          <a:xfrm>
            <a:off x="5181600" y="3429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59</a:t>
            </a:r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6019800" y="3429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75</a:t>
            </a:r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6858000" y="3429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84</a:t>
            </a:r>
          </a:p>
        </p:txBody>
      </p:sp>
      <p:sp>
        <p:nvSpPr>
          <p:cNvPr id="424972" name="Rectangle 12"/>
          <p:cNvSpPr>
            <a:spLocks noChangeArrowheads="1"/>
          </p:cNvSpPr>
          <p:nvPr/>
        </p:nvSpPr>
        <p:spPr bwMode="auto">
          <a:xfrm>
            <a:off x="7696200" y="3429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91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539750" y="1989138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2000" b="1"/>
              <a:t>C</a:t>
            </a:r>
            <a:r>
              <a:rPr lang="ro-RO" sz="2000" b="1"/>
              <a:t>ă</a:t>
            </a:r>
            <a:r>
              <a:rPr lang="en-US" sz="2000" b="1"/>
              <a:t>ut</a:t>
            </a:r>
            <a:r>
              <a:rPr lang="ro-RO" sz="2000" b="1"/>
              <a:t>ă</a:t>
            </a:r>
            <a:r>
              <a:rPr lang="en-US" sz="2000" b="1"/>
              <a:t>m </a:t>
            </a:r>
            <a:r>
              <a:rPr lang="en-US" sz="2000" b="1">
                <a:solidFill>
                  <a:srgbClr val="FF0000"/>
                </a:solidFill>
              </a:rPr>
              <a:t>X = 59</a:t>
            </a:r>
          </a:p>
        </p:txBody>
      </p:sp>
      <p:sp>
        <p:nvSpPr>
          <p:cNvPr id="424975" name="Line 15"/>
          <p:cNvSpPr>
            <a:spLocks noChangeShapeType="1"/>
          </p:cNvSpPr>
          <p:nvPr/>
        </p:nvSpPr>
        <p:spPr bwMode="auto">
          <a:xfrm flipV="1">
            <a:off x="1295400" y="4114800"/>
            <a:ext cx="0" cy="533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4976" name="Line 16"/>
          <p:cNvSpPr>
            <a:spLocks noChangeShapeType="1"/>
          </p:cNvSpPr>
          <p:nvPr/>
        </p:nvSpPr>
        <p:spPr bwMode="auto">
          <a:xfrm flipV="1">
            <a:off x="8001000" y="4114800"/>
            <a:ext cx="0" cy="533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4977" name="Text Box 17"/>
          <p:cNvSpPr txBox="1">
            <a:spLocks noChangeArrowheads="1"/>
          </p:cNvSpPr>
          <p:nvPr/>
        </p:nvSpPr>
        <p:spPr bwMode="auto">
          <a:xfrm>
            <a:off x="114300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197485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4979" name="Text Box 19"/>
          <p:cNvSpPr txBox="1">
            <a:spLocks noChangeArrowheads="1"/>
          </p:cNvSpPr>
          <p:nvPr/>
        </p:nvSpPr>
        <p:spPr bwMode="auto">
          <a:xfrm>
            <a:off x="281305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24980" name="Text Box 20"/>
          <p:cNvSpPr txBox="1">
            <a:spLocks noChangeArrowheads="1"/>
          </p:cNvSpPr>
          <p:nvPr/>
        </p:nvSpPr>
        <p:spPr bwMode="auto">
          <a:xfrm>
            <a:off x="365125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7187" name="Text Box 21"/>
          <p:cNvSpPr txBox="1">
            <a:spLocks noChangeArrowheads="1"/>
          </p:cNvSpPr>
          <p:nvPr/>
        </p:nvSpPr>
        <p:spPr bwMode="auto">
          <a:xfrm>
            <a:off x="448945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7188" name="Text Box 22"/>
          <p:cNvSpPr txBox="1">
            <a:spLocks noChangeArrowheads="1"/>
          </p:cNvSpPr>
          <p:nvPr/>
        </p:nvSpPr>
        <p:spPr bwMode="auto">
          <a:xfrm>
            <a:off x="532765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7189" name="Text Box 23"/>
          <p:cNvSpPr txBox="1">
            <a:spLocks noChangeArrowheads="1"/>
          </p:cNvSpPr>
          <p:nvPr/>
        </p:nvSpPr>
        <p:spPr bwMode="auto">
          <a:xfrm>
            <a:off x="6165850" y="2986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>
            <a:off x="700405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424985" name="Text Box 25"/>
          <p:cNvSpPr txBox="1">
            <a:spLocks noChangeArrowheads="1"/>
          </p:cNvSpPr>
          <p:nvPr/>
        </p:nvSpPr>
        <p:spPr bwMode="auto">
          <a:xfrm>
            <a:off x="784225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2209800" y="4800600"/>
            <a:ext cx="595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err="1" smtClean="0"/>
              <a:t>Verific</a:t>
            </a:r>
            <a:r>
              <a:rPr lang="ro-RO" dirty="0" smtClean="0"/>
              <a:t>ă</a:t>
            </a:r>
            <a:r>
              <a:rPr lang="en-US" dirty="0" smtClean="0"/>
              <a:t>m </a:t>
            </a:r>
            <a:r>
              <a:rPr lang="en-US" dirty="0" err="1" smtClean="0"/>
              <a:t>valoare</a:t>
            </a:r>
            <a:r>
              <a:rPr lang="ro-RO" dirty="0" smtClean="0"/>
              <a:t>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 smtClean="0"/>
              <a:t>pozi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1 + 9) / 2 </a:t>
            </a:r>
            <a:r>
              <a:rPr lang="en-US" dirty="0"/>
              <a:t>= 5</a:t>
            </a:r>
          </a:p>
        </p:txBody>
      </p:sp>
      <p:sp>
        <p:nvSpPr>
          <p:cNvPr id="424987" name="Line 27"/>
          <p:cNvSpPr>
            <a:spLocks noChangeShapeType="1"/>
          </p:cNvSpPr>
          <p:nvPr/>
        </p:nvSpPr>
        <p:spPr bwMode="auto">
          <a:xfrm flipV="1">
            <a:off x="4648200" y="4038600"/>
            <a:ext cx="0" cy="533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4988" name="Text Box 28"/>
              <p:cNvSpPr txBox="1">
                <a:spLocks noChangeArrowheads="1"/>
              </p:cNvSpPr>
              <p:nvPr/>
            </p:nvSpPr>
            <p:spPr bwMode="auto">
              <a:xfrm>
                <a:off x="2819400" y="4800600"/>
                <a:ext cx="51571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r>
                  <a:rPr lang="en-US" dirty="0" smtClean="0">
                    <a:solidFill>
                      <a:srgbClr val="FF0000"/>
                    </a:solidFill>
                  </a:rPr>
                  <a:t>59 &gt; 52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ignor</a:t>
                </a:r>
                <a:r>
                  <a:rPr lang="ro-RO" dirty="0" smtClean="0"/>
                  <a:t>ă</a:t>
                </a:r>
                <a:r>
                  <a:rPr lang="en-US" dirty="0" smtClean="0"/>
                  <a:t>m </a:t>
                </a:r>
                <a:r>
                  <a:rPr lang="en-US" dirty="0" err="1"/>
                  <a:t>intervalul</a:t>
                </a:r>
                <a:r>
                  <a:rPr lang="en-US" dirty="0"/>
                  <a:t> din </a:t>
                </a:r>
                <a:r>
                  <a:rPr lang="en-US" dirty="0" err="1" smtClean="0"/>
                  <a:t>st</a:t>
                </a:r>
                <a:r>
                  <a:rPr lang="ro-RO" dirty="0" smtClean="0"/>
                  <a:t>â</a:t>
                </a:r>
                <a:r>
                  <a:rPr lang="en-US" dirty="0" err="1" smtClean="0"/>
                  <a:t>nga</a:t>
                </a:r>
                <a:endParaRPr lang="en-US" dirty="0"/>
              </a:p>
            </p:txBody>
          </p:sp>
        </mc:Choice>
        <mc:Fallback xmlns="">
          <p:sp>
            <p:nvSpPr>
              <p:cNvPr id="424988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800600"/>
                <a:ext cx="515718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93" t="-10667" r="-828" b="-29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4989" name="Text Box 29"/>
          <p:cNvSpPr txBox="1">
            <a:spLocks noChangeArrowheads="1"/>
          </p:cNvSpPr>
          <p:nvPr/>
        </p:nvSpPr>
        <p:spPr bwMode="auto">
          <a:xfrm>
            <a:off x="2438400" y="4800600"/>
            <a:ext cx="595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err="1" smtClean="0"/>
              <a:t>Verific</a:t>
            </a:r>
            <a:r>
              <a:rPr lang="ro-RO" dirty="0" smtClean="0"/>
              <a:t>ă</a:t>
            </a:r>
            <a:r>
              <a:rPr lang="en-US" dirty="0" smtClean="0"/>
              <a:t>m </a:t>
            </a: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 smtClean="0"/>
              <a:t>pozi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5 + 9) / 2 = 7</a:t>
            </a:r>
            <a:endParaRPr lang="en-US" dirty="0"/>
          </a:p>
        </p:txBody>
      </p:sp>
      <p:sp>
        <p:nvSpPr>
          <p:cNvPr id="424990" name="Line 30"/>
          <p:cNvSpPr>
            <a:spLocks noChangeShapeType="1"/>
          </p:cNvSpPr>
          <p:nvPr/>
        </p:nvSpPr>
        <p:spPr bwMode="auto">
          <a:xfrm flipV="1">
            <a:off x="6324600" y="4114800"/>
            <a:ext cx="0" cy="4572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4991" name="Text Box 31"/>
              <p:cNvSpPr txBox="1">
                <a:spLocks noChangeArrowheads="1"/>
              </p:cNvSpPr>
              <p:nvPr/>
            </p:nvSpPr>
            <p:spPr bwMode="auto">
              <a:xfrm>
                <a:off x="2286000" y="4876800"/>
                <a:ext cx="52758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r>
                  <a:rPr lang="en-US" dirty="0" smtClean="0">
                    <a:solidFill>
                      <a:srgbClr val="FF0000"/>
                    </a:solidFill>
                  </a:rPr>
                  <a:t>59 &lt; 75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ignor</a:t>
                </a:r>
                <a:r>
                  <a:rPr lang="ro-RO" dirty="0" smtClean="0"/>
                  <a:t>ă</a:t>
                </a:r>
                <a:r>
                  <a:rPr lang="en-US" dirty="0" smtClean="0"/>
                  <a:t>m </a:t>
                </a:r>
                <a:r>
                  <a:rPr lang="en-US" dirty="0" err="1"/>
                  <a:t>intervalul</a:t>
                </a:r>
                <a:r>
                  <a:rPr lang="en-US" dirty="0"/>
                  <a:t> din </a:t>
                </a:r>
                <a:r>
                  <a:rPr lang="en-US" dirty="0" err="1"/>
                  <a:t>dreapta</a:t>
                </a:r>
                <a:endParaRPr lang="en-US" dirty="0"/>
              </a:p>
            </p:txBody>
          </p:sp>
        </mc:Choice>
        <mc:Fallback xmlns="">
          <p:sp>
            <p:nvSpPr>
              <p:cNvPr id="424991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4876800"/>
                <a:ext cx="527580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734" t="-10526" r="-925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2590800" y="4800600"/>
            <a:ext cx="595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err="1" smtClean="0"/>
              <a:t>Verific</a:t>
            </a:r>
            <a:r>
              <a:rPr lang="ro-RO" dirty="0" smtClean="0"/>
              <a:t>ă</a:t>
            </a:r>
            <a:r>
              <a:rPr lang="en-US" dirty="0" smtClean="0"/>
              <a:t>m </a:t>
            </a: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 smtClean="0"/>
              <a:t>pozi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5 + 7) / 2 </a:t>
            </a:r>
            <a:r>
              <a:rPr lang="en-US" dirty="0"/>
              <a:t>= 6</a:t>
            </a:r>
          </a:p>
        </p:txBody>
      </p:sp>
      <p:sp>
        <p:nvSpPr>
          <p:cNvPr id="424993" name="Text Box 33"/>
          <p:cNvSpPr txBox="1">
            <a:spLocks noChangeArrowheads="1"/>
          </p:cNvSpPr>
          <p:nvPr/>
        </p:nvSpPr>
        <p:spPr bwMode="auto">
          <a:xfrm>
            <a:off x="3200400" y="4876800"/>
            <a:ext cx="2805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Am </a:t>
            </a:r>
            <a:r>
              <a:rPr lang="en-US" dirty="0" smtClean="0"/>
              <a:t>g</a:t>
            </a:r>
            <a:r>
              <a:rPr lang="ro-RO" dirty="0" smtClean="0"/>
              <a:t>ă</a:t>
            </a:r>
            <a:r>
              <a:rPr lang="en-US" dirty="0" smtClean="0"/>
              <a:t>sit </a:t>
            </a:r>
            <a:r>
              <a:rPr lang="en-US" dirty="0" err="1"/>
              <a:t>valoarea</a:t>
            </a:r>
            <a:r>
              <a:rPr lang="en-US" dirty="0"/>
              <a:t> 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24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555 L 0.36666 0.00555 " pathEditMode="relative" ptsTypes="AA">
                                      <p:cBhvr>
                                        <p:cTn id="33" dur="2000" fill="hold"/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424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2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424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0555 L -0.18333 0.00555 " pathEditMode="relative" ptsTypes="AA">
                                      <p:cBhvr>
                                        <p:cTn id="86" dur="2000" fill="hold"/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424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424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424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42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424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2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0" dur="2000" fill="hold"/>
                                        <p:tgtEl>
                                          <p:spTgt spid="42499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20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animBg="1"/>
      <p:bldP spid="424965" grpId="0" animBg="1"/>
      <p:bldP spid="424966" grpId="0" animBg="1"/>
      <p:bldP spid="424967" grpId="0" animBg="1"/>
      <p:bldP spid="424969" grpId="0" animBg="1"/>
      <p:bldP spid="424971" grpId="0" animBg="1"/>
      <p:bldP spid="424972" grpId="0" animBg="1"/>
      <p:bldP spid="424975" grpId="0" animBg="1"/>
      <p:bldP spid="424975" grpId="1" animBg="1"/>
      <p:bldP spid="424976" grpId="0" animBg="1"/>
      <p:bldP spid="424976" grpId="1" animBg="1"/>
      <p:bldP spid="424977" grpId="0"/>
      <p:bldP spid="424978" grpId="0"/>
      <p:bldP spid="424979" grpId="0"/>
      <p:bldP spid="424980" grpId="0"/>
      <p:bldP spid="424984" grpId="0"/>
      <p:bldP spid="424985" grpId="0"/>
      <p:bldP spid="424986" grpId="0"/>
      <p:bldP spid="424986" grpId="1"/>
      <p:bldP spid="424987" grpId="0" animBg="1"/>
      <p:bldP spid="424987" grpId="1" animBg="1"/>
      <p:bldP spid="424988" grpId="0"/>
      <p:bldP spid="424988" grpId="1"/>
      <p:bldP spid="424989" grpId="0"/>
      <p:bldP spid="424989" grpId="1"/>
      <p:bldP spid="424990" grpId="0" animBg="1"/>
      <p:bldP spid="424990" grpId="1" animBg="1"/>
      <p:bldP spid="424991" grpId="0"/>
      <p:bldP spid="424991" grpId="1"/>
      <p:bldP spid="424992" grpId="0"/>
      <p:bldP spid="424992" grpId="1"/>
      <p:bldP spid="424993" grpId="0"/>
      <p:bldP spid="42499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2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1700213"/>
                <a:ext cx="8785225" cy="4968875"/>
              </a:xfrm>
            </p:spPr>
            <p:txBody>
              <a:bodyPr/>
              <a:lstStyle/>
              <a:p>
                <a:r>
                  <a:rPr lang="pt-BR" sz="2400" dirty="0" smtClean="0"/>
                  <a:t>Sistem </a:t>
                </a:r>
                <a:r>
                  <a:rPr lang="pt-BR" sz="2400" dirty="0" smtClean="0"/>
                  <a:t>cu  </a:t>
                </a:r>
                <a:r>
                  <a:rPr lang="pt-BR" sz="2400" dirty="0" smtClean="0"/>
                  <a:t>P  procesoare,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1≤</m:t>
                    </m:r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pt-BR" sz="2400" dirty="0" smtClean="0"/>
              </a:p>
              <a:p>
                <a:pPr lvl="1"/>
                <a:r>
                  <a:rPr lang="pt-BR" sz="2200" dirty="0" smtClean="0">
                    <a:solidFill>
                      <a:srgbClr val="FF0000"/>
                    </a:solidFill>
                  </a:rPr>
                  <a:t>broadcast x </a:t>
                </a:r>
                <a:r>
                  <a:rPr lang="pt-BR" sz="2200" dirty="0" smtClean="0"/>
                  <a:t>are complexitatea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𝑷</m:t>
                        </m:r>
                      </m:e>
                    </m:func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 smtClean="0">
                    <a:solidFill>
                      <a:srgbClr val="C00000"/>
                    </a:solidFill>
                  </a:rPr>
                  <a:t>. </a:t>
                </a:r>
                <a:endParaRPr lang="pt-BR" sz="22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pt-BR" sz="2200" dirty="0" smtClean="0"/>
                  <a:t>secvenţa  S  este  divizată  în  P  subsecvenţe de lungime n/P, fiecare secven</a:t>
                </a:r>
                <a:r>
                  <a:rPr lang="ro-RO" sz="2200" dirty="0" smtClean="0"/>
                  <a:t>ță</a:t>
                </a:r>
                <a:r>
                  <a:rPr lang="pt-BR" sz="2200" dirty="0" smtClean="0"/>
                  <a:t> atribuit</a:t>
                </a:r>
                <a:r>
                  <a:rPr lang="ro-RO" sz="2200" dirty="0" smtClean="0"/>
                  <a:t>ă</a:t>
                </a:r>
                <a:r>
                  <a:rPr lang="pt-BR" sz="2200" dirty="0" smtClean="0"/>
                  <a:t> unui procesor : </a:t>
                </a:r>
                <a:r>
                  <a:rPr lang="pt-BR" sz="2200" baseline="-2500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:   </m:t>
                      </m:r>
                      <m:r>
                        <a:rPr lang="en-US" sz="22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[(</m:t>
                          </m:r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−1)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 …</m:t>
                      </m:r>
                      <m:r>
                        <a:rPr lang="en-US" sz="22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200" dirty="0" smtClean="0"/>
              </a:p>
              <a:p>
                <a:pPr lvl="1"/>
                <a:r>
                  <a:rPr lang="pt-BR" sz="2200" i="1" dirty="0" smtClean="0"/>
                  <a:t>un</a:t>
                </a:r>
                <a:r>
                  <a:rPr lang="pt-BR" sz="2200" dirty="0" smtClean="0"/>
                  <a:t> procesor găseşte rezultatul folosind c</a:t>
                </a:r>
                <a:r>
                  <a:rPr lang="ro-RO" sz="2200" dirty="0" smtClean="0"/>
                  <a:t>ă</a:t>
                </a:r>
                <a:r>
                  <a:rPr lang="pt-BR" sz="2200" dirty="0" smtClean="0"/>
                  <a:t>utarea secven</a:t>
                </a:r>
                <a:r>
                  <a:rPr lang="ro-RO" sz="2200" dirty="0" smtClean="0"/>
                  <a:t>ț</a:t>
                </a:r>
                <a:r>
                  <a:rPr lang="pt-BR" sz="2200" dirty="0" smtClean="0"/>
                  <a:t>iala în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𝑷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sz="2200" dirty="0" smtClean="0"/>
                  <a:t>în cazul cel mai defavorabil.</a:t>
                </a:r>
              </a:p>
              <a:p>
                <a:pPr lvl="1"/>
                <a:endParaRPr lang="pt-BR" sz="2200" dirty="0" smtClean="0"/>
              </a:p>
              <a:p>
                <a:r>
                  <a:rPr lang="pt-BR" sz="2400" dirty="0" smtClean="0"/>
                  <a:t>Timp de execu</a:t>
                </a:r>
                <a:r>
                  <a:rPr lang="ro-RO" sz="2400" dirty="0" smtClean="0"/>
                  <a:t>ț</a:t>
                </a:r>
                <a:r>
                  <a:rPr lang="pt-BR" sz="2400" dirty="0" smtClean="0"/>
                  <a:t>ie: </a:t>
                </a:r>
              </a:p>
              <a:p>
                <a:pPr marL="0" indent="0">
                  <a:buNone/>
                </a:pPr>
                <a:r>
                  <a:rPr lang="pt-BR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𝑃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/>
                  <a:t>	</a:t>
                </a:r>
                <a:r>
                  <a:rPr lang="pt-BR" sz="2200" dirty="0" smtClean="0"/>
                  <a:t>= timpul necesar căutării</a:t>
                </a:r>
                <a:r>
                  <a:rPr lang="ro-RO" sz="2200" dirty="0" smtClean="0"/>
                  <a:t> </a:t>
                </a:r>
                <a:r>
                  <a:rPr lang="pt-BR" sz="2200" dirty="0" smtClean="0"/>
                  <a:t>binare secvenţiale.</a:t>
                </a:r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>
          <p:sp>
            <p:nvSpPr>
              <p:cNvPr id="412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1700213"/>
                <a:ext cx="8785225" cy="4968875"/>
              </a:xfrm>
              <a:blipFill rotWithShape="1">
                <a:blip r:embed="rId3"/>
                <a:stretch>
                  <a:fillRect l="-902" t="-859" r="-485" b="-3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Sistem</a:t>
            </a:r>
            <a:r>
              <a:rPr lang="en-US" sz="2800" dirty="0" smtClean="0"/>
              <a:t> EREW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713788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D – </a:t>
            </a:r>
            <a:r>
              <a:rPr lang="en-US" sz="1800" dirty="0" err="1" smtClean="0"/>
              <a:t>celula</a:t>
            </a:r>
            <a:r>
              <a:rPr lang="en-US" sz="1800" dirty="0" smtClean="0"/>
              <a:t> din </a:t>
            </a:r>
            <a:r>
              <a:rPr lang="en-US" sz="1800" dirty="0" err="1" smtClean="0"/>
              <a:t>memoria</a:t>
            </a:r>
            <a:r>
              <a:rPr lang="en-US" sz="1800" dirty="0" smtClean="0"/>
              <a:t> </a:t>
            </a:r>
            <a:r>
              <a:rPr lang="en-US" sz="1800" dirty="0" err="1" smtClean="0"/>
              <a:t>comun</a:t>
            </a:r>
            <a:r>
              <a:rPr lang="ro-RO" sz="1800" dirty="0" smtClean="0"/>
              <a:t>ă</a:t>
            </a:r>
            <a:r>
              <a:rPr lang="en-US" sz="1800" dirty="0" smtClean="0"/>
              <a:t> </a:t>
            </a:r>
            <a:r>
              <a:rPr lang="en-US" sz="1800" dirty="0" err="1" smtClean="0"/>
              <a:t>ce</a:t>
            </a:r>
            <a:r>
              <a:rPr lang="en-US" sz="1800" dirty="0" smtClean="0"/>
              <a:t> </a:t>
            </a:r>
            <a:r>
              <a:rPr lang="en-US" sz="1800" dirty="0" err="1" smtClean="0"/>
              <a:t>trebuie</a:t>
            </a:r>
            <a:r>
              <a:rPr lang="en-US" sz="1800" dirty="0" smtClean="0"/>
              <a:t> </a:t>
            </a:r>
            <a:r>
              <a:rPr lang="en-US" sz="1800" dirty="0" err="1" smtClean="0"/>
              <a:t>difuzat</a:t>
            </a:r>
            <a:r>
              <a:rPr lang="ro-RO" sz="1800" dirty="0" smtClean="0"/>
              <a:t>ă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Folosim</a:t>
            </a:r>
            <a:r>
              <a:rPr lang="en-US" sz="1800" dirty="0" smtClean="0"/>
              <a:t> un </a:t>
            </a:r>
            <a:r>
              <a:rPr lang="en-US" sz="1800" dirty="0" err="1" smtClean="0"/>
              <a:t>tablou</a:t>
            </a:r>
            <a:r>
              <a:rPr lang="en-US" sz="1800" dirty="0" smtClean="0"/>
              <a:t> A[1:N]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procedure </a:t>
            </a:r>
            <a:r>
              <a:rPr lang="en-US" sz="1800" dirty="0" smtClean="0"/>
              <a:t>BROADCAST (D, N, A)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Pas</a:t>
            </a:r>
            <a:r>
              <a:rPr lang="ro-RO" sz="1800" dirty="0" smtClean="0"/>
              <a:t> </a:t>
            </a:r>
            <a:r>
              <a:rPr lang="en-US" sz="1800" dirty="0" smtClean="0"/>
              <a:t>1: </a:t>
            </a:r>
            <a:r>
              <a:rPr lang="en-US" sz="1800" dirty="0" err="1" smtClean="0"/>
              <a:t>Procesorul</a:t>
            </a:r>
            <a:r>
              <a:rPr lang="en-US" sz="1800" dirty="0" smtClean="0"/>
              <a:t> P1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1.1. cite</a:t>
            </a:r>
            <a:r>
              <a:rPr lang="ro-RO" sz="1800" dirty="0" smtClean="0"/>
              <a:t>ș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valoarea</a:t>
            </a:r>
            <a:r>
              <a:rPr lang="en-US" sz="1800" dirty="0" smtClean="0"/>
              <a:t> din 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1.2. o </a:t>
            </a:r>
            <a:r>
              <a:rPr lang="en-US" sz="1800" dirty="0" err="1" smtClean="0"/>
              <a:t>memoreaz</a:t>
            </a:r>
            <a:r>
              <a:rPr lang="ro-RO" sz="1800" dirty="0" smtClean="0"/>
              <a:t>ă</a:t>
            </a:r>
            <a:r>
              <a:rPr lang="en-US" sz="1800" dirty="0" smtClean="0"/>
              <a:t> </a:t>
            </a:r>
            <a:r>
              <a:rPr lang="ro-RO" sz="1800" dirty="0"/>
              <a:t>î</a:t>
            </a:r>
            <a:r>
              <a:rPr lang="en-US" sz="1800" dirty="0" smtClean="0"/>
              <a:t>n </a:t>
            </a:r>
            <a:r>
              <a:rPr lang="en-US" sz="1800" dirty="0" err="1" smtClean="0"/>
              <a:t>propria</a:t>
            </a:r>
            <a:r>
              <a:rPr lang="en-US" sz="1800" dirty="0" smtClean="0"/>
              <a:t> </a:t>
            </a:r>
            <a:r>
              <a:rPr lang="en-US" sz="1800" dirty="0" err="1" smtClean="0"/>
              <a:t>memorie</a:t>
            </a:r>
            <a:endParaRPr 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1.3. o </a:t>
            </a:r>
            <a:r>
              <a:rPr lang="en-US" sz="1800" dirty="0" err="1" smtClean="0"/>
              <a:t>scrie</a:t>
            </a:r>
            <a:r>
              <a:rPr lang="en-US" sz="1800" dirty="0" smtClean="0"/>
              <a:t> </a:t>
            </a:r>
            <a:r>
              <a:rPr lang="ro-RO" sz="1800" dirty="0" smtClean="0"/>
              <a:t>î</a:t>
            </a:r>
            <a:r>
              <a:rPr lang="en-US" sz="1800" dirty="0" smtClean="0"/>
              <a:t>n A[1]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Pas 2: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fa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:= 0 to (log N -1) -&gt;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ro-RO" sz="1800" dirty="0"/>
              <a:t> </a:t>
            </a:r>
            <a:r>
              <a:rPr lang="ro-RO" sz="1800" dirty="0" smtClean="0"/>
              <a:t>   </a:t>
            </a:r>
            <a:r>
              <a:rPr lang="en-US" sz="1800" dirty="0" err="1" smtClean="0"/>
              <a:t>fa</a:t>
            </a:r>
            <a:r>
              <a:rPr lang="en-US" sz="1800" dirty="0" smtClean="0"/>
              <a:t> j := 2</a:t>
            </a:r>
            <a:r>
              <a:rPr lang="en-US" sz="1800" baseline="30000" dirty="0" smtClean="0"/>
              <a:t>i</a:t>
            </a:r>
            <a:r>
              <a:rPr lang="en-US" sz="1800" dirty="0" smtClean="0"/>
              <a:t>+1 to 2</a:t>
            </a:r>
            <a:r>
              <a:rPr lang="en-US" sz="1800" baseline="30000" dirty="0" smtClean="0"/>
              <a:t>(i+1)</a:t>
            </a:r>
            <a:r>
              <a:rPr lang="en-US" sz="1800" dirty="0" smtClean="0"/>
              <a:t> do in parallel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	</a:t>
            </a:r>
            <a:r>
              <a:rPr lang="ro-RO" sz="1800" dirty="0" smtClean="0"/>
              <a:t>     </a:t>
            </a:r>
            <a:r>
              <a:rPr lang="en-US" sz="1800" dirty="0" err="1" smtClean="0"/>
              <a:t>Procesor</a:t>
            </a:r>
            <a:r>
              <a:rPr lang="en-US" sz="1800" dirty="0" smtClean="0"/>
              <a:t> </a:t>
            </a:r>
            <a:r>
              <a:rPr lang="en-US" sz="1800" dirty="0" err="1" smtClean="0"/>
              <a:t>Pj</a:t>
            </a:r>
            <a:endParaRPr 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	</a:t>
            </a:r>
            <a:r>
              <a:rPr lang="ro-RO" sz="1800" dirty="0" smtClean="0"/>
              <a:t>         </a:t>
            </a:r>
            <a:r>
              <a:rPr lang="en-US" sz="1800" dirty="0" smtClean="0"/>
              <a:t>2.1. cite</a:t>
            </a:r>
            <a:r>
              <a:rPr lang="ro-RO" sz="1800" dirty="0" smtClean="0"/>
              <a:t>ș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valoarea</a:t>
            </a:r>
            <a:r>
              <a:rPr lang="en-US" sz="1800" dirty="0" smtClean="0"/>
              <a:t> din A[j-2</a:t>
            </a:r>
            <a:r>
              <a:rPr lang="en-US" sz="1800" baseline="30000" dirty="0" smtClean="0"/>
              <a:t>i</a:t>
            </a:r>
            <a:r>
              <a:rPr lang="en-US" sz="1800" dirty="0" smtClean="0"/>
              <a:t>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	</a:t>
            </a:r>
            <a:r>
              <a:rPr lang="ro-RO" sz="1800" dirty="0" smtClean="0"/>
              <a:t>         </a:t>
            </a:r>
            <a:r>
              <a:rPr lang="en-US" sz="1800" dirty="0" smtClean="0"/>
              <a:t>2.2. o </a:t>
            </a:r>
            <a:r>
              <a:rPr lang="en-US" sz="1800" dirty="0" err="1" smtClean="0"/>
              <a:t>memoreaz</a:t>
            </a:r>
            <a:r>
              <a:rPr lang="ro-RO" sz="1800" dirty="0" smtClean="0"/>
              <a:t>ă</a:t>
            </a:r>
            <a:r>
              <a:rPr lang="en-US" sz="1800" dirty="0" smtClean="0"/>
              <a:t> </a:t>
            </a:r>
            <a:r>
              <a:rPr lang="ro-RO" sz="1800" dirty="0" smtClean="0"/>
              <a:t>î</a:t>
            </a:r>
            <a:r>
              <a:rPr lang="en-US" sz="1800" dirty="0" smtClean="0"/>
              <a:t>n </a:t>
            </a:r>
            <a:r>
              <a:rPr lang="en-US" sz="1800" dirty="0" err="1" smtClean="0"/>
              <a:t>propria</a:t>
            </a:r>
            <a:r>
              <a:rPr lang="en-US" sz="1800" dirty="0" smtClean="0"/>
              <a:t> </a:t>
            </a:r>
            <a:r>
              <a:rPr lang="en-US" sz="1800" dirty="0" err="1" smtClean="0"/>
              <a:t>memorie</a:t>
            </a:r>
            <a:endParaRPr 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ro-RO" sz="1800" dirty="0"/>
              <a:t> </a:t>
            </a:r>
            <a:r>
              <a:rPr lang="ro-RO" sz="1800" dirty="0" smtClean="0"/>
              <a:t>           </a:t>
            </a:r>
            <a:r>
              <a:rPr lang="en-US" sz="1800" dirty="0" smtClean="0"/>
              <a:t>2.3. o </a:t>
            </a:r>
            <a:r>
              <a:rPr lang="en-US" sz="1800" dirty="0" err="1" smtClean="0"/>
              <a:t>scrie</a:t>
            </a:r>
            <a:r>
              <a:rPr lang="en-US" sz="1800" dirty="0" smtClean="0"/>
              <a:t> </a:t>
            </a:r>
            <a:r>
              <a:rPr lang="ro-RO" sz="1800" dirty="0" smtClean="0"/>
              <a:t>î</a:t>
            </a:r>
            <a:r>
              <a:rPr lang="en-US" sz="1800" dirty="0" smtClean="0"/>
              <a:t>n A[j]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		</a:t>
            </a:r>
            <a:r>
              <a:rPr lang="ro-RO" sz="1800" dirty="0" smtClean="0"/>
              <a:t> </a:t>
            </a:r>
            <a:r>
              <a:rPr lang="en-US" sz="1800" dirty="0" err="1" smtClean="0"/>
              <a:t>af</a:t>
            </a:r>
            <a:endParaRPr 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ro-RO" sz="1800" dirty="0"/>
              <a:t> </a:t>
            </a:r>
            <a:r>
              <a:rPr lang="ro-RO" sz="1800" dirty="0" smtClean="0"/>
              <a:t>   </a:t>
            </a:r>
            <a:r>
              <a:rPr lang="en-US" sz="1800" dirty="0" err="1" smtClean="0"/>
              <a:t>af</a:t>
            </a:r>
            <a:endParaRPr 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Difuzarea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valori</a:t>
            </a:r>
            <a:r>
              <a:rPr lang="en-US" sz="2800" dirty="0" smtClean="0"/>
              <a:t> – </a:t>
            </a:r>
            <a:r>
              <a:rPr lang="en-US" sz="2800" dirty="0" err="1" smtClean="0"/>
              <a:t>justificare</a:t>
            </a:r>
            <a:r>
              <a:rPr lang="en-US" sz="2800" dirty="0" smtClean="0"/>
              <a:t> O(log P)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990600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0251" name="Text Box 17"/>
          <p:cNvSpPr txBox="1">
            <a:spLocks noChangeArrowheads="1"/>
          </p:cNvSpPr>
          <p:nvPr/>
        </p:nvSpPr>
        <p:spPr bwMode="auto">
          <a:xfrm>
            <a:off x="1143000" y="31623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929486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2075536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988224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2868372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3014422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927110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3807258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3953308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865996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4746144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4892194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804882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685030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5831080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743768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7562800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7708850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7621538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6623916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6769966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682654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98575" y="4152900"/>
            <a:ext cx="935711" cy="288032"/>
            <a:chOff x="1295400" y="5085184"/>
            <a:chExt cx="972344" cy="28803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22585" y="4152900"/>
            <a:ext cx="3755542" cy="716261"/>
            <a:chOff x="1295400" y="5085184"/>
            <a:chExt cx="972344" cy="288032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1295399" y="4117180"/>
            <a:ext cx="1888299" cy="329555"/>
            <a:chOff x="1295400" y="5085184"/>
            <a:chExt cx="972344" cy="288032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244812" y="4117181"/>
            <a:ext cx="1867245" cy="463948"/>
            <a:chOff x="1295400" y="5085184"/>
            <a:chExt cx="972344" cy="288032"/>
          </a:xfrm>
        </p:grpSpPr>
        <p:cxnSp>
          <p:nvCxnSpPr>
            <p:cNvPr id="106" name="Straight Connector 105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295399" y="4152900"/>
            <a:ext cx="3766071" cy="284212"/>
            <a:chOff x="1295400" y="5085184"/>
            <a:chExt cx="972344" cy="288032"/>
          </a:xfrm>
        </p:grpSpPr>
        <p:cxnSp>
          <p:nvCxnSpPr>
            <p:cNvPr id="110" name="Straight Connector 109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2231503" y="4152900"/>
            <a:ext cx="3768853" cy="428228"/>
            <a:chOff x="1295400" y="5085184"/>
            <a:chExt cx="972344" cy="288032"/>
          </a:xfrm>
        </p:grpSpPr>
        <p:cxnSp>
          <p:nvCxnSpPr>
            <p:cNvPr id="114" name="Straight Connector 113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84399" y="4152900"/>
            <a:ext cx="3754844" cy="572245"/>
            <a:chOff x="1295400" y="5085184"/>
            <a:chExt cx="972344" cy="288032"/>
          </a:xfrm>
        </p:grpSpPr>
        <p:cxnSp>
          <p:nvCxnSpPr>
            <p:cNvPr id="118" name="Straight Connector 117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 smtClean="0"/>
              <a:t>Difuzarea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valori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remove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4" grpId="0"/>
      <p:bldP spid="58" grpId="0"/>
      <p:bldP spid="62" grpId="0"/>
      <p:bldP spid="66" grpId="0"/>
      <p:bldP spid="70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63000" cy="511797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o-RO" sz="2800" dirty="0" smtClean="0"/>
              <a:t>D</a:t>
            </a:r>
            <a:r>
              <a:rPr lang="fr-FR" sz="2800" dirty="0" err="1" smtClean="0"/>
              <a:t>ifuzarea</a:t>
            </a:r>
            <a:r>
              <a:rPr lang="fr-FR" sz="2800" dirty="0" smtClean="0"/>
              <a:t> </a:t>
            </a:r>
            <a:r>
              <a:rPr lang="fr-FR" sz="2800" dirty="0" err="1" smtClean="0"/>
              <a:t>valorii</a:t>
            </a:r>
            <a:r>
              <a:rPr lang="fr-FR" sz="2800" dirty="0" smtClean="0"/>
              <a:t> c</a:t>
            </a:r>
            <a:r>
              <a:rPr lang="ro-RO" sz="2800" dirty="0" smtClean="0"/>
              <a:t>ăutate </a:t>
            </a:r>
            <a:r>
              <a:rPr lang="fr-FR" sz="2800" dirty="0" smtClean="0"/>
              <a:t>= </a:t>
            </a:r>
            <a:r>
              <a:rPr lang="fr-FR" sz="2800" dirty="0" smtClean="0">
                <a:solidFill>
                  <a:srgbClr val="FF0000"/>
                </a:solidFill>
              </a:rPr>
              <a:t>un  pas</a:t>
            </a:r>
            <a:r>
              <a:rPr lang="fr-FR" sz="2800" dirty="0" smtClean="0"/>
              <a:t>. </a:t>
            </a:r>
            <a:endParaRPr lang="pt-BR" sz="2800" dirty="0" smtClean="0"/>
          </a:p>
          <a:p>
            <a:pPr>
              <a:lnSpc>
                <a:spcPct val="80000"/>
              </a:lnSpc>
            </a:pPr>
            <a:r>
              <a:rPr lang="ro-RO" sz="2800" dirty="0"/>
              <a:t>A</a:t>
            </a:r>
            <a:r>
              <a:rPr lang="pt-BR" sz="2800" dirty="0" smtClean="0"/>
              <a:t>lgoritmul: </a:t>
            </a:r>
          </a:p>
          <a:p>
            <a:pPr marL="857250" lvl="1" indent="-457200">
              <a:spcBef>
                <a:spcPts val="100"/>
              </a:spcBef>
              <a:spcAft>
                <a:spcPts val="100"/>
              </a:spcAft>
              <a:buFont typeface="Arial" pitchFamily="34" charset="0"/>
              <a:buAutoNum type="arabicPeriod"/>
            </a:pPr>
            <a:r>
              <a:rPr lang="pt-BR" altLang="en-US" dirty="0" smtClean="0">
                <a:ea typeface="ＭＳ Ｐゴシック" pitchFamily="34" charset="-128"/>
              </a:rPr>
              <a:t>sirul </a:t>
            </a:r>
            <a:r>
              <a:rPr lang="pt-BR" altLang="en-US" dirty="0">
                <a:ea typeface="ＭＳ Ｐゴシック" pitchFamily="34" charset="-128"/>
              </a:rPr>
              <a:t>se imparte in </a:t>
            </a:r>
            <a:r>
              <a:rPr lang="pt-BR" altLang="en-US" dirty="0" smtClean="0">
                <a:solidFill>
                  <a:srgbClr val="0000FF"/>
                </a:solidFill>
                <a:ea typeface="ＭＳ Ｐゴシック" pitchFamily="34" charset="-128"/>
              </a:rPr>
              <a:t>P+1 </a:t>
            </a:r>
            <a:r>
              <a:rPr lang="pt-BR" altLang="en-US" dirty="0">
                <a:solidFill>
                  <a:srgbClr val="0000FF"/>
                </a:solidFill>
                <a:ea typeface="ＭＳ Ｐゴシック" pitchFamily="34" charset="-128"/>
              </a:rPr>
              <a:t>secvente</a:t>
            </a:r>
            <a:r>
              <a:rPr lang="pt-BR" altLang="en-US" dirty="0">
                <a:ea typeface="ＭＳ Ｐゴシック" pitchFamily="34" charset="-128"/>
              </a:rPr>
              <a:t> </a:t>
            </a:r>
          </a:p>
          <a:p>
            <a:pPr marL="857250" lvl="1" indent="-457200">
              <a:spcBef>
                <a:spcPts val="100"/>
              </a:spcBef>
              <a:spcAft>
                <a:spcPts val="100"/>
              </a:spcAft>
              <a:buFont typeface="Arial" pitchFamily="34" charset="0"/>
              <a:buAutoNum type="arabicPeriod"/>
            </a:pPr>
            <a:r>
              <a:rPr lang="pt-BR" altLang="en-US" dirty="0">
                <a:ea typeface="ＭＳ Ｐゴシック" pitchFamily="34" charset="-128"/>
              </a:rPr>
              <a:t>fiecare proces inspecteaza un element </a:t>
            </a:r>
            <a:r>
              <a:rPr lang="pt-BR" altLang="en-US" dirty="0">
                <a:solidFill>
                  <a:srgbClr val="0000FF"/>
                </a:solidFill>
                <a:ea typeface="ＭＳ Ｐゴシック" pitchFamily="34" charset="-128"/>
              </a:rPr>
              <a:t>la granita dintre</a:t>
            </a:r>
            <a:r>
              <a:rPr lang="pt-BR" altLang="en-US" dirty="0">
                <a:ea typeface="ＭＳ Ｐゴシック" pitchFamily="34" charset="-128"/>
              </a:rPr>
              <a:t> doua secvente </a:t>
            </a:r>
          </a:p>
          <a:p>
            <a:pPr marL="857250" lvl="1" indent="-457200">
              <a:spcBef>
                <a:spcPts val="100"/>
              </a:spcBef>
              <a:spcAft>
                <a:spcPts val="100"/>
              </a:spcAft>
              <a:buFont typeface="Arial" pitchFamily="34" charset="0"/>
              <a:buAutoNum type="arabicPeriod" startAt="3"/>
            </a:pPr>
            <a:r>
              <a:rPr lang="pt-BR" altLang="en-US" dirty="0">
                <a:ea typeface="ＭＳ Ｐゴシック" pitchFamily="34" charset="-128"/>
              </a:rPr>
              <a:t>se determina sub-sirul in care se situeaza </a:t>
            </a:r>
            <a:r>
              <a:rPr lang="pt-BR" altLang="en-US" dirty="0" smtClean="0">
                <a:ea typeface="ＭＳ Ｐゴシック" pitchFamily="34" charset="-128"/>
              </a:rPr>
              <a:t>x (valoarea cautata)</a:t>
            </a:r>
            <a:endParaRPr lang="pt-BR" altLang="en-US" dirty="0">
              <a:ea typeface="ＭＳ Ｐゴシック" pitchFamily="34" charset="-128"/>
            </a:endParaRPr>
          </a:p>
          <a:p>
            <a:pPr marL="857250" lvl="1" indent="-457200">
              <a:spcBef>
                <a:spcPts val="100"/>
              </a:spcBef>
              <a:spcAft>
                <a:spcPts val="100"/>
              </a:spcAft>
              <a:buFont typeface="Arial" pitchFamily="34" charset="0"/>
              <a:buAutoNum type="arabicPeriod" startAt="3"/>
            </a:pPr>
            <a:r>
              <a:rPr lang="pt-BR" altLang="en-US" dirty="0">
                <a:ea typeface="ＭＳ Ｐゴシック" pitchFamily="34" charset="-128"/>
              </a:rPr>
              <a:t>se reia de la 1 pentru noul sir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11271" name="Title 112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Sisteme CREW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8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7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628800"/>
                <a:ext cx="8763000" cy="53340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endParaRPr lang="en-US" sz="2000" dirty="0" smtClean="0"/>
              </a:p>
              <a:p>
                <a:pPr>
                  <a:lnSpc>
                    <a:spcPct val="80000"/>
                  </a:lnSpc>
                </a:pPr>
                <a:r>
                  <a:rPr lang="ro-RO" sz="2000" dirty="0" smtClean="0"/>
                  <a:t>A</a:t>
                </a:r>
                <a:r>
                  <a:rPr lang="pt-BR" sz="2000" dirty="0" smtClean="0"/>
                  <a:t>lgoritmul: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pt-BR" sz="20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16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16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16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16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16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16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16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ro-RO" sz="1600" dirty="0" smtClean="0"/>
              </a:p>
              <a:p>
                <a:pPr lvl="1">
                  <a:lnSpc>
                    <a:spcPct val="80000"/>
                  </a:lnSpc>
                </a:pPr>
                <a:r>
                  <a:rPr lang="pt-BR" sz="1600" b="1" dirty="0" smtClean="0"/>
                  <a:t>g</a:t>
                </a:r>
                <a:r>
                  <a:rPr lang="pt-BR" sz="1600" dirty="0" smtClean="0"/>
                  <a:t> </a:t>
                </a:r>
                <a:r>
                  <a:rPr lang="ro-RO" sz="1600" dirty="0" smtClean="0"/>
                  <a:t>:</a:t>
                </a:r>
                <a:r>
                  <a:rPr lang="pt-BR" sz="1600" dirty="0" smtClean="0"/>
                  <a:t> num</a:t>
                </a:r>
                <a:r>
                  <a:rPr lang="ro-RO" sz="1600" dirty="0" smtClean="0"/>
                  <a:t>ărul de pași</a:t>
                </a:r>
                <a:endParaRPr lang="pt-BR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1600" b="1" dirty="0" smtClean="0"/>
                  <a:t>P</a:t>
                </a:r>
                <a:r>
                  <a:rPr lang="ro-RO" sz="1600" b="1" dirty="0" smtClean="0"/>
                  <a:t> </a:t>
                </a:r>
                <a:r>
                  <a:rPr lang="ro-RO" sz="1600" dirty="0" smtClean="0"/>
                  <a:t>: numărul de procesoare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ro-RO" sz="1600" b="1" dirty="0" smtClean="0"/>
                  <a:t>n</a:t>
                </a:r>
                <a:r>
                  <a:rPr lang="ro-RO" sz="1600" dirty="0" smtClean="0"/>
                  <a:t> : numărul de elemente ale vectorului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16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o-RO" sz="16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o-RO" sz="1600" dirty="0" smtClean="0"/>
                  <a:t>: procesorul cu indicele </a:t>
                </a:r>
                <a:r>
                  <a:rPr lang="ro-RO" sz="1600" dirty="0" smtClean="0"/>
                  <a:t>i</a:t>
                </a:r>
              </a:p>
              <a:p>
                <a:pPr>
                  <a:lnSpc>
                    <a:spcPct val="80000"/>
                  </a:lnSpc>
                </a:pPr>
                <a:r>
                  <a:rPr lang="pt-BR" sz="2400" dirty="0" smtClean="0"/>
                  <a:t>Deoarece fiecare etapă se aplică unei secvenţe de </a:t>
                </a:r>
                <a:r>
                  <a:rPr lang="ro-RO" sz="2400" dirty="0" smtClean="0"/>
                  <a:t>d</a:t>
                </a:r>
                <a:r>
                  <a:rPr lang="pt-BR" sz="2400" dirty="0" smtClean="0"/>
                  <a:t>imensiune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𝑃</m:t>
                        </m:r>
                        <m:r>
                          <a:rPr lang="ro-RO" sz="28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pt-BR" sz="2400" dirty="0" smtClean="0"/>
                  <a:t> din secvenţa  precedentă, sunt necesare:</a:t>
                </a:r>
              </a:p>
              <a:p>
                <a:pPr>
                  <a:spcBef>
                    <a:spcPts val="600"/>
                  </a:spcBef>
                  <a:buFontTx/>
                  <a:buNone/>
                </a:pPr>
                <a:r>
                  <a:rPr lang="pt-BR" sz="240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ro-RO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ro-RO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o-RO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o-RO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24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𝑷</m:t>
                                </m:r>
                                <m:r>
                                  <a:rPr lang="ro-RO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o-RO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ro-RO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o-RO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ro-RO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o-RO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pt-BR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pt-BR" sz="2400" dirty="0" smtClean="0"/>
                  <a:t>etape.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97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628800"/>
                <a:ext cx="8763000" cy="5334000"/>
              </a:xfrm>
              <a:blipFill rotWithShape="1">
                <a:blip r:embed="rId3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3490165" y="3072439"/>
            <a:ext cx="201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rgbClr val="FFFFFF"/>
                </a:solidFill>
              </a:rPr>
              <a:t>Vector cu date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544" y="2759937"/>
            <a:ext cx="8064896" cy="432048"/>
            <a:chOff x="467544" y="3068960"/>
            <a:chExt cx="8064896" cy="432048"/>
          </a:xfrm>
          <a:solidFill>
            <a:schemeClr val="accent3">
              <a:lumMod val="25000"/>
            </a:schemeClr>
          </a:solidFill>
        </p:grpSpPr>
        <p:grpSp>
          <p:nvGrpSpPr>
            <p:cNvPr id="5" name="Group 4"/>
            <p:cNvGrpSpPr/>
            <p:nvPr/>
          </p:nvGrpSpPr>
          <p:grpSpPr>
            <a:xfrm>
              <a:off x="467544" y="3068960"/>
              <a:ext cx="4032448" cy="432048"/>
              <a:chOff x="467544" y="3068960"/>
              <a:chExt cx="4032448" cy="432048"/>
            </a:xfrm>
            <a:grpFill/>
          </p:grpSpPr>
          <p:grpSp>
            <p:nvGrpSpPr>
              <p:cNvPr id="4" name="Group 3"/>
              <p:cNvGrpSpPr/>
              <p:nvPr/>
            </p:nvGrpSpPr>
            <p:grpSpPr>
              <a:xfrm>
                <a:off x="467544" y="3068960"/>
                <a:ext cx="2016224" cy="432048"/>
                <a:chOff x="467544" y="3068960"/>
                <a:chExt cx="2016224" cy="432048"/>
              </a:xfrm>
              <a:grpFill/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67544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2" name="Rectangle 1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475656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2483768" y="3068960"/>
                <a:ext cx="2016224" cy="432048"/>
                <a:chOff x="467544" y="3068960"/>
                <a:chExt cx="2016224" cy="432048"/>
              </a:xfrm>
              <a:grpFill/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467544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475656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20" name="Rectangle 19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</p:grpSp>
        <p:grpSp>
          <p:nvGrpSpPr>
            <p:cNvPr id="29" name="Group 28"/>
            <p:cNvGrpSpPr/>
            <p:nvPr/>
          </p:nvGrpSpPr>
          <p:grpSpPr>
            <a:xfrm>
              <a:off x="4499992" y="3068960"/>
              <a:ext cx="4032448" cy="432048"/>
              <a:chOff x="467544" y="3068960"/>
              <a:chExt cx="4032448" cy="432048"/>
            </a:xfrm>
            <a:grpFill/>
          </p:grpSpPr>
          <p:grpSp>
            <p:nvGrpSpPr>
              <p:cNvPr id="30" name="Group 29"/>
              <p:cNvGrpSpPr/>
              <p:nvPr/>
            </p:nvGrpSpPr>
            <p:grpSpPr>
              <a:xfrm>
                <a:off x="467544" y="3068960"/>
                <a:ext cx="2016224" cy="432048"/>
                <a:chOff x="467544" y="3068960"/>
                <a:chExt cx="2016224" cy="432048"/>
              </a:xfrm>
              <a:grpFill/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67544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475656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2483768" y="3068960"/>
                <a:ext cx="2016224" cy="432048"/>
                <a:chOff x="467544" y="3068960"/>
                <a:chExt cx="2016224" cy="432048"/>
              </a:xfrm>
              <a:grpFill/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467544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475656" y="3068960"/>
                  <a:ext cx="1008112" cy="432048"/>
                  <a:chOff x="467544" y="3068960"/>
                  <a:chExt cx="1008112" cy="432048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46754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715568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971600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 bwMode="auto">
                  <a:xfrm>
                    <a:off x="1219624" y="3068960"/>
                    <a:ext cx="256032" cy="432048"/>
                  </a:xfrm>
                  <a:prstGeom prst="rect">
                    <a:avLst/>
                  </a:prstGeom>
                  <a:grpFill/>
                  <a:ln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own Arrow Callout 27"/>
              <p:cNvSpPr/>
              <p:nvPr/>
            </p:nvSpPr>
            <p:spPr bwMode="auto">
              <a:xfrm>
                <a:off x="1585182" y="2204864"/>
                <a:ext cx="533028" cy="533028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28" name="Down Arrow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182" y="2204864"/>
                <a:ext cx="533028" cy="533028"/>
              </a:xfrm>
              <a:prstGeom prst="downArrowCallou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Down Arrow Callout 54"/>
              <p:cNvSpPr/>
              <p:nvPr/>
            </p:nvSpPr>
            <p:spPr bwMode="auto">
              <a:xfrm>
                <a:off x="3857438" y="2204864"/>
                <a:ext cx="533028" cy="533028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55" name="Down Arrow Callou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7438" y="2204864"/>
                <a:ext cx="533028" cy="533028"/>
              </a:xfrm>
              <a:prstGeom prst="downArrowCallou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Arrow Callout 55"/>
              <p:cNvSpPr/>
              <p:nvPr/>
            </p:nvSpPr>
            <p:spPr bwMode="auto">
              <a:xfrm>
                <a:off x="5617630" y="2230388"/>
                <a:ext cx="533028" cy="533028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56" name="Down Arrow Callout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630" y="2230388"/>
                <a:ext cx="533028" cy="533028"/>
              </a:xfrm>
              <a:prstGeom prst="downArrowCallou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Down Arrow Callout 56"/>
              <p:cNvSpPr/>
              <p:nvPr/>
            </p:nvSpPr>
            <p:spPr bwMode="auto">
              <a:xfrm>
                <a:off x="7129798" y="2204864"/>
                <a:ext cx="533028" cy="533028"/>
              </a:xfrm>
              <a:prstGeom prst="downArrow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kumimoji="0" lang="en-US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57" name="Down Arrow Callout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9798" y="2204864"/>
                <a:ext cx="533028" cy="533028"/>
              </a:xfrm>
              <a:prstGeom prst="downArrowCallou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Up Arrow Callout 53"/>
              <p:cNvSpPr/>
              <p:nvPr/>
            </p:nvSpPr>
            <p:spPr bwMode="auto">
              <a:xfrm>
                <a:off x="5162066" y="3235449"/>
                <a:ext cx="1444156" cy="530352"/>
              </a:xfrm>
              <a:prstGeom prst="upArrowCallout">
                <a:avLst/>
              </a:prstGeom>
              <a:solidFill>
                <a:schemeClr val="accent3">
                  <a:lumMod val="2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  <m: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  <m: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ro-RO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0" lang="en-US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𝑷</m:t>
                              </m:r>
                              <m:r>
                                <a:rPr kumimoji="0" lang="ro-RO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kumimoji="0" lang="ro-RO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𝒈</m:t>
                          </m:r>
                          <m: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54" name="Up Arrow Callout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2066" y="3235449"/>
                <a:ext cx="1444156" cy="530352"/>
              </a:xfrm>
              <a:prstGeom prst="upArrowCallou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Up Arrow Callout 62"/>
              <p:cNvSpPr/>
              <p:nvPr/>
            </p:nvSpPr>
            <p:spPr bwMode="auto">
              <a:xfrm>
                <a:off x="3401576" y="3235449"/>
                <a:ext cx="1444752" cy="530352"/>
              </a:xfrm>
              <a:prstGeom prst="upArrowCallout">
                <a:avLst/>
              </a:prstGeom>
              <a:solidFill>
                <a:schemeClr val="accent3">
                  <a:lumMod val="2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o-RO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 Math"/>
                        </a:rPr>
                        <m:t>𝒊</m:t>
                      </m:r>
                      <m:sSup>
                        <m:sSupPr>
                          <m:ctrlP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ro-RO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0" lang="en-US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𝑷</m:t>
                              </m:r>
                              <m:r>
                                <a:rPr kumimoji="0" lang="ro-RO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kumimoji="0" lang="ro-RO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𝒈</m:t>
                          </m:r>
                          <m: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kumimoji="0" lang="ro-RO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63" name="Up Arrow Callout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1576" y="3235449"/>
                <a:ext cx="1444752" cy="530352"/>
              </a:xfrm>
              <a:prstGeom prst="upArrowCallou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 bwMode="auto">
          <a:xfrm>
            <a:off x="4123952" y="3765801"/>
            <a:ext cx="0" cy="2902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>
            <a:off x="5884144" y="3773061"/>
            <a:ext cx="0" cy="2902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64" name="Straight Arrow Connector 11263"/>
          <p:cNvCxnSpPr/>
          <p:nvPr/>
        </p:nvCxnSpPr>
        <p:spPr bwMode="auto">
          <a:xfrm>
            <a:off x="4123952" y="3910941"/>
            <a:ext cx="1760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65" name="TextBox 11264"/>
              <p:cNvSpPr txBox="1"/>
              <p:nvPr/>
            </p:nvSpPr>
            <p:spPr>
              <a:xfrm>
                <a:off x="4281935" y="3912065"/>
                <a:ext cx="1496115" cy="31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ro-RO" sz="1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ro-RO" sz="1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ro-RO" sz="1400" b="1" i="1" smtClean="0">
                              <a:latin typeface="Cambria Math"/>
                            </a:rPr>
                            <m:t>𝒈</m:t>
                          </m:r>
                          <m:r>
                            <a:rPr lang="ro-RO" sz="1400" b="1" i="1" smtClean="0">
                              <a:latin typeface="Cambria Math"/>
                            </a:rPr>
                            <m:t> −</m:t>
                          </m:r>
                          <m:r>
                            <a:rPr lang="ro-RO" sz="1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ro-RO" sz="1400" b="1" i="1" smtClean="0">
                          <a:latin typeface="Cambria Math"/>
                        </a:rPr>
                        <m:t> −</m:t>
                      </m:r>
                      <m:r>
                        <a:rPr lang="ro-RO" sz="14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265" name="TextBox 11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935" y="3912065"/>
                <a:ext cx="1496115" cy="3125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9" name="TextBox 11268"/>
          <p:cNvSpPr txBox="1"/>
          <p:nvPr/>
        </p:nvSpPr>
        <p:spPr>
          <a:xfrm>
            <a:off x="467544" y="340372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 smtClean="0"/>
              <a:t>Pozițiile procesoarelor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67544" y="378904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 smtClean="0"/>
              <a:t>Dimensiune subinterval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7493" y="2751311"/>
            <a:ext cx="201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rgbClr val="FFFFFF"/>
                </a:solidFill>
              </a:rPr>
              <a:t>Vector cu date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271" name="Title 112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Sisteme CREW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9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5" grpId="0" animBg="1"/>
      <p:bldP spid="56" grpId="0" animBg="1"/>
      <p:bldP spid="57" grpId="0" animBg="1"/>
      <p:bldP spid="54" grpId="0" animBg="1"/>
      <p:bldP spid="63" grpId="0" animBg="1"/>
      <p:bldP spid="11265" grpId="0"/>
      <p:bldP spid="11269" grpId="0"/>
      <p:bldP spid="72" grpId="0"/>
    </p:bld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2404</TotalTime>
  <Words>1970</Words>
  <Application>Microsoft Office PowerPoint</Application>
  <PresentationFormat>On-screen Show (4:3)</PresentationFormat>
  <Paragraphs>402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Lightbar</vt:lpstr>
      <vt:lpstr>Căutare paralelă.</vt:lpstr>
      <vt:lpstr>Dezvoltarea aplicaţiilor pentru SM SIMD</vt:lpstr>
      <vt:lpstr>Căutarea paralelă </vt:lpstr>
      <vt:lpstr>Căutarea binară în varianta secvenţială</vt:lpstr>
      <vt:lpstr>Sistem EREW</vt:lpstr>
      <vt:lpstr>Difuzarea unei valori – justificare O(log P)</vt:lpstr>
      <vt:lpstr>Difuzarea unei valori</vt:lpstr>
      <vt:lpstr>Sisteme CREW</vt:lpstr>
      <vt:lpstr>Sisteme CREW</vt:lpstr>
      <vt:lpstr>Justificare</vt:lpstr>
      <vt:lpstr>Exemplu 1</vt:lpstr>
      <vt:lpstr>Exemplu 2</vt:lpstr>
      <vt:lpstr>Algoritm </vt:lpstr>
      <vt:lpstr>PowerPoint Presentation</vt:lpstr>
      <vt:lpstr>PowerPoint Presentation</vt:lpstr>
      <vt:lpstr>PowerPoint Presentation</vt:lpstr>
      <vt:lpstr>Observaţii </vt:lpstr>
      <vt:lpstr>Proprietati (dorite) ale algoritmilor paraleli </vt:lpstr>
      <vt:lpstr>Reminder</vt:lpstr>
      <vt:lpstr>Exemplu </vt:lpstr>
      <vt:lpstr>Sumar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cipsm</cp:lastModifiedBy>
  <cp:revision>385</cp:revision>
  <cp:lastPrinted>2013-11-03T14:20:18Z</cp:lastPrinted>
  <dcterms:created xsi:type="dcterms:W3CDTF">2003-12-18T12:29:33Z</dcterms:created>
  <dcterms:modified xsi:type="dcterms:W3CDTF">2015-11-01T10:49:18Z</dcterms:modified>
</cp:coreProperties>
</file>