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37" r:id="rId12"/>
    <p:sldId id="338" r:id="rId13"/>
    <p:sldId id="339" r:id="rId14"/>
    <p:sldId id="328" r:id="rId15"/>
    <p:sldId id="329" r:id="rId16"/>
    <p:sldId id="330" r:id="rId17"/>
    <p:sldId id="331" r:id="rId18"/>
    <p:sldId id="332" r:id="rId19"/>
    <p:sldId id="340" r:id="rId20"/>
    <p:sldId id="334" r:id="rId21"/>
    <p:sldId id="335" r:id="rId22"/>
    <p:sldId id="341" r:id="rId23"/>
    <p:sldId id="306" r:id="rId24"/>
    <p:sldId id="307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B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119" autoAdjust="0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4B01B82-DBCD-4B32-B4B6-0FD464AD56E7}" type="datetimeFigureOut">
              <a:rPr lang="en-US"/>
              <a:pPr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C862335-4A64-40D7-8637-D2C46F287E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8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35937B8-8326-4FF0-A850-D34A127F3454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Circuitele de timp nu sunt ceasuri in adevaratul sens al cuv – ci mai degraba timere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Pe lang cristal: contor si registru – la fiecare oscilatie contorul decrementat. Cand ajunge la zero – se genereaza o intrerupere si contorul reiincarcat din registru. =&gt; poate fi programat sa genereze o interupere de 60</a:t>
            </a:r>
          </a:p>
          <a:p>
            <a:pPr eaLnBrk="1" hangingPunct="1"/>
            <a:r>
              <a:rPr lang="en-US" smtClean="0"/>
              <a:t>de ori pe sec sau alta frecventa.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Desi frecventa la care oscileaza cristalul e de obicei stabila, e imposibil de garantat ca cristalele din sisteme diferite ruleaza la aceeasi frecventa.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32A1B81-A912-43EC-8291-0EEE191E053E}" type="slidenum">
              <a:rPr lang="en-US" sz="1300"/>
              <a:pPr/>
              <a:t>21</a:t>
            </a:fld>
            <a:endParaRPr 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smtClean="0"/>
              <a:t>(m este următorul mesaj pe care </a:t>
            </a:r>
            <a:r>
              <a:rPr lang="es-ES" b="1" smtClean="0"/>
              <a:t>d</a:t>
            </a:r>
            <a:r>
              <a:rPr lang="es-ES" smtClean="0"/>
              <a:t> îl aştepta de la </a:t>
            </a:r>
            <a:r>
              <a:rPr lang="es-ES" b="1" smtClean="0"/>
              <a:t>s</a:t>
            </a:r>
            <a:r>
              <a:rPr lang="es-ES" smtClean="0"/>
              <a:t>)</a:t>
            </a:r>
          </a:p>
          <a:p>
            <a:pPr eaLnBrk="1" hangingPunct="1"/>
            <a:r>
              <a:rPr lang="pt-BR" smtClean="0"/>
              <a:t>(toate mesajele primite deja de Ps când a trimis </a:t>
            </a:r>
            <a:r>
              <a:rPr lang="pt-BR" b="1" smtClean="0"/>
              <a:t>m</a:t>
            </a:r>
            <a:r>
              <a:rPr lang="pt-BR" smtClean="0"/>
              <a:t> au fost primite şi de Pd când acesta a primit </a:t>
            </a:r>
            <a:r>
              <a:rPr lang="pt-BR" b="1" smtClean="0"/>
              <a:t>m</a:t>
            </a:r>
            <a:r>
              <a:rPr lang="pt-BR" smtClean="0"/>
              <a:t>).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EB129F0-CD49-4BFF-AD63-BB7328BB0F2D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2 calc – chiar dc ambele ceasuri sunt gresite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Ar presupune comunicari continue si instantanee intre toate ceasurile de sincronizat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5F53312-4A3C-4C59-BF00-A0AEF769520C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Sender can slowly adjust its clock to the correct</a:t>
            </a:r>
          </a:p>
          <a:p>
            <a:pPr eaLnBrk="1" hangingPunct="1"/>
            <a:r>
              <a:rPr lang="en-US" smtClean="0"/>
              <a:t>time by changing the amount of time it adds to</a:t>
            </a:r>
          </a:p>
          <a:p>
            <a:pPr eaLnBrk="1" hangingPunct="1"/>
            <a:r>
              <a:rPr lang="en-US" smtClean="0"/>
              <a:t>the clock at each interrupt from its physical timer</a:t>
            </a:r>
          </a:p>
          <a:p>
            <a:pPr eaLnBrk="1" hangingPunct="1"/>
            <a:r>
              <a:rPr lang="en-US" smtClean="0"/>
              <a:t>until it’s back in sync</a:t>
            </a:r>
          </a:p>
          <a:p>
            <a:pPr eaLnBrk="1" hangingPunct="1"/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Estimate of message propagation time can be</a:t>
            </a:r>
          </a:p>
          <a:p>
            <a:pPr eaLnBrk="1" hangingPunct="1"/>
            <a:r>
              <a:rPr lang="en-US" smtClean="0"/>
              <a:t>made.</a:t>
            </a:r>
          </a:p>
          <a:p>
            <a:pPr eaLnBrk="1" hangingPunct="1"/>
            <a:r>
              <a:rPr lang="en-US" smtClean="0"/>
              <a:t> Initial estimate: (T1-T0)/2</a:t>
            </a:r>
          </a:p>
          <a:p>
            <a:pPr eaLnBrk="1" hangingPunct="1"/>
            <a:r>
              <a:rPr lang="en-US" smtClean="0"/>
              <a:t> Better estimates: take several measurements over time,</a:t>
            </a:r>
          </a:p>
          <a:p>
            <a:pPr eaLnBrk="1" hangingPunct="1"/>
            <a:r>
              <a:rPr lang="en-US" smtClean="0"/>
              <a:t>and use information about how long the time server</a:t>
            </a:r>
          </a:p>
          <a:p>
            <a:pPr eaLnBrk="1" hangingPunct="1"/>
            <a:r>
              <a:rPr lang="en-US" smtClean="0"/>
              <a:t>takes to process a request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A58F1BD-350D-4892-B9B5-6B0513E3A99D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Toti acesti algo - centralizati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BF9CBDA-D3DC-4475-93C6-7322CDF3691E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Cel mai raspandit de pe planeta – toate masinile au capabilitati ntp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RFC 1305 NTPv3 – 112 pagini , NTPv4 si mai complex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B2A57C2-DB13-4DCE-B578-A740D4E884B7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Nu conteaza ca toate procesele sa cada de acord asupra timpului cat asupra ordinii evenimentelor. </a:t>
            </a:r>
          </a:p>
          <a:p>
            <a:pPr eaLnBrk="1" hangingPunct="1"/>
            <a:r>
              <a:rPr lang="en-US" smtClean="0"/>
              <a:t>Lamport: sync. ceasurilor nu tb sa fie absoluta. Dc 2 procese nu interactioneaza nu tb ca ceasurile sa fie sync. pt ca lipsa sinc. nu e obs din exterior.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-&gt;</a:t>
            </a:r>
          </a:p>
          <a:p>
            <a:pPr eaLnBrk="1" hangingPunct="1"/>
            <a:r>
              <a:rPr lang="en-US" smtClean="0"/>
              <a:t>Evenimente locale + evenim de comunicare.</a:t>
            </a:r>
          </a:p>
          <a:p>
            <a:pPr eaLnBrk="1" hangingPunct="1"/>
            <a:r>
              <a:rPr lang="en-US" smtClean="0"/>
              <a:t>-&gt; rel tranzitiva intre ev legate cauzal.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Dc 2 evnim x si y se intampla in procese care nu skimba mesaje, x-&gt;y nu e adev. Dar nici y-&gt;x =&gt; concurente. (nu se poate spune nimic despre ele sau tb spus desrpre ele) – cand sau cine e primul.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Dc am avea un ceas central am putea da fiecarui ev ordona un timestamp = ordonare totala. Dar nu =&gt; ceas logic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DFAFA8D-AFB1-45D3-A2AD-BC6D7327F5BC}" type="slidenum">
              <a:rPr lang="zh-CN" altLang="en-US" sz="1300"/>
              <a:pPr/>
              <a:t>10</a:t>
            </a:fld>
            <a:endParaRPr lang="en-US" altLang="zh-CN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2335-4A64-40D7-8637-D2C46F287E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9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25CB71A-E612-417C-8635-A66C4C391CF1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We often need to know which events occurred</a:t>
            </a:r>
            <a:r>
              <a:rPr lang="ro-RO" smtClean="0"/>
              <a:t> </a:t>
            </a:r>
            <a:r>
              <a:rPr lang="en-US" smtClean="0"/>
              <a:t>before each other in real time, rather than how</a:t>
            </a:r>
            <a:r>
              <a:rPr lang="ro-RO" smtClean="0"/>
              <a:t> </a:t>
            </a:r>
            <a:r>
              <a:rPr lang="en-US" smtClean="0"/>
              <a:t>they were ordered in logical time - causality</a:t>
            </a:r>
          </a:p>
          <a:p>
            <a:pPr eaLnBrk="1" hangingPunct="1"/>
            <a:r>
              <a:rPr lang="en-US" smtClean="0"/>
              <a:t> To capture causality, we can use vector</a:t>
            </a:r>
            <a:r>
              <a:rPr lang="ro-RO" smtClean="0"/>
              <a:t> </a:t>
            </a:r>
            <a:r>
              <a:rPr lang="en-US" smtClean="0"/>
              <a:t>timestamps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FC5A37-64E0-4F34-A57B-8A9BC0A64C3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3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02EEE-39CA-4082-8498-4E9D4313A20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9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23B2F-8950-4BD8-81CA-92D8931F2E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0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382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962400"/>
            <a:ext cx="8382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24/11/2009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Algoritmi Paraleli si Distribuiti – Curs 8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0593B-874D-4900-B2DD-DFD35D824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5DD9D-7D94-45F8-99D7-52BDB36447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2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87AC9-1D82-4127-B47B-B66027046F3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31199-1F60-4CFA-8475-1CB9C33493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71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A8E76-4CE4-4919-9072-DAC1108368E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DB742-923F-481B-9A44-23DCB221F53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41B6E-5ECD-4312-A456-CF75FB6E7D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4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45463-BF04-46DD-A93D-6324DF13A8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1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C897E-F63C-44BB-ADB3-7200020069C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05A29A96-B8D7-42C4-A30F-4218F3B48886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052513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Ceasuri logice.</a:t>
            </a:r>
            <a:br>
              <a:rPr lang="en-US" smtClean="0"/>
            </a:br>
            <a:r>
              <a:rPr lang="en-US" smtClean="0"/>
              <a:t>Ordonarea evenimentelor.</a:t>
            </a:r>
            <a:endParaRPr lang="en-GB" smtClean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831275"/>
            <a:ext cx="1432570" cy="1910093"/>
          </a:xfrm>
          <a:prstGeom prst="rect">
            <a:avLst/>
          </a:prstGeom>
        </p:spPr>
      </p:pic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064" y="2060848"/>
            <a:ext cx="9172128" cy="37789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o-RO" sz="2400" dirty="0" smtClean="0"/>
              <a:t>Mecanism de sincronizare bazat pe </a:t>
            </a:r>
            <a:r>
              <a:rPr lang="ro-RO" sz="2400" b="1" i="1" dirty="0" smtClean="0"/>
              <a:t>timp relativ</a:t>
            </a:r>
            <a:r>
              <a:rPr lang="ro-RO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o-RO" sz="2400" b="1" i="1" dirty="0" smtClean="0"/>
              <a:t>timpul relativ</a:t>
            </a:r>
            <a:r>
              <a:rPr lang="ro-RO" sz="2400" dirty="0" smtClean="0"/>
              <a:t> poate să nu fie echivalent cu </a:t>
            </a:r>
            <a:r>
              <a:rPr lang="ro-RO" sz="2400" b="1" i="1" dirty="0" smtClean="0"/>
              <a:t>timpul real</a:t>
            </a:r>
            <a:r>
              <a:rPr lang="ro-RO" sz="2400" dirty="0" smtClean="0"/>
              <a:t>.</a:t>
            </a:r>
          </a:p>
          <a:p>
            <a:pPr marL="742950" lvl="2" indent="-342900">
              <a:spcAft>
                <a:spcPts val="600"/>
              </a:spcAft>
            </a:pPr>
            <a:r>
              <a:rPr lang="ro-RO" i="1" dirty="0" smtClean="0"/>
              <a:t>Exemplu: </a:t>
            </a:r>
            <a:r>
              <a:rPr lang="ro-RO" dirty="0" smtClean="0"/>
              <a:t>Unix make </a:t>
            </a:r>
          </a:p>
          <a:p>
            <a:pPr marL="1085850" lvl="3" indent="-342900">
              <a:spcAft>
                <a:spcPts val="600"/>
              </a:spcAft>
            </a:pPr>
            <a:r>
              <a:rPr lang="ro-RO" i="1" dirty="0" smtClean="0"/>
              <a:t>Este important ca output.c să fie actualizat după generarea lui output.o ?</a:t>
            </a:r>
          </a:p>
          <a:p>
            <a:pPr>
              <a:spcAft>
                <a:spcPts val="600"/>
              </a:spcAft>
            </a:pPr>
            <a:r>
              <a:rPr lang="ro-RO" sz="2400" dirty="0" smtClean="0"/>
              <a:t>În aplicațiile distribuite ceea ce contează este ca procesele să </a:t>
            </a:r>
            <a:r>
              <a:rPr lang="ro-RO" sz="2400" i="1" dirty="0" smtClean="0"/>
              <a:t>ajungă la un acord asupra ordinii de producere a </a:t>
            </a:r>
            <a:r>
              <a:rPr lang="ro-RO" sz="2400" dirty="0" smtClean="0"/>
              <a:t>evenimentelor.</a:t>
            </a:r>
          </a:p>
          <a:p>
            <a:pPr>
              <a:spcAft>
                <a:spcPts val="600"/>
              </a:spcAft>
            </a:pPr>
            <a:r>
              <a:rPr lang="ro-RO" sz="2400" dirty="0" smtClean="0"/>
              <a:t>Astfel de </a:t>
            </a:r>
            <a:r>
              <a:rPr lang="ro-RO" sz="2400" b="1" i="1" dirty="0" smtClean="0"/>
              <a:t>ceasuri</a:t>
            </a:r>
            <a:r>
              <a:rPr lang="ro-RO" sz="2400" dirty="0" smtClean="0"/>
              <a:t> se numesc </a:t>
            </a:r>
            <a:r>
              <a:rPr lang="ro-RO" sz="2400" b="1" i="1" dirty="0" smtClean="0"/>
              <a:t>ceasuri logice</a:t>
            </a:r>
            <a:r>
              <a:rPr lang="ro-RO" sz="2400" dirty="0" smtClean="0"/>
              <a:t>.</a:t>
            </a:r>
          </a:p>
        </p:txBody>
      </p:sp>
      <p:sp>
        <p:nvSpPr>
          <p:cNvPr id="13316" name="Date Placeholder 3"/>
          <p:cNvSpPr txBox="1">
            <a:spLocks noGrp="1"/>
          </p:cNvSpPr>
          <p:nvPr/>
        </p:nvSpPr>
        <p:spPr bwMode="auto">
          <a:xfrm>
            <a:off x="76200" y="64770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endParaRPr lang="en-US" sz="900">
              <a:solidFill>
                <a:schemeClr val="bg1"/>
              </a:solidFill>
            </a:endParaRPr>
          </a:p>
          <a:p>
            <a:r>
              <a:rPr lang="en-US" sz="900">
                <a:solidFill>
                  <a:schemeClr val="bg1"/>
                </a:solidFill>
              </a:rPr>
              <a:t>24/11/2009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Ceasuri</a:t>
            </a:r>
            <a:r>
              <a:rPr lang="en-US" sz="2800" dirty="0"/>
              <a:t> </a:t>
            </a:r>
            <a:r>
              <a:rPr lang="en-US" sz="2800" dirty="0" err="1"/>
              <a:t>logice</a:t>
            </a:r>
            <a:r>
              <a:rPr lang="en-US" sz="2800" dirty="0"/>
              <a:t> 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ordonarea</a:t>
            </a:r>
            <a:r>
              <a:rPr lang="en-US" sz="2800" dirty="0"/>
              <a:t> </a:t>
            </a:r>
            <a:r>
              <a:rPr lang="en-US" sz="2800" dirty="0" err="1" smtClean="0"/>
              <a:t>evenimentelor</a:t>
            </a:r>
            <a:r>
              <a:rPr lang="ro-RO" sz="2800" dirty="0" smtClean="0"/>
              <a:t> (2)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1700213"/>
                <a:ext cx="8642350" cy="489743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 smtClean="0">
                    <a:solidFill>
                      <a:srgbClr val="C00000"/>
                    </a:solidFill>
                  </a:rPr>
                  <a:t>Ceas logic – </a:t>
                </a:r>
                <a:r>
                  <a:rPr lang="ro-RO" sz="1600" dirty="0" smtClean="0"/>
                  <a:t>întreg incrementat la producerea unui eveniment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 smtClean="0"/>
                  <a:t>Algoritmul lui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 Lamport </a:t>
                </a:r>
                <a:r>
                  <a:rPr lang="ro-RO" sz="1600" dirty="0" smtClean="0"/>
                  <a:t>folosește relația </a:t>
                </a:r>
                <a:r>
                  <a:rPr lang="ro-RO" sz="1600" b="1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→</a:t>
                </a:r>
                <a:r>
                  <a:rPr lang="ro-RO" sz="1600" dirty="0" smtClean="0"/>
                  <a:t> pentru a face ordonarea parțială a evenimentelor: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1600" dirty="0" smtClean="0"/>
                  <a:t> pentru fiecare proces o variabilă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cl</a:t>
                </a:r>
                <a:r>
                  <a:rPr lang="ro-RO" sz="1600" dirty="0" smtClean="0"/>
                  <a:t> inițial 0 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1600" dirty="0" smtClean="0"/>
                  <a:t> pentru fiecare mesaj un câmp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tt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endParaRPr lang="ro-RO" sz="16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 smtClean="0"/>
                  <a:t>Reguli: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1600" dirty="0" smtClean="0"/>
                  <a:t> la producere</a:t>
                </a:r>
                <a:r>
                  <a:rPr lang="en-US" sz="1600" dirty="0" smtClean="0"/>
                  <a:t>a </a:t>
                </a:r>
                <a:r>
                  <a:rPr lang="en-US" sz="1600" dirty="0" err="1" smtClean="0"/>
                  <a:t>unui</a:t>
                </a:r>
                <a:r>
                  <a:rPr lang="ro-RO" sz="1600" dirty="0" smtClean="0"/>
                  <a:t> eveniment intern: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>
                    <a:solidFill>
                      <a:srgbClr val="C00000"/>
                    </a:solidFill>
                  </a:rPr>
                  <a:t>cl</a:t>
                </a:r>
                <a:r>
                  <a:rPr lang="ro-RO" sz="1600" dirty="0">
                    <a:solidFill>
                      <a:srgbClr val="FF0000"/>
                    </a:solidFill>
                  </a:rPr>
                  <a:t> </a:t>
                </a:r>
                <a:r>
                  <a:rPr lang="ro-RO" sz="1600" dirty="0"/>
                  <a:t>este incrementat </a:t>
                </a:r>
                <a:endParaRPr lang="en-US" sz="1600" dirty="0" smtClean="0"/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 smtClean="0"/>
                  <a:t>valoarea </a:t>
                </a:r>
                <a:r>
                  <a:rPr lang="ro-RO" sz="1600" dirty="0" smtClean="0"/>
                  <a:t>ceasului logic este asociată evenimentului</a:t>
                </a:r>
                <a:r>
                  <a:rPr lang="en-US" sz="1600" dirty="0" smtClean="0"/>
                  <a:t> </a:t>
                </a:r>
                <a:r>
                  <a:rPr lang="ro-RO" sz="1600" dirty="0" smtClean="0"/>
                  <a:t>ca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amprentă de timp </a:t>
                </a:r>
                <a:endParaRPr lang="ro-RO" sz="1600" dirty="0" smtClean="0"/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1600" dirty="0" smtClean="0"/>
                  <a:t> la transmiterea unui mesaj 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 smtClean="0"/>
                  <a:t>incrementează </a:t>
                </a:r>
                <a:r>
                  <a:rPr lang="ro-RO" sz="1600" dirty="0">
                    <a:solidFill>
                      <a:srgbClr val="C00000"/>
                    </a:solidFill>
                  </a:rPr>
                  <a:t>cl</a:t>
                </a:r>
                <a:r>
                  <a:rPr lang="ro-RO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smtClean="0"/>
                  <a:t>al </a:t>
                </a:r>
                <a:r>
                  <a:rPr lang="en-US" sz="1600" dirty="0" err="1" smtClean="0"/>
                  <a:t>procesului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transmitator</a:t>
                </a:r>
                <a:r>
                  <a:rPr lang="en-US" sz="1600" dirty="0" smtClean="0"/>
                  <a:t> </a:t>
                </a:r>
                <a:r>
                  <a:rPr lang="ro-RO" sz="1600" dirty="0" smtClean="0"/>
                  <a:t>cu </a:t>
                </a:r>
                <a:r>
                  <a:rPr lang="ro-RO" sz="1600" dirty="0"/>
                  <a:t>1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 smtClean="0"/>
                  <a:t>actualizează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tt </a:t>
                </a:r>
                <a:r>
                  <a:rPr lang="ro-RO" sz="1600" dirty="0" smtClean="0"/>
                  <a:t>:=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cl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1600" dirty="0" smtClean="0"/>
                  <a:t>la </a:t>
                </a:r>
                <a:r>
                  <a:rPr lang="ro-RO" sz="1600" dirty="0" smtClean="0"/>
                  <a:t>primirea unui mesaj cu amprenta de timp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tt</a:t>
                </a:r>
                <a:r>
                  <a:rPr lang="ro-RO" sz="1600" dirty="0" smtClean="0"/>
                  <a:t>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 smtClean="0"/>
                  <a:t>actualizează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cl</a:t>
                </a:r>
                <a:r>
                  <a:rPr lang="ro-RO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ro-RO" sz="1600" dirty="0" smtClean="0"/>
                  <a:t>:= maxim(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cl</a:t>
                </a:r>
                <a:r>
                  <a:rPr lang="ro-RO" sz="1600" dirty="0" smtClean="0"/>
                  <a:t>,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tt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)</a:t>
                </a:r>
                <a:r>
                  <a:rPr lang="ro-RO" sz="1600" dirty="0" smtClean="0"/>
                  <a:t> </a:t>
                </a:r>
                <a:r>
                  <a:rPr lang="en-US" sz="1600" dirty="0" smtClean="0"/>
                  <a:t>+ </a:t>
                </a:r>
                <a:r>
                  <a:rPr lang="ro-RO" sz="1600" dirty="0" smtClean="0"/>
                  <a:t>1</a:t>
                </a:r>
                <a:endParaRPr lang="ro-RO" sz="1600" dirty="0" smtClean="0"/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endParaRPr lang="ro-RO" sz="1600" dirty="0" smtClean="0"/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1600" dirty="0" smtClean="0"/>
                  <a:t>Ordonare parțială: 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a</a:t>
                </a:r>
                <a:r>
                  <a:rPr lang="ro-RO" sz="1600" b="1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o-RO" sz="1600" b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→</a:t>
                </a:r>
                <a:r>
                  <a:rPr lang="ro-RO" sz="1600" dirty="0" smtClean="0">
                    <a:solidFill>
                      <a:srgbClr val="C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ro-RO" sz="16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ro-RO" sz="1600" dirty="0" smtClean="0">
                    <a:solidFill>
                      <a:srgbClr val="C00000"/>
                    </a:solidFill>
                  </a:rPr>
                  <a:t> cl(a) &lt; cl(b)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endParaRPr lang="ro-RO" sz="1600" dirty="0" smtClean="0"/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endParaRPr lang="ro-RO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1700213"/>
                <a:ext cx="8642350" cy="4897437"/>
              </a:xfrm>
              <a:blipFill rotWithShape="1">
                <a:blip r:embed="rId2"/>
                <a:stretch>
                  <a:fillRect l="-212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Ceasuri</a:t>
            </a:r>
            <a:r>
              <a:rPr lang="en-US" sz="2800" dirty="0"/>
              <a:t> </a:t>
            </a:r>
            <a:r>
              <a:rPr lang="en-US" sz="2800" dirty="0" err="1"/>
              <a:t>logice</a:t>
            </a:r>
            <a:r>
              <a:rPr lang="en-US" sz="2800" dirty="0"/>
              <a:t> 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ordonarea</a:t>
            </a:r>
            <a:r>
              <a:rPr lang="en-US" sz="2800" dirty="0"/>
              <a:t> </a:t>
            </a:r>
            <a:r>
              <a:rPr lang="en-US" sz="2800" dirty="0" err="1"/>
              <a:t>evenimentelor</a:t>
            </a:r>
            <a:r>
              <a:rPr lang="en-US" sz="2800" dirty="0"/>
              <a:t>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248069" y="5430021"/>
            <a:ext cx="287258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 smtClean="0"/>
              <a:t>f</a:t>
            </a:r>
            <a:endParaRPr lang="en-US" b="1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528870" y="2716658"/>
            <a:ext cx="0" cy="2803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528870" y="2820474"/>
            <a:ext cx="768240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528870" y="4118177"/>
            <a:ext cx="768240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528870" y="5423166"/>
            <a:ext cx="768240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1047951" y="2716658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189929" y="2716658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850989" y="4014361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512049" y="4014361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1463216" y="5319350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264895" y="5319350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72" y="2509026"/>
                <a:ext cx="620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o-RO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" y="2509026"/>
                <a:ext cx="620618" cy="46166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788" y="3858636"/>
                <a:ext cx="620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o-RO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" y="3858636"/>
                <a:ext cx="620618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788" y="5135408"/>
                <a:ext cx="620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o-RO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" y="5135408"/>
                <a:ext cx="620618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28673" y="3036911"/>
                <a:ext cx="608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20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ro-RO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3036911"/>
                <a:ext cx="608885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355847" y="4390800"/>
                <a:ext cx="608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20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ro-RO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847" y="4390800"/>
                <a:ext cx="608885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926204" y="2901195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782" y="2912033"/>
            <a:ext cx="356189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b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47173" y="4159964"/>
            <a:ext cx="320922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c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79901" y="4156825"/>
            <a:ext cx="356189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d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09942" y="5430021"/>
            <a:ext cx="320922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 smtClean="0"/>
              <a:t>e</a:t>
            </a:r>
            <a:endParaRPr lang="en-US" b="1" dirty="0"/>
          </a:p>
        </p:txBody>
      </p:sp>
      <p:cxnSp>
        <p:nvCxnSpPr>
          <p:cNvPr id="62" name="Straight Arrow Connector 61"/>
          <p:cNvCxnSpPr>
            <a:stCxn id="46" idx="5"/>
            <a:endCxn id="47" idx="1"/>
          </p:cNvCxnSpPr>
          <p:nvPr/>
        </p:nvCxnSpPr>
        <p:spPr bwMode="auto">
          <a:xfrm>
            <a:off x="2367154" y="2893883"/>
            <a:ext cx="1514242" cy="115088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5"/>
            <a:endCxn id="50" idx="1"/>
          </p:cNvCxnSpPr>
          <p:nvPr/>
        </p:nvCxnSpPr>
        <p:spPr bwMode="auto">
          <a:xfrm>
            <a:off x="5689274" y="4191586"/>
            <a:ext cx="1606029" cy="11581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211271" y="3751549"/>
            <a:ext cx="89723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 smtClean="0"/>
              <a:t>Timp</a:t>
            </a:r>
          </a:p>
          <a:p>
            <a:r>
              <a:rPr lang="ro-RO" b="1" dirty="0" smtClean="0"/>
              <a:t>fizic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26204" y="2262455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1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114311" y="2262455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 smtClean="0"/>
              <a:t>2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68573" y="3612066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475280" y="3612066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 smtClean="0"/>
              <a:t>4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2310" y="4869160"/>
            <a:ext cx="3385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1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224957" y="4938653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 smtClean="0"/>
              <a:t>5</a:t>
            </a:r>
            <a:endParaRPr lang="en-US" b="1" dirty="0"/>
          </a:p>
        </p:txBody>
      </p:sp>
      <p:sp>
        <p:nvSpPr>
          <p:cNvPr id="16393" name="Title 163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Exemplu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388" y="1782763"/>
                <a:ext cx="8713787" cy="4741862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Folosește primitive P și V</a:t>
                </a:r>
              </a:p>
              <a:p>
                <a:pPr lvl="1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Când un proces execută o operaţie P sau V el difuzează mesaje </a:t>
                </a:r>
                <a:r>
                  <a:rPr lang="ro-RO" sz="1700" dirty="0" smtClean="0">
                    <a:solidFill>
                      <a:srgbClr val="C00000"/>
                    </a:solidFill>
                  </a:rPr>
                  <a:t>m(id, tag, ts) </a:t>
                </a:r>
                <a:r>
                  <a:rPr lang="ro-RO" sz="1700" dirty="0" smtClean="0"/>
                  <a:t>celorlalte procese: </a:t>
                </a:r>
              </a:p>
              <a:p>
                <a:pPr lvl="2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None/>
                </a:pPr>
                <a:r>
                  <a:rPr lang="ro-RO" sz="1700" dirty="0" smtClean="0">
                    <a:solidFill>
                      <a:srgbClr val="C00000"/>
                    </a:solidFill>
                  </a:rPr>
                  <a:t>broadcast ch(m) </a:t>
                </a:r>
                <a:r>
                  <a:rPr lang="ro-RO" sz="1700" dirty="0" smtClean="0"/>
                  <a:t>trimite </a:t>
                </a:r>
                <a:r>
                  <a:rPr lang="ro-RO" sz="1700" dirty="0" smtClean="0">
                    <a:solidFill>
                      <a:srgbClr val="C00000"/>
                    </a:solidFill>
                  </a:rPr>
                  <a:t>m</a:t>
                </a:r>
                <a:r>
                  <a:rPr lang="ro-RO" sz="1700" dirty="0" smtClean="0"/>
                  <a:t> pe fiecare din </a:t>
                </a:r>
                <a:r>
                  <a:rPr lang="ro-RO" sz="1700" dirty="0" smtClean="0">
                    <a:solidFill>
                      <a:srgbClr val="C00000"/>
                    </a:solidFill>
                  </a:rPr>
                  <a:t>ch[1:n</a:t>
                </a:r>
                <a:r>
                  <a:rPr lang="ro-RO" sz="1700" dirty="0" smtClean="0">
                    <a:solidFill>
                      <a:srgbClr val="C00000"/>
                    </a:solidFill>
                  </a:rPr>
                  <a:t>]</a:t>
                </a:r>
                <a:endParaRPr lang="en-US" sz="1700" dirty="0" smtClean="0">
                  <a:solidFill>
                    <a:srgbClr val="C00000"/>
                  </a:solidFill>
                </a:endParaRPr>
              </a:p>
              <a:p>
                <a:pPr lvl="2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altLang="en-US" sz="1700" dirty="0" err="1"/>
                  <a:t>mesajul</a:t>
                </a:r>
                <a:r>
                  <a:rPr lang="fr-FR" altLang="en-US" sz="1700" dirty="0"/>
                  <a:t> </a:t>
                </a:r>
                <a:r>
                  <a:rPr lang="fr-FR" altLang="en-US" sz="1700" dirty="0">
                    <a:solidFill>
                      <a:srgbClr val="C00000"/>
                    </a:solidFill>
                  </a:rPr>
                  <a:t>m</a:t>
                </a:r>
                <a:r>
                  <a:rPr lang="fr-FR" altLang="en-US" sz="1700" dirty="0"/>
                  <a:t> are </a:t>
                </a:r>
                <a:r>
                  <a:rPr lang="fr-FR" altLang="en-US" sz="1700" dirty="0" err="1"/>
                  <a:t>aceeasi</a:t>
                </a:r>
                <a:r>
                  <a:rPr lang="fr-FR" altLang="en-US" sz="1700" dirty="0"/>
                  <a:t> </a:t>
                </a:r>
                <a:r>
                  <a:rPr lang="fr-FR" altLang="en-US" sz="1700" dirty="0" err="1"/>
                  <a:t>amprenta</a:t>
                </a:r>
                <a:r>
                  <a:rPr lang="fr-FR" altLang="en-US" sz="1700" dirty="0"/>
                  <a:t> de </a:t>
                </a:r>
                <a:r>
                  <a:rPr lang="fr-FR" altLang="en-US" sz="1700" dirty="0" err="1"/>
                  <a:t>timp</a:t>
                </a:r>
                <a:r>
                  <a:rPr lang="fr-FR" altLang="en-US" sz="1700" dirty="0"/>
                  <a:t> </a:t>
                </a:r>
                <a:r>
                  <a:rPr lang="fr-FR" altLang="en-US" sz="1700" dirty="0" err="1"/>
                  <a:t>pe</a:t>
                </a:r>
                <a:r>
                  <a:rPr lang="fr-FR" altLang="en-US" sz="1700" dirty="0"/>
                  <a:t> </a:t>
                </a:r>
                <a:r>
                  <a:rPr lang="fr-FR" altLang="en-US" sz="1700" dirty="0" err="1"/>
                  <a:t>toate</a:t>
                </a:r>
                <a:r>
                  <a:rPr lang="fr-FR" altLang="en-US" sz="1700" dirty="0"/>
                  <a:t> </a:t>
                </a:r>
                <a:r>
                  <a:rPr lang="fr-FR" altLang="en-US" sz="1700" dirty="0" err="1"/>
                  <a:t>canalele</a:t>
                </a:r>
                <a:endParaRPr lang="ro-RO" sz="1700" dirty="0"/>
              </a:p>
              <a:p>
                <a:pPr lvl="1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Analizează răspunsurile pentru a determina continuarea execuţiei</a:t>
                </a:r>
              </a:p>
              <a:p>
                <a:pPr lvl="1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ro-RO" sz="1700" dirty="0" smtClean="0"/>
              </a:p>
              <a:p>
                <a:pPr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Fiecare proces:</a:t>
                </a:r>
              </a:p>
              <a:p>
                <a:pPr lvl="1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Stochează o coadă de mesaje </a:t>
                </a:r>
                <a:r>
                  <a:rPr lang="ro-RO" sz="1700" dirty="0" smtClean="0">
                    <a:solidFill>
                      <a:srgbClr val="FF0000"/>
                    </a:solidFill>
                  </a:rPr>
                  <a:t>mq</a:t>
                </a:r>
                <a:r>
                  <a:rPr lang="ro-RO" sz="1700" dirty="0" smtClean="0"/>
                  <a:t> și un ceas logic </a:t>
                </a:r>
                <a:r>
                  <a:rPr lang="ro-RO" sz="1700" dirty="0" smtClean="0">
                    <a:solidFill>
                      <a:srgbClr val="FF0000"/>
                    </a:solidFill>
                  </a:rPr>
                  <a:t>cl</a:t>
                </a:r>
              </a:p>
              <a:p>
                <a:pPr lvl="1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La recepția unui mesaj P sau V îl stochează în </a:t>
                </a:r>
                <a:r>
                  <a:rPr lang="ro-RO" sz="1700" dirty="0" smtClean="0">
                    <a:solidFill>
                      <a:srgbClr val="FF0000"/>
                    </a:solidFill>
                  </a:rPr>
                  <a:t>mq</a:t>
                </a:r>
                <a:r>
                  <a:rPr lang="ro-RO" sz="1700" dirty="0" smtClean="0"/>
                  <a:t>, sortat crescător după </a:t>
                </a:r>
                <a:r>
                  <a:rPr lang="ro-RO" sz="1700" dirty="0" smtClean="0">
                    <a:solidFill>
                      <a:srgbClr val="FF0000"/>
                    </a:solidFill>
                  </a:rPr>
                  <a:t>ts</a:t>
                </a:r>
                <a:r>
                  <a:rPr lang="ro-RO" sz="1700" dirty="0" smtClean="0"/>
                  <a:t> </a:t>
                </a:r>
              </a:p>
              <a:p>
                <a:pPr lvl="1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Transmite prin broadcast ACK </a:t>
                </a:r>
                <a:r>
                  <a:rPr lang="ro-RO" sz="17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(folosit pentru a actualiza </a:t>
                </a:r>
                <a:r>
                  <a:rPr lang="ro-RO" sz="1700" i="1" dirty="0" smtClean="0">
                    <a:solidFill>
                      <a:srgbClr val="FF0000"/>
                    </a:solidFill>
                  </a:rPr>
                  <a:t>prefixele stabile</a:t>
                </a:r>
                <a:r>
                  <a:rPr lang="ro-RO" sz="1700" i="1" dirty="0" smtClean="0"/>
                  <a:t> </a:t>
                </a:r>
                <a:r>
                  <a:rPr lang="ro-RO" sz="17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din mq)</a:t>
                </a:r>
              </a:p>
              <a:p>
                <a:pPr lvl="1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Stochează o variabila s </a:t>
                </a:r>
                <a:r>
                  <a:rPr lang="ro-RO" sz="17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(semaforul)</a:t>
                </a:r>
                <a:r>
                  <a:rPr lang="ro-RO" sz="1700" dirty="0" smtClean="0"/>
                  <a:t>:</a:t>
                </a:r>
              </a:p>
              <a:p>
                <a:pPr lvl="2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V – s este incrementat și mesajul șters</a:t>
                </a:r>
              </a:p>
              <a:p>
                <a:pPr lvl="2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P – dacă </a:t>
                </a:r>
                <a14:m>
                  <m:oMath xmlns:m="http://schemas.openxmlformats.org/officeDocument/2006/math">
                    <m:r>
                      <a:rPr lang="ro-RO" sz="1700" b="0" i="1" smtClean="0">
                        <a:latin typeface="Cambria Math"/>
                      </a:rPr>
                      <m:t>𝑠</m:t>
                    </m:r>
                    <m:r>
                      <a:rPr lang="ro-RO" sz="17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ro-RO" sz="1700" dirty="0" smtClean="0"/>
                  <a:t>, s decrementat și mesajul șters</a:t>
                </a:r>
              </a:p>
              <a:p>
                <a:pPr lvl="3" eaLnBrk="1" hangingPunct="1">
                  <a:lnSpc>
                    <a:spcPct val="7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700" dirty="0" smtClean="0"/>
                  <a:t>mesajele P sunt procesate în ordinea în care apar în prefixul stabil deci fiecare proces ia aceeași decizie despre ordinea terminării operațiilor P 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ro-RO" sz="17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388" y="1782763"/>
                <a:ext cx="8713787" cy="4741862"/>
              </a:xfrm>
              <a:blipFill rotWithShape="1">
                <a:blip r:embed="rId2"/>
                <a:stretch>
                  <a:fillRect l="-210" t="-2185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639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Aplica</a:t>
            </a:r>
            <a:r>
              <a:rPr lang="ro-RO" sz="2800" dirty="0"/>
              <a:t>ț</a:t>
            </a:r>
            <a:r>
              <a:rPr lang="en-US" sz="2800" dirty="0" err="1"/>
              <a:t>ie</a:t>
            </a:r>
            <a:r>
              <a:rPr lang="en-US" sz="2800" dirty="0"/>
              <a:t>: </a:t>
            </a:r>
            <a:r>
              <a:rPr lang="en-US" sz="2800" dirty="0" err="1"/>
              <a:t>semafoare</a:t>
            </a:r>
            <a:r>
              <a:rPr lang="en-US" sz="2800" dirty="0"/>
              <a:t> </a:t>
            </a:r>
            <a:r>
              <a:rPr lang="en-US" sz="2800" dirty="0" err="1"/>
              <a:t>distribuite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763000" cy="4805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ro-RO" sz="2000" dirty="0" smtClean="0"/>
              <a:t>Implementarea semafoarelor: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ro-RO" sz="1800" dirty="0" smtClean="0"/>
              <a:t>procesele </a:t>
            </a:r>
            <a:r>
              <a:rPr lang="ro-RO" sz="1800" dirty="0" smtClean="0">
                <a:solidFill>
                  <a:srgbClr val="FF0000"/>
                </a:solidFill>
              </a:rPr>
              <a:t>Utiliz(i)</a:t>
            </a:r>
            <a:r>
              <a:rPr lang="ro-RO" sz="1800" dirty="0" smtClean="0"/>
              <a:t> iniţiază operaţiile P sau V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ro-RO" sz="1800" dirty="0" smtClean="0"/>
              <a:t>procesele </a:t>
            </a:r>
            <a:r>
              <a:rPr lang="ro-RO" sz="1800" dirty="0" smtClean="0">
                <a:solidFill>
                  <a:srgbClr val="FF0000"/>
                </a:solidFill>
              </a:rPr>
              <a:t>Ajutor(i)</a:t>
            </a:r>
            <a:r>
              <a:rPr lang="ro-RO" sz="1800" dirty="0" smtClean="0"/>
              <a:t> implementează operaţiile P și V</a:t>
            </a:r>
          </a:p>
          <a:p>
            <a:pPr lvl="1" eaLnBrk="1" hangingPunct="1">
              <a:lnSpc>
                <a:spcPct val="80000"/>
              </a:lnSpc>
            </a:pPr>
            <a:endParaRPr lang="ro-RO" sz="1800" dirty="0" smtClean="0"/>
          </a:p>
          <a:p>
            <a:pPr eaLnBrk="1" hangingPunct="1">
              <a:lnSpc>
                <a:spcPct val="80000"/>
              </a:lnSpc>
            </a:pPr>
            <a:endParaRPr lang="ro-RO" sz="200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2663788" y="3284984"/>
            <a:ext cx="2592288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Utiliz[i]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3788" y="5445224"/>
            <a:ext cx="2592288" cy="576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dirty="0" smtClean="0">
                <a:solidFill>
                  <a:schemeClr val="tx1"/>
                </a:solidFill>
                <a:latin typeface="Times" charset="0"/>
              </a:rPr>
              <a:t>Ajutor</a:t>
            </a:r>
            <a:r>
              <a:rPr kumimoji="0" lang="ro-R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[i]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88480" y="4365104"/>
            <a:ext cx="648072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007" y="447950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</a:t>
            </a:r>
            <a:r>
              <a:rPr lang="ro-RO" dirty="0" smtClean="0"/>
              <a:t>tart[i]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084168" y="4365104"/>
            <a:ext cx="648072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479995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opsem[i]</a:t>
            </a:r>
            <a:endParaRPr lang="en-US" dirty="0"/>
          </a:p>
        </p:txBody>
      </p:sp>
      <p:cxnSp>
        <p:nvCxnSpPr>
          <p:cNvPr id="7" name="Elbow Connector 6"/>
          <p:cNvCxnSpPr>
            <a:stCxn id="3" idx="0"/>
            <a:endCxn id="2" idx="1"/>
          </p:cNvCxnSpPr>
          <p:nvPr/>
        </p:nvCxnSpPr>
        <p:spPr bwMode="auto">
          <a:xfrm rot="5400000" flipH="1" flipV="1">
            <a:off x="1642108" y="3343424"/>
            <a:ext cx="792088" cy="1251272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" idx="3"/>
            <a:endCxn id="8" idx="0"/>
          </p:cNvCxnSpPr>
          <p:nvPr/>
        </p:nvCxnSpPr>
        <p:spPr bwMode="auto">
          <a:xfrm>
            <a:off x="5256076" y="3573016"/>
            <a:ext cx="1152128" cy="79208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5" idx="3"/>
          </p:cNvCxnSpPr>
          <p:nvPr/>
        </p:nvCxnSpPr>
        <p:spPr bwMode="auto">
          <a:xfrm rot="5400000">
            <a:off x="5472100" y="4797152"/>
            <a:ext cx="720080" cy="115212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3" idx="2"/>
          </p:cNvCxnSpPr>
          <p:nvPr/>
        </p:nvCxnSpPr>
        <p:spPr bwMode="auto">
          <a:xfrm rot="10800000">
            <a:off x="1412516" y="5013176"/>
            <a:ext cx="1251272" cy="72008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3501008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Utiliz[j]</a:t>
            </a:r>
          </a:p>
          <a:p>
            <a:r>
              <a:rPr lang="ro-RO" dirty="0" smtClean="0"/>
              <a:t>Ajutor[j]</a:t>
            </a:r>
            <a:endParaRPr lang="en-US" dirty="0"/>
          </a:p>
        </p:txBody>
      </p:sp>
      <p:cxnSp>
        <p:nvCxnSpPr>
          <p:cNvPr id="31" name="Elbow Connector 30"/>
          <p:cNvCxnSpPr>
            <a:stCxn id="21" idx="1"/>
            <a:endCxn id="8" idx="3"/>
          </p:cNvCxnSpPr>
          <p:nvPr/>
        </p:nvCxnSpPr>
        <p:spPr bwMode="auto">
          <a:xfrm rot="10800000" flipV="1">
            <a:off x="6732240" y="3916506"/>
            <a:ext cx="432048" cy="7726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itle 1639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Aplica</a:t>
            </a:r>
            <a:r>
              <a:rPr lang="ro-RO" sz="2800" dirty="0"/>
              <a:t>ț</a:t>
            </a:r>
            <a:r>
              <a:rPr lang="en-US" sz="2800" dirty="0" err="1"/>
              <a:t>ie</a:t>
            </a:r>
            <a:r>
              <a:rPr lang="en-US" sz="2800" dirty="0"/>
              <a:t>: </a:t>
            </a:r>
            <a:r>
              <a:rPr lang="en-US" sz="2800" dirty="0" err="1"/>
              <a:t>semafoare</a:t>
            </a:r>
            <a:r>
              <a:rPr lang="en-US" sz="2800" dirty="0"/>
              <a:t> </a:t>
            </a:r>
            <a:r>
              <a:rPr lang="en-US" sz="2800" dirty="0" err="1" smtClean="0"/>
              <a:t>distribuite</a:t>
            </a:r>
            <a:r>
              <a:rPr lang="ro-RO" sz="2800" dirty="0" smtClean="0"/>
              <a:t> (2)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86800" cy="5314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000" b="1" dirty="0" err="1" smtClean="0">
                <a:solidFill>
                  <a:srgbClr val="C00000"/>
                </a:solidFill>
                <a:latin typeface="Courier New" pitchFamily="49" charset="0"/>
              </a:rPr>
              <a:t>enum</a:t>
            </a:r>
            <a:r>
              <a:rPr lang="es-E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s-ES" sz="2000" dirty="0" err="1" smtClean="0">
                <a:solidFill>
                  <a:srgbClr val="C00000"/>
                </a:solidFill>
                <a:latin typeface="Courier New" pitchFamily="49" charset="0"/>
              </a:rPr>
              <a:t>fel</a:t>
            </a:r>
            <a:r>
              <a:rPr lang="es-ES" sz="2000" dirty="0" smtClean="0">
                <a:solidFill>
                  <a:srgbClr val="C00000"/>
                </a:solidFill>
                <a:latin typeface="Courier New" pitchFamily="49" charset="0"/>
              </a:rPr>
              <a:t>(V</a:t>
            </a:r>
            <a:r>
              <a:rPr lang="es-ES" sz="2000" dirty="0" smtClean="0">
                <a:solidFill>
                  <a:srgbClr val="C00000"/>
                </a:solidFill>
                <a:latin typeface="Courier New" pitchFamily="49" charset="0"/>
              </a:rPr>
              <a:t>, P, </a:t>
            </a:r>
            <a:r>
              <a:rPr lang="es-ES" sz="2000" dirty="0" err="1" smtClean="0">
                <a:solidFill>
                  <a:srgbClr val="C00000"/>
                </a:solidFill>
                <a:latin typeface="Courier New" pitchFamily="49" charset="0"/>
              </a:rPr>
              <a:t>ack</a:t>
            </a:r>
            <a:r>
              <a:rPr lang="es-E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sv-SE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2000" b="1" dirty="0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 opsem[1:n</a:t>
            </a: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](int transm, fel op, int timp);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start[1:n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timp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20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 Utiliz[i= 1 to n] {</a:t>
            </a:r>
            <a:endParaRPr lang="sv-SE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sv-SE" sz="2000" b="1" dirty="0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 cl =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0; 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2000" dirty="0" smtClean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sv-SE" sz="2000" dirty="0" smtClean="0">
                <a:solidFill>
                  <a:schemeClr val="tx2"/>
                </a:solidFill>
                <a:latin typeface="Courier New" pitchFamily="49" charset="0"/>
              </a:rPr>
              <a:t>ceas logic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sv-SE" sz="20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sv-SE" sz="2000" b="1" dirty="0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 ts;</a:t>
            </a:r>
            <a:endParaRPr lang="sv-SE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20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cl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cl</a:t>
            </a: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	broadcast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opsem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V, cl);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   	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opera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ia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V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 ...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cl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cl</a:t>
            </a: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broadcast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opsem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P, cl);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opera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ț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ia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P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en-US" sz="20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	receive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start[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ts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 cl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max(cl,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ts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)+1; 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" name="Title 1639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Aplica</a:t>
            </a:r>
            <a:r>
              <a:rPr lang="ro-RO" sz="2800" dirty="0"/>
              <a:t>ț</a:t>
            </a:r>
            <a:r>
              <a:rPr lang="en-US" sz="2800" dirty="0" err="1"/>
              <a:t>ie</a:t>
            </a:r>
            <a:r>
              <a:rPr lang="en-US" sz="2800" dirty="0"/>
              <a:t>: </a:t>
            </a:r>
            <a:r>
              <a:rPr lang="en-US" sz="2800" dirty="0" err="1"/>
              <a:t>semafoare</a:t>
            </a:r>
            <a:r>
              <a:rPr lang="en-US" sz="2800" dirty="0"/>
              <a:t> </a:t>
            </a:r>
            <a:r>
              <a:rPr lang="en-US" sz="2800" dirty="0" err="1" smtClean="0"/>
              <a:t>distribuite</a:t>
            </a:r>
            <a:r>
              <a:rPr lang="ro-RO" sz="2800" dirty="0" smtClean="0"/>
              <a:t> (3)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0" y="836613"/>
            <a:ext cx="9144000" cy="1439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686800" cy="5835650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Ajutor[i = 1 to n]{</a:t>
            </a:r>
            <a:endParaRPr lang="sv-SE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struct{int transm, fel k, int ts) qelem;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sv-SE" sz="16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qelem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qm[lmax]; </a:t>
            </a:r>
            <a:r>
              <a:rPr lang="sv-SE" altLang="en-US" sz="1600" dirty="0">
                <a:solidFill>
                  <a:srgbClr val="0000FF"/>
                </a:solidFill>
              </a:rPr>
              <a:t>/*coada ordonata dupa timestamp tm*/</a:t>
            </a:r>
            <a:r>
              <a:rPr lang="sv-SE" altLang="en-US" sz="1600" dirty="0"/>
              <a:t>	</a:t>
            </a:r>
            <a:endParaRPr lang="sv-SE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int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cl =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0;</a:t>
            </a:r>
            <a:endParaRPr lang="sv-SE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int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sem =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valoare_initial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int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transm; 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fel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 k; </a:t>
            </a:r>
            <a:r>
              <a:rPr lang="sv-SE" sz="1600" b="1" dirty="0" smtClean="0">
                <a:solidFill>
                  <a:srgbClr val="C00000"/>
                </a:solidFill>
                <a:latin typeface="Courier New" pitchFamily="49" charset="0"/>
              </a:rPr>
              <a:t>int </a:t>
            </a:r>
            <a:r>
              <a:rPr lang="sv-SE" sz="1600" dirty="0" smtClean="0">
                <a:solidFill>
                  <a:srgbClr val="C00000"/>
                </a:solidFill>
                <a:latin typeface="Courier New" pitchFamily="49" charset="0"/>
              </a:rPr>
              <a:t>ts;</a:t>
            </a:r>
            <a:endParaRPr lang="sv-SE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(true)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en-US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receive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opsem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transm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, k,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ts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cl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max(cl,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ts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1; 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if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(k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==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P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or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k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==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V)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ro-RO" sz="160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    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nsereaz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transm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k,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ts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î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n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locul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corespunz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tor 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î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n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qm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		    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cl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cl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1;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broadcast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opsem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ack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, cl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else if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(k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==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ack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î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nregistreaz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 transmiterea unui ack;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[mesajele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V complet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confirmate]</a:t>
            </a:r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{</a:t>
            </a:r>
            <a:endParaRPr lang="pt-BR" sz="1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        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scoate mesaj din qm;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          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sem := sem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; }</a:t>
            </a:r>
            <a:endParaRPr lang="pt-BR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   </a:t>
            </a:r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[mesajele P complet confirmate</a:t>
            </a:r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</a:rPr>
              <a:t> st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sem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0] {</a:t>
            </a:r>
            <a:endParaRPr lang="pt-BR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    </a:t>
            </a:r>
            <a:r>
              <a:rPr lang="pt-BR" sz="1600" dirty="0" smtClean="0">
                <a:solidFill>
                  <a:srgbClr val="C00000"/>
                </a:solidFill>
                <a:latin typeface="Courier New" pitchFamily="49" charset="0"/>
              </a:rPr>
              <a:t>scoate mesaj (transm, k, ts) din qm;</a:t>
            </a:r>
            <a:r>
              <a:rPr lang="pt-BR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endParaRPr lang="ro-RO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     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sem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:=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sem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-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tansm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==</a:t>
            </a:r>
            <a:r>
              <a:rPr lang="ro-RO" sz="16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{cl := cl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16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1;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send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start[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](cl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);} }</a:t>
            </a:r>
            <a:endParaRPr lang="en-US" sz="16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sz="16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600" b="1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ro-RO" sz="16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ro-RO" sz="16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5" name="Title 1639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Aplica</a:t>
            </a:r>
            <a:r>
              <a:rPr lang="ro-RO" sz="2800" dirty="0"/>
              <a:t>ț</a:t>
            </a:r>
            <a:r>
              <a:rPr lang="en-US" sz="2800" dirty="0" err="1"/>
              <a:t>ie</a:t>
            </a:r>
            <a:r>
              <a:rPr lang="en-US" sz="2800" dirty="0"/>
              <a:t>: </a:t>
            </a:r>
            <a:r>
              <a:rPr lang="en-US" sz="2800" dirty="0" err="1"/>
              <a:t>semafoare</a:t>
            </a:r>
            <a:r>
              <a:rPr lang="en-US" sz="2800" dirty="0"/>
              <a:t> </a:t>
            </a:r>
            <a:r>
              <a:rPr lang="en-US" sz="2800" dirty="0" err="1" smtClean="0"/>
              <a:t>distribuite</a:t>
            </a:r>
            <a:r>
              <a:rPr lang="ro-RO" sz="2800" dirty="0" smtClean="0"/>
              <a:t> (4)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1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31950"/>
                <a:ext cx="8839200" cy="2667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fr-FR" sz="2000" dirty="0" smtClean="0"/>
                  <a:t>Cu </a:t>
                </a:r>
                <a:r>
                  <a:rPr lang="fr-FR" sz="2000" dirty="0" err="1" smtClean="0"/>
                  <a:t>soluţia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Lamport</a:t>
                </a:r>
                <a:r>
                  <a:rPr lang="fr-FR" sz="2000" dirty="0" smtClean="0"/>
                  <a:t>:</a:t>
                </a:r>
                <a:endParaRPr lang="pt-BR" sz="2000" dirty="0" smtClean="0"/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pt-BR" sz="2000" dirty="0" smtClean="0">
                    <a:solidFill>
                      <a:srgbClr val="C00000"/>
                    </a:solidFill>
                  </a:rPr>
                  <a:t>e precede f 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pt-BR" sz="2000" dirty="0" smtClean="0">
                    <a:solidFill>
                      <a:srgbClr val="C00000"/>
                    </a:solidFill>
                  </a:rPr>
                  <a:t> amprenta_logică (e) &lt; amprenta_logică (f)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pt-BR" sz="2000" dirty="0" smtClean="0"/>
                  <a:t>Dar</a:t>
                </a: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pt-BR" sz="2000" dirty="0" smtClean="0">
                    <a:solidFill>
                      <a:srgbClr val="C00000"/>
                    </a:solidFill>
                  </a:rPr>
                  <a:t>amprenta_logică (e) &lt; amprenta_logică (f) 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⇏</m:t>
                    </m:r>
                  </m:oMath>
                </a14:m>
                <a:r>
                  <a:rPr lang="pt-BR" sz="2000" dirty="0" smtClean="0">
                    <a:solidFill>
                      <a:srgbClr val="C00000"/>
                    </a:solidFill>
                  </a:rPr>
                  <a:t>  e precede f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sz="2000" dirty="0" smtClean="0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Ex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: </a:t>
                </a:r>
                <a:r>
                  <a:rPr lang="pt-BR" sz="2000" dirty="0" smtClean="0"/>
                  <a:t>se poate spune ca </a:t>
                </a:r>
                <a:r>
                  <a:rPr lang="pt-BR" sz="2000" b="1" dirty="0" smtClean="0">
                    <a:solidFill>
                      <a:srgbClr val="C00000"/>
                    </a:solidFill>
                  </a:rPr>
                  <a:t>e</a:t>
                </a:r>
                <a:r>
                  <a:rPr lang="pt-BR" sz="2000" dirty="0" smtClean="0"/>
                  <a:t> precede </a:t>
                </a:r>
                <a:r>
                  <a:rPr lang="pt-BR" sz="2000" b="1" dirty="0" smtClean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/>
                  <a:t> ?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err="1" smtClean="0"/>
                  <a:t>Solu</a:t>
                </a:r>
                <a:r>
                  <a:rPr lang="ro-RO" sz="2000" b="1" dirty="0" smtClean="0"/>
                  <a:t>ț</a:t>
                </a:r>
                <a:r>
                  <a:rPr lang="en-US" sz="2000" b="1" dirty="0" err="1" smtClean="0"/>
                  <a:t>ia</a:t>
                </a:r>
                <a:r>
                  <a:rPr lang="en-US" sz="2000" b="1" dirty="0" smtClean="0"/>
                  <a:t>:</a:t>
                </a:r>
                <a:r>
                  <a:rPr lang="en-US" sz="2000" dirty="0" smtClean="0"/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ceasuri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logice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vectoriale</a:t>
                </a:r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541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31950"/>
                <a:ext cx="8839200" cy="2667000"/>
              </a:xfrm>
              <a:blipFill rotWithShape="1">
                <a:blip r:embed="rId3"/>
                <a:stretch>
                  <a:fillRect l="-690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47958" y="4142220"/>
            <a:ext cx="6248084" cy="2527140"/>
            <a:chOff x="4079706" y="2120073"/>
            <a:chExt cx="6248084" cy="2527140"/>
          </a:xfrm>
        </p:grpSpPr>
        <p:grpSp>
          <p:nvGrpSpPr>
            <p:cNvPr id="35" name="Group 34"/>
            <p:cNvGrpSpPr/>
            <p:nvPr/>
          </p:nvGrpSpPr>
          <p:grpSpPr>
            <a:xfrm>
              <a:off x="4079706" y="2120073"/>
              <a:ext cx="6248084" cy="2527140"/>
              <a:chOff x="-196125" y="2195367"/>
              <a:chExt cx="9304629" cy="376340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48069" y="5362933"/>
                <a:ext cx="40152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f</a:t>
                </a:r>
                <a:endParaRPr lang="en-US" sz="2000" b="1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 bwMode="auto">
              <a:xfrm>
                <a:off x="528870" y="2716658"/>
                <a:ext cx="0" cy="28030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528870" y="2820474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528870" y="4118177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528870" y="5423166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 bwMode="auto">
              <a:xfrm>
                <a:off x="1047951" y="2716658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2189929" y="2716658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3850989" y="4014361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5512049" y="4014361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4665947" y="5319350"/>
                <a:ext cx="207631" cy="2076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7264895" y="5319350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-196125" y="2509026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125" y="2509026"/>
                    <a:ext cx="620618" cy="461664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l="-4412" r="-23529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-189010" y="3858636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9010" y="3858636"/>
                    <a:ext cx="620618" cy="461664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 l="-2899" r="-23188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-189010" y="5135407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9010" y="5135407"/>
                    <a:ext cx="620618" cy="461664"/>
                  </a:xfrm>
                  <a:prstGeom prst="rect">
                    <a:avLst/>
                  </a:prstGeom>
                  <a:blipFill rotWithShape="1">
                    <a:blip r:embed="rId6" cstate="print"/>
                    <a:stretch>
                      <a:fillRect l="-2899" r="-23188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928673" y="3036911"/>
                    <a:ext cx="608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ro-RO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73" y="3036911"/>
                    <a:ext cx="608885" cy="400110"/>
                  </a:xfrm>
                  <a:prstGeom prst="rect">
                    <a:avLst/>
                  </a:prstGeom>
                  <a:blipFill rotWithShape="1">
                    <a:blip r:embed="rId7" cstate="print"/>
                    <a:stretch>
                      <a:fillRect r="-25373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6355847" y="4390800"/>
                    <a:ext cx="608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ro-RO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5847" y="4390800"/>
                    <a:ext cx="608885" cy="400110"/>
                  </a:xfrm>
                  <a:prstGeom prst="rect">
                    <a:avLst/>
                  </a:prstGeom>
                  <a:blipFill rotWithShape="1">
                    <a:blip r:embed="rId8" cstate="print"/>
                    <a:stretch>
                      <a:fillRect r="-26866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/>
              <p:cNvSpPr txBox="1"/>
              <p:nvPr/>
            </p:nvSpPr>
            <p:spPr>
              <a:xfrm>
                <a:off x="926204" y="2834107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a</a:t>
                </a:r>
                <a:endParaRPr lang="en-US" sz="20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7782" y="2844944"/>
                <a:ext cx="487465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b</a:t>
                </a:r>
                <a:endParaRPr lang="en-US" sz="20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47172" y="4092876"/>
                <a:ext cx="44449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c</a:t>
                </a:r>
                <a:endParaRPr lang="en-US" sz="20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79901" y="4089737"/>
                <a:ext cx="487465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d</a:t>
                </a:r>
                <a:endParaRPr lang="en-US" sz="20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612674" y="5362933"/>
                <a:ext cx="44449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e</a:t>
                </a:r>
                <a:endParaRPr lang="en-US" sz="2000" b="1" dirty="0"/>
              </a:p>
            </p:txBody>
          </p:sp>
          <p:cxnSp>
            <p:nvCxnSpPr>
              <p:cNvPr id="57" name="Straight Arrow Connector 56"/>
              <p:cNvCxnSpPr>
                <a:stCxn id="42" idx="5"/>
                <a:endCxn id="43" idx="1"/>
              </p:cNvCxnSpPr>
              <p:nvPr/>
            </p:nvCxnSpPr>
            <p:spPr bwMode="auto">
              <a:xfrm>
                <a:off x="2367154" y="2893883"/>
                <a:ext cx="1514242" cy="11508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4" idx="5"/>
                <a:endCxn id="46" idx="1"/>
              </p:cNvCxnSpPr>
              <p:nvPr/>
            </p:nvCxnSpPr>
            <p:spPr bwMode="auto">
              <a:xfrm>
                <a:off x="5689274" y="4191586"/>
                <a:ext cx="1606029" cy="115817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8211271" y="3751549"/>
                <a:ext cx="897233" cy="830997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b="1" dirty="0" smtClean="0"/>
                  <a:t>Timp</a:t>
                </a:r>
              </a:p>
              <a:p>
                <a:r>
                  <a:rPr lang="ro-RO" b="1" dirty="0" smtClean="0"/>
                  <a:t>fizic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26204" y="2195367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114311" y="2195367"/>
                <a:ext cx="465979" cy="59584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68574" y="3544978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3</a:t>
                </a:r>
                <a:endParaRPr lang="en-US" sz="20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75280" y="3544978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95042" y="4802072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1</a:t>
                </a:r>
                <a:endParaRPr lang="en-US" sz="20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224957" y="4871565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5</a:t>
                </a:r>
                <a:endParaRPr lang="en-US" sz="2000" b="1" dirty="0"/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6305335" y="2237179"/>
              <a:ext cx="1441572" cy="2312991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69" name="Title 1639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Ceasuri logice vectoriale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556792"/>
                <a:ext cx="9144000" cy="5278438"/>
              </a:xfrm>
            </p:spPr>
            <p:txBody>
              <a:bodyPr/>
              <a:lstStyle/>
              <a:p>
                <a:pPr eaLnBrk="1" hangingPunct="1"/>
                <a:r>
                  <a:rPr lang="ro-RO" sz="1800" dirty="0" smtClean="0"/>
                  <a:t>Fiecare</a:t>
                </a:r>
                <a:r>
                  <a:rPr lang="pt-B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i="1" dirty="0" smtClean="0"/>
                  <a:t> </a:t>
                </a:r>
                <a:r>
                  <a:rPr lang="ro-RO" sz="1800" dirty="0" smtClean="0"/>
                  <a:t>are </a:t>
                </a:r>
                <a:r>
                  <a:rPr lang="pt-BR" sz="1800" dirty="0" smtClean="0"/>
                  <a:t>asociat </a:t>
                </a:r>
                <a:r>
                  <a:rPr lang="ro-RO" sz="1800" dirty="0" smtClean="0"/>
                  <a:t>un tablou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b="0" i="1" smtClean="0">
                        <a:latin typeface="Cambria Math"/>
                      </a:rPr>
                      <m:t>[1..</m:t>
                    </m:r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pt-BR" sz="1800" i="1" dirty="0" smtClean="0"/>
                  <a:t> </a:t>
                </a:r>
                <a:r>
                  <a:rPr lang="pt-BR" sz="1800" dirty="0" smtClean="0"/>
                  <a:t>în care: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pt-BR" sz="1800" i="1" dirty="0"/>
                  <a:t> </a:t>
                </a:r>
                <a:r>
                  <a:rPr lang="pt-BR" sz="1800" dirty="0" smtClean="0"/>
                  <a:t>este num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rul de </a:t>
                </a:r>
                <a:r>
                  <a:rPr lang="pt-BR" sz="1800" dirty="0" smtClean="0">
                    <a:solidFill>
                      <a:srgbClr val="C00000"/>
                    </a:solidFill>
                  </a:rPr>
                  <a:t>evenimente </a:t>
                </a:r>
                <a:r>
                  <a:rPr lang="pt-BR" sz="1800" dirty="0" smtClean="0"/>
                  <a:t>produse în procesul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1800" i="1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latin typeface="Cambria Math"/>
                      </a:rPr>
                      <m:t>𝑗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pt-BR" sz="1800" i="1" dirty="0"/>
                  <a:t> </a:t>
                </a:r>
                <a:r>
                  <a:rPr lang="pt-BR" sz="1800" dirty="0" smtClean="0"/>
                  <a:t>este num</a:t>
                </a:r>
                <a:r>
                  <a:rPr lang="ro-RO" sz="1800" dirty="0" smtClean="0"/>
                  <a:t>ărul de</a:t>
                </a:r>
                <a:r>
                  <a:rPr lang="pt-BR" sz="1800" dirty="0" smtClean="0"/>
                  <a:t> </a:t>
                </a:r>
                <a:r>
                  <a:rPr lang="pt-BR" sz="1800" dirty="0" smtClean="0">
                    <a:solidFill>
                      <a:srgbClr val="C00000"/>
                    </a:solidFill>
                  </a:rPr>
                  <a:t>even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imente </a:t>
                </a:r>
                <a:r>
                  <a:rPr lang="ro-RO" sz="1800" dirty="0" smtClean="0"/>
                  <a:t>despre 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i="1" dirty="0" smtClean="0"/>
                  <a:t> </a:t>
                </a:r>
                <a:r>
                  <a:rPr lang="ro-RO" sz="1800" dirty="0" smtClean="0"/>
                  <a:t>ştie </a:t>
                </a:r>
                <a:r>
                  <a:rPr lang="ro-RO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 aflat) </a:t>
                </a:r>
                <a:r>
                  <a:rPr lang="ro-RO" sz="1800" dirty="0" smtClean="0"/>
                  <a:t>că au avut loc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 smtClean="0"/>
                  <a:t>.</a:t>
                </a:r>
                <a:endParaRPr lang="ro-RO" sz="1800" dirty="0" smtClean="0"/>
              </a:p>
              <a:p>
                <a:pPr lvl="1" eaLnBrk="1" hangingPunct="1"/>
                <a:endParaRPr lang="pt-BR" sz="1500" dirty="0" smtClean="0"/>
              </a:p>
              <a:p>
                <a:pPr eaLnBrk="1" hangingPunct="1"/>
                <a:r>
                  <a:rPr lang="pt-BR" sz="1800" dirty="0" smtClean="0"/>
                  <a:t>Procesul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 smtClean="0"/>
                  <a:t> actualizeaz</a:t>
                </a:r>
                <a:r>
                  <a:rPr lang="ro-RO" sz="1800" dirty="0" smtClean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la fiecare </a:t>
                </a:r>
                <a:r>
                  <a:rPr lang="pt-BR" sz="1800" b="1" dirty="0" smtClean="0"/>
                  <a:t>eveniment</a:t>
                </a:r>
                <a:r>
                  <a:rPr lang="pt-BR" sz="1800" dirty="0" smtClean="0"/>
                  <a:t>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endParaRPr lang="ro-RO" sz="1800" dirty="0" smtClean="0"/>
              </a:p>
              <a:p>
                <a:pPr lvl="1" eaLnBrk="1" hangingPunct="1"/>
                <a:r>
                  <a:rPr lang="pt-BR" sz="1800" dirty="0" smtClean="0"/>
                  <a:t>e.g. pentru procesorul 3, (1,2,</a:t>
                </a:r>
                <a:r>
                  <a:rPr lang="pt-BR" sz="1800" dirty="0" smtClean="0">
                    <a:solidFill>
                      <a:srgbClr val="C00000"/>
                    </a:solidFill>
                  </a:rPr>
                  <a:t>1</a:t>
                </a:r>
                <a:r>
                  <a:rPr lang="pt-BR" sz="1800" dirty="0" smtClean="0"/>
                  <a:t>,3) </a:t>
                </a:r>
                <a:r>
                  <a:rPr lang="pt-BR" sz="1800" dirty="0" smtClean="0">
                    <a:sym typeface="Wingdings" pitchFamily="2" charset="2"/>
                  </a:rPr>
                  <a:t></a:t>
                </a:r>
                <a:r>
                  <a:rPr lang="pt-BR" sz="1800" dirty="0" smtClean="0"/>
                  <a:t> (1,2,</a:t>
                </a:r>
                <a:r>
                  <a:rPr lang="pt-BR" sz="1800" dirty="0" smtClean="0">
                    <a:solidFill>
                      <a:srgbClr val="C00000"/>
                    </a:solidFill>
                  </a:rPr>
                  <a:t>2</a:t>
                </a:r>
                <a:r>
                  <a:rPr lang="pt-BR" sz="1800" dirty="0" smtClean="0"/>
                  <a:t>,3)</a:t>
                </a:r>
                <a:endParaRPr lang="ro-RO" sz="1800" dirty="0" smtClean="0"/>
              </a:p>
              <a:p>
                <a:pPr lvl="1" eaLnBrk="1" hangingPunct="1"/>
                <a:endParaRPr lang="pt-BR" sz="1500" dirty="0" smtClean="0"/>
              </a:p>
              <a:p>
                <a:pPr eaLnBrk="1" hangingPunct="1"/>
                <a:r>
                  <a:rPr lang="pt-BR" sz="1800" dirty="0" smtClean="0"/>
                  <a:t>C</a:t>
                </a:r>
                <a:r>
                  <a:rPr lang="ro-RO" sz="1800" dirty="0" smtClean="0"/>
                  <a:t>â</a:t>
                </a:r>
                <a:r>
                  <a:rPr lang="pt-BR" sz="1800" dirty="0" smtClean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 smtClean="0"/>
                  <a:t> </a:t>
                </a:r>
                <a:r>
                  <a:rPr lang="pt-BR" sz="1800" b="1" dirty="0" smtClean="0"/>
                  <a:t>transmite</a:t>
                </a:r>
                <a:r>
                  <a:rPr lang="pt-BR" sz="1800" dirty="0" smtClean="0"/>
                  <a:t> mesajul </a:t>
                </a:r>
                <a:r>
                  <a:rPr lang="pt-BR" sz="1800" i="1" dirty="0" smtClean="0"/>
                  <a:t>m</a:t>
                </a:r>
                <a:r>
                  <a:rPr lang="pt-BR" sz="1800" dirty="0" smtClean="0"/>
                  <a:t> </a:t>
                </a:r>
                <a:r>
                  <a:rPr lang="pt-BR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(eveniment </a:t>
                </a:r>
                <a:r>
                  <a:rPr lang="pt-BR" sz="1800" i="1" dirty="0" smtClean="0">
                    <a:solidFill>
                      <a:srgbClr val="C00000"/>
                    </a:solidFill>
                  </a:rPr>
                  <a:t>send m</a:t>
                </a:r>
                <a:r>
                  <a:rPr lang="pt-BR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pt-BR" sz="1800" i="1" dirty="0" smtClean="0"/>
                  <a:t>:</a:t>
                </a:r>
                <a:endParaRPr lang="fr-FR" sz="1800" i="1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 smtClean="0"/>
                  <a:t> </a:t>
                </a:r>
                <a:r>
                  <a:rPr lang="fr-FR" sz="1800" dirty="0" err="1" smtClean="0"/>
                  <a:t>incrementeaz</a:t>
                </a:r>
                <a:r>
                  <a:rPr lang="ro-RO" sz="1800" dirty="0" smtClean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b="0" i="1" smtClean="0"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latin typeface="Cambria Math"/>
                      </a:rPr>
                      <m:t>𝑖</m:t>
                    </m:r>
                    <m:r>
                      <a:rPr lang="ro-RO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fr-FR" sz="1800" i="1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 smtClean="0"/>
                  <a:t> </a:t>
                </a:r>
                <a:r>
                  <a:rPr lang="fr-FR" sz="1800" dirty="0" err="1" smtClean="0"/>
                  <a:t>adaugă</a:t>
                </a:r>
                <a:r>
                  <a:rPr lang="fr-F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1800" dirty="0" smtClean="0"/>
                  <a:t>la </a:t>
                </a:r>
                <a:r>
                  <a:rPr lang="fr-FR" sz="1800" i="1" dirty="0" smtClean="0">
                    <a:solidFill>
                      <a:srgbClr val="C00000"/>
                    </a:solidFill>
                  </a:rPr>
                  <a:t>m</a:t>
                </a:r>
                <a:r>
                  <a:rPr lang="fr-FR" sz="1800" dirty="0" smtClean="0"/>
                  <a:t> ca </a:t>
                </a:r>
                <a:r>
                  <a:rPr lang="fr-FR" sz="1800" dirty="0" err="1" smtClean="0"/>
                  <a:t>vector</a:t>
                </a:r>
                <a:r>
                  <a:rPr lang="fr-FR" sz="1800" dirty="0" smtClean="0"/>
                  <a:t> de </a:t>
                </a:r>
                <a:r>
                  <a:rPr lang="fr-FR" sz="1800" dirty="0" err="1" smtClean="0"/>
                  <a:t>amprente</a:t>
                </a:r>
                <a:r>
                  <a:rPr lang="fr-FR" sz="1800" dirty="0" smtClean="0"/>
                  <a:t> de </a:t>
                </a:r>
                <a:r>
                  <a:rPr lang="fr-FR" sz="1800" dirty="0" err="1" smtClean="0"/>
                  <a:t>timp</a:t>
                </a:r>
                <a:r>
                  <a:rPr lang="fr-FR" sz="1800" dirty="0" smtClean="0"/>
                  <a:t> curent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endParaRPr lang="ro-RO" sz="1800" b="1" dirty="0" smtClean="0">
                  <a:solidFill>
                    <a:srgbClr val="FF0000"/>
                  </a:solidFill>
                </a:endParaRPr>
              </a:p>
              <a:p>
                <a:pPr lvl="1" eaLnBrk="1" hangingPunct="1"/>
                <a:endParaRPr lang="fr-FR" sz="1500" dirty="0" smtClean="0"/>
              </a:p>
              <a:p>
                <a:pPr eaLnBrk="1" hangingPunct="1"/>
                <a:r>
                  <a:rPr lang="fr-FR" sz="1800" dirty="0" smtClean="0"/>
                  <a:t>C</a:t>
                </a:r>
                <a:r>
                  <a:rPr lang="ro-RO" sz="1800" dirty="0" smtClean="0"/>
                  <a:t>â</a:t>
                </a:r>
                <a:r>
                  <a:rPr lang="fr-FR" sz="1800" dirty="0" err="1" smtClean="0"/>
                  <a:t>nd</a:t>
                </a:r>
                <a:r>
                  <a:rPr lang="fr-F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800" dirty="0" smtClean="0"/>
                  <a:t> </a:t>
                </a:r>
                <a:r>
                  <a:rPr lang="fr-FR" sz="1800" b="1" dirty="0" smtClean="0"/>
                  <a:t>prime</a:t>
                </a:r>
                <a:r>
                  <a:rPr lang="ro-RO" sz="1800" b="1" dirty="0" smtClean="0"/>
                  <a:t>ş</a:t>
                </a:r>
                <a:r>
                  <a:rPr lang="fr-FR" sz="1800" b="1" dirty="0" smtClean="0"/>
                  <a:t>te</a:t>
                </a:r>
                <a:r>
                  <a:rPr lang="fr-FR" sz="1800" dirty="0" smtClean="0"/>
                  <a:t> </a:t>
                </a:r>
                <a:r>
                  <a:rPr lang="fr-FR" sz="1800" i="1" dirty="0" smtClean="0">
                    <a:solidFill>
                      <a:srgbClr val="C00000"/>
                    </a:solidFill>
                  </a:rPr>
                  <a:t>m</a:t>
                </a:r>
                <a:r>
                  <a:rPr lang="fr-FR" sz="1800" dirty="0" smtClean="0"/>
                  <a:t> </a:t>
                </a:r>
                <a:r>
                  <a:rPr lang="ro-RO" sz="1800" dirty="0" smtClean="0"/>
                  <a:t>ș</a:t>
                </a:r>
                <a:r>
                  <a:rPr lang="fr-FR" sz="1800" dirty="0" smtClean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ro-RO" sz="1800" dirty="0" smtClean="0"/>
                  <a:t> </a:t>
                </a:r>
                <a:r>
                  <a:rPr lang="fr-FR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fr-FR" sz="18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eveniment</a:t>
                </a:r>
                <a:r>
                  <a:rPr lang="fr-FR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1800" i="1" dirty="0" err="1" smtClean="0">
                    <a:solidFill>
                      <a:srgbClr val="C00000"/>
                    </a:solidFill>
                  </a:rPr>
                  <a:t>receive</a:t>
                </a:r>
                <a:r>
                  <a:rPr lang="fr-FR" sz="1800" i="1" dirty="0" smtClean="0">
                    <a:solidFill>
                      <a:srgbClr val="C00000"/>
                    </a:solidFill>
                  </a:rPr>
                  <a:t> m</a:t>
                </a:r>
                <a:r>
                  <a:rPr lang="fr-FR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fr-FR" sz="1800" i="1" dirty="0" smtClean="0"/>
                  <a:t>:</a:t>
                </a:r>
                <a:endParaRPr lang="en-US" sz="1800" i="1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ajusteaz</a:t>
                </a:r>
                <a:r>
                  <a:rPr lang="ro-RO" sz="1800" dirty="0" smtClean="0"/>
                  <a:t>ă</a:t>
                </a:r>
                <a:r>
                  <a:rPr lang="en-US" sz="1800" dirty="0" smtClean="0"/>
                  <a:t>: 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o-RO" sz="1800" b="0" i="1" smtClean="0">
                        <a:latin typeface="Cambria Math"/>
                      </a:rPr>
                      <m:t>=</m:t>
                    </m:r>
                    <m:r>
                      <a:rPr lang="ro-RO" sz="1800" b="0" i="1" smtClean="0">
                        <a:latin typeface="Cambria Math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ro-RO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ro-RO" sz="1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/>
                              </a:rPr>
                              <m:t>𝑣𝑡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ro-RO" sz="1800" b="0" i="1" smtClean="0">
                            <a:latin typeface="Cambria Math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/>
                          </a:rPr>
                          <m:t>𝑘</m:t>
                        </m:r>
                        <m:r>
                          <a:rPr lang="ro-RO" sz="1800" b="0" i="1" smtClean="0">
                            <a:latin typeface="Cambria Math"/>
                          </a:rPr>
                          <m:t>]</m:t>
                        </m:r>
                      </m:e>
                    </m:d>
                  </m:oMath>
                </a14:m>
                <a:r>
                  <a:rPr lang="en-US" sz="1800" dirty="0" smtClean="0"/>
                  <a:t> pentru </a:t>
                </a:r>
                <a:r>
                  <a:rPr lang="en-US" sz="1800" dirty="0" err="1" smtClean="0"/>
                  <a:t>fiecare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1800" dirty="0" smtClean="0"/>
              </a:p>
              <a:p>
                <a:pPr lvl="2" eaLnBrk="1" hangingPunct="1">
                  <a:buFontTx/>
                  <a:buNone/>
                </a:pP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e.g.,</a:t>
                </a:r>
                <a:r>
                  <a:rPr lang="ro-RO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prime</a:t>
                </a:r>
                <a:r>
                  <a:rPr lang="ro-RO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ș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 un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mesaj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cu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timpul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(3,2,4)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iar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timpul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curent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al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lui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este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(3,4,3),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atunci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ajusteaza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timpul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la (3,4,4)</a:t>
                </a:r>
                <a:endParaRPr lang="es-E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 smtClean="0"/>
                  <a:t> </a:t>
                </a:r>
                <a:r>
                  <a:rPr lang="es-ES" sz="1800" dirty="0" err="1" smtClean="0"/>
                  <a:t>incrementeaz</a:t>
                </a:r>
                <a:r>
                  <a:rPr lang="ro-RO" sz="1800" dirty="0" smtClean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s-ES" sz="1800" dirty="0" err="1" smtClean="0"/>
                  <a:t>cu</a:t>
                </a:r>
                <a:r>
                  <a:rPr lang="es-ES" sz="1800" dirty="0" smtClean="0"/>
                  <a:t> 1</a:t>
                </a:r>
                <a:r>
                  <a:rPr lang="en-US" sz="1800" dirty="0" smtClean="0"/>
                  <a:t> </a:t>
                </a:r>
              </a:p>
            </p:txBody>
          </p:sp>
        </mc:Choice>
        <mc:Fallback>
          <p:sp>
            <p:nvSpPr>
              <p:cNvPr id="225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556792"/>
                <a:ext cx="9144000" cy="5278438"/>
              </a:xfrm>
              <a:blipFill rotWithShape="1">
                <a:blip r:embed="rId2"/>
                <a:stretch>
                  <a:fillRect l="-400" t="-577" r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639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Ceasuri logice vectoriale (2)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Ceasuri logice vectoriale (3)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152400" y="4010581"/>
                <a:ext cx="9144000" cy="261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pt-BR" sz="2000" i="1" dirty="0" smtClean="0"/>
                  <a:t>Aplicarea regulilor ceasurilor logice vectoriale</a:t>
                </a:r>
                <a:r>
                  <a:rPr lang="en-US" sz="1600" dirty="0"/>
                  <a:t> </a:t>
                </a:r>
              </a:p>
              <a:p>
                <a:r>
                  <a:rPr lang="sv-SE" sz="1800" dirty="0"/>
                  <a:t>Reguli: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 smtClean="0"/>
                  <a:t> </a:t>
                </a:r>
                <a:r>
                  <a:rPr lang="sv-SE" sz="1800" dirty="0"/>
                  <a:t>= 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</a:t>
                </a:r>
                <a:r>
                  <a:rPr lang="sv-SE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sv-SE" sz="1800" dirty="0"/>
                  <a:t>, pentru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𝑖</m:t>
                    </m:r>
                    <m:r>
                      <a:rPr lang="ro-RO" sz="1800" b="0" i="1" smtClean="0">
                        <a:latin typeface="Cambria Math"/>
                      </a:rPr>
                      <m:t>=1, …, </m:t>
                    </m:r>
                    <m:r>
                      <a:rPr lang="ro-RO" sz="1800" b="0" i="1" smtClean="0">
                        <a:latin typeface="Cambria Math"/>
                      </a:rPr>
                      <m:t>𝑁</m:t>
                    </m:r>
                  </m:oMath>
                </a14:m>
                <a:endParaRPr lang="sv-SE" sz="1800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 b="0" i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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sv-SE" sz="1800" dirty="0"/>
                  <a:t>, 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=1, …, 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</m:oMath>
                </a14:m>
                <a:endParaRPr lang="sv-SE" sz="1800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 b="0" i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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sv-SE" sz="1800" dirty="0"/>
                  <a:t>, </a:t>
                </a:r>
                <a:r>
                  <a:rPr lang="ro-RO" sz="1800" dirty="0" smtClean="0"/>
                  <a:t>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>
                        <a:latin typeface="Cambria Math"/>
                      </a:rPr>
                      <m:t>&lt;</m:t>
                    </m:r>
                  </m:oMath>
                </a14:m>
                <a:r>
                  <a:rPr lang="ro-RO" sz="1800" dirty="0" smtClean="0"/>
                  <a:t>&gt;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 smtClean="0"/>
                  <a:t> </a:t>
                </a:r>
                <a:r>
                  <a:rPr lang="ro-RO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(de exemplu (1,2,2) &lt; (1,3,2))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sv-SE" sz="1800" dirty="0"/>
              </a:p>
              <a:p>
                <a:r>
                  <a:rPr lang="en-US" sz="1800" dirty="0"/>
                  <a:t>Fie </a:t>
                </a:r>
                <a:r>
                  <a:rPr lang="en-US" sz="1800" dirty="0" err="1" smtClean="0"/>
                  <a:t>vt</a:t>
                </a:r>
                <a:r>
                  <a:rPr lang="en-US" sz="1800" dirty="0" smtClean="0"/>
                  <a:t>(a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şi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vt</a:t>
                </a:r>
                <a:r>
                  <a:rPr lang="en-US" sz="1800" dirty="0" smtClean="0"/>
                  <a:t>(b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vectorii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amprente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timp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asociaţi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ev</a:t>
                </a:r>
                <a:r>
                  <a:rPr lang="ro-RO" sz="1800" dirty="0"/>
                  <a:t>.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a </a:t>
                </a:r>
                <a:r>
                  <a:rPr lang="en-US" sz="1800" dirty="0" err="1"/>
                  <a:t>şi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b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Atunci</a:t>
                </a:r>
                <a:r>
                  <a:rPr lang="en-US" sz="1800" dirty="0"/>
                  <a:t>:</a:t>
                </a:r>
                <a:endParaRPr lang="pt-BR" sz="1800" dirty="0"/>
              </a:p>
              <a:p>
                <a:pPr lvl="1"/>
                <a:r>
                  <a:rPr lang="pt-BR" sz="1800" b="1" dirty="0"/>
                  <a:t>vt(a) &lt; vt(b) </a:t>
                </a:r>
                <a:r>
                  <a:rPr lang="ro-RO" sz="1800" b="1" dirty="0"/>
                  <a:t>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pt-BR" sz="1800" b="1" dirty="0" smtClean="0"/>
                  <a:t> </a:t>
                </a:r>
                <a:r>
                  <a:rPr lang="pt-BR" sz="1800" b="1" dirty="0" smtClean="0">
                    <a:solidFill>
                      <a:srgbClr val="C00000"/>
                    </a:solidFill>
                  </a:rPr>
                  <a:t>ev</a:t>
                </a:r>
                <a:r>
                  <a:rPr lang="ro-RO" sz="1800" b="1" dirty="0" smtClean="0">
                    <a:solidFill>
                      <a:srgbClr val="C00000"/>
                    </a:solidFill>
                  </a:rPr>
                  <a:t>enimentul</a:t>
                </a:r>
                <a:r>
                  <a:rPr lang="pt-BR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pt-BR" sz="1800" b="1" dirty="0">
                    <a:solidFill>
                      <a:srgbClr val="C00000"/>
                    </a:solidFill>
                  </a:rPr>
                  <a:t>a precede cauzal b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800" b="1" dirty="0" err="1"/>
                  <a:t>vt</a:t>
                </a:r>
                <a:r>
                  <a:rPr lang="en-US" sz="1800" b="1" dirty="0"/>
                  <a:t>(a)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≮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(b) and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(a)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≯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(b) and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(a)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(b) </a:t>
                </a:r>
                <a:r>
                  <a:rPr lang="en-US" sz="1800" b="1" dirty="0">
                    <a:sym typeface="Wingdings" pitchFamily="2" charset="2"/>
                  </a:rPr>
                  <a:t></a:t>
                </a:r>
                <a:r>
                  <a:rPr lang="en-US" sz="1800" b="1" dirty="0"/>
                  <a:t>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ev</a:t>
                </a:r>
                <a:r>
                  <a:rPr lang="ro-RO" sz="1800" b="1" dirty="0" smtClean="0">
                    <a:solidFill>
                      <a:srgbClr val="C00000"/>
                    </a:solidFill>
                  </a:rPr>
                  <a:t>enimentele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a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şi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b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sunt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concurente</a:t>
                </a: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010581"/>
                <a:ext cx="9144000" cy="2616101"/>
              </a:xfrm>
              <a:prstGeom prst="rect">
                <a:avLst/>
              </a:prstGeom>
              <a:blipFill rotWithShape="1">
                <a:blip r:embed="rId2"/>
                <a:stretch>
                  <a:fillRect l="-533" t="-699" b="-3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447958" y="1700808"/>
            <a:ext cx="6248084" cy="2527140"/>
            <a:chOff x="4729184" y="2009562"/>
            <a:chExt cx="6248084" cy="2527140"/>
          </a:xfrm>
        </p:grpSpPr>
        <p:grpSp>
          <p:nvGrpSpPr>
            <p:cNvPr id="6" name="Group 5"/>
            <p:cNvGrpSpPr/>
            <p:nvPr/>
          </p:nvGrpSpPr>
          <p:grpSpPr>
            <a:xfrm>
              <a:off x="4729184" y="2009562"/>
              <a:ext cx="6248084" cy="2527140"/>
              <a:chOff x="-196125" y="2195367"/>
              <a:chExt cx="9304629" cy="376340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48069" y="5362933"/>
                <a:ext cx="40152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f</a:t>
                </a:r>
                <a:endParaRPr lang="en-US" sz="2000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528870" y="2716658"/>
                <a:ext cx="0" cy="28030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28870" y="2820474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28870" y="4118177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28870" y="5489325"/>
                <a:ext cx="768240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 bwMode="auto">
              <a:xfrm>
                <a:off x="1047951" y="2716658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189929" y="2716658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3850989" y="4014361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5512049" y="4014361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641108" y="5319350"/>
                <a:ext cx="207631" cy="2076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7264895" y="5319350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-196125" y="2509026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125" y="2509026"/>
                    <a:ext cx="620618" cy="461664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 l="-4412" r="-23529" b="-5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-189010" y="3858636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9010" y="3858636"/>
                    <a:ext cx="620618" cy="461664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l="-2899" r="-23188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-189010" y="5135407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9010" y="5135407"/>
                    <a:ext cx="620618" cy="461664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 l="-2899" r="-23188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928673" y="3036911"/>
                    <a:ext cx="608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ro-RO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73" y="3036911"/>
                    <a:ext cx="608885" cy="400110"/>
                  </a:xfrm>
                  <a:prstGeom prst="rect">
                    <a:avLst/>
                  </a:prstGeom>
                  <a:blipFill rotWithShape="1">
                    <a:blip r:embed="rId6" cstate="print"/>
                    <a:stretch>
                      <a:fillRect r="-25373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355847" y="4390800"/>
                    <a:ext cx="608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o-RO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ro-RO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5847" y="4390800"/>
                    <a:ext cx="608885" cy="400110"/>
                  </a:xfrm>
                  <a:prstGeom prst="rect">
                    <a:avLst/>
                  </a:prstGeom>
                  <a:blipFill rotWithShape="1">
                    <a:blip r:embed="rId7" cstate="print"/>
                    <a:stretch>
                      <a:fillRect r="-26866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/>
              <p:cNvSpPr txBox="1"/>
              <p:nvPr/>
            </p:nvSpPr>
            <p:spPr>
              <a:xfrm>
                <a:off x="926204" y="2834107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a</a:t>
                </a:r>
                <a:endParaRPr lang="en-US" sz="20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57782" y="2844944"/>
                <a:ext cx="487465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b</a:t>
                </a:r>
                <a:endParaRPr lang="en-US" sz="20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47172" y="4092876"/>
                <a:ext cx="44449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c</a:t>
                </a:r>
                <a:endParaRPr lang="en-US" sz="20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79901" y="4089737"/>
                <a:ext cx="487465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d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7835" y="5321858"/>
                <a:ext cx="44449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e</a:t>
                </a:r>
                <a:endParaRPr lang="en-US" sz="2000" b="1" dirty="0"/>
              </a:p>
            </p:txBody>
          </p:sp>
          <p:cxnSp>
            <p:nvCxnSpPr>
              <p:cNvPr id="34" name="Straight Arrow Connector 33"/>
              <p:cNvCxnSpPr>
                <a:stCxn id="19" idx="5"/>
                <a:endCxn id="20" idx="1"/>
              </p:cNvCxnSpPr>
              <p:nvPr/>
            </p:nvCxnSpPr>
            <p:spPr bwMode="auto">
              <a:xfrm>
                <a:off x="2367154" y="2893883"/>
                <a:ext cx="1514242" cy="11508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1" idx="5"/>
                <a:endCxn id="23" idx="1"/>
              </p:cNvCxnSpPr>
              <p:nvPr/>
            </p:nvCxnSpPr>
            <p:spPr bwMode="auto">
              <a:xfrm>
                <a:off x="5689274" y="4191586"/>
                <a:ext cx="1606029" cy="115817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8211271" y="3751549"/>
                <a:ext cx="897233" cy="830997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b="1" dirty="0" smtClean="0"/>
                  <a:t>Timp</a:t>
                </a:r>
              </a:p>
              <a:p>
                <a:r>
                  <a:rPr lang="ro-RO" b="1" dirty="0" smtClean="0"/>
                  <a:t>fizic</a:t>
                </a:r>
                <a:endParaRPr lang="en-US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27670" y="2195367"/>
                <a:ext cx="1482920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(1, 0, 0)</a:t>
                </a:r>
                <a:endParaRPr lang="en-US" sz="2000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592439" y="2020778"/>
              <a:ext cx="5163045" cy="2170182"/>
              <a:chOff x="5592439" y="2020778"/>
              <a:chExt cx="5163045" cy="21701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97042" y="2020778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(2, 0, 0)</a:t>
                </a:r>
                <a:endParaRPr lang="en-US" sz="2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64647" y="2884874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(2, 1, 0)</a:t>
                </a:r>
                <a:endParaRPr lang="en-US" sz="20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85633" y="2884874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(2, 2, 0)</a:t>
                </a:r>
                <a:endParaRPr lang="en-US" sz="20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92439" y="3790850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(0, 0, 1)</a:t>
                </a:r>
                <a:endParaRPr lang="en-US" sz="2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759699" y="3790850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 smtClean="0"/>
                  <a:t>(2, </a:t>
                </a:r>
                <a:r>
                  <a:rPr lang="ro-RO" sz="2000" b="1" dirty="0"/>
                  <a:t>2</a:t>
                </a:r>
                <a:r>
                  <a:rPr lang="ro-RO" sz="2000" b="1" dirty="0" smtClean="0"/>
                  <a:t>, </a:t>
                </a:r>
                <a:r>
                  <a:rPr lang="ro-RO" sz="2000" b="1" dirty="0"/>
                  <a:t>2</a:t>
                </a:r>
                <a:r>
                  <a:rPr lang="ro-RO" sz="2000" b="1" dirty="0" smtClean="0"/>
                  <a:t>)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4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Ceasuri</a:t>
            </a:r>
            <a:r>
              <a:rPr lang="en-US" sz="2800" dirty="0" smtClean="0"/>
              <a:t> </a:t>
            </a:r>
            <a:r>
              <a:rPr lang="en-US" sz="2800" dirty="0" err="1" smtClean="0"/>
              <a:t>fizice</a:t>
            </a:r>
            <a:endParaRPr 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74838"/>
            <a:ext cx="8362950" cy="45259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ro-RO" sz="2800" dirty="0" smtClean="0"/>
              <a:t>Timpul este </a:t>
            </a:r>
            <a:r>
              <a:rPr lang="ro-RO" sz="2800" dirty="0" smtClean="0">
                <a:solidFill>
                  <a:srgbClr val="FF0000"/>
                </a:solidFill>
              </a:rPr>
              <a:t>ne-ambiguu</a:t>
            </a:r>
            <a:r>
              <a:rPr lang="ro-RO" sz="2800" dirty="0" smtClean="0"/>
              <a:t> în sisteme </a:t>
            </a:r>
            <a:r>
              <a:rPr lang="ro-RO" sz="2800" dirty="0" smtClean="0">
                <a:solidFill>
                  <a:srgbClr val="FF0000"/>
                </a:solidFill>
              </a:rPr>
              <a:t>ne-distribuite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ro-RO" sz="2400" dirty="0" smtClean="0"/>
              <a:t>există un singur ceas și (de obicei) kernelul face apeluri pentru a-i accesa valoarea</a:t>
            </a:r>
          </a:p>
          <a:p>
            <a:pPr eaLnBrk="1" hangingPunct="1">
              <a:spcAft>
                <a:spcPts val="600"/>
              </a:spcAft>
            </a:pPr>
            <a:r>
              <a:rPr lang="ro-RO" sz="2800" dirty="0" smtClean="0"/>
              <a:t>Folosit implicit în multe aplicații </a:t>
            </a:r>
            <a:endParaRPr lang="en-US" sz="28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sz="2400" i="1" dirty="0" smtClean="0"/>
              <a:t>Ex</a:t>
            </a:r>
            <a:r>
              <a:rPr lang="ro-RO" sz="2400" i="1" dirty="0" smtClean="0"/>
              <a:t>:</a:t>
            </a:r>
            <a:r>
              <a:rPr lang="ro-RO" sz="2400" dirty="0" smtClean="0"/>
              <a:t> </a:t>
            </a:r>
            <a:r>
              <a:rPr lang="ro-RO" sz="2400" dirty="0" smtClean="0">
                <a:solidFill>
                  <a:srgbClr val="FF0000"/>
                </a:solidFill>
              </a:rPr>
              <a:t>make</a:t>
            </a:r>
            <a:r>
              <a:rPr lang="ro-RO" sz="2400" dirty="0" smtClean="0"/>
              <a:t> </a:t>
            </a:r>
            <a:r>
              <a:rPr lang="en-US" sz="2400" dirty="0"/>
              <a:t> 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ro-RO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pentru a determina fișierele care trebuie recompilate</a:t>
            </a:r>
            <a:r>
              <a:rPr lang="en-U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o-RO" sz="2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ro-RO" sz="2800" dirty="0" smtClean="0"/>
              <a:t>Sistemele </a:t>
            </a:r>
            <a:r>
              <a:rPr lang="ro-RO" sz="2800" dirty="0" smtClean="0">
                <a:solidFill>
                  <a:srgbClr val="FF0000"/>
                </a:solidFill>
              </a:rPr>
              <a:t>distribuite </a:t>
            </a:r>
            <a:r>
              <a:rPr lang="ro-RO" sz="2800" dirty="0" smtClean="0"/>
              <a:t>introduc </a:t>
            </a:r>
            <a:r>
              <a:rPr lang="ro-RO" sz="2800" dirty="0" smtClean="0">
                <a:solidFill>
                  <a:srgbClr val="FF0000"/>
                </a:solidFill>
              </a:rPr>
              <a:t>ambiguitatea </a:t>
            </a:r>
            <a:r>
              <a:rPr lang="ro-RO" sz="2800" dirty="0" smtClean="0"/>
              <a:t>în legătură cu timpul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57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73238"/>
                <a:ext cx="8763000" cy="4683125"/>
              </a:xfrm>
            </p:spPr>
            <p:txBody>
              <a:bodyPr/>
              <a:lstStyle/>
              <a:p>
                <a:pPr eaLnBrk="1" hangingPunct="1"/>
                <a:r>
                  <a:rPr lang="pt-BR" sz="2400" dirty="0" smtClean="0"/>
                  <a:t>Procesele unei colecţii P comunică între ele doar prin </a:t>
                </a:r>
                <a:r>
                  <a:rPr lang="pt-BR" sz="2400" dirty="0" smtClean="0">
                    <a:solidFill>
                      <a:srgbClr val="C00000"/>
                    </a:solidFill>
                  </a:rPr>
                  <a:t>mesaje cu difuzare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eaLnBrk="1" hangingPunct="1"/>
                <a:r>
                  <a:rPr lang="en-US" sz="2400" dirty="0" smtClean="0"/>
                  <a:t>Se </a:t>
                </a:r>
                <a:r>
                  <a:rPr lang="en-US" sz="2400" dirty="0" err="1" smtClean="0"/>
                  <a:t>cere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mesajele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să respecte </a:t>
                </a:r>
                <a:r>
                  <a:rPr lang="ro-RO" sz="2400" b="1" dirty="0" smtClean="0"/>
                  <a:t>dependenţa cauzală</a:t>
                </a:r>
                <a:r>
                  <a:rPr lang="en-US" sz="2400" dirty="0" smtClean="0"/>
                  <a:t> </a:t>
                </a:r>
              </a:p>
              <a:p>
                <a:pPr algn="ctr" eaLnBrk="1" hangingPunct="1">
                  <a:buFontTx/>
                  <a:buNone/>
                </a:pPr>
                <a:r>
                  <a:rPr lang="ro-RO" sz="2400" dirty="0" smtClean="0">
                    <a:solidFill>
                      <a:srgbClr val="C00000"/>
                    </a:solidFill>
                  </a:rPr>
                  <a:t>m </a:t>
                </a:r>
                <a:r>
                  <a:rPr lang="ro-RO" sz="24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→ </a:t>
                </a:r>
                <a:r>
                  <a:rPr lang="pt-BR" sz="2400" dirty="0" smtClean="0">
                    <a:solidFill>
                      <a:srgbClr val="C00000"/>
                    </a:solidFill>
                  </a:rPr>
                  <a:t>m' 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ro-RO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pt-BR" sz="2400" dirty="0" smtClean="0">
                    <a:solidFill>
                      <a:srgbClr val="C00000"/>
                    </a:solidFill>
                  </a:rPr>
                  <a:t>livrarep (m)</a:t>
                </a:r>
                <a:r>
                  <a:rPr lang="ro-RO" sz="2400" dirty="0">
                    <a:solidFill>
                      <a:srgbClr val="C00000"/>
                    </a:solidFill>
                  </a:rPr>
                  <a:t> </a:t>
                </a:r>
                <a:r>
                  <a:rPr lang="ro-RO" sz="2400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→ </a:t>
                </a:r>
                <a:r>
                  <a:rPr lang="pt-BR" sz="2400" dirty="0" smtClean="0">
                    <a:solidFill>
                      <a:srgbClr val="C00000"/>
                    </a:solidFill>
                  </a:rPr>
                  <a:t>livrarep (m')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ro-RO" sz="2400" dirty="0" smtClean="0"/>
                  <a:t>Protocolul </a:t>
                </a:r>
                <a:r>
                  <a:rPr lang="en-US" sz="24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ro-RO" sz="24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vectori de timp</a:t>
                </a:r>
                <a:r>
                  <a:rPr lang="en-US" sz="24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sz="2400" dirty="0" smtClean="0"/>
                  <a:t>:</a:t>
                </a:r>
                <a:r>
                  <a:rPr lang="ro-RO" sz="2400" i="1" dirty="0" smtClean="0"/>
                  <a:t> </a:t>
                </a:r>
                <a:endParaRPr lang="en-US" sz="2400" i="1" dirty="0" smtClean="0"/>
              </a:p>
              <a:p>
                <a:pPr lvl="1" eaLnBrk="1" hangingPunct="1"/>
                <a:r>
                  <a:rPr lang="ro-RO" sz="2000" dirty="0" smtClean="0"/>
                  <a:t>fiecare proces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=(</m:t>
                    </m:r>
                    <m:r>
                      <a:rPr lang="ro-RO" sz="2000" b="0" i="1" smtClean="0">
                        <a:latin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</a:rPr>
                      <m:t>=1..</m:t>
                    </m:r>
                    <m:r>
                      <a:rPr lang="ro-RO" sz="2000" b="0" i="1" smtClean="0">
                        <a:latin typeface="Cambria Math"/>
                      </a:rPr>
                      <m:t>𝑛</m:t>
                    </m:r>
                    <m:r>
                      <a:rPr lang="ro-RO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2000" dirty="0" smtClean="0"/>
                  <a:t> are asociat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[1..</m:t>
                    </m:r>
                    <m:r>
                      <a:rPr lang="ro-RO" sz="2000" b="0" i="1" smtClean="0">
                        <a:latin typeface="Cambria Math"/>
                      </a:rPr>
                      <m:t>𝑛</m:t>
                    </m:r>
                    <m:r>
                      <a:rPr lang="ro-RO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o-RO" sz="2000" dirty="0" smtClean="0"/>
                  <a:t>, cu toate elementele iniţial </a:t>
                </a:r>
                <a:r>
                  <a:rPr lang="ro-RO" sz="2000" dirty="0" smtClean="0"/>
                  <a:t>0</a:t>
                </a:r>
                <a:endParaRPr lang="en-US" sz="2000" dirty="0" smtClean="0"/>
              </a:p>
              <a:p>
                <a:pPr lvl="1" eaLnBrk="1" hangingPunct="1"/>
                <a:r>
                  <a:rPr lang="ro-RO" altLang="en-US" sz="2000" dirty="0"/>
                  <a:t>se numara doar operatiile de </a:t>
                </a:r>
                <a:r>
                  <a:rPr lang="ro-RO" altLang="en-US" sz="2000" dirty="0">
                    <a:solidFill>
                      <a:srgbClr val="C00000"/>
                    </a:solidFill>
                  </a:rPr>
                  <a:t>transmitere </a:t>
                </a:r>
                <a:r>
                  <a:rPr lang="ro-RO" altLang="en-US" sz="2000" dirty="0"/>
                  <a:t>de </a:t>
                </a:r>
                <a:r>
                  <a:rPr lang="ro-RO" altLang="en-US" sz="2000" dirty="0" smtClean="0"/>
                  <a:t>mesaje</a:t>
                </a:r>
                <a:endParaRPr lang="pt-BR" sz="2000" i="1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i="1">
                        <a:latin typeface="Cambria Math"/>
                      </a:rPr>
                      <m:t>[</m:t>
                    </m:r>
                    <m:r>
                      <a:rPr lang="ro-RO" sz="2000" b="0" i="1" smtClean="0">
                        <a:latin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o-RO" sz="2000" dirty="0"/>
                  <a:t>,</a:t>
                </a:r>
                <a:r>
                  <a:rPr lang="ro-RO" sz="2000" dirty="0" smtClean="0"/>
                  <a:t> </a:t>
                </a:r>
                <a:r>
                  <a:rPr lang="pt-BR" sz="2000" dirty="0" smtClean="0"/>
                  <a:t>este nr ev.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transmitere </a:t>
                </a:r>
                <a:r>
                  <a:rPr lang="pt-BR" sz="2000" dirty="0" smtClean="0"/>
                  <a:t>de mesaje produse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;</a:t>
                </a:r>
                <a:endParaRPr lang="pt-BR" sz="2000" i="1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ro-RO" sz="2000" dirty="0" smtClean="0"/>
                  <a:t> </a:t>
                </a:r>
                <a:r>
                  <a:rPr lang="pt-BR" sz="2000" dirty="0" smtClean="0"/>
                  <a:t>este nr ev. transmitere de mesaje </a:t>
                </a:r>
                <a:r>
                  <a:rPr lang="ro-RO" sz="2000" dirty="0" smtClean="0">
                    <a:solidFill>
                      <a:srgbClr val="C00000"/>
                    </a:solidFill>
                  </a:rPr>
                  <a:t>despre 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0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ro-RO" sz="2000" dirty="0" smtClean="0">
                    <a:solidFill>
                      <a:srgbClr val="C00000"/>
                    </a:solidFill>
                  </a:rPr>
                  <a:t>ştie </a:t>
                </a:r>
                <a:r>
                  <a:rPr lang="ro-RO" sz="2000" dirty="0" smtClean="0"/>
                  <a:t>(a aflat) că au avut loc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000" dirty="0" smtClean="0"/>
                  <a:t>.</a:t>
                </a:r>
              </a:p>
              <a:p>
                <a:pPr lvl="1" eaLnBrk="1" hangingPunct="1"/>
                <a:r>
                  <a:rPr lang="pt-BR" sz="2000" dirty="0" smtClean="0"/>
                  <a:t>Procesul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 actualizeaz</a:t>
                </a:r>
                <a:r>
                  <a:rPr lang="ro-RO" sz="2000" dirty="0" smtClean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 smtClean="0"/>
                  <a:t> </a:t>
                </a:r>
                <a:r>
                  <a:rPr lang="pt-BR" sz="2000" dirty="0" smtClean="0"/>
                  <a:t>la fiecare eveniment de trimitere sau recep</a:t>
                </a:r>
                <a:r>
                  <a:rPr lang="ro-RO" sz="2000" dirty="0" smtClean="0"/>
                  <a:t>ţ</a:t>
                </a:r>
                <a:r>
                  <a:rPr lang="pt-BR" sz="2000" dirty="0" smtClean="0"/>
                  <a:t>ie de mesaj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.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2457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73238"/>
                <a:ext cx="8763000" cy="4683125"/>
              </a:xfrm>
              <a:blipFill rotWithShape="1">
                <a:blip r:embed="rId2"/>
                <a:stretch>
                  <a:fillRect l="-1043" t="-911" r="-904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pt-BR" sz="2800" dirty="0"/>
              <a:t>Aplica</a:t>
            </a:r>
            <a:r>
              <a:rPr lang="ro-RO" sz="2800" dirty="0"/>
              <a:t>ț</a:t>
            </a:r>
            <a:r>
              <a:rPr lang="pt-BR" sz="2800" dirty="0"/>
              <a:t>ie: Ordonare Cauzal</a:t>
            </a:r>
            <a:r>
              <a:rPr lang="ro-RO" sz="2800" dirty="0"/>
              <a:t>ă</a:t>
            </a:r>
            <a:r>
              <a:rPr lang="pt-BR" sz="2800" dirty="0"/>
              <a:t> Multicast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700213"/>
                <a:ext cx="8763000" cy="49672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pt-BR" sz="1800" dirty="0" smtClean="0"/>
                  <a:t>C</a:t>
                </a:r>
                <a:r>
                  <a:rPr lang="ro-RO" sz="1800" dirty="0" smtClean="0"/>
                  <a:t>â</a:t>
                </a:r>
                <a:r>
                  <a:rPr lang="pt-BR" sz="1800" dirty="0" smtClean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sz="1800" dirty="0" smtClean="0"/>
                  <a:t> </a:t>
                </a:r>
                <a:r>
                  <a:rPr lang="pt-BR" sz="1800" b="1" dirty="0" smtClean="0"/>
                  <a:t>transmite</a:t>
                </a:r>
                <a:r>
                  <a:rPr lang="pt-BR" sz="1800" dirty="0" smtClean="0"/>
                  <a:t> mesajul </a:t>
                </a:r>
                <a:r>
                  <a:rPr lang="pt-BR" sz="1800" i="1" dirty="0" smtClean="0"/>
                  <a:t>m</a:t>
                </a:r>
                <a:r>
                  <a:rPr lang="pt-BR" sz="1800" dirty="0" smtClean="0"/>
                  <a:t>:</a:t>
                </a:r>
                <a:endParaRPr lang="pt-BR" sz="1800" i="1" dirty="0" smtClean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ro-RO" sz="1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b="1" dirty="0" smtClean="0"/>
                  <a:t>incrementeaz</a:t>
                </a:r>
                <a:r>
                  <a:rPr lang="ro-RO" sz="1800" b="1" dirty="0" smtClean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ro-RO" sz="1800" b="1" i="1" smtClean="0">
                        <a:latin typeface="Cambria Math"/>
                      </a:rPr>
                      <m:t>[</m:t>
                    </m:r>
                    <m:r>
                      <a:rPr lang="ro-RO" sz="1800" b="1" i="1" smtClean="0">
                        <a:latin typeface="Cambria Math"/>
                      </a:rPr>
                      <m:t>𝒔</m:t>
                    </m:r>
                    <m:r>
                      <a:rPr lang="ro-RO" sz="1800" b="1" i="1" smtClean="0">
                        <a:latin typeface="Cambria Math"/>
                      </a:rPr>
                      <m:t>]</m:t>
                    </m:r>
                  </m:oMath>
                </a14:m>
                <a:endParaRPr lang="pt-BR" sz="1800" b="1" i="1" dirty="0" smtClean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1800" b="1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ro-RO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b="1" dirty="0" smtClean="0"/>
                  <a:t>adaugă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ro-RO" sz="1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b="1" dirty="0" smtClean="0"/>
                  <a:t>la </a:t>
                </a:r>
                <a:r>
                  <a:rPr lang="pt-BR" sz="1800" b="1" i="1" dirty="0" smtClean="0">
                    <a:solidFill>
                      <a:srgbClr val="C00000"/>
                    </a:solidFill>
                  </a:rPr>
                  <a:t>m</a:t>
                </a:r>
                <a:r>
                  <a:rPr lang="pt-BR" sz="1800" b="1" dirty="0" smtClean="0"/>
                  <a:t> ca vector de amprente de timp curent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endParaRPr lang="pt-BR" sz="1800" b="1" dirty="0" smtClean="0">
                  <a:solidFill>
                    <a:schemeClr val="accent2"/>
                  </a:solidFill>
                </a:endParaRP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Obs</a:t>
                </a:r>
                <a:r>
                  <a:rPr lang="ro-RO" sz="1800" b="1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Pentru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ordonare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cauzal</a:t>
                </a:r>
                <a:r>
                  <a:rPr lang="ro-RO" sz="1800" b="1" dirty="0" smtClean="0">
                    <a:solidFill>
                      <a:srgbClr val="C00000"/>
                    </a:solidFill>
                  </a:rPr>
                  <a:t>ă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, incrementarea 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lui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ro-RO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ro-RO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𝒔</m:t>
                    </m:r>
                    <m:r>
                      <a:rPr lang="ro-RO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se face doar la </a:t>
                </a:r>
                <a:r>
                  <a:rPr lang="en-US" sz="1800" b="1" dirty="0" err="1" smtClean="0"/>
                  <a:t>transmitere</a:t>
                </a:r>
                <a:r>
                  <a:rPr lang="ro-RO" sz="1800" b="1" dirty="0" smtClean="0"/>
                  <a:t>a</a:t>
                </a:r>
                <a:r>
                  <a:rPr lang="en-US" sz="1800" b="1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de mesaje de c</a:t>
                </a:r>
                <a:r>
                  <a:rPr lang="ro-RO" sz="1800" b="1" dirty="0" smtClean="0">
                    <a:solidFill>
                      <a:srgbClr val="C00000"/>
                    </a:solidFill>
                  </a:rPr>
                  <a:t>ă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tre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s</a:t>
                </a:r>
                <a:endParaRPr lang="pt-BR" sz="1800" b="1" dirty="0" smtClean="0">
                  <a:solidFill>
                    <a:srgbClr val="C00000"/>
                  </a:solidFill>
                </a:endParaRPr>
              </a:p>
              <a:p>
                <a:pPr lvl="2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sz="1800" dirty="0" smtClean="0"/>
                  <a:t> spune receptorului</a:t>
                </a:r>
                <a:r>
                  <a:rPr lang="ro-RO" sz="1800" dirty="0" smtClean="0"/>
                  <a:t> </a:t>
                </a:r>
                <a:r>
                  <a:rPr lang="pt-BR" sz="1800" dirty="0" smtClean="0"/>
                  <a:t>câte evenimente (din alte procese) au precedat </a:t>
                </a:r>
                <a:r>
                  <a:rPr lang="pt-BR" sz="1800" b="1" dirty="0" smtClean="0"/>
                  <a:t>m</a:t>
                </a:r>
                <a:r>
                  <a:rPr lang="pt-BR" sz="1800" dirty="0" smtClean="0"/>
                  <a:t> şi ar putea influenţa cauzal pe </a:t>
                </a:r>
                <a:r>
                  <a:rPr lang="pt-BR" sz="1800" b="1" dirty="0" smtClean="0"/>
                  <a:t>m</a:t>
                </a:r>
                <a:r>
                  <a:rPr lang="pt-BR" sz="1800" dirty="0" smtClean="0"/>
                  <a:t>.</a:t>
                </a:r>
                <a:endParaRPr lang="ro-RO" sz="1800" dirty="0" smtClean="0"/>
              </a:p>
              <a:p>
                <a:pPr lvl="2" eaLnBrk="1" hangingPunct="1">
                  <a:lnSpc>
                    <a:spcPct val="90000"/>
                  </a:lnSpc>
                </a:pPr>
                <a:endParaRPr lang="pt-BR" sz="1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pt-BR" sz="1800" dirty="0" smtClean="0"/>
                  <a:t>C</a:t>
                </a:r>
                <a:r>
                  <a:rPr lang="ro-RO" sz="1800" dirty="0" smtClean="0"/>
                  <a:t>â</a:t>
                </a:r>
                <a:r>
                  <a:rPr lang="pt-BR" sz="1800" dirty="0" smtClean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1800" dirty="0" smtClean="0"/>
                  <a:t> </a:t>
                </a:r>
                <a:r>
                  <a:rPr lang="pt-BR" sz="1800" b="1" dirty="0" smtClean="0"/>
                  <a:t>prime</a:t>
                </a:r>
                <a:r>
                  <a:rPr lang="ro-RO" sz="1800" b="1" dirty="0" smtClean="0"/>
                  <a:t>ş</a:t>
                </a:r>
                <a:r>
                  <a:rPr lang="pt-BR" sz="1800" b="1" dirty="0" smtClean="0"/>
                  <a:t>te</a:t>
                </a:r>
                <a:r>
                  <a:rPr lang="pt-BR" sz="1800" dirty="0" smtClean="0"/>
                  <a:t> mesajul </a:t>
                </a:r>
                <a:r>
                  <a:rPr lang="pt-BR" sz="1800" i="1" dirty="0" smtClean="0"/>
                  <a:t>m</a:t>
                </a:r>
                <a:r>
                  <a:rPr lang="pt-BR" sz="1800" dirty="0" smtClean="0"/>
                  <a:t> împreună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sz="1800" dirty="0" smtClean="0"/>
                  <a:t>, mesajul este păstrat într-o coadă de </a:t>
                </a:r>
                <a:r>
                  <a:rPr lang="pt-BR" sz="1800" b="1" dirty="0" smtClean="0"/>
                  <a:t>întârziere</a:t>
                </a:r>
                <a:r>
                  <a:rPr lang="pt-BR" sz="1800" dirty="0" smtClean="0"/>
                  <a:t> şi este </a:t>
                </a:r>
                <a:r>
                  <a:rPr lang="pt-BR" sz="1800" b="1" dirty="0" smtClean="0"/>
                  <a:t>livrat</a:t>
                </a:r>
                <a:r>
                  <a:rPr lang="pt-BR" sz="1800" dirty="0" smtClean="0"/>
                  <a:t> doar dacă:</a:t>
                </a:r>
                <a:endParaRPr lang="pt-BR" sz="1800" i="1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o-RO" sz="1800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ro-RO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ro-RO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ro-RO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1800" dirty="0" smtClean="0">
                    <a:solidFill>
                      <a:srgbClr val="C00000"/>
                    </a:solidFill>
                  </a:rPr>
                  <a:t>(acest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a</a:t>
                </a:r>
                <a:r>
                  <a:rPr lang="pt-BR" sz="1800" dirty="0" smtClean="0">
                    <a:solidFill>
                      <a:srgbClr val="C00000"/>
                    </a:solidFill>
                  </a:rPr>
                  <a:t> este urm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ă</a:t>
                </a:r>
                <a:r>
                  <a:rPr lang="pt-BR" sz="1800" dirty="0" smtClean="0">
                    <a:solidFill>
                      <a:srgbClr val="C00000"/>
                    </a:solidFill>
                  </a:rPr>
                  <a:t>torul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timestamp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pe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care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ro-RO" sz="1800" dirty="0" err="1">
                    <a:solidFill>
                      <a:srgbClr val="C00000"/>
                    </a:solidFill>
                  </a:rPr>
                  <a:t>î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l a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ș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teapt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ă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de la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o-RO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 </m:t>
                    </m:r>
                    <m:r>
                      <a:rPr lang="ro-RO" sz="1800" b="1" i="1" smtClean="0">
                        <a:latin typeface="Cambria Math"/>
                      </a:rPr>
                      <m:t>𝒑𝒆𝒏𝒕𝒓𝒖</m:t>
                    </m:r>
                    <m:r>
                      <a:rPr lang="ro-RO" sz="1800" b="1" i="1" smtClean="0">
                        <a:latin typeface="Cambria Math"/>
                      </a:rPr>
                      <m:t> </m:t>
                    </m:r>
                    <m:r>
                      <a:rPr lang="ro-RO" sz="1800" b="1" i="1" smtClean="0">
                        <a:latin typeface="Cambria Math"/>
                      </a:rPr>
                      <m:t>𝒌</m:t>
                    </m:r>
                    <m:r>
                      <a:rPr lang="ro-RO" sz="1800" b="1" i="1" smtClean="0">
                        <a:latin typeface="Cambria Math"/>
                      </a:rPr>
                      <m:t>&lt;&gt;</m:t>
                    </m:r>
                    <m:r>
                      <a:rPr lang="ro-RO" sz="1800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pt-BR" sz="1800" dirty="0" smtClean="0">
                    <a:solidFill>
                      <a:srgbClr val="C00000"/>
                    </a:solidFill>
                  </a:rPr>
                  <a:t>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a v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ă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zut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toate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mesajele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ce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au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fost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v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ă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zute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de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la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momentul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c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â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nd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a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trimis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mesajul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)</a:t>
                </a:r>
                <a:endParaRPr lang="pt-BR" sz="1800" dirty="0" smtClean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pt-BR" sz="1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pt-BR" sz="1800" dirty="0" smtClean="0"/>
                  <a:t>Când mesajul este livrat,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ro-RO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este actualizat conform regulilor vectorilor de timp:</a:t>
                </a:r>
                <a:endParaRPr lang="pt-BR" sz="1800" i="1" dirty="0" smtClean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</a:rPr>
                      <m:t>𝒎𝒂𝒙</m:t>
                    </m:r>
                    <m:d>
                      <m:dPr>
                        <m:begChr m:val="{"/>
                        <m:endChr m:val="}"/>
                        <m:ctrlPr>
                          <a:rPr lang="ro-RO" sz="18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ro-RO" sz="18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  <m:r>
                          <a:rPr lang="ro-RO" sz="1800" b="1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ro-RO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𝒗𝒕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  <m:r>
                          <a:rPr lang="ro-RO" sz="1800" b="1" i="1" smtClean="0">
                            <a:latin typeface="Cambria Math"/>
                          </a:rPr>
                          <m:t>[</m:t>
                        </m:r>
                        <m:r>
                          <a:rPr lang="ro-RO" sz="1800" b="1" i="1" smtClean="0">
                            <a:latin typeface="Cambria Math"/>
                          </a:rPr>
                          <m:t>𝒌</m:t>
                        </m:r>
                        <m:r>
                          <a:rPr lang="ro-RO" sz="1800" b="1" i="1" smtClean="0">
                            <a:latin typeface="Cambria Math"/>
                          </a:rPr>
                          <m:t>]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b="1" dirty="0" smtClean="0"/>
                  <a:t>pentru fiecare</a:t>
                </a:r>
                <a:r>
                  <a:rPr lang="ro-RO" sz="1800" b="1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</a:rPr>
                      <m:t>𝒌</m:t>
                    </m:r>
                    <m:r>
                      <a:rPr lang="ro-RO" sz="1800" b="1" i="1" smtClean="0">
                        <a:latin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</a:rPr>
                      <m:t>𝟏</m:t>
                    </m:r>
                    <m:r>
                      <a:rPr lang="ro-RO" sz="1800" b="1" i="1" smtClean="0">
                        <a:latin typeface="Cambria Math"/>
                      </a:rPr>
                      <m:t>,</m:t>
                    </m:r>
                    <m:r>
                      <a:rPr lang="ro-RO" sz="18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pt-BR" sz="1800" b="1" dirty="0" smtClean="0"/>
                  <a:t>.</a:t>
                </a:r>
                <a:endParaRPr lang="en-US" sz="1800" b="1" dirty="0" smtClean="0"/>
              </a:p>
            </p:txBody>
          </p:sp>
        </mc:Choice>
        <mc:Fallback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700213"/>
                <a:ext cx="8763000" cy="4967287"/>
              </a:xfrm>
              <a:blipFill rotWithShape="1">
                <a:blip r:embed="rId3"/>
                <a:stretch>
                  <a:fillRect l="-417" t="-1104" r="-834" b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pt-BR" sz="2800" dirty="0"/>
              <a:t>Aplica</a:t>
            </a:r>
            <a:r>
              <a:rPr lang="ro-RO" sz="2800" dirty="0"/>
              <a:t>ț</a:t>
            </a:r>
            <a:r>
              <a:rPr lang="pt-BR" sz="2800" dirty="0"/>
              <a:t>ie: Ordonare Cauzal</a:t>
            </a:r>
            <a:r>
              <a:rPr lang="ro-RO" sz="2800" dirty="0"/>
              <a:t>ă</a:t>
            </a:r>
            <a:r>
              <a:rPr lang="pt-BR" sz="2800" dirty="0"/>
              <a:t> </a:t>
            </a:r>
            <a:r>
              <a:rPr lang="pt-BR" sz="2800" dirty="0" smtClean="0"/>
              <a:t>Multicast</a:t>
            </a:r>
            <a:r>
              <a:rPr lang="ro-RO" sz="2800" dirty="0" smtClean="0"/>
              <a:t> (2)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Aplica</a:t>
            </a:r>
            <a:r>
              <a:rPr lang="ro-RO" sz="2800" dirty="0"/>
              <a:t>ț</a:t>
            </a:r>
            <a:r>
              <a:rPr lang="pt-BR" sz="2800" dirty="0"/>
              <a:t>ie: Ordonare Cauzal</a:t>
            </a:r>
            <a:r>
              <a:rPr lang="ro-RO" sz="2800" dirty="0"/>
              <a:t>ă</a:t>
            </a:r>
            <a:r>
              <a:rPr lang="pt-BR" sz="2800" dirty="0"/>
              <a:t> Multicast</a:t>
            </a:r>
            <a:r>
              <a:rPr lang="ro-RO" sz="2800" dirty="0"/>
              <a:t> </a:t>
            </a:r>
            <a:r>
              <a:rPr lang="ro-RO" sz="2800" dirty="0" smtClean="0"/>
              <a:t>(3)</a:t>
            </a:r>
            <a:r>
              <a:rPr lang="en-US" sz="2800" dirty="0" smtClean="0"/>
              <a:t>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228600" y="3989388"/>
                <a:ext cx="8763000" cy="2586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r>
                  <a:rPr lang="pt-BR" sz="1800" dirty="0" smtClean="0"/>
                  <a:t>Alte acţiuni ale protocolului la livrarea mesajelor:</a:t>
                </a:r>
              </a:p>
              <a:p>
                <a:pPr marL="285750" indent="-285750"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pt-BR" sz="1800" dirty="0" smtClean="0">
                    <a:solidFill>
                      <a:srgbClr val="C00000"/>
                    </a:solidFill>
                  </a:rPr>
                  <a:t>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&gt; </m:t>
                    </m:r>
                    <m:sSub>
                      <m:sSubPr>
                        <m:ctrlP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pt-BR" sz="1800" dirty="0">
                    <a:solidFill>
                      <a:srgbClr val="C00000"/>
                    </a:solidFill>
                  </a:rPr>
                  <a:t> pentru un oarecare k atunci se întârzie </a:t>
                </a:r>
                <a:r>
                  <a:rPr lang="pt-BR" sz="1800" i="1" dirty="0">
                    <a:solidFill>
                      <a:srgbClr val="C00000"/>
                    </a:solidFill>
                  </a:rPr>
                  <a:t>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sz="1800" dirty="0" smtClean="0"/>
                  <a:t> </a:t>
                </a:r>
                <a:r>
                  <a:rPr lang="pt-BR" sz="1800" dirty="0"/>
                  <a:t>a primit mesaje de care mesajul curent poate fi cauzal dependent, dar pe 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încă </a:t>
                </a:r>
                <a:r>
                  <a:rPr lang="pt-BR" sz="1800" dirty="0"/>
                  <a:t>nu le-a primit</a:t>
                </a:r>
                <a:r>
                  <a:rPr lang="pt-BR" sz="1800" dirty="0" smtClean="0"/>
                  <a:t>;</a:t>
                </a:r>
                <a:endParaRPr lang="pt-BR" sz="1800" dirty="0"/>
              </a:p>
              <a:p>
                <a:pPr marL="285750" indent="-285750"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pt-BR" sz="1800" dirty="0" smtClean="0">
                    <a:solidFill>
                      <a:srgbClr val="C00000"/>
                    </a:solidFill>
                  </a:rPr>
                  <a:t>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&gt; 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+1</m:t>
                    </m:r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>
                    <a:solidFill>
                      <a:srgbClr val="C00000"/>
                    </a:solidFill>
                  </a:rPr>
                  <a:t>atunci </a:t>
                </a:r>
                <a:r>
                  <a:rPr lang="pt-BR" sz="1800" dirty="0">
                    <a:solidFill>
                      <a:srgbClr val="C00000"/>
                    </a:solidFill>
                  </a:rPr>
                  <a:t>se întârzie </a:t>
                </a:r>
                <a:r>
                  <a:rPr lang="pt-BR" sz="1800" i="1" dirty="0">
                    <a:solidFill>
                      <a:srgbClr val="C00000"/>
                    </a:solidFill>
                  </a:rPr>
                  <a:t>m</a:t>
                </a:r>
              </a:p>
              <a:p>
                <a:pPr lvl="1"/>
                <a:r>
                  <a:rPr lang="pt-BR" sz="1800" dirty="0"/>
                  <a:t>mai sunt mesaje de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 </a:t>
                </a:r>
                <a:r>
                  <a:rPr lang="pt-BR" sz="1800" dirty="0"/>
                  <a:t>pe 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  <m:r>
                      <a:rPr lang="ro-RO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nu </a:t>
                </a:r>
                <a:r>
                  <a:rPr lang="pt-BR" sz="1800" dirty="0"/>
                  <a:t>le-a primit</a:t>
                </a:r>
              </a:p>
              <a:p>
                <a:pPr lvl="1"/>
                <a:r>
                  <a:rPr lang="pt-B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pt-BR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asigur</a:t>
                </a:r>
                <a:r>
                  <a:rPr lang="ro-RO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ă</a:t>
                </a:r>
                <a:r>
                  <a:rPr lang="pt-BR" sz="18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pt-B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ordinea  FIFO pentru canale nonFIFO)</a:t>
                </a:r>
                <a:endPara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285750" indent="-285750"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C00000"/>
                    </a:solidFill>
                  </a:rPr>
                  <a:t>dacă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&gt; 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atunci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rejectează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m</a:t>
                </a:r>
                <a:endParaRPr lang="es-ES" sz="18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s-ES" sz="1800" i="1" dirty="0"/>
                  <a:t>m</a:t>
                </a:r>
                <a:r>
                  <a:rPr lang="es-ES" sz="1800" dirty="0"/>
                  <a:t> este un </a:t>
                </a:r>
                <a:r>
                  <a:rPr lang="es-ES" sz="1800" dirty="0" err="1"/>
                  <a:t>duplicat</a:t>
                </a:r>
                <a:r>
                  <a:rPr lang="es-ES" sz="1800" dirty="0"/>
                  <a:t> al </a:t>
                </a:r>
                <a:r>
                  <a:rPr lang="es-ES" sz="1800" dirty="0" err="1"/>
                  <a:t>unui</a:t>
                </a:r>
                <a:r>
                  <a:rPr lang="es-ES" sz="1800" dirty="0"/>
                  <a:t> </a:t>
                </a:r>
                <a:r>
                  <a:rPr lang="es-ES" sz="1800" dirty="0" err="1"/>
                  <a:t>mesaj</a:t>
                </a:r>
                <a:r>
                  <a:rPr lang="es-ES" sz="1800" dirty="0"/>
                  <a:t> </a:t>
                </a:r>
                <a:r>
                  <a:rPr lang="es-ES" sz="1800" dirty="0" err="1"/>
                  <a:t>primit</a:t>
                </a:r>
                <a:r>
                  <a:rPr lang="es-ES" sz="1800" dirty="0"/>
                  <a:t> </a:t>
                </a:r>
                <a:r>
                  <a:rPr lang="es-ES" sz="1800" dirty="0" smtClean="0"/>
                  <a:t>anterior</a:t>
                </a:r>
                <a:endParaRPr lang="en-US" sz="1800" dirty="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989388"/>
                <a:ext cx="8763000" cy="2586037"/>
              </a:xfrm>
              <a:prstGeom prst="rect">
                <a:avLst/>
              </a:prstGeom>
              <a:blipFill rotWithShape="1">
                <a:blip r:embed="rId2"/>
                <a:stretch>
                  <a:fillRect l="-626" t="-1176" r="-70" b="-2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89222" y="1633405"/>
            <a:ext cx="5979122" cy="2371659"/>
            <a:chOff x="892033" y="1268760"/>
            <a:chExt cx="6740307" cy="2673588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1295636" y="1484784"/>
              <a:ext cx="633670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1295636" y="2564904"/>
              <a:ext cx="633670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>
              <a:off x="1295636" y="3645024"/>
              <a:ext cx="633670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1547664" y="1484784"/>
              <a:ext cx="288032" cy="1080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547664" y="1484784"/>
              <a:ext cx="4464496" cy="216024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 bwMode="auto">
            <a:xfrm>
              <a:off x="4417255" y="3080670"/>
              <a:ext cx="2453900" cy="555142"/>
            </a:xfrm>
            <a:custGeom>
              <a:avLst/>
              <a:gdLst>
                <a:gd name="connsiteX0" fmla="*/ 0 w 2453900"/>
                <a:gd name="connsiteY0" fmla="*/ 464388 h 555142"/>
                <a:gd name="connsiteX1" fmla="*/ 422031 w 2453900"/>
                <a:gd name="connsiteY1" fmla="*/ 253373 h 555142"/>
                <a:gd name="connsiteX2" fmla="*/ 1055077 w 2453900"/>
                <a:gd name="connsiteY2" fmla="*/ 14222 h 555142"/>
                <a:gd name="connsiteX3" fmla="*/ 1519311 w 2453900"/>
                <a:gd name="connsiteY3" fmla="*/ 56425 h 555142"/>
                <a:gd name="connsiteX4" fmla="*/ 2025748 w 2453900"/>
                <a:gd name="connsiteY4" fmla="*/ 295576 h 555142"/>
                <a:gd name="connsiteX5" fmla="*/ 2419643 w 2453900"/>
                <a:gd name="connsiteY5" fmla="*/ 520659 h 555142"/>
                <a:gd name="connsiteX6" fmla="*/ 2447779 w 2453900"/>
                <a:gd name="connsiteY6" fmla="*/ 548795 h 55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3900" h="555142">
                  <a:moveTo>
                    <a:pt x="0" y="464388"/>
                  </a:moveTo>
                  <a:cubicBezTo>
                    <a:pt x="123092" y="396394"/>
                    <a:pt x="246185" y="328401"/>
                    <a:pt x="422031" y="253373"/>
                  </a:cubicBezTo>
                  <a:cubicBezTo>
                    <a:pt x="597877" y="178345"/>
                    <a:pt x="872197" y="47047"/>
                    <a:pt x="1055077" y="14222"/>
                  </a:cubicBezTo>
                  <a:cubicBezTo>
                    <a:pt x="1237957" y="-18603"/>
                    <a:pt x="1357533" y="9533"/>
                    <a:pt x="1519311" y="56425"/>
                  </a:cubicBezTo>
                  <a:cubicBezTo>
                    <a:pt x="1681090" y="103317"/>
                    <a:pt x="1875693" y="218204"/>
                    <a:pt x="2025748" y="295576"/>
                  </a:cubicBezTo>
                  <a:cubicBezTo>
                    <a:pt x="2175803" y="372948"/>
                    <a:pt x="2349304" y="478456"/>
                    <a:pt x="2419643" y="520659"/>
                  </a:cubicBezTo>
                  <a:cubicBezTo>
                    <a:pt x="2489982" y="562862"/>
                    <a:pt x="2426677" y="558174"/>
                    <a:pt x="2447779" y="54879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12149" y="197954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800" b="1" dirty="0" smtClean="0"/>
                <a:t>(1, 0, 0)</a:t>
              </a:r>
              <a:endParaRPr lang="en-US" sz="1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2309" y="263691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800" b="1" dirty="0" smtClean="0"/>
                <a:t>(1, 1, 0)</a:t>
              </a:r>
              <a:endParaRPr lang="en-US" sz="1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3968" y="255561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800" b="1" dirty="0" smtClean="0"/>
                <a:t>(1, 0, 0)</a:t>
              </a:r>
              <a:endParaRPr lang="en-US" sz="1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2033" y="1268760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33" y="1268760"/>
                  <a:ext cx="511615" cy="369332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92033" y="2339588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33" y="2339588"/>
                  <a:ext cx="511614" cy="369332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2033" y="3419708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33" y="3419708"/>
                  <a:ext cx="511614" cy="369332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 bwMode="auto">
            <a:xfrm>
              <a:off x="4610100" y="3789040"/>
              <a:ext cx="68198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23928" y="3573016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800" b="1" dirty="0" smtClean="0"/>
                <a:t>Timp</a:t>
              </a:r>
              <a:endParaRPr lang="en-US" sz="1800" b="1" dirty="0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2411760" y="2564904"/>
              <a:ext cx="2052228" cy="1008112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7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r>
              <a:rPr lang="en-US" sz="2800" smtClean="0"/>
              <a:t>Ceasuri fizice</a:t>
            </a:r>
          </a:p>
          <a:p>
            <a:r>
              <a:rPr lang="en-US" sz="2800" smtClean="0"/>
              <a:t>Ceasuri logice </a:t>
            </a:r>
            <a:r>
              <a:rPr lang="ro-RO" sz="2800" smtClean="0"/>
              <a:t>și ordonarea evenimentelor</a:t>
            </a:r>
            <a:endParaRPr lang="en-US" sz="2800" smtClean="0"/>
          </a:p>
          <a:p>
            <a:r>
              <a:rPr lang="ro-RO" sz="2800" smtClean="0"/>
              <a:t>Semafoare distribuite</a:t>
            </a:r>
            <a:endParaRPr lang="en-US" sz="2800" smtClean="0"/>
          </a:p>
          <a:p>
            <a:r>
              <a:rPr lang="ro-RO" sz="2800" smtClean="0"/>
              <a:t>Ceasuri logice vectoriale</a:t>
            </a:r>
            <a:endParaRPr lang="en-US" sz="2800" smtClean="0"/>
          </a:p>
          <a:p>
            <a:r>
              <a:rPr lang="ro-RO" sz="2800" smtClean="0"/>
              <a:t>Ordonare cauzală multicast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Ceasuri</a:t>
            </a:r>
            <a:r>
              <a:rPr lang="en-US" sz="2800" dirty="0" smtClean="0"/>
              <a:t> </a:t>
            </a:r>
            <a:r>
              <a:rPr lang="en-US" sz="2800" dirty="0" err="1" smtClean="0"/>
              <a:t>fizice</a:t>
            </a:r>
            <a:r>
              <a:rPr lang="en-US" sz="2800" dirty="0" smtClean="0"/>
              <a:t>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800" dirty="0" smtClean="0"/>
              <a:t>Computerele folosesc un cristal de quartz care oscilează la o valoare bine definită și generează întreruperi (</a:t>
            </a:r>
            <a:r>
              <a:rPr lang="ro-RO" sz="2800" dirty="0" smtClean="0">
                <a:solidFill>
                  <a:srgbClr val="FF0000"/>
                </a:solidFill>
              </a:rPr>
              <a:t>clock ticks</a:t>
            </a:r>
            <a:r>
              <a:rPr lang="ro-RO" sz="2800" dirty="0" smtClean="0"/>
              <a:t>) la intervale regulate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800" dirty="0" smtClean="0"/>
              <a:t>Fiecare </a:t>
            </a:r>
            <a:r>
              <a:rPr lang="ro-RO" sz="2800" i="1" dirty="0" smtClean="0"/>
              <a:t>clock tick</a:t>
            </a:r>
            <a:r>
              <a:rPr lang="ro-RO" sz="2800" dirty="0" smtClean="0"/>
              <a:t> incrementează o valoare din memorie – kernelul convertește această valoare într-un format standardizat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400" i="1" dirty="0" smtClean="0"/>
              <a:t>Ex: </a:t>
            </a:r>
            <a:r>
              <a:rPr lang="ro-RO" sz="2400" dirty="0" smtClean="0"/>
              <a:t>nr. de milisecunde pornind de la Thu Jan 1 12:00:00 GMT 1970.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800" dirty="0" smtClean="0"/>
              <a:t>Diferența în timp dintre calculatoare se numește </a:t>
            </a:r>
            <a:r>
              <a:rPr lang="ro-RO" sz="2800" dirty="0" smtClean="0">
                <a:solidFill>
                  <a:srgbClr val="FF0000"/>
                </a:solidFill>
              </a:rPr>
              <a:t>clock skew.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ro-RO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73238"/>
            <a:ext cx="8382000" cy="1066800"/>
          </a:xfrm>
        </p:spPr>
        <p:txBody>
          <a:bodyPr/>
          <a:lstStyle/>
          <a:p>
            <a:pPr eaLnBrk="1" hangingPunct="1"/>
            <a:r>
              <a:rPr lang="ro-RO" sz="2800" dirty="0" smtClean="0"/>
              <a:t>Clock skew dintre cele 2 computere confuzează make-ul:</a:t>
            </a:r>
          </a:p>
        </p:txBody>
      </p:sp>
      <p:grpSp>
        <p:nvGrpSpPr>
          <p:cNvPr id="7176" name="Group 7175"/>
          <p:cNvGrpSpPr/>
          <p:nvPr/>
        </p:nvGrpSpPr>
        <p:grpSpPr>
          <a:xfrm>
            <a:off x="198284" y="3068960"/>
            <a:ext cx="8747433" cy="2592288"/>
            <a:chOff x="251520" y="3068960"/>
            <a:chExt cx="8747433" cy="2592288"/>
          </a:xfrm>
        </p:grpSpPr>
        <p:grpSp>
          <p:nvGrpSpPr>
            <p:cNvPr id="17" name="Group 16"/>
            <p:cNvGrpSpPr/>
            <p:nvPr/>
          </p:nvGrpSpPr>
          <p:grpSpPr>
            <a:xfrm>
              <a:off x="1835696" y="3100318"/>
              <a:ext cx="4968552" cy="688722"/>
              <a:chOff x="1979712" y="3100318"/>
              <a:chExt cx="4968552" cy="68872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979712" y="3284984"/>
                <a:ext cx="4968552" cy="504056"/>
                <a:chOff x="1979712" y="3284984"/>
                <a:chExt cx="4968552" cy="504056"/>
              </a:xfrm>
            </p:grpSpPr>
            <p:cxnSp>
              <p:nvCxnSpPr>
                <p:cNvPr id="3" name="Straight Connector 2"/>
                <p:cNvCxnSpPr/>
                <p:nvPr/>
              </p:nvCxnSpPr>
              <p:spPr bwMode="auto">
                <a:xfrm>
                  <a:off x="1979712" y="3645024"/>
                  <a:ext cx="460851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5940152" y="3429000"/>
                  <a:ext cx="0" cy="36004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 bwMode="auto">
                <a:xfrm>
                  <a:off x="2555776" y="3429000"/>
                  <a:ext cx="0" cy="36004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3683901" y="3429000"/>
                  <a:ext cx="0" cy="36004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4812026" y="3429000"/>
                  <a:ext cx="0" cy="36004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>
                  <a:off x="6588224" y="3284984"/>
                  <a:ext cx="36004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2269485" y="3100318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Lucida Grande (Headings)"/>
                  </a:rPr>
                  <a:t>2144</a:t>
                </a:r>
                <a:endParaRPr lang="en-US" sz="1800" b="1" dirty="0">
                  <a:latin typeface="Lucida Grande (Headings)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397030" y="3100318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+mj-lt"/>
                  </a:rPr>
                  <a:t>2145</a:t>
                </a:r>
                <a:endParaRPr lang="en-US" sz="1800" b="1" dirty="0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24575" y="310031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/>
                  <a:t>2146</a:t>
                </a:r>
                <a:endParaRPr lang="en-US" sz="18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652120" y="310031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/>
                  <a:t>2147</a:t>
                </a:r>
                <a:endParaRPr lang="en-US" sz="1800" b="1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835696" y="4437112"/>
              <a:ext cx="4968552" cy="688722"/>
              <a:chOff x="1979712" y="3100318"/>
              <a:chExt cx="4968552" cy="68872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979712" y="3284984"/>
                <a:ext cx="4968552" cy="504056"/>
                <a:chOff x="1979712" y="3284984"/>
                <a:chExt cx="4968552" cy="504056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1979712" y="3645024"/>
                  <a:ext cx="460851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5940152" y="3429000"/>
                  <a:ext cx="0" cy="36004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>
                  <a:off x="2555776" y="3429000"/>
                  <a:ext cx="0" cy="36004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3683901" y="3429000"/>
                  <a:ext cx="0" cy="36004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auto">
                <a:xfrm>
                  <a:off x="4812026" y="3429000"/>
                  <a:ext cx="0" cy="36004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 bwMode="auto">
                <a:xfrm flipH="1">
                  <a:off x="6588224" y="3284984"/>
                  <a:ext cx="36004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2269485" y="3100318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+mj-lt"/>
                  </a:rPr>
                  <a:t>2142</a:t>
                </a:r>
                <a:endParaRPr lang="en-US" sz="1800" b="1" dirty="0">
                  <a:latin typeface="+mj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97030" y="3100318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+mj-lt"/>
                  </a:rPr>
                  <a:t>2143</a:t>
                </a:r>
                <a:endParaRPr lang="en-US" sz="1800" b="1" dirty="0">
                  <a:latin typeface="+mj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524575" y="3100318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+mj-lt"/>
                  </a:rPr>
                  <a:t>2144</a:t>
                </a:r>
                <a:endParaRPr lang="en-US" sz="1800" b="1" dirty="0"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652120" y="3100318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+mj-lt"/>
                  </a:rPr>
                  <a:t>2145</a:t>
                </a:r>
                <a:endParaRPr lang="en-US" sz="1800" b="1" dirty="0">
                  <a:latin typeface="+mj-lt"/>
                </a:endParaRPr>
              </a:p>
            </p:txBody>
          </p:sp>
        </p:grpSp>
        <p:grpSp>
          <p:nvGrpSpPr>
            <p:cNvPr id="7169" name="Group 7168"/>
            <p:cNvGrpSpPr/>
            <p:nvPr/>
          </p:nvGrpSpPr>
          <p:grpSpPr>
            <a:xfrm>
              <a:off x="2483768" y="3717032"/>
              <a:ext cx="2404218" cy="576064"/>
              <a:chOff x="2627784" y="3717032"/>
              <a:chExt cx="2404218" cy="576064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 flipH="1" flipV="1">
                <a:off x="2627784" y="3717032"/>
                <a:ext cx="432048" cy="36004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168" name="TextBox 7167"/>
              <p:cNvSpPr txBox="1"/>
              <p:nvPr/>
            </p:nvSpPr>
            <p:spPr>
              <a:xfrm>
                <a:off x="2983043" y="3892986"/>
                <a:ext cx="20489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j-lt"/>
                  </a:rPr>
                  <a:t>crearea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 err="1" smtClean="0">
                    <a:latin typeface="+mj-lt"/>
                  </a:rPr>
                  <a:t>output.o</a:t>
                </a:r>
                <a:endParaRPr lang="en-US" sz="2000" dirty="0">
                  <a:latin typeface="+mj-lt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707904" y="5085184"/>
              <a:ext cx="2404218" cy="576064"/>
              <a:chOff x="2627784" y="3717032"/>
              <a:chExt cx="2404218" cy="576064"/>
            </a:xfrm>
          </p:grpSpPr>
          <p:cxnSp>
            <p:nvCxnSpPr>
              <p:cNvPr id="49" name="Straight Arrow Connector 48"/>
              <p:cNvCxnSpPr/>
              <p:nvPr/>
            </p:nvCxnSpPr>
            <p:spPr bwMode="auto">
              <a:xfrm flipH="1" flipV="1">
                <a:off x="2627784" y="3717032"/>
                <a:ext cx="432048" cy="36004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83043" y="3892986"/>
                <a:ext cx="20489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j-lt"/>
                  </a:rPr>
                  <a:t>crearea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 err="1" smtClean="0">
                    <a:latin typeface="+mj-lt"/>
                  </a:rPr>
                  <a:t>output.o</a:t>
                </a:r>
                <a:endParaRPr lang="en-US" sz="2000" dirty="0">
                  <a:latin typeface="+mj-lt"/>
                </a:endParaRPr>
              </a:p>
            </p:txBody>
          </p:sp>
        </p:grpSp>
        <p:sp>
          <p:nvSpPr>
            <p:cNvPr id="7173" name="TextBox 7172"/>
            <p:cNvSpPr txBox="1"/>
            <p:nvPr/>
          </p:nvSpPr>
          <p:spPr>
            <a:xfrm>
              <a:off x="6876256" y="3068960"/>
              <a:ext cx="21226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Conform </a:t>
              </a:r>
              <a:r>
                <a:rPr lang="en-US" sz="2000" dirty="0" err="1" smtClean="0">
                  <a:latin typeface="+mj-lt"/>
                </a:rPr>
                <a:t>timpului</a:t>
              </a:r>
              <a:endParaRPr lang="en-US" sz="2000" dirty="0" smtClean="0">
                <a:latin typeface="+mj-lt"/>
              </a:endParaRPr>
            </a:p>
            <a:p>
              <a:r>
                <a:rPr lang="en-US" sz="2000" dirty="0" smtClean="0">
                  <a:latin typeface="+mj-lt"/>
                </a:rPr>
                <a:t>local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76256" y="4437112"/>
              <a:ext cx="21226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Conform </a:t>
              </a:r>
              <a:r>
                <a:rPr lang="en-US" sz="2000" dirty="0" err="1" smtClean="0">
                  <a:latin typeface="+mj-lt"/>
                </a:rPr>
                <a:t>timpului</a:t>
              </a:r>
              <a:endParaRPr lang="en-US" sz="2000" dirty="0" smtClean="0">
                <a:latin typeface="+mj-lt"/>
              </a:endParaRPr>
            </a:p>
            <a:p>
              <a:r>
                <a:rPr lang="en-US" sz="2000" dirty="0" smtClean="0">
                  <a:latin typeface="+mj-lt"/>
                </a:rPr>
                <a:t>local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7174" name="TextBox 7173"/>
            <p:cNvSpPr txBox="1"/>
            <p:nvPr/>
          </p:nvSpPr>
          <p:spPr>
            <a:xfrm>
              <a:off x="251520" y="3349441"/>
              <a:ext cx="19511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j-lt"/>
                </a:rPr>
                <a:t>Calculatorul</a:t>
              </a:r>
              <a:endParaRPr lang="en-US" sz="2000" dirty="0">
                <a:latin typeface="+mj-lt"/>
              </a:endParaRPr>
            </a:p>
            <a:p>
              <a:r>
                <a:rPr lang="en-US" sz="2000" dirty="0" err="1">
                  <a:latin typeface="+mj-lt"/>
                </a:rPr>
                <a:t>p</a:t>
              </a:r>
              <a:r>
                <a:rPr lang="en-US" sz="2000" dirty="0" err="1" smtClean="0">
                  <a:latin typeface="+mj-lt"/>
                </a:rPr>
                <a:t>e</a:t>
              </a:r>
              <a:r>
                <a:rPr lang="en-US" sz="2000" dirty="0" smtClean="0">
                  <a:latin typeface="+mj-lt"/>
                </a:rPr>
                <a:t> care </a:t>
              </a:r>
              <a:r>
                <a:rPr lang="en-US" sz="2000" dirty="0" err="1" smtClean="0">
                  <a:latin typeface="+mj-lt"/>
                </a:rPr>
                <a:t>ruleaz</a:t>
              </a:r>
              <a:r>
                <a:rPr lang="ro-RO" sz="2000" dirty="0" smtClean="0">
                  <a:latin typeface="+mj-lt"/>
                </a:rPr>
                <a:t>ă</a:t>
              </a:r>
              <a:endParaRPr lang="en-US" sz="2000" dirty="0" smtClean="0">
                <a:latin typeface="+mj-lt"/>
              </a:endParaRPr>
            </a:p>
            <a:p>
              <a:r>
                <a:rPr lang="en-US" sz="2000" dirty="0" err="1" smtClean="0">
                  <a:latin typeface="+mj-lt"/>
                </a:rPr>
                <a:t>compilatorul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520" y="4645585"/>
              <a:ext cx="19511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j-lt"/>
                </a:rPr>
                <a:t>Calculatorul</a:t>
              </a:r>
              <a:endParaRPr lang="en-US" sz="2000" dirty="0">
                <a:latin typeface="+mj-lt"/>
              </a:endParaRPr>
            </a:p>
            <a:p>
              <a:r>
                <a:rPr lang="en-US" sz="2000" dirty="0" err="1">
                  <a:latin typeface="+mj-lt"/>
                </a:rPr>
                <a:t>p</a:t>
              </a:r>
              <a:r>
                <a:rPr lang="en-US" sz="2000" dirty="0" err="1" smtClean="0">
                  <a:latin typeface="+mj-lt"/>
                </a:rPr>
                <a:t>e</a:t>
              </a:r>
              <a:r>
                <a:rPr lang="en-US" sz="2000" dirty="0" smtClean="0">
                  <a:latin typeface="+mj-lt"/>
                </a:rPr>
                <a:t> care </a:t>
              </a:r>
              <a:r>
                <a:rPr lang="en-US" sz="2000" dirty="0" err="1" smtClean="0">
                  <a:latin typeface="+mj-lt"/>
                </a:rPr>
                <a:t>ruleaz</a:t>
              </a:r>
              <a:r>
                <a:rPr lang="ro-RO" sz="2000" dirty="0">
                  <a:latin typeface="+mj-lt"/>
                </a:rPr>
                <a:t>ă</a:t>
              </a:r>
              <a:endParaRPr lang="en-US" sz="2000" dirty="0" smtClean="0">
                <a:latin typeface="+mj-lt"/>
              </a:endParaRPr>
            </a:p>
            <a:p>
              <a:r>
                <a:rPr lang="ro-RO" sz="2000" b="1" i="1" dirty="0">
                  <a:solidFill>
                    <a:srgbClr val="FF0000"/>
                  </a:solidFill>
                  <a:latin typeface="+mj-lt"/>
                </a:rPr>
                <a:t>V</a:t>
              </a:r>
              <a:r>
                <a:rPr lang="ro-RO" sz="2000" b="1" i="1" dirty="0" smtClean="0">
                  <a:solidFill>
                    <a:srgbClr val="FF0000"/>
                  </a:solidFill>
                  <a:latin typeface="+mj-lt"/>
                </a:rPr>
                <a:t>im</a:t>
              </a:r>
              <a:endParaRPr lang="en-US" sz="2000" b="1" i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Ceasuri</a:t>
            </a:r>
            <a:r>
              <a:rPr lang="en-US" sz="2800" dirty="0" smtClean="0"/>
              <a:t> </a:t>
            </a:r>
            <a:r>
              <a:rPr lang="en-US" sz="2800" dirty="0" err="1" smtClean="0"/>
              <a:t>fizice</a:t>
            </a:r>
            <a:r>
              <a:rPr lang="en-US" sz="2800" dirty="0" smtClean="0"/>
              <a:t> (</a:t>
            </a:r>
            <a:r>
              <a:rPr lang="ro-RO" sz="2800" dirty="0" smtClean="0"/>
              <a:t>3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95463"/>
            <a:ext cx="8713788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sz="2400" dirty="0" smtClean="0"/>
              <a:t>2 tipuri: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 smtClean="0"/>
              <a:t>doar între 2 calculatoare 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 smtClean="0"/>
              <a:t>sincronizare cu un standard 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(ex: UTC)</a:t>
            </a:r>
          </a:p>
          <a:p>
            <a:pPr eaLnBrk="1" hangingPunct="1">
              <a:lnSpc>
                <a:spcPct val="90000"/>
              </a:lnSpc>
            </a:pPr>
            <a:r>
              <a:rPr lang="ro-RO" sz="2400" dirty="0" smtClean="0"/>
              <a:t>Este imposibil de eliminat complet clock skew și imposibil de a asigura acuratețea perfectă a unui ceas.</a:t>
            </a:r>
          </a:p>
          <a:p>
            <a:pPr eaLnBrk="1" hangingPunct="1">
              <a:lnSpc>
                <a:spcPct val="90000"/>
              </a:lnSpc>
            </a:pPr>
            <a:endParaRPr lang="ro-RO" sz="240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068175" y="3861048"/>
            <a:ext cx="0" cy="24482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 bwMode="auto">
          <a:xfrm>
            <a:off x="3059832" y="6309320"/>
            <a:ext cx="295351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flipV="1">
            <a:off x="3059832" y="3861048"/>
            <a:ext cx="1421577" cy="244827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V="1">
            <a:off x="3060543" y="4293096"/>
            <a:ext cx="2016224" cy="20162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V="1">
            <a:off x="3059832" y="4941168"/>
            <a:ext cx="2520280" cy="136815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8799437">
            <a:off x="3645748" y="4668526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>
                <a:latin typeface="+mj-lt"/>
              </a:rPr>
              <a:t>Ceas perfect</a:t>
            </a:r>
            <a:endParaRPr lang="en-US" sz="1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 rot="17899716">
            <a:off x="3249365" y="436518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>
                <a:latin typeface="+mj-lt"/>
              </a:rPr>
              <a:t>Ceas rapid</a:t>
            </a:r>
            <a:endParaRPr lang="en-US" sz="1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 rot="19777654">
            <a:off x="4106245" y="5103353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>
                <a:latin typeface="+mj-lt"/>
              </a:rPr>
              <a:t>Ceas lent</a:t>
            </a:r>
            <a:endParaRPr lang="en-US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086" y="4310689"/>
            <a:ext cx="1385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>
                <a:latin typeface="+mj-lt"/>
              </a:rPr>
              <a:t>Timp ceas, C</a:t>
            </a:r>
            <a:endParaRPr lang="en-US" sz="1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4372" y="6330806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>
                <a:latin typeface="+mj-lt"/>
              </a:rPr>
              <a:t>UTC, t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27984" y="3501008"/>
                <a:ext cx="95301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o-RO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b="0" i="1" smtClean="0">
                              <a:latin typeface="Cambria Math"/>
                            </a:rPr>
                            <m:t>𝑑𝐶</m:t>
                          </m:r>
                        </m:num>
                        <m:den>
                          <m:r>
                            <a:rPr lang="ro-RO" sz="18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ro-RO" sz="1800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ro-RO" sz="1800" b="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01008"/>
                <a:ext cx="953018" cy="61824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59142" y="3933056"/>
                <a:ext cx="95301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o-RO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b="0" i="1" smtClean="0">
                              <a:latin typeface="Cambria Math"/>
                            </a:rPr>
                            <m:t>𝑑𝐶</m:t>
                          </m:r>
                        </m:num>
                        <m:den>
                          <m:r>
                            <a:rPr lang="ro-RO" sz="18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ro-RO" sz="18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ro-RO" sz="1800" b="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142" y="3933056"/>
                <a:ext cx="953018" cy="61824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08104" y="4581128"/>
                <a:ext cx="95301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o-RO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b="0" i="1" smtClean="0">
                              <a:latin typeface="Cambria Math"/>
                            </a:rPr>
                            <m:t>𝑑𝐶</m:t>
                          </m:r>
                        </m:num>
                        <m:den>
                          <m:r>
                            <a:rPr lang="ro-RO" sz="18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ro-RO" sz="1800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ro-RO" sz="18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581128"/>
                <a:ext cx="953018" cy="61824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Sincronizarea</a:t>
            </a:r>
            <a:r>
              <a:rPr lang="en-US" sz="2800" dirty="0"/>
              <a:t> </a:t>
            </a:r>
            <a:r>
              <a:rPr lang="en-US" sz="2800" dirty="0" err="1"/>
              <a:t>ceasurilor</a:t>
            </a:r>
            <a:r>
              <a:rPr lang="en-US" sz="2800" dirty="0"/>
              <a:t> </a:t>
            </a:r>
            <a:r>
              <a:rPr lang="en-US" sz="2800" dirty="0" err="1"/>
              <a:t>fizice</a:t>
            </a:r>
            <a:r>
              <a:rPr lang="en-US" sz="3200" dirty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27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51000"/>
            <a:ext cx="8382000" cy="2425700"/>
          </a:xfrm>
        </p:spPr>
        <p:txBody>
          <a:bodyPr/>
          <a:lstStyle/>
          <a:p>
            <a:pPr eaLnBrk="1" hangingPunct="1"/>
            <a:r>
              <a:rPr lang="ro-RO" sz="2400" smtClean="0"/>
              <a:t>Flaviu Cristian – adaptive internal clock synchronization</a:t>
            </a:r>
            <a:r>
              <a:rPr lang="ro-RO" sz="2800" smtClean="0"/>
              <a:t>:</a:t>
            </a:r>
          </a:p>
          <a:p>
            <a:pPr lvl="1" eaLnBrk="1" hangingPunct="1"/>
            <a:r>
              <a:rPr lang="ro-RO" sz="2400" smtClean="0">
                <a:solidFill>
                  <a:srgbClr val="FF0000"/>
                </a:solidFill>
              </a:rPr>
              <a:t>time server</a:t>
            </a:r>
            <a:r>
              <a:rPr lang="ro-RO" sz="2400" smtClean="0"/>
              <a:t>, cu care se sincronizează celelalte ceasuri</a:t>
            </a:r>
          </a:p>
          <a:p>
            <a:pPr lvl="1" eaLnBrk="1" hangingPunct="1"/>
            <a:r>
              <a:rPr lang="ro-RO" sz="2400" smtClean="0"/>
              <a:t>probleme:</a:t>
            </a:r>
          </a:p>
          <a:p>
            <a:pPr lvl="2" eaLnBrk="1" hangingPunct="1"/>
            <a:r>
              <a:rPr lang="ro-RO" sz="2000" smtClean="0"/>
              <a:t>timpul nu trebuie sa curgă în sens invers</a:t>
            </a:r>
          </a:p>
          <a:p>
            <a:pPr lvl="2" eaLnBrk="1" hangingPunct="1"/>
            <a:r>
              <a:rPr lang="ro-RO" sz="2000" smtClean="0"/>
              <a:t>mesajul ajunge de la server la client într-un anumit timp   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627784" y="4509120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5220072" y="4509120"/>
            <a:ext cx="18722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3851920" y="4509120"/>
            <a:ext cx="1368152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851920" y="4509120"/>
            <a:ext cx="360040" cy="13681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V="1">
            <a:off x="4788024" y="4509120"/>
            <a:ext cx="432048" cy="13681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4211960" y="5949280"/>
            <a:ext cx="5760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2771800" y="5949280"/>
            <a:ext cx="432048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6516216" y="6093296"/>
            <a:ext cx="57606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27784" y="3851756"/>
                <a:ext cx="4050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sz="1800" dirty="0" smtClean="0">
                    <a:latin typeface="+mj-lt"/>
                  </a:rPr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 smtClean="0">
                    <a:latin typeface="+mj-lt"/>
                  </a:rPr>
                  <a:t> sunt masurați cu același ceas</a:t>
                </a:r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851756"/>
                <a:ext cx="4050981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8333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563888" y="4149080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20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ro-RO" sz="20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149080"/>
                <a:ext cx="538353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004048" y="4149080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20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ro-RO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149080"/>
                <a:ext cx="538353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872449" y="4339843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1" dirty="0" smtClean="0">
                <a:latin typeface="+mj-lt"/>
              </a:rPr>
              <a:t>Client</a:t>
            </a:r>
            <a:endParaRPr lang="en-US" sz="16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616" y="5780003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1" dirty="0" smtClean="0">
                <a:latin typeface="+mj-lt"/>
              </a:rPr>
              <a:t>Server de timp</a:t>
            </a:r>
            <a:endParaRPr lang="en-US" sz="16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8107" y="6309320"/>
            <a:ext cx="3560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1" dirty="0" smtClean="0">
                <a:latin typeface="+mj-lt"/>
              </a:rPr>
              <a:t>Timpul de gestionare a întreruperii</a:t>
            </a:r>
            <a:endParaRPr lang="en-US" sz="1600" b="1" dirty="0">
              <a:latin typeface="+mj-lt"/>
            </a:endParaRPr>
          </a:p>
        </p:txBody>
      </p:sp>
      <p:sp>
        <p:nvSpPr>
          <p:cNvPr id="27" name="Left Brace 26"/>
          <p:cNvSpPr/>
          <p:nvPr/>
        </p:nvSpPr>
        <p:spPr bwMode="auto">
          <a:xfrm rot="16200000">
            <a:off x="4304181" y="5872220"/>
            <a:ext cx="381525" cy="586167"/>
          </a:xfrm>
          <a:prstGeom prst="leftBrace">
            <a:avLst>
              <a:gd name="adj1" fmla="val 8333"/>
              <a:gd name="adj2" fmla="val 4752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68144" y="5949280"/>
            <a:ext cx="6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b="1" dirty="0" smtClean="0">
                <a:latin typeface="+mj-lt"/>
              </a:rPr>
              <a:t>Timp</a:t>
            </a:r>
            <a:endParaRPr lang="en-US" sz="1600" b="1" dirty="0">
              <a:latin typeface="+mj-lt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Sincronizarea</a:t>
            </a:r>
            <a:r>
              <a:rPr lang="en-US" sz="2800" dirty="0"/>
              <a:t> </a:t>
            </a:r>
            <a:r>
              <a:rPr lang="en-US" sz="2800" dirty="0" err="1"/>
              <a:t>ceasurilor</a:t>
            </a:r>
            <a:r>
              <a:rPr lang="en-US" sz="2800" dirty="0"/>
              <a:t> </a:t>
            </a:r>
            <a:r>
              <a:rPr lang="en-US" sz="2800" dirty="0" err="1" smtClean="0"/>
              <a:t>fizice</a:t>
            </a:r>
            <a:r>
              <a:rPr lang="ro-RO" sz="2800" dirty="0" smtClean="0"/>
              <a:t> (2)</a:t>
            </a:r>
            <a:r>
              <a:rPr lang="en-US" sz="32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01800"/>
            <a:ext cx="8785225" cy="2590800"/>
          </a:xfrm>
        </p:spPr>
        <p:txBody>
          <a:bodyPr/>
          <a:lstStyle/>
          <a:p>
            <a:pPr eaLnBrk="1" hangingPunct="1"/>
            <a:r>
              <a:rPr lang="ro-RO" sz="2000" dirty="0" smtClean="0"/>
              <a:t>Berkeley:</a:t>
            </a:r>
          </a:p>
          <a:p>
            <a:pPr lvl="1" eaLnBrk="1" hangingPunct="1"/>
            <a:r>
              <a:rPr lang="ro-RO" sz="1800" dirty="0" smtClean="0"/>
              <a:t>folosit în Berkeley UNIX</a:t>
            </a:r>
          </a:p>
          <a:p>
            <a:pPr lvl="1" eaLnBrk="1" hangingPunct="1"/>
            <a:r>
              <a:rPr lang="ro-RO" sz="1800" dirty="0" smtClean="0"/>
              <a:t>opus lui Flaviu Cristian</a:t>
            </a:r>
            <a:r>
              <a:rPr lang="ro-RO" sz="1800" i="1" dirty="0" smtClean="0"/>
              <a:t>: un server de timp trimite mesaje periodic clienților pentru a afla timpul lor, calculează o medie și anunță clienții cum să-și actualizeze ceasurile</a:t>
            </a:r>
          </a:p>
          <a:p>
            <a:pPr lvl="1" eaLnBrk="1" hangingPunct="1"/>
            <a:r>
              <a:rPr lang="ro-RO" sz="1800" dirty="0" smtClean="0"/>
              <a:t>scopul nu e de a se sincroniza cu time serverul, ci de a pune toate mașinile de acord asupra timpului (chiar dacă este greșit)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6129" y="624282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2:50</a:t>
            </a:r>
            <a:endParaRPr lang="en-US" sz="12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99771" y="624282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3:25</a:t>
            </a:r>
            <a:endParaRPr lang="en-US" sz="1200" b="1" dirty="0">
              <a:latin typeface="+mj-lt"/>
            </a:endParaRPr>
          </a:p>
        </p:txBody>
      </p:sp>
      <p:grpSp>
        <p:nvGrpSpPr>
          <p:cNvPr id="10250" name="Group 10249"/>
          <p:cNvGrpSpPr/>
          <p:nvPr/>
        </p:nvGrpSpPr>
        <p:grpSpPr>
          <a:xfrm>
            <a:off x="1475656" y="3944089"/>
            <a:ext cx="2520280" cy="2858254"/>
            <a:chOff x="1475656" y="3944089"/>
            <a:chExt cx="2520280" cy="2858254"/>
          </a:xfrm>
        </p:grpSpPr>
        <p:grpSp>
          <p:nvGrpSpPr>
            <p:cNvPr id="22" name="Group 21"/>
            <p:cNvGrpSpPr/>
            <p:nvPr/>
          </p:nvGrpSpPr>
          <p:grpSpPr>
            <a:xfrm>
              <a:off x="2051720" y="4437112"/>
              <a:ext cx="720080" cy="720080"/>
              <a:chOff x="611560" y="4437112"/>
              <a:chExt cx="720080" cy="72008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611560" y="4437112"/>
                <a:ext cx="720080" cy="72008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719572" y="4545124"/>
                <a:ext cx="504056" cy="50405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>
                <a:stCxn id="3" idx="6"/>
              </p:cNvCxnSpPr>
              <p:nvPr/>
            </p:nvCxnSpPr>
            <p:spPr bwMode="auto">
              <a:xfrm flipH="1">
                <a:off x="1115616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 flipH="1">
                <a:off x="719572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917594" y="4995174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 rot="16200000" flipH="1">
                <a:off x="917594" y="4599130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970217" y="4601238"/>
                <a:ext cx="228600" cy="210312"/>
                <a:chOff x="971600" y="4595981"/>
                <a:chExt cx="228600" cy="198022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 bwMode="auto">
                <a:xfrm>
                  <a:off x="971600" y="4785272"/>
                  <a:ext cx="2286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 bwMode="auto">
                <a:xfrm rot="16200000">
                  <a:off x="872589" y="4694992"/>
                  <a:ext cx="198022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" name="Straight Connector 23"/>
            <p:cNvCxnSpPr/>
            <p:nvPr/>
          </p:nvCxnSpPr>
          <p:spPr bwMode="auto">
            <a:xfrm flipH="1">
              <a:off x="2389576" y="5157192"/>
              <a:ext cx="1383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>
              <a:off x="1706191" y="5373216"/>
              <a:ext cx="1368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1960858" y="5373216"/>
              <a:ext cx="1383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2844500" y="5382331"/>
              <a:ext cx="1383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601509" y="5587503"/>
              <a:ext cx="720080" cy="720080"/>
              <a:chOff x="611560" y="4437112"/>
              <a:chExt cx="720080" cy="72008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611560" y="4437112"/>
                <a:ext cx="720080" cy="72008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719572" y="4545124"/>
                <a:ext cx="504056" cy="50405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35" name="Straight Connector 34"/>
              <p:cNvCxnSpPr>
                <a:stCxn id="34" idx="6"/>
              </p:cNvCxnSpPr>
              <p:nvPr/>
            </p:nvCxnSpPr>
            <p:spPr bwMode="auto">
              <a:xfrm flipH="1">
                <a:off x="1115616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719572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auto">
              <a:xfrm rot="16200000" flipH="1">
                <a:off x="917594" y="4995174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 rot="16200000" flipH="1">
                <a:off x="917594" y="4599130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773578" y="4653128"/>
                <a:ext cx="396044" cy="158414"/>
                <a:chOff x="774961" y="4644846"/>
                <a:chExt cx="396044" cy="149157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 bwMode="auto">
                <a:xfrm flipV="1">
                  <a:off x="971600" y="4644846"/>
                  <a:ext cx="199405" cy="140426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 bwMode="auto">
                <a:xfrm flipH="1" flipV="1">
                  <a:off x="774961" y="4644846"/>
                  <a:ext cx="196639" cy="149157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/>
            <p:cNvGrpSpPr/>
            <p:nvPr/>
          </p:nvGrpSpPr>
          <p:grpSpPr>
            <a:xfrm>
              <a:off x="2485151" y="5587503"/>
              <a:ext cx="720080" cy="720080"/>
              <a:chOff x="611560" y="4437112"/>
              <a:chExt cx="720080" cy="72008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611560" y="4437112"/>
                <a:ext cx="720080" cy="72008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719572" y="4545124"/>
                <a:ext cx="504056" cy="50405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7" name="Straight Connector 46"/>
              <p:cNvCxnSpPr>
                <a:stCxn id="46" idx="6"/>
              </p:cNvCxnSpPr>
              <p:nvPr/>
            </p:nvCxnSpPr>
            <p:spPr bwMode="auto">
              <a:xfrm flipH="1">
                <a:off x="1115616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719572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auto">
              <a:xfrm rot="16200000" flipH="1">
                <a:off x="917594" y="4995174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auto">
              <a:xfrm rot="16200000" flipH="1">
                <a:off x="917594" y="4599130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970217" y="4789838"/>
                <a:ext cx="228600" cy="183642"/>
                <a:chOff x="971600" y="4773574"/>
                <a:chExt cx="228600" cy="172911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971600" y="4785272"/>
                  <a:ext cx="2286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>
                  <a:off x="971600" y="4773574"/>
                  <a:ext cx="114302" cy="172911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Box 55"/>
            <p:cNvSpPr txBox="1"/>
            <p:nvPr/>
          </p:nvSpPr>
          <p:spPr>
            <a:xfrm>
              <a:off x="2115044" y="5312241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Rețea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2776538" y="4919663"/>
              <a:ext cx="442419" cy="638175"/>
            </a:xfrm>
            <a:custGeom>
              <a:avLst/>
              <a:gdLst>
                <a:gd name="connsiteX0" fmla="*/ 0 w 442419"/>
                <a:gd name="connsiteY0" fmla="*/ 0 h 638175"/>
                <a:gd name="connsiteX1" fmla="*/ 252412 w 442419"/>
                <a:gd name="connsiteY1" fmla="*/ 71437 h 638175"/>
                <a:gd name="connsiteX2" fmla="*/ 419100 w 442419"/>
                <a:gd name="connsiteY2" fmla="*/ 242887 h 638175"/>
                <a:gd name="connsiteX3" fmla="*/ 438150 w 442419"/>
                <a:gd name="connsiteY3" fmla="*/ 461962 h 638175"/>
                <a:gd name="connsiteX4" fmla="*/ 390525 w 442419"/>
                <a:gd name="connsiteY4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419" h="638175">
                  <a:moveTo>
                    <a:pt x="0" y="0"/>
                  </a:moveTo>
                  <a:cubicBezTo>
                    <a:pt x="91281" y="15478"/>
                    <a:pt x="182562" y="30956"/>
                    <a:pt x="252412" y="71437"/>
                  </a:cubicBezTo>
                  <a:cubicBezTo>
                    <a:pt x="322262" y="111918"/>
                    <a:pt x="388144" y="177800"/>
                    <a:pt x="419100" y="242887"/>
                  </a:cubicBezTo>
                  <a:cubicBezTo>
                    <a:pt x="450056" y="307974"/>
                    <a:pt x="442913" y="396081"/>
                    <a:pt x="438150" y="461962"/>
                  </a:cubicBezTo>
                  <a:cubicBezTo>
                    <a:pt x="433388" y="527843"/>
                    <a:pt x="400050" y="608806"/>
                    <a:pt x="390525" y="63817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2771775" y="4467225"/>
              <a:ext cx="387915" cy="309563"/>
            </a:xfrm>
            <a:custGeom>
              <a:avLst/>
              <a:gdLst>
                <a:gd name="connsiteX0" fmla="*/ 4763 w 387915"/>
                <a:gd name="connsiteY0" fmla="*/ 309563 h 309563"/>
                <a:gd name="connsiteX1" fmla="*/ 276225 w 387915"/>
                <a:gd name="connsiteY1" fmla="*/ 219075 h 309563"/>
                <a:gd name="connsiteX2" fmla="*/ 385763 w 387915"/>
                <a:gd name="connsiteY2" fmla="*/ 100013 h 309563"/>
                <a:gd name="connsiteX3" fmla="*/ 338138 w 387915"/>
                <a:gd name="connsiteY3" fmla="*/ 23813 h 309563"/>
                <a:gd name="connsiteX4" fmla="*/ 209550 w 387915"/>
                <a:gd name="connsiteY4" fmla="*/ 0 h 309563"/>
                <a:gd name="connsiteX5" fmla="*/ 80963 w 387915"/>
                <a:gd name="connsiteY5" fmla="*/ 23813 h 309563"/>
                <a:gd name="connsiteX6" fmla="*/ 0 w 387915"/>
                <a:gd name="connsiteY6" fmla="*/ 42863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915" h="309563">
                  <a:moveTo>
                    <a:pt x="4763" y="309563"/>
                  </a:moveTo>
                  <a:cubicBezTo>
                    <a:pt x="108744" y="281781"/>
                    <a:pt x="212725" y="254000"/>
                    <a:pt x="276225" y="219075"/>
                  </a:cubicBezTo>
                  <a:cubicBezTo>
                    <a:pt x="339725" y="184150"/>
                    <a:pt x="375444" y="132557"/>
                    <a:pt x="385763" y="100013"/>
                  </a:cubicBezTo>
                  <a:cubicBezTo>
                    <a:pt x="396082" y="67469"/>
                    <a:pt x="367507" y="40482"/>
                    <a:pt x="338138" y="23813"/>
                  </a:cubicBezTo>
                  <a:cubicBezTo>
                    <a:pt x="308769" y="7144"/>
                    <a:pt x="252412" y="0"/>
                    <a:pt x="209550" y="0"/>
                  </a:cubicBezTo>
                  <a:cubicBezTo>
                    <a:pt x="166688" y="0"/>
                    <a:pt x="115888" y="16669"/>
                    <a:pt x="80963" y="23813"/>
                  </a:cubicBezTo>
                  <a:cubicBezTo>
                    <a:pt x="46038" y="30957"/>
                    <a:pt x="12700" y="41276"/>
                    <a:pt x="0" y="42863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240" name="Freeform 10239"/>
            <p:cNvSpPr/>
            <p:nvPr/>
          </p:nvSpPr>
          <p:spPr bwMode="auto">
            <a:xfrm>
              <a:off x="1590675" y="4919663"/>
              <a:ext cx="442913" cy="647700"/>
            </a:xfrm>
            <a:custGeom>
              <a:avLst/>
              <a:gdLst>
                <a:gd name="connsiteX0" fmla="*/ 442913 w 442913"/>
                <a:gd name="connsiteY0" fmla="*/ 0 h 647700"/>
                <a:gd name="connsiteX1" fmla="*/ 223838 w 442913"/>
                <a:gd name="connsiteY1" fmla="*/ 57150 h 647700"/>
                <a:gd name="connsiteX2" fmla="*/ 100013 w 442913"/>
                <a:gd name="connsiteY2" fmla="*/ 123825 h 647700"/>
                <a:gd name="connsiteX3" fmla="*/ 19050 w 442913"/>
                <a:gd name="connsiteY3" fmla="*/ 238125 h 647700"/>
                <a:gd name="connsiteX4" fmla="*/ 0 w 442913"/>
                <a:gd name="connsiteY4" fmla="*/ 404812 h 647700"/>
                <a:gd name="connsiteX5" fmla="*/ 19050 w 442913"/>
                <a:gd name="connsiteY5" fmla="*/ 557212 h 647700"/>
                <a:gd name="connsiteX6" fmla="*/ 57150 w 442913"/>
                <a:gd name="connsiteY6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913" h="647700">
                  <a:moveTo>
                    <a:pt x="442913" y="0"/>
                  </a:moveTo>
                  <a:cubicBezTo>
                    <a:pt x="361950" y="18256"/>
                    <a:pt x="280988" y="36513"/>
                    <a:pt x="223838" y="57150"/>
                  </a:cubicBezTo>
                  <a:cubicBezTo>
                    <a:pt x="166688" y="77787"/>
                    <a:pt x="134144" y="93663"/>
                    <a:pt x="100013" y="123825"/>
                  </a:cubicBezTo>
                  <a:cubicBezTo>
                    <a:pt x="65882" y="153987"/>
                    <a:pt x="35719" y="191294"/>
                    <a:pt x="19050" y="238125"/>
                  </a:cubicBezTo>
                  <a:cubicBezTo>
                    <a:pt x="2381" y="284956"/>
                    <a:pt x="0" y="351631"/>
                    <a:pt x="0" y="404812"/>
                  </a:cubicBezTo>
                  <a:cubicBezTo>
                    <a:pt x="0" y="457993"/>
                    <a:pt x="9525" y="516731"/>
                    <a:pt x="19050" y="557212"/>
                  </a:cubicBezTo>
                  <a:cubicBezTo>
                    <a:pt x="28575" y="597693"/>
                    <a:pt x="48419" y="635000"/>
                    <a:pt x="57150" y="64770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75656" y="4736177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3:00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31840" y="501317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3:00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95736" y="652534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(a)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29032" y="4232121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3:00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08952" y="422108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3:00</a:t>
              </a:r>
              <a:endParaRPr lang="en-US" sz="1200" b="1" dirty="0">
                <a:latin typeface="+mj-lt"/>
              </a:endParaRPr>
            </a:p>
          </p:txBody>
        </p:sp>
        <p:cxnSp>
          <p:nvCxnSpPr>
            <p:cNvPr id="10246" name="Straight Arrow Connector 10245"/>
            <p:cNvCxnSpPr/>
            <p:nvPr/>
          </p:nvCxnSpPr>
          <p:spPr bwMode="auto">
            <a:xfrm flipH="1">
              <a:off x="2647170" y="4149080"/>
              <a:ext cx="196638" cy="31814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248" name="TextBox 10247"/>
            <p:cNvSpPr txBox="1"/>
            <p:nvPr/>
          </p:nvSpPr>
          <p:spPr>
            <a:xfrm>
              <a:off x="2613826" y="3944089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Daemon de timp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11960" y="4426079"/>
            <a:ext cx="720080" cy="720080"/>
            <a:chOff x="611560" y="4437112"/>
            <a:chExt cx="720080" cy="720080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611560" y="4437112"/>
              <a:ext cx="720080" cy="72008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19572" y="4545124"/>
              <a:ext cx="504056" cy="50405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9" name="Straight Connector 118"/>
            <p:cNvCxnSpPr>
              <a:stCxn id="118" idx="6"/>
            </p:cNvCxnSpPr>
            <p:nvPr/>
          </p:nvCxnSpPr>
          <p:spPr bwMode="auto">
            <a:xfrm flipH="1">
              <a:off x="1115616" y="4797152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719572" y="4797152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 bwMode="auto">
            <a:xfrm rot="16200000" flipH="1">
              <a:off x="917594" y="4995174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 bwMode="auto">
            <a:xfrm rot="16200000" flipH="1">
              <a:off x="917594" y="4599130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970217" y="4601238"/>
              <a:ext cx="228600" cy="210312"/>
              <a:chOff x="971600" y="4595981"/>
              <a:chExt cx="228600" cy="198022"/>
            </a:xfrm>
          </p:grpSpPr>
          <p:cxnSp>
            <p:nvCxnSpPr>
              <p:cNvPr id="124" name="Straight Arrow Connector 123"/>
              <p:cNvCxnSpPr/>
              <p:nvPr/>
            </p:nvCxnSpPr>
            <p:spPr bwMode="auto">
              <a:xfrm>
                <a:off x="971600" y="4785272"/>
                <a:ext cx="228600" cy="0"/>
              </a:xfrm>
              <a:prstGeom prst="straightConnector1">
                <a:avLst/>
              </a:prstGeom>
              <a:ln w="1905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 bwMode="auto">
              <a:xfrm rot="16200000">
                <a:off x="872589" y="4694992"/>
                <a:ext cx="198022" cy="0"/>
              </a:xfrm>
              <a:prstGeom prst="straightConnector1">
                <a:avLst/>
              </a:prstGeom>
              <a:ln w="1905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Straight Connector 81"/>
          <p:cNvCxnSpPr/>
          <p:nvPr/>
        </p:nvCxnSpPr>
        <p:spPr bwMode="auto">
          <a:xfrm flipH="1">
            <a:off x="4549816" y="5146159"/>
            <a:ext cx="1383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auto">
          <a:xfrm>
            <a:off x="3866431" y="5362183"/>
            <a:ext cx="136815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 flipH="1">
            <a:off x="4121098" y="5362183"/>
            <a:ext cx="1383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 bwMode="auto">
          <a:xfrm flipH="1">
            <a:off x="5004740" y="5371298"/>
            <a:ext cx="1383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761749" y="5576470"/>
            <a:ext cx="720080" cy="720080"/>
            <a:chOff x="611560" y="4437112"/>
            <a:chExt cx="720080" cy="72008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11560" y="4437112"/>
              <a:ext cx="720080" cy="72008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19572" y="4545124"/>
              <a:ext cx="504056" cy="50405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0" name="Straight Connector 109"/>
            <p:cNvCxnSpPr>
              <a:stCxn id="109" idx="6"/>
            </p:cNvCxnSpPr>
            <p:nvPr/>
          </p:nvCxnSpPr>
          <p:spPr bwMode="auto">
            <a:xfrm flipH="1">
              <a:off x="1115616" y="4797152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flipH="1">
              <a:off x="719572" y="4797152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 rot="16200000" flipH="1">
              <a:off x="917594" y="4995174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rot="16200000" flipH="1">
              <a:off x="917594" y="4599130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773578" y="4653128"/>
              <a:ext cx="396044" cy="158414"/>
              <a:chOff x="774961" y="4644846"/>
              <a:chExt cx="396044" cy="149157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 flipV="1">
                <a:off x="971600" y="4644846"/>
                <a:ext cx="199405" cy="140426"/>
              </a:xfrm>
              <a:prstGeom prst="straightConnector1">
                <a:avLst/>
              </a:prstGeom>
              <a:ln w="1905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 bwMode="auto">
              <a:xfrm flipH="1" flipV="1">
                <a:off x="774961" y="4644846"/>
                <a:ext cx="196639" cy="149157"/>
              </a:xfrm>
              <a:prstGeom prst="straightConnector1">
                <a:avLst/>
              </a:prstGeom>
              <a:ln w="1905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4645391" y="5576470"/>
            <a:ext cx="720080" cy="720080"/>
            <a:chOff x="611560" y="4437112"/>
            <a:chExt cx="720080" cy="720080"/>
          </a:xfrm>
        </p:grpSpPr>
        <p:sp>
          <p:nvSpPr>
            <p:cNvPr id="99" name="Rectangle 98"/>
            <p:cNvSpPr/>
            <p:nvPr/>
          </p:nvSpPr>
          <p:spPr bwMode="auto">
            <a:xfrm>
              <a:off x="611560" y="4437112"/>
              <a:ext cx="720080" cy="72008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19572" y="4545124"/>
              <a:ext cx="504056" cy="50405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01" name="Straight Connector 100"/>
            <p:cNvCxnSpPr>
              <a:stCxn id="100" idx="6"/>
            </p:cNvCxnSpPr>
            <p:nvPr/>
          </p:nvCxnSpPr>
          <p:spPr bwMode="auto">
            <a:xfrm flipH="1">
              <a:off x="1115616" y="4797152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auto">
            <a:xfrm flipH="1">
              <a:off x="719572" y="4797152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 rot="16200000" flipH="1">
              <a:off x="917594" y="4995174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rot="16200000" flipH="1">
              <a:off x="917594" y="4599130"/>
              <a:ext cx="1080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970217" y="4789838"/>
              <a:ext cx="228600" cy="183642"/>
              <a:chOff x="971600" y="4773574"/>
              <a:chExt cx="228600" cy="172911"/>
            </a:xfrm>
          </p:grpSpPr>
          <p:cxnSp>
            <p:nvCxnSpPr>
              <p:cNvPr id="106" name="Straight Arrow Connector 105"/>
              <p:cNvCxnSpPr/>
              <p:nvPr/>
            </p:nvCxnSpPr>
            <p:spPr bwMode="auto">
              <a:xfrm>
                <a:off x="971600" y="4785272"/>
                <a:ext cx="228600" cy="0"/>
              </a:xfrm>
              <a:prstGeom prst="straightConnector1">
                <a:avLst/>
              </a:prstGeom>
              <a:ln w="1905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 bwMode="auto">
              <a:xfrm>
                <a:off x="971600" y="4773574"/>
                <a:ext cx="114302" cy="172911"/>
              </a:xfrm>
              <a:prstGeom prst="straightConnector1">
                <a:avLst/>
              </a:prstGeom>
              <a:ln w="1905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Freeform 88"/>
          <p:cNvSpPr/>
          <p:nvPr/>
        </p:nvSpPr>
        <p:spPr bwMode="auto">
          <a:xfrm>
            <a:off x="4936778" y="4908630"/>
            <a:ext cx="442419" cy="638175"/>
          </a:xfrm>
          <a:custGeom>
            <a:avLst/>
            <a:gdLst>
              <a:gd name="connsiteX0" fmla="*/ 0 w 442419"/>
              <a:gd name="connsiteY0" fmla="*/ 0 h 638175"/>
              <a:gd name="connsiteX1" fmla="*/ 252412 w 442419"/>
              <a:gd name="connsiteY1" fmla="*/ 71437 h 638175"/>
              <a:gd name="connsiteX2" fmla="*/ 419100 w 442419"/>
              <a:gd name="connsiteY2" fmla="*/ 242887 h 638175"/>
              <a:gd name="connsiteX3" fmla="*/ 438150 w 442419"/>
              <a:gd name="connsiteY3" fmla="*/ 461962 h 638175"/>
              <a:gd name="connsiteX4" fmla="*/ 390525 w 442419"/>
              <a:gd name="connsiteY4" fmla="*/ 6381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419" h="638175">
                <a:moveTo>
                  <a:pt x="0" y="0"/>
                </a:moveTo>
                <a:cubicBezTo>
                  <a:pt x="91281" y="15478"/>
                  <a:pt x="182562" y="30956"/>
                  <a:pt x="252412" y="71437"/>
                </a:cubicBezTo>
                <a:cubicBezTo>
                  <a:pt x="322262" y="111918"/>
                  <a:pt x="388144" y="177800"/>
                  <a:pt x="419100" y="242887"/>
                </a:cubicBezTo>
                <a:cubicBezTo>
                  <a:pt x="450056" y="307974"/>
                  <a:pt x="442913" y="396081"/>
                  <a:pt x="438150" y="461962"/>
                </a:cubicBezTo>
                <a:cubicBezTo>
                  <a:pt x="433388" y="527843"/>
                  <a:pt x="400050" y="608806"/>
                  <a:pt x="390525" y="638175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4932015" y="4456192"/>
            <a:ext cx="387915" cy="309563"/>
          </a:xfrm>
          <a:custGeom>
            <a:avLst/>
            <a:gdLst>
              <a:gd name="connsiteX0" fmla="*/ 4763 w 387915"/>
              <a:gd name="connsiteY0" fmla="*/ 309563 h 309563"/>
              <a:gd name="connsiteX1" fmla="*/ 276225 w 387915"/>
              <a:gd name="connsiteY1" fmla="*/ 219075 h 309563"/>
              <a:gd name="connsiteX2" fmla="*/ 385763 w 387915"/>
              <a:gd name="connsiteY2" fmla="*/ 100013 h 309563"/>
              <a:gd name="connsiteX3" fmla="*/ 338138 w 387915"/>
              <a:gd name="connsiteY3" fmla="*/ 23813 h 309563"/>
              <a:gd name="connsiteX4" fmla="*/ 209550 w 387915"/>
              <a:gd name="connsiteY4" fmla="*/ 0 h 309563"/>
              <a:gd name="connsiteX5" fmla="*/ 80963 w 387915"/>
              <a:gd name="connsiteY5" fmla="*/ 23813 h 309563"/>
              <a:gd name="connsiteX6" fmla="*/ 0 w 387915"/>
              <a:gd name="connsiteY6" fmla="*/ 42863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915" h="309563">
                <a:moveTo>
                  <a:pt x="4763" y="309563"/>
                </a:moveTo>
                <a:cubicBezTo>
                  <a:pt x="108744" y="281781"/>
                  <a:pt x="212725" y="254000"/>
                  <a:pt x="276225" y="219075"/>
                </a:cubicBezTo>
                <a:cubicBezTo>
                  <a:pt x="339725" y="184150"/>
                  <a:pt x="375444" y="132557"/>
                  <a:pt x="385763" y="100013"/>
                </a:cubicBezTo>
                <a:cubicBezTo>
                  <a:pt x="396082" y="67469"/>
                  <a:pt x="367507" y="40482"/>
                  <a:pt x="338138" y="23813"/>
                </a:cubicBezTo>
                <a:cubicBezTo>
                  <a:pt x="308769" y="7144"/>
                  <a:pt x="252412" y="0"/>
                  <a:pt x="209550" y="0"/>
                </a:cubicBezTo>
                <a:cubicBezTo>
                  <a:pt x="166688" y="0"/>
                  <a:pt x="115888" y="16669"/>
                  <a:pt x="80963" y="23813"/>
                </a:cubicBezTo>
                <a:cubicBezTo>
                  <a:pt x="46038" y="30957"/>
                  <a:pt x="12700" y="41276"/>
                  <a:pt x="0" y="4286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1" name="Freeform 90"/>
          <p:cNvSpPr/>
          <p:nvPr/>
        </p:nvSpPr>
        <p:spPr bwMode="auto">
          <a:xfrm>
            <a:off x="3750915" y="4908630"/>
            <a:ext cx="442913" cy="647700"/>
          </a:xfrm>
          <a:custGeom>
            <a:avLst/>
            <a:gdLst>
              <a:gd name="connsiteX0" fmla="*/ 442913 w 442913"/>
              <a:gd name="connsiteY0" fmla="*/ 0 h 647700"/>
              <a:gd name="connsiteX1" fmla="*/ 223838 w 442913"/>
              <a:gd name="connsiteY1" fmla="*/ 57150 h 647700"/>
              <a:gd name="connsiteX2" fmla="*/ 100013 w 442913"/>
              <a:gd name="connsiteY2" fmla="*/ 123825 h 647700"/>
              <a:gd name="connsiteX3" fmla="*/ 19050 w 442913"/>
              <a:gd name="connsiteY3" fmla="*/ 238125 h 647700"/>
              <a:gd name="connsiteX4" fmla="*/ 0 w 442913"/>
              <a:gd name="connsiteY4" fmla="*/ 404812 h 647700"/>
              <a:gd name="connsiteX5" fmla="*/ 19050 w 442913"/>
              <a:gd name="connsiteY5" fmla="*/ 557212 h 647700"/>
              <a:gd name="connsiteX6" fmla="*/ 57150 w 442913"/>
              <a:gd name="connsiteY6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913" h="647700">
                <a:moveTo>
                  <a:pt x="442913" y="0"/>
                </a:moveTo>
                <a:cubicBezTo>
                  <a:pt x="361950" y="18256"/>
                  <a:pt x="280988" y="36513"/>
                  <a:pt x="223838" y="57150"/>
                </a:cubicBezTo>
                <a:cubicBezTo>
                  <a:pt x="166688" y="77787"/>
                  <a:pt x="134144" y="93663"/>
                  <a:pt x="100013" y="123825"/>
                </a:cubicBezTo>
                <a:cubicBezTo>
                  <a:pt x="65882" y="153987"/>
                  <a:pt x="35719" y="191294"/>
                  <a:pt x="19050" y="238125"/>
                </a:cubicBezTo>
                <a:cubicBezTo>
                  <a:pt x="2381" y="284956"/>
                  <a:pt x="0" y="351631"/>
                  <a:pt x="0" y="404812"/>
                </a:cubicBezTo>
                <a:cubicBezTo>
                  <a:pt x="0" y="457993"/>
                  <a:pt x="9525" y="516731"/>
                  <a:pt x="19050" y="557212"/>
                </a:cubicBezTo>
                <a:cubicBezTo>
                  <a:pt x="28575" y="597693"/>
                  <a:pt x="48419" y="635000"/>
                  <a:pt x="57150" y="64770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35896" y="4725144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-10</a:t>
            </a:r>
            <a:endParaRPr lang="en-US" sz="1200" b="1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92080" y="500214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+25</a:t>
            </a:r>
            <a:endParaRPr lang="en-US" sz="12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55976" y="651431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(b)</a:t>
            </a:r>
            <a:endParaRPr lang="en-US" sz="12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89272" y="42210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0</a:t>
            </a:r>
            <a:endParaRPr lang="en-US" sz="1200" b="1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69192" y="421005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3:00</a:t>
            </a:r>
            <a:endParaRPr lang="en-US" sz="1200" b="1" dirty="0">
              <a:latin typeface="+mj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796136" y="4210055"/>
            <a:ext cx="2062064" cy="2581255"/>
            <a:chOff x="1475656" y="4221088"/>
            <a:chExt cx="2062064" cy="2581255"/>
          </a:xfrm>
        </p:grpSpPr>
        <p:grpSp>
          <p:nvGrpSpPr>
            <p:cNvPr id="127" name="Group 126"/>
            <p:cNvGrpSpPr/>
            <p:nvPr/>
          </p:nvGrpSpPr>
          <p:grpSpPr>
            <a:xfrm>
              <a:off x="2051720" y="4437112"/>
              <a:ext cx="720080" cy="720080"/>
              <a:chOff x="611560" y="4437112"/>
              <a:chExt cx="720080" cy="720080"/>
            </a:xfrm>
          </p:grpSpPr>
          <p:sp>
            <p:nvSpPr>
              <p:cNvPr id="163" name="Rectangle 162"/>
              <p:cNvSpPr/>
              <p:nvPr/>
            </p:nvSpPr>
            <p:spPr bwMode="auto">
              <a:xfrm>
                <a:off x="611560" y="4437112"/>
                <a:ext cx="720080" cy="72008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719572" y="4545124"/>
                <a:ext cx="504056" cy="50405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65" name="Straight Connector 164"/>
              <p:cNvCxnSpPr>
                <a:stCxn id="164" idx="6"/>
              </p:cNvCxnSpPr>
              <p:nvPr/>
            </p:nvCxnSpPr>
            <p:spPr bwMode="auto">
              <a:xfrm flipH="1">
                <a:off x="1115616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 bwMode="auto">
              <a:xfrm flipH="1">
                <a:off x="719572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 bwMode="auto">
              <a:xfrm rot="16200000" flipH="1">
                <a:off x="917594" y="4995174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 bwMode="auto">
              <a:xfrm rot="16200000" flipH="1">
                <a:off x="917594" y="4599130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69" name="Group 168"/>
              <p:cNvGrpSpPr/>
              <p:nvPr/>
            </p:nvGrpSpPr>
            <p:grpSpPr>
              <a:xfrm>
                <a:off x="970217" y="4601238"/>
                <a:ext cx="228600" cy="210312"/>
                <a:chOff x="971600" y="4595981"/>
                <a:chExt cx="228600" cy="198022"/>
              </a:xfrm>
            </p:grpSpPr>
            <p:cxnSp>
              <p:nvCxnSpPr>
                <p:cNvPr id="170" name="Straight Arrow Connector 169"/>
                <p:cNvCxnSpPr/>
                <p:nvPr/>
              </p:nvCxnSpPr>
              <p:spPr bwMode="auto">
                <a:xfrm>
                  <a:off x="971600" y="4785272"/>
                  <a:ext cx="2286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 bwMode="auto">
                <a:xfrm rot="16200000">
                  <a:off x="872589" y="4694992"/>
                  <a:ext cx="198022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8" name="Straight Connector 127"/>
            <p:cNvCxnSpPr/>
            <p:nvPr/>
          </p:nvCxnSpPr>
          <p:spPr bwMode="auto">
            <a:xfrm flipH="1">
              <a:off x="2389576" y="5157192"/>
              <a:ext cx="1383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 bwMode="auto">
            <a:xfrm>
              <a:off x="1706191" y="5373216"/>
              <a:ext cx="1368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 bwMode="auto">
            <a:xfrm flipH="1">
              <a:off x="1960858" y="5373216"/>
              <a:ext cx="1383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 bwMode="auto">
            <a:xfrm flipH="1">
              <a:off x="2844500" y="5382331"/>
              <a:ext cx="1383" cy="2160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1601509" y="5587503"/>
              <a:ext cx="720080" cy="720080"/>
              <a:chOff x="611560" y="4437112"/>
              <a:chExt cx="720080" cy="720080"/>
            </a:xfrm>
          </p:grpSpPr>
          <p:sp>
            <p:nvSpPr>
              <p:cNvPr id="154" name="Rectangle 153"/>
              <p:cNvSpPr/>
              <p:nvPr/>
            </p:nvSpPr>
            <p:spPr bwMode="auto">
              <a:xfrm>
                <a:off x="611560" y="4437112"/>
                <a:ext cx="720080" cy="72008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719572" y="4545124"/>
                <a:ext cx="504056" cy="50405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56" name="Straight Connector 155"/>
              <p:cNvCxnSpPr>
                <a:stCxn id="155" idx="6"/>
              </p:cNvCxnSpPr>
              <p:nvPr/>
            </p:nvCxnSpPr>
            <p:spPr bwMode="auto">
              <a:xfrm flipH="1">
                <a:off x="1115616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 bwMode="auto">
              <a:xfrm flipH="1">
                <a:off x="719572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 bwMode="auto">
              <a:xfrm rot="16200000" flipH="1">
                <a:off x="917594" y="4995174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 bwMode="auto">
              <a:xfrm rot="16200000" flipH="1">
                <a:off x="917594" y="4599130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970217" y="4610169"/>
                <a:ext cx="253411" cy="201380"/>
                <a:chOff x="971600" y="4604391"/>
                <a:chExt cx="253411" cy="189612"/>
              </a:xfrm>
            </p:grpSpPr>
            <p:cxnSp>
              <p:nvCxnSpPr>
                <p:cNvPr id="161" name="Straight Arrow Connector 160"/>
                <p:cNvCxnSpPr>
                  <a:endCxn id="155" idx="6"/>
                </p:cNvCxnSpPr>
                <p:nvPr/>
              </p:nvCxnSpPr>
              <p:spPr bwMode="auto">
                <a:xfrm flipV="1">
                  <a:off x="971600" y="4780454"/>
                  <a:ext cx="253411" cy="4819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 bwMode="auto">
                <a:xfrm flipV="1">
                  <a:off x="971601" y="4604391"/>
                  <a:ext cx="126704" cy="18961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/>
            <p:cNvGrpSpPr/>
            <p:nvPr/>
          </p:nvGrpSpPr>
          <p:grpSpPr>
            <a:xfrm>
              <a:off x="2485151" y="5587503"/>
              <a:ext cx="720080" cy="720080"/>
              <a:chOff x="611560" y="4437112"/>
              <a:chExt cx="720080" cy="720080"/>
            </a:xfrm>
          </p:grpSpPr>
          <p:sp>
            <p:nvSpPr>
              <p:cNvPr id="145" name="Rectangle 144"/>
              <p:cNvSpPr/>
              <p:nvPr/>
            </p:nvSpPr>
            <p:spPr bwMode="auto">
              <a:xfrm>
                <a:off x="611560" y="4437112"/>
                <a:ext cx="720080" cy="72008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719572" y="4545124"/>
                <a:ext cx="504056" cy="50405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7" name="Straight Connector 146"/>
              <p:cNvCxnSpPr>
                <a:stCxn id="146" idx="6"/>
              </p:cNvCxnSpPr>
              <p:nvPr/>
            </p:nvCxnSpPr>
            <p:spPr bwMode="auto">
              <a:xfrm flipH="1">
                <a:off x="1115616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719572" y="4797152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 bwMode="auto">
              <a:xfrm rot="16200000" flipH="1">
                <a:off x="917594" y="4995174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 bwMode="auto">
              <a:xfrm rot="16200000" flipH="1">
                <a:off x="917594" y="4599130"/>
                <a:ext cx="10801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51" name="Group 150"/>
              <p:cNvGrpSpPr/>
              <p:nvPr/>
            </p:nvGrpSpPr>
            <p:grpSpPr>
              <a:xfrm>
                <a:off x="970217" y="4618953"/>
                <a:ext cx="228600" cy="183314"/>
                <a:chOff x="971600" y="4612670"/>
                <a:chExt cx="228600" cy="172602"/>
              </a:xfrm>
            </p:grpSpPr>
            <p:cxnSp>
              <p:nvCxnSpPr>
                <p:cNvPr id="152" name="Straight Arrow Connector 151"/>
                <p:cNvCxnSpPr/>
                <p:nvPr/>
              </p:nvCxnSpPr>
              <p:spPr bwMode="auto">
                <a:xfrm>
                  <a:off x="971600" y="4785272"/>
                  <a:ext cx="22860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endCxn id="146" idx="7"/>
                </p:cNvCxnSpPr>
                <p:nvPr/>
              </p:nvCxnSpPr>
              <p:spPr bwMode="auto">
                <a:xfrm flipV="1">
                  <a:off x="973675" y="4612670"/>
                  <a:ext cx="177519" cy="167804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Freeform 134"/>
            <p:cNvSpPr/>
            <p:nvPr/>
          </p:nvSpPr>
          <p:spPr bwMode="auto">
            <a:xfrm>
              <a:off x="2776538" y="4919663"/>
              <a:ext cx="442419" cy="638175"/>
            </a:xfrm>
            <a:custGeom>
              <a:avLst/>
              <a:gdLst>
                <a:gd name="connsiteX0" fmla="*/ 0 w 442419"/>
                <a:gd name="connsiteY0" fmla="*/ 0 h 638175"/>
                <a:gd name="connsiteX1" fmla="*/ 252412 w 442419"/>
                <a:gd name="connsiteY1" fmla="*/ 71437 h 638175"/>
                <a:gd name="connsiteX2" fmla="*/ 419100 w 442419"/>
                <a:gd name="connsiteY2" fmla="*/ 242887 h 638175"/>
                <a:gd name="connsiteX3" fmla="*/ 438150 w 442419"/>
                <a:gd name="connsiteY3" fmla="*/ 461962 h 638175"/>
                <a:gd name="connsiteX4" fmla="*/ 390525 w 442419"/>
                <a:gd name="connsiteY4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419" h="638175">
                  <a:moveTo>
                    <a:pt x="0" y="0"/>
                  </a:moveTo>
                  <a:cubicBezTo>
                    <a:pt x="91281" y="15478"/>
                    <a:pt x="182562" y="30956"/>
                    <a:pt x="252412" y="71437"/>
                  </a:cubicBezTo>
                  <a:cubicBezTo>
                    <a:pt x="322262" y="111918"/>
                    <a:pt x="388144" y="177800"/>
                    <a:pt x="419100" y="242887"/>
                  </a:cubicBezTo>
                  <a:cubicBezTo>
                    <a:pt x="450056" y="307974"/>
                    <a:pt x="442913" y="396081"/>
                    <a:pt x="438150" y="461962"/>
                  </a:cubicBezTo>
                  <a:cubicBezTo>
                    <a:pt x="433388" y="527843"/>
                    <a:pt x="400050" y="608806"/>
                    <a:pt x="390525" y="63817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6" name="Freeform 135"/>
            <p:cNvSpPr/>
            <p:nvPr/>
          </p:nvSpPr>
          <p:spPr bwMode="auto">
            <a:xfrm>
              <a:off x="2771775" y="4467225"/>
              <a:ext cx="387915" cy="309563"/>
            </a:xfrm>
            <a:custGeom>
              <a:avLst/>
              <a:gdLst>
                <a:gd name="connsiteX0" fmla="*/ 4763 w 387915"/>
                <a:gd name="connsiteY0" fmla="*/ 309563 h 309563"/>
                <a:gd name="connsiteX1" fmla="*/ 276225 w 387915"/>
                <a:gd name="connsiteY1" fmla="*/ 219075 h 309563"/>
                <a:gd name="connsiteX2" fmla="*/ 385763 w 387915"/>
                <a:gd name="connsiteY2" fmla="*/ 100013 h 309563"/>
                <a:gd name="connsiteX3" fmla="*/ 338138 w 387915"/>
                <a:gd name="connsiteY3" fmla="*/ 23813 h 309563"/>
                <a:gd name="connsiteX4" fmla="*/ 209550 w 387915"/>
                <a:gd name="connsiteY4" fmla="*/ 0 h 309563"/>
                <a:gd name="connsiteX5" fmla="*/ 80963 w 387915"/>
                <a:gd name="connsiteY5" fmla="*/ 23813 h 309563"/>
                <a:gd name="connsiteX6" fmla="*/ 0 w 387915"/>
                <a:gd name="connsiteY6" fmla="*/ 42863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915" h="309563">
                  <a:moveTo>
                    <a:pt x="4763" y="309563"/>
                  </a:moveTo>
                  <a:cubicBezTo>
                    <a:pt x="108744" y="281781"/>
                    <a:pt x="212725" y="254000"/>
                    <a:pt x="276225" y="219075"/>
                  </a:cubicBezTo>
                  <a:cubicBezTo>
                    <a:pt x="339725" y="184150"/>
                    <a:pt x="375444" y="132557"/>
                    <a:pt x="385763" y="100013"/>
                  </a:cubicBezTo>
                  <a:cubicBezTo>
                    <a:pt x="396082" y="67469"/>
                    <a:pt x="367507" y="40482"/>
                    <a:pt x="338138" y="23813"/>
                  </a:cubicBezTo>
                  <a:cubicBezTo>
                    <a:pt x="308769" y="7144"/>
                    <a:pt x="252412" y="0"/>
                    <a:pt x="209550" y="0"/>
                  </a:cubicBezTo>
                  <a:cubicBezTo>
                    <a:pt x="166688" y="0"/>
                    <a:pt x="115888" y="16669"/>
                    <a:pt x="80963" y="23813"/>
                  </a:cubicBezTo>
                  <a:cubicBezTo>
                    <a:pt x="46038" y="30957"/>
                    <a:pt x="12700" y="41276"/>
                    <a:pt x="0" y="42863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1590675" y="4919663"/>
              <a:ext cx="442913" cy="647700"/>
            </a:xfrm>
            <a:custGeom>
              <a:avLst/>
              <a:gdLst>
                <a:gd name="connsiteX0" fmla="*/ 442913 w 442913"/>
                <a:gd name="connsiteY0" fmla="*/ 0 h 647700"/>
                <a:gd name="connsiteX1" fmla="*/ 223838 w 442913"/>
                <a:gd name="connsiteY1" fmla="*/ 57150 h 647700"/>
                <a:gd name="connsiteX2" fmla="*/ 100013 w 442913"/>
                <a:gd name="connsiteY2" fmla="*/ 123825 h 647700"/>
                <a:gd name="connsiteX3" fmla="*/ 19050 w 442913"/>
                <a:gd name="connsiteY3" fmla="*/ 238125 h 647700"/>
                <a:gd name="connsiteX4" fmla="*/ 0 w 442913"/>
                <a:gd name="connsiteY4" fmla="*/ 404812 h 647700"/>
                <a:gd name="connsiteX5" fmla="*/ 19050 w 442913"/>
                <a:gd name="connsiteY5" fmla="*/ 557212 h 647700"/>
                <a:gd name="connsiteX6" fmla="*/ 57150 w 442913"/>
                <a:gd name="connsiteY6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913" h="647700">
                  <a:moveTo>
                    <a:pt x="442913" y="0"/>
                  </a:moveTo>
                  <a:cubicBezTo>
                    <a:pt x="361950" y="18256"/>
                    <a:pt x="280988" y="36513"/>
                    <a:pt x="223838" y="57150"/>
                  </a:cubicBezTo>
                  <a:cubicBezTo>
                    <a:pt x="166688" y="77787"/>
                    <a:pt x="134144" y="93663"/>
                    <a:pt x="100013" y="123825"/>
                  </a:cubicBezTo>
                  <a:cubicBezTo>
                    <a:pt x="65882" y="153987"/>
                    <a:pt x="35719" y="191294"/>
                    <a:pt x="19050" y="238125"/>
                  </a:cubicBezTo>
                  <a:cubicBezTo>
                    <a:pt x="2381" y="284956"/>
                    <a:pt x="0" y="351631"/>
                    <a:pt x="0" y="404812"/>
                  </a:cubicBezTo>
                  <a:cubicBezTo>
                    <a:pt x="0" y="457993"/>
                    <a:pt x="9525" y="516731"/>
                    <a:pt x="19050" y="557212"/>
                  </a:cubicBezTo>
                  <a:cubicBezTo>
                    <a:pt x="28575" y="597693"/>
                    <a:pt x="48419" y="635000"/>
                    <a:pt x="57150" y="64770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5656" y="4736177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+15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31840" y="501317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-20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195736" y="652534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(c)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929032" y="4232121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+5</a:t>
              </a:r>
              <a:endParaRPr lang="en-US" sz="1200" b="1" dirty="0">
                <a:latin typeface="+mj-lt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208952" y="422108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200" b="1" dirty="0" smtClean="0">
                  <a:latin typeface="+mj-lt"/>
                </a:rPr>
                <a:t>3:00</a:t>
              </a:r>
              <a:endParaRPr lang="en-US" sz="1200" b="1" dirty="0">
                <a:latin typeface="+mj-lt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3851920" y="623731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2:50</a:t>
            </a:r>
            <a:endParaRPr lang="en-US" sz="1200" b="1" dirty="0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735562" y="623731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3:25</a:t>
            </a:r>
            <a:endParaRPr lang="en-US" sz="1200" b="1" dirty="0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077838" y="623731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3:05</a:t>
            </a:r>
            <a:endParaRPr lang="en-US" sz="1200" b="1" dirty="0"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961480" y="623731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200" b="1" dirty="0" smtClean="0">
                <a:latin typeface="+mj-lt"/>
              </a:rPr>
              <a:t>3:05</a:t>
            </a:r>
            <a:endParaRPr lang="en-US" sz="1200" b="1" dirty="0">
              <a:latin typeface="+mj-lt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Sincronizarea</a:t>
            </a:r>
            <a:r>
              <a:rPr lang="en-US" sz="2800" dirty="0"/>
              <a:t> </a:t>
            </a:r>
            <a:r>
              <a:rPr lang="en-US" sz="2800" dirty="0" err="1"/>
              <a:t>ceasurilor</a:t>
            </a:r>
            <a:r>
              <a:rPr lang="en-US" sz="2800" dirty="0"/>
              <a:t> </a:t>
            </a:r>
            <a:r>
              <a:rPr lang="en-US" sz="2800" dirty="0" err="1" smtClean="0"/>
              <a:t>fizice</a:t>
            </a:r>
            <a:r>
              <a:rPr lang="ro-RO" sz="2800" dirty="0" smtClean="0"/>
              <a:t> (3)</a:t>
            </a:r>
            <a:r>
              <a:rPr lang="en-US" sz="32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713788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800" dirty="0" smtClean="0"/>
              <a:t>Descentralizat: </a:t>
            </a:r>
            <a:r>
              <a:rPr lang="ro-RO" sz="2800" dirty="0" smtClean="0">
                <a:solidFill>
                  <a:srgbClr val="FF0000"/>
                </a:solidFill>
              </a:rPr>
              <a:t>Network Time Protocol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400" dirty="0" smtClean="0"/>
              <a:t>Organizare ierarhică a serverelor de timp: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000" dirty="0" smtClean="0"/>
              <a:t>Stratul 1: </a:t>
            </a:r>
          </a:p>
          <a:p>
            <a:pPr lvl="3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ceasuri de referință </a:t>
            </a:r>
            <a:endParaRPr lang="ro-RO" sz="1400" dirty="0" smtClean="0"/>
          </a:p>
          <a:p>
            <a:pPr lvl="4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 Naval Observatory</a:t>
            </a:r>
          </a:p>
          <a:p>
            <a:pPr lvl="4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 Positioning System</a:t>
            </a:r>
          </a:p>
          <a:p>
            <a:pPr lvl="4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Atomic Clocks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000" dirty="0" smtClean="0"/>
              <a:t>Stratul 2: </a:t>
            </a:r>
          </a:p>
          <a:p>
            <a:pPr lvl="3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routere, servere importante, etc.</a:t>
            </a:r>
            <a:endParaRPr lang="ro-RO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400" dirty="0" smtClean="0"/>
              <a:t>Algoritmul și protocolul NTP extrem de complexe </a:t>
            </a:r>
          </a:p>
          <a:p>
            <a:pPr marL="457200" lvl="1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ro-RO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o-RO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(RFC 1305 NTPv3 – 112 pagini , NTPv4 și mai complex)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sz="2400" dirty="0" smtClean="0"/>
              <a:t>Sincronizare precisă a ceasurilor: 1-50ms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Sincronizarea</a:t>
            </a:r>
            <a:r>
              <a:rPr lang="en-US" sz="2800" dirty="0"/>
              <a:t> </a:t>
            </a:r>
            <a:r>
              <a:rPr lang="en-US" sz="2800" dirty="0" err="1"/>
              <a:t>ceasurilor</a:t>
            </a:r>
            <a:r>
              <a:rPr lang="en-US" sz="2800" dirty="0"/>
              <a:t> </a:t>
            </a:r>
            <a:r>
              <a:rPr lang="en-US" sz="2800" dirty="0" err="1" smtClean="0"/>
              <a:t>fizice</a:t>
            </a:r>
            <a:r>
              <a:rPr lang="ro-RO" sz="2800" dirty="0" smtClean="0"/>
              <a:t> (4)</a:t>
            </a:r>
            <a:r>
              <a:rPr lang="en-US" sz="32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250825" y="1735138"/>
            <a:ext cx="871378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r>
              <a:rPr lang="ro-RO" sz="2000" dirty="0" smtClean="0">
                <a:latin typeface="Lucida Grande" charset="0"/>
              </a:rPr>
              <a:t>Într-un </a:t>
            </a:r>
            <a:r>
              <a:rPr lang="ro-RO" sz="2000" dirty="0">
                <a:latin typeface="Lucida Grande" charset="0"/>
              </a:rPr>
              <a:t>algoritm distribuit, fiecare proces este caracterizat de: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Wingdings" pitchFamily="2" charset="2"/>
              <a:buChar char="w"/>
            </a:pPr>
            <a:r>
              <a:rPr lang="ro-RO" sz="2000" dirty="0" smtClean="0">
                <a:latin typeface="Lucida Grande" charset="0"/>
              </a:rPr>
              <a:t>o </a:t>
            </a:r>
            <a:r>
              <a:rPr lang="ro-RO" sz="2000" dirty="0">
                <a:latin typeface="Lucida Grande" charset="0"/>
              </a:rPr>
              <a:t>mulțime de </a:t>
            </a:r>
            <a:r>
              <a:rPr lang="ro-RO" sz="2000" dirty="0" smtClean="0">
                <a:solidFill>
                  <a:srgbClr val="FF0000"/>
                </a:solidFill>
                <a:latin typeface="Lucida Grande" charset="0"/>
              </a:rPr>
              <a:t>stări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Wingdings" pitchFamily="2" charset="2"/>
              <a:buChar char="w"/>
            </a:pPr>
            <a:r>
              <a:rPr lang="ro-RO" sz="2000" dirty="0" smtClean="0">
                <a:solidFill>
                  <a:srgbClr val="FF0000"/>
                </a:solidFill>
                <a:latin typeface="Lucida Grande" charset="0"/>
              </a:rPr>
              <a:t>acțiuni </a:t>
            </a:r>
            <a:r>
              <a:rPr lang="ro-RO" sz="2000" dirty="0">
                <a:latin typeface="Lucida Grande" charset="0"/>
              </a:rPr>
              <a:t>care schimbă starea</a:t>
            </a:r>
          </a:p>
          <a:p>
            <a:pPr lvl="1">
              <a:buFontTx/>
              <a:buChar char="•"/>
            </a:pPr>
            <a:endParaRPr lang="ro-RO" sz="2000" dirty="0">
              <a:latin typeface="Lucida Grande" charset="0"/>
            </a:endParaRPr>
          </a:p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r>
              <a:rPr lang="ro-RO" sz="2000" dirty="0">
                <a:solidFill>
                  <a:srgbClr val="FF0000"/>
                </a:solidFill>
                <a:latin typeface="Lucida Grande" charset="0"/>
              </a:rPr>
              <a:t>Eveniment</a:t>
            </a:r>
            <a:r>
              <a:rPr lang="ro-RO" sz="2000" dirty="0">
                <a:latin typeface="Lucida Grande" charset="0"/>
              </a:rPr>
              <a:t>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 charset="0"/>
              </a:rPr>
              <a:t>(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 charset="0"/>
              </a:rPr>
              <a:t>producerea </a:t>
            </a:r>
            <a:r>
              <a:rPr lang="ro-RO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Grande" charset="0"/>
              </a:rPr>
              <a:t>unei 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 charset="0"/>
              </a:rPr>
              <a:t>acțiuni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Grande" charset="0"/>
              </a:rPr>
              <a:t>)</a:t>
            </a:r>
            <a:endParaRPr lang="ro-RO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Lucida Grande" charset="0"/>
            </a:endParaRPr>
          </a:p>
          <a:p>
            <a:pPr marL="800100" lvl="1" indent="-342900">
              <a:buClr>
                <a:schemeClr val="accent6"/>
              </a:buClr>
              <a:buFont typeface="Wingdings" pitchFamily="2" charset="2"/>
              <a:buChar char="w"/>
            </a:pPr>
            <a:r>
              <a:rPr lang="ro-RO" sz="2000" dirty="0" smtClean="0">
                <a:latin typeface="Lucida Grande" charset="0"/>
              </a:rPr>
              <a:t>Evenimentele </a:t>
            </a:r>
            <a:r>
              <a:rPr lang="ro-RO" sz="2000" dirty="0">
                <a:latin typeface="Lucida Grande" charset="0"/>
              </a:rPr>
              <a:t>pot fi ordonate conform timpului fizic de </a:t>
            </a:r>
            <a:r>
              <a:rPr lang="ro-RO" sz="2000" dirty="0" smtClean="0">
                <a:latin typeface="Lucida Grande" charset="0"/>
              </a:rPr>
              <a:t>producere.</a:t>
            </a:r>
          </a:p>
          <a:p>
            <a:pPr marL="800100" lvl="1" indent="-342900">
              <a:buClr>
                <a:schemeClr val="accent6"/>
              </a:buClr>
              <a:buFont typeface="Wingdings" pitchFamily="2" charset="2"/>
              <a:buChar char="w"/>
            </a:pPr>
            <a:r>
              <a:rPr lang="ro-RO" sz="2000" dirty="0" smtClean="0">
                <a:latin typeface="Lucida Grande" charset="0"/>
              </a:rPr>
              <a:t>Dificil </a:t>
            </a:r>
            <a:r>
              <a:rPr lang="ro-RO" sz="2000" dirty="0">
                <a:latin typeface="Lucida Grande" charset="0"/>
              </a:rPr>
              <a:t>pentru evenimente din procese diferite.</a:t>
            </a:r>
          </a:p>
          <a:p>
            <a:endParaRPr lang="ro-RO" sz="2000" dirty="0">
              <a:solidFill>
                <a:schemeClr val="accent2"/>
              </a:solidFill>
              <a:latin typeface="Lucida Grande" charset="0"/>
            </a:endParaRPr>
          </a:p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r>
              <a:rPr lang="ro-RO" sz="2000" dirty="0">
                <a:latin typeface="Lucida Grande" charset="0"/>
              </a:rPr>
              <a:t>Soluție mai simplă: </a:t>
            </a:r>
            <a:r>
              <a:rPr lang="ro-RO" sz="2000" dirty="0">
                <a:solidFill>
                  <a:srgbClr val="FF0000"/>
                </a:solidFill>
                <a:latin typeface="Lucida Grande" charset="0"/>
              </a:rPr>
              <a:t>ordinea relativă </a:t>
            </a:r>
            <a:r>
              <a:rPr lang="ro-RO" sz="2000" dirty="0">
                <a:latin typeface="Lucida Grande" charset="0"/>
              </a:rPr>
              <a:t>a evenimentelor</a:t>
            </a:r>
          </a:p>
          <a:p>
            <a:endParaRPr lang="ro-RO" sz="2000" dirty="0">
              <a:latin typeface="Lucida Grande" charset="0"/>
            </a:endParaRPr>
          </a:p>
          <a:p>
            <a:pPr marL="342900" indent="-342900">
              <a:buClr>
                <a:schemeClr val="tx2"/>
              </a:buClr>
              <a:buFont typeface="Arial" pitchFamily="34" charset="0"/>
              <a:buChar char="•"/>
            </a:pPr>
            <a:r>
              <a:rPr lang="ro-RO" sz="2000" dirty="0">
                <a:latin typeface="Lucida Grande" charset="0"/>
              </a:rPr>
              <a:t>Definită de relația </a:t>
            </a:r>
            <a:r>
              <a:rPr lang="ro-RO" sz="2000" dirty="0">
                <a:solidFill>
                  <a:srgbClr val="FF0000"/>
                </a:solidFill>
                <a:latin typeface="Lucida Grande" charset="0"/>
              </a:rPr>
              <a:t>petrecut înainte </a:t>
            </a:r>
            <a:r>
              <a:rPr lang="ro-RO" sz="2000" dirty="0" smtClean="0">
                <a:latin typeface="Lucida Grande" charset="0"/>
              </a:rPr>
              <a:t>(</a:t>
            </a:r>
            <a:r>
              <a:rPr lang="ro-RO" sz="2000" dirty="0" smtClean="0">
                <a:latin typeface="Times New Roman"/>
                <a:cs typeface="Times New Roman"/>
              </a:rPr>
              <a:t>→</a:t>
            </a:r>
            <a:r>
              <a:rPr lang="ro-RO" sz="2000" dirty="0" smtClean="0">
                <a:latin typeface="Lucida Grande" charset="0"/>
              </a:rPr>
              <a:t>):</a:t>
            </a:r>
            <a:endParaRPr lang="ro-RO" sz="2000" dirty="0">
              <a:latin typeface="Lucida Grande" charset="0"/>
            </a:endParaRPr>
          </a:p>
          <a:p>
            <a:pPr marL="742950" lvl="1" indent="-285750">
              <a:buClr>
                <a:schemeClr val="accent6"/>
              </a:buClr>
              <a:buFont typeface="Wingdings" pitchFamily="2" charset="2"/>
              <a:buChar char="w"/>
            </a:pPr>
            <a:r>
              <a:rPr lang="ro-RO" sz="1800" dirty="0">
                <a:latin typeface="Lucida Grande" charset="0"/>
              </a:rPr>
              <a:t> dacă </a:t>
            </a:r>
            <a:r>
              <a:rPr lang="ro-RO" sz="1800" b="1" dirty="0">
                <a:latin typeface="Lucida Grande" charset="0"/>
              </a:rPr>
              <a:t>a</a:t>
            </a:r>
            <a:r>
              <a:rPr lang="ro-RO" sz="1800" dirty="0">
                <a:latin typeface="Lucida Grande" charset="0"/>
              </a:rPr>
              <a:t> şi </a:t>
            </a:r>
            <a:r>
              <a:rPr lang="ro-RO" sz="1800" b="1" dirty="0">
                <a:latin typeface="Lucida Grande" charset="0"/>
              </a:rPr>
              <a:t>b</a:t>
            </a:r>
            <a:r>
              <a:rPr lang="ro-RO" sz="1800" dirty="0">
                <a:latin typeface="Lucida Grande" charset="0"/>
              </a:rPr>
              <a:t> sunt evenimente din acelaşi proces şi </a:t>
            </a:r>
            <a:r>
              <a:rPr lang="ro-RO" sz="1800" b="1" dirty="0">
                <a:latin typeface="Lucida Grande" charset="0"/>
              </a:rPr>
              <a:t>a</a:t>
            </a:r>
            <a:r>
              <a:rPr lang="ro-RO" sz="1800" dirty="0">
                <a:latin typeface="Lucida Grande" charset="0"/>
              </a:rPr>
              <a:t> îl precede in timp pe </a:t>
            </a:r>
            <a:r>
              <a:rPr lang="ro-RO" sz="1800" b="1" dirty="0">
                <a:latin typeface="Lucida Grande" charset="0"/>
              </a:rPr>
              <a:t>b</a:t>
            </a:r>
            <a:r>
              <a:rPr lang="ro-RO" sz="1800" dirty="0">
                <a:latin typeface="Lucida Grande" charset="0"/>
              </a:rPr>
              <a:t>, </a:t>
            </a:r>
            <a:endParaRPr lang="ro-RO" sz="1800" dirty="0" smtClean="0">
              <a:latin typeface="Lucida Grande" charset="0"/>
            </a:endParaRPr>
          </a:p>
          <a:p>
            <a:pPr lvl="1">
              <a:buClr>
                <a:schemeClr val="accent6"/>
              </a:buClr>
            </a:pPr>
            <a:r>
              <a:rPr lang="ro-RO" sz="1800" dirty="0" smtClean="0">
                <a:latin typeface="Lucida Grande" charset="0"/>
              </a:rPr>
              <a:t>      atunci a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 smtClean="0">
                <a:latin typeface="Lucida Grande" charset="0"/>
              </a:rPr>
              <a:t>b</a:t>
            </a:r>
            <a:endParaRPr lang="ro-RO" sz="1800" dirty="0">
              <a:latin typeface="Lucida Grande" charset="0"/>
            </a:endParaRPr>
          </a:p>
          <a:p>
            <a:pPr marL="742950" lvl="1" indent="-285750">
              <a:buClr>
                <a:schemeClr val="accent6"/>
              </a:buClr>
              <a:buFont typeface="Wingdings" pitchFamily="2" charset="2"/>
              <a:buChar char="w"/>
            </a:pPr>
            <a:r>
              <a:rPr lang="ro-RO" sz="1800" dirty="0">
                <a:latin typeface="Lucida Grande" charset="0"/>
              </a:rPr>
              <a:t> când </a:t>
            </a:r>
            <a:r>
              <a:rPr lang="ro-RO" sz="1800" b="1" dirty="0">
                <a:latin typeface="Lucida Grande" charset="0"/>
              </a:rPr>
              <a:t>a</a:t>
            </a:r>
            <a:r>
              <a:rPr lang="ro-RO" sz="1800" dirty="0">
                <a:latin typeface="Lucida Grande" charset="0"/>
              </a:rPr>
              <a:t> reprezintă transmiterea unui mesaj de către un proces, iar </a:t>
            </a:r>
            <a:r>
              <a:rPr lang="ro-RO" sz="1800" b="1" dirty="0">
                <a:latin typeface="Lucida Grande" charset="0"/>
              </a:rPr>
              <a:t>b</a:t>
            </a:r>
            <a:r>
              <a:rPr lang="ro-RO" sz="1800" dirty="0">
                <a:latin typeface="Lucida Grande" charset="0"/>
              </a:rPr>
              <a:t> recepţia </a:t>
            </a:r>
            <a:r>
              <a:rPr lang="ro-RO" sz="1800" dirty="0" smtClean="0">
                <a:latin typeface="Lucida Grande" charset="0"/>
              </a:rPr>
              <a:t>   </a:t>
            </a:r>
          </a:p>
          <a:p>
            <a:pPr lvl="1">
              <a:buClr>
                <a:schemeClr val="accent6"/>
              </a:buClr>
            </a:pPr>
            <a:r>
              <a:rPr lang="ro-RO" sz="1800" dirty="0">
                <a:latin typeface="Lucida Grande" charset="0"/>
              </a:rPr>
              <a:t> </a:t>
            </a:r>
            <a:r>
              <a:rPr lang="ro-RO" sz="1800" dirty="0" smtClean="0">
                <a:latin typeface="Lucida Grande" charset="0"/>
              </a:rPr>
              <a:t>     aceluiaşi </a:t>
            </a:r>
            <a:r>
              <a:rPr lang="ro-RO" sz="1800" dirty="0">
                <a:latin typeface="Lucida Grande" charset="0"/>
              </a:rPr>
              <a:t>mesaj de către un altul, atunci </a:t>
            </a:r>
            <a:r>
              <a:rPr lang="ro-RO" sz="1800" dirty="0" smtClean="0">
                <a:latin typeface="Lucida Grande" charset="0"/>
              </a:rPr>
              <a:t>a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 smtClean="0">
                <a:latin typeface="Lucida Grande" charset="0"/>
              </a:rPr>
              <a:t>b</a:t>
            </a:r>
            <a:endParaRPr lang="ro-RO" sz="1800" dirty="0">
              <a:latin typeface="Lucida Grande" charset="0"/>
            </a:endParaRPr>
          </a:p>
          <a:p>
            <a:pPr marL="742950" lvl="1" indent="-285750">
              <a:buClr>
                <a:schemeClr val="accent6"/>
              </a:buClr>
              <a:buFont typeface="Wingdings" pitchFamily="2" charset="2"/>
              <a:buChar char="w"/>
            </a:pPr>
            <a:r>
              <a:rPr lang="ro-RO" sz="1800" dirty="0">
                <a:latin typeface="Lucida Grande" charset="0"/>
              </a:rPr>
              <a:t> dacă </a:t>
            </a:r>
            <a:r>
              <a:rPr lang="ro-RO" sz="1800" dirty="0" smtClean="0">
                <a:latin typeface="Lucida Grande" charset="0"/>
              </a:rPr>
              <a:t>a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 smtClean="0">
                <a:latin typeface="Lucida Grande" charset="0"/>
              </a:rPr>
              <a:t>b </a:t>
            </a:r>
            <a:r>
              <a:rPr lang="ro-RO" sz="1800" dirty="0">
                <a:latin typeface="Lucida Grande" charset="0"/>
              </a:rPr>
              <a:t>şi </a:t>
            </a:r>
            <a:r>
              <a:rPr lang="ro-RO" sz="1800" dirty="0" smtClean="0">
                <a:latin typeface="Lucida Grande" charset="0"/>
              </a:rPr>
              <a:t>b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 smtClean="0">
                <a:latin typeface="Lucida Grande" charset="0"/>
              </a:rPr>
              <a:t>c, </a:t>
            </a:r>
            <a:r>
              <a:rPr lang="ro-RO" sz="1800" dirty="0">
                <a:latin typeface="Lucida Grande" charset="0"/>
              </a:rPr>
              <a:t>atunci </a:t>
            </a:r>
            <a:r>
              <a:rPr lang="ro-RO" sz="1800" dirty="0" smtClean="0">
                <a:latin typeface="Lucida Grande" charset="0"/>
              </a:rPr>
              <a:t>a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 smtClean="0">
                <a:latin typeface="Lucida Grande" charset="0"/>
              </a:rPr>
              <a:t>c</a:t>
            </a:r>
            <a:endParaRPr lang="ro-RO" sz="1800" dirty="0">
              <a:latin typeface="Lucida Grande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Ceasuri</a:t>
            </a:r>
            <a:r>
              <a:rPr lang="en-US" sz="2800" dirty="0"/>
              <a:t> </a:t>
            </a:r>
            <a:r>
              <a:rPr lang="en-US" sz="2800" dirty="0" err="1"/>
              <a:t>logice</a:t>
            </a:r>
            <a:r>
              <a:rPr lang="en-US" sz="2800" dirty="0"/>
              <a:t> 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ordonarea</a:t>
            </a:r>
            <a:r>
              <a:rPr lang="en-US" sz="2800" dirty="0"/>
              <a:t> </a:t>
            </a:r>
            <a:r>
              <a:rPr lang="en-US" sz="2800" dirty="0" err="1"/>
              <a:t>evenimentelor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3598</TotalTime>
  <Words>2869</Words>
  <Application>Microsoft Office PowerPoint</Application>
  <PresentationFormat>On-screen Show (4:3)</PresentationFormat>
  <Paragraphs>400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Lightbar</vt:lpstr>
      <vt:lpstr>Ceasuri logice. Ordonarea evenimentelor.</vt:lpstr>
      <vt:lpstr>Ceasuri fizice</vt:lpstr>
      <vt:lpstr>Ceasuri fizice (2)</vt:lpstr>
      <vt:lpstr>Ceasuri fizice (3)</vt:lpstr>
      <vt:lpstr>Sincronizarea ceasurilor fizice </vt:lpstr>
      <vt:lpstr>Sincronizarea ceasurilor fizice (2) </vt:lpstr>
      <vt:lpstr>Sincronizarea ceasurilor fizice (3) </vt:lpstr>
      <vt:lpstr>Sincronizarea ceasurilor fizice (4) </vt:lpstr>
      <vt:lpstr>Ceasuri logice și ordonarea evenimentelor</vt:lpstr>
      <vt:lpstr>Ceasuri logice și ordonarea evenimentelor (2)</vt:lpstr>
      <vt:lpstr>Ceasuri logice și ordonarea evenimentelor (2)</vt:lpstr>
      <vt:lpstr>Exemplu</vt:lpstr>
      <vt:lpstr>Aplicație: semafoare distribuite</vt:lpstr>
      <vt:lpstr>Aplicație: semafoare distribuite (2)</vt:lpstr>
      <vt:lpstr>Aplicație: semafoare distribuite (3)</vt:lpstr>
      <vt:lpstr>Aplicație: semafoare distribuite (4)</vt:lpstr>
      <vt:lpstr>Ceasuri logice vectoriale</vt:lpstr>
      <vt:lpstr>Ceasuri logice vectoriale (2)</vt:lpstr>
      <vt:lpstr>Ceasuri logice vectoriale (3)</vt:lpstr>
      <vt:lpstr>Aplicație: Ordonare Cauzală Multicast </vt:lpstr>
      <vt:lpstr>Aplicație: Ordonare Cauzală Multicast (2) </vt:lpstr>
      <vt:lpstr>Aplicație: Ordonare Cauzală Multicast (3) </vt:lpstr>
      <vt:lpstr>Sumar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473</cp:revision>
  <dcterms:created xsi:type="dcterms:W3CDTF">2003-12-18T12:29:33Z</dcterms:created>
  <dcterms:modified xsi:type="dcterms:W3CDTF">2015-11-01T12:16:23Z</dcterms:modified>
</cp:coreProperties>
</file>